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7"/>
  </p:notesMasterIdLst>
  <p:sldIdLst>
    <p:sldId id="286" r:id="rId2"/>
    <p:sldId id="290" r:id="rId3"/>
    <p:sldId id="382" r:id="rId4"/>
    <p:sldId id="288" r:id="rId5"/>
    <p:sldId id="293" r:id="rId6"/>
    <p:sldId id="320" r:id="rId7"/>
    <p:sldId id="287" r:id="rId8"/>
    <p:sldId id="317" r:id="rId9"/>
    <p:sldId id="295" r:id="rId10"/>
    <p:sldId id="316" r:id="rId11"/>
    <p:sldId id="315" r:id="rId12"/>
    <p:sldId id="383" r:id="rId13"/>
    <p:sldId id="289" r:id="rId14"/>
    <p:sldId id="313" r:id="rId15"/>
    <p:sldId id="322" r:id="rId16"/>
    <p:sldId id="326" r:id="rId17"/>
    <p:sldId id="327" r:id="rId18"/>
    <p:sldId id="328" r:id="rId19"/>
    <p:sldId id="329" r:id="rId20"/>
    <p:sldId id="339" r:id="rId21"/>
    <p:sldId id="341" r:id="rId22"/>
    <p:sldId id="342" r:id="rId23"/>
    <p:sldId id="343" r:id="rId24"/>
    <p:sldId id="346" r:id="rId25"/>
    <p:sldId id="359" r:id="rId26"/>
    <p:sldId id="360" r:id="rId27"/>
    <p:sldId id="361" r:id="rId28"/>
    <p:sldId id="362" r:id="rId29"/>
    <p:sldId id="363" r:id="rId30"/>
    <p:sldId id="364" r:id="rId31"/>
    <p:sldId id="367" r:id="rId32"/>
    <p:sldId id="368" r:id="rId33"/>
    <p:sldId id="370" r:id="rId34"/>
    <p:sldId id="384" r:id="rId35"/>
    <p:sldId id="376" r:id="rId36"/>
    <p:sldId id="371" r:id="rId37"/>
    <p:sldId id="372" r:id="rId38"/>
    <p:sldId id="373" r:id="rId39"/>
    <p:sldId id="374" r:id="rId40"/>
    <p:sldId id="375" r:id="rId41"/>
    <p:sldId id="319" r:id="rId42"/>
    <p:sldId id="305" r:id="rId43"/>
    <p:sldId id="306" r:id="rId44"/>
    <p:sldId id="307" r:id="rId45"/>
    <p:sldId id="308"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7" autoAdjust="0"/>
    <p:restoredTop sz="90853" autoAdjust="0"/>
  </p:normalViewPr>
  <p:slideViewPr>
    <p:cSldViewPr snapToGrid="0">
      <p:cViewPr varScale="1">
        <p:scale>
          <a:sx n="60" d="100"/>
          <a:sy n="60" d="100"/>
        </p:scale>
        <p:origin x="84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84750-3B36-4A20-B2AE-EC4E53A62273}"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5CB4A-9C59-44B7-9054-1BA6252E1963}" type="slidenum">
              <a:rPr lang="en-US" smtClean="0"/>
              <a:t>‹#›</a:t>
            </a:fld>
            <a:endParaRPr lang="en-US"/>
          </a:p>
        </p:txBody>
      </p:sp>
    </p:spTree>
    <p:extLst>
      <p:ext uri="{BB962C8B-B14F-4D97-AF65-F5344CB8AC3E}">
        <p14:creationId xmlns:p14="http://schemas.microsoft.com/office/powerpoint/2010/main" val="1181391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47EB3C-B099-324C-AEBE-8EE9DCF52979}" type="slidenum">
              <a:rPr lang="en-US" smtClean="0"/>
              <a:pPr>
                <a:defRPr/>
              </a:pPr>
              <a:t>1</a:t>
            </a:fld>
            <a:endParaRPr lang="en-US"/>
          </a:p>
        </p:txBody>
      </p:sp>
      <p:sp>
        <p:nvSpPr>
          <p:cNvPr id="5" name="Date Placeholder 4"/>
          <p:cNvSpPr>
            <a:spLocks noGrp="1"/>
          </p:cNvSpPr>
          <p:nvPr>
            <p:ph type="dt" idx="11"/>
          </p:nvPr>
        </p:nvSpPr>
        <p:spPr/>
        <p:txBody>
          <a:bodyPr/>
          <a:lstStyle/>
          <a:p>
            <a:pPr>
              <a:defRPr/>
            </a:pPr>
            <a:fld id="{DF293D90-32DE-6242-B203-3CAD1B62491E}" type="datetime1">
              <a:rPr lang="en-US" smtClean="0"/>
              <a:t>1/15/2018</a:t>
            </a:fld>
            <a:endParaRPr lang="en-US"/>
          </a:p>
        </p:txBody>
      </p:sp>
      <p:sp>
        <p:nvSpPr>
          <p:cNvPr id="6" name="Header Placeholder 5"/>
          <p:cNvSpPr>
            <a:spLocks noGrp="1"/>
          </p:cNvSpPr>
          <p:nvPr>
            <p:ph type="hdr" sz="quarter" idx="12"/>
          </p:nvPr>
        </p:nvSpPr>
        <p:spPr/>
        <p:txBody>
          <a:bodyPr/>
          <a:lstStyle/>
          <a:p>
            <a:pPr>
              <a:defRPr/>
            </a:pPr>
            <a:r>
              <a:rPr lang="en-US" smtClean="0"/>
              <a:t>Object-Oriented Programming</a:t>
            </a:r>
            <a:endParaRPr lang="en-US"/>
          </a:p>
        </p:txBody>
      </p:sp>
    </p:spTree>
    <p:extLst>
      <p:ext uri="{BB962C8B-B14F-4D97-AF65-F5344CB8AC3E}">
        <p14:creationId xmlns:p14="http://schemas.microsoft.com/office/powerpoint/2010/main" val="2769423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to discuss public/private.</a:t>
            </a:r>
            <a:r>
              <a:rPr lang="en-US" baseline="0" dirty="0" smtClean="0"/>
              <a:t> Constructors.</a:t>
            </a:r>
            <a:endParaRPr lang="en-US" dirty="0"/>
          </a:p>
        </p:txBody>
      </p:sp>
      <p:sp>
        <p:nvSpPr>
          <p:cNvPr id="4" name="Slide Number Placeholder 3"/>
          <p:cNvSpPr>
            <a:spLocks noGrp="1"/>
          </p:cNvSpPr>
          <p:nvPr>
            <p:ph type="sldNum" sz="quarter" idx="10"/>
          </p:nvPr>
        </p:nvSpPr>
        <p:spPr/>
        <p:txBody>
          <a:bodyPr/>
          <a:lstStyle/>
          <a:p>
            <a:fld id="{7545CB4A-9C59-44B7-9054-1BA6252E1963}" type="slidenum">
              <a:rPr lang="en-US" smtClean="0"/>
              <a:t>10</a:t>
            </a:fld>
            <a:endParaRPr lang="en-US"/>
          </a:p>
        </p:txBody>
      </p:sp>
    </p:spTree>
    <p:extLst>
      <p:ext uri="{BB962C8B-B14F-4D97-AF65-F5344CB8AC3E}">
        <p14:creationId xmlns:p14="http://schemas.microsoft.com/office/powerpoint/2010/main" val="95132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them,</a:t>
            </a:r>
            <a:r>
              <a:rPr lang="en-US" baseline="0" dirty="0" smtClean="0"/>
              <a:t> this is most likely new.</a:t>
            </a:r>
            <a:endParaRPr lang="en-US" dirty="0"/>
          </a:p>
        </p:txBody>
      </p:sp>
      <p:sp>
        <p:nvSpPr>
          <p:cNvPr id="4" name="Slide Number Placeholder 3"/>
          <p:cNvSpPr>
            <a:spLocks noGrp="1"/>
          </p:cNvSpPr>
          <p:nvPr>
            <p:ph type="sldNum" sz="quarter" idx="10"/>
          </p:nvPr>
        </p:nvSpPr>
        <p:spPr/>
        <p:txBody>
          <a:bodyPr/>
          <a:lstStyle/>
          <a:p>
            <a:fld id="{7545CB4A-9C59-44B7-9054-1BA6252E1963}" type="slidenum">
              <a:rPr lang="en-US" smtClean="0"/>
              <a:t>14</a:t>
            </a:fld>
            <a:endParaRPr lang="en-US"/>
          </a:p>
        </p:txBody>
      </p:sp>
    </p:spTree>
    <p:extLst>
      <p:ext uri="{BB962C8B-B14F-4D97-AF65-F5344CB8AC3E}">
        <p14:creationId xmlns:p14="http://schemas.microsoft.com/office/powerpoint/2010/main" val="3311738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426BBF-FAE3-4B9C-98E9-6432FABD39A7}" type="slidenum">
              <a:rPr lang="en-US" smtClean="0"/>
              <a:t>16</a:t>
            </a:fld>
            <a:endParaRPr lang="en-US"/>
          </a:p>
        </p:txBody>
      </p:sp>
    </p:spTree>
    <p:extLst>
      <p:ext uri="{BB962C8B-B14F-4D97-AF65-F5344CB8AC3E}">
        <p14:creationId xmlns:p14="http://schemas.microsoft.com/office/powerpoint/2010/main" val="1841767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5CB4A-9C59-44B7-9054-1BA6252E1963}" type="slidenum">
              <a:rPr lang="en-US" smtClean="0"/>
              <a:t>23</a:t>
            </a:fld>
            <a:endParaRPr lang="en-US"/>
          </a:p>
        </p:txBody>
      </p:sp>
    </p:spTree>
    <p:extLst>
      <p:ext uri="{BB962C8B-B14F-4D97-AF65-F5344CB8AC3E}">
        <p14:creationId xmlns:p14="http://schemas.microsoft.com/office/powerpoint/2010/main" val="3898838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the most important</a:t>
            </a:r>
            <a:r>
              <a:rPr lang="en-US" baseline="0" dirty="0" smtClean="0"/>
              <a:t> part of inheritance for this class. At least in the beginning.</a:t>
            </a:r>
            <a:endParaRPr lang="en-US" dirty="0"/>
          </a:p>
        </p:txBody>
      </p:sp>
      <p:sp>
        <p:nvSpPr>
          <p:cNvPr id="4" name="Slide Number Placeholder 3"/>
          <p:cNvSpPr>
            <a:spLocks noGrp="1"/>
          </p:cNvSpPr>
          <p:nvPr>
            <p:ph type="sldNum" sz="quarter" idx="10"/>
          </p:nvPr>
        </p:nvSpPr>
        <p:spPr/>
        <p:txBody>
          <a:bodyPr/>
          <a:lstStyle/>
          <a:p>
            <a:fld id="{7545CB4A-9C59-44B7-9054-1BA6252E1963}" type="slidenum">
              <a:rPr lang="en-US" smtClean="0"/>
              <a:t>24</a:t>
            </a:fld>
            <a:endParaRPr lang="en-US"/>
          </a:p>
        </p:txBody>
      </p:sp>
    </p:spTree>
    <p:extLst>
      <p:ext uri="{BB962C8B-B14F-4D97-AF65-F5344CB8AC3E}">
        <p14:creationId xmlns:p14="http://schemas.microsoft.com/office/powerpoint/2010/main" val="533090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endParaRPr lang="en-US" altLang="en-US" smtClean="0"/>
          </a:p>
        </p:txBody>
      </p:sp>
      <p:sp>
        <p:nvSpPr>
          <p:cNvPr id="5837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982A03-64E9-4F66-B2E3-3809238B416E}" type="slidenum">
              <a:rPr lang="en-US" altLang="en-US" sz="1000"/>
              <a:pPr/>
              <a:t>26</a:t>
            </a:fld>
            <a:endParaRPr lang="en-US" altLang="en-US" sz="1000"/>
          </a:p>
        </p:txBody>
      </p:sp>
    </p:spTree>
    <p:extLst>
      <p:ext uri="{BB962C8B-B14F-4D97-AF65-F5344CB8AC3E}">
        <p14:creationId xmlns:p14="http://schemas.microsoft.com/office/powerpoint/2010/main" val="2619066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Object-Oriented Programming</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Object-Oriented Programming</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9050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400800" y="1905000"/>
            <a:ext cx="5080000" cy="4114800"/>
          </a:xfrm>
        </p:spPr>
        <p:txBody>
          <a:bodyPr/>
          <a:lstStyle/>
          <a:p>
            <a:pPr lvl="0"/>
            <a:endParaRPr lang="en-US" noProof="0" smtClean="0"/>
          </a:p>
        </p:txBody>
      </p:sp>
      <p:sp>
        <p:nvSpPr>
          <p:cNvPr id="5" name="Rectangle 65"/>
          <p:cNvSpPr>
            <a:spLocks noGrp="1" noChangeArrowheads="1"/>
          </p:cNvSpPr>
          <p:nvPr>
            <p:ph type="dt" sz="half" idx="10"/>
          </p:nvPr>
        </p:nvSpPr>
        <p:spPr>
          <a:xfrm>
            <a:off x="914400" y="6248400"/>
            <a:ext cx="2540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altLang="en-US" smtClean="0"/>
              <a:t>© 2014 Goodrich, Tamassia, Goldwasser</a:t>
            </a:r>
            <a:endParaRPr lang="en-US" altLang="en-US"/>
          </a:p>
        </p:txBody>
      </p:sp>
      <p:sp>
        <p:nvSpPr>
          <p:cNvPr id="6" name="Rectangle 66"/>
          <p:cNvSpPr>
            <a:spLocks noGrp="1" noChangeArrowheads="1"/>
          </p:cNvSpPr>
          <p:nvPr>
            <p:ph type="ftr" sz="quarter" idx="11"/>
          </p:nvPr>
        </p:nvSpPr>
        <p:spPr>
          <a:xfrm>
            <a:off x="4165600" y="6248400"/>
            <a:ext cx="38608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altLang="en-US" smtClean="0"/>
              <a:t>Object-Oriented Programming</a:t>
            </a:r>
            <a:endParaRPr lang="en-US" altLang="en-US"/>
          </a:p>
        </p:txBody>
      </p:sp>
      <p:sp>
        <p:nvSpPr>
          <p:cNvPr id="7" name="Rectangle 67"/>
          <p:cNvSpPr>
            <a:spLocks noGrp="1" noChangeArrowheads="1"/>
          </p:cNvSpPr>
          <p:nvPr>
            <p:ph type="sldNum" sz="quarter" idx="12"/>
          </p:nvPr>
        </p:nvSpPr>
        <p:spPr/>
        <p:txBody>
          <a:bodyPr/>
          <a:lstStyle>
            <a:lvl1pPr>
              <a:defRPr/>
            </a:lvl1pPr>
          </a:lstStyle>
          <a:p>
            <a:fld id="{4C393426-548F-457E-8C96-A5425AC078ED}" type="slidenum">
              <a:rPr lang="en-US" altLang="en-US"/>
              <a:pPr/>
              <a:t>‹#›</a:t>
            </a:fld>
            <a:endParaRPr lang="en-US" altLang="en-US"/>
          </a:p>
        </p:txBody>
      </p:sp>
    </p:spTree>
    <p:extLst>
      <p:ext uri="{BB962C8B-B14F-4D97-AF65-F5344CB8AC3E}">
        <p14:creationId xmlns:p14="http://schemas.microsoft.com/office/powerpoint/2010/main" val="2187529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2014 Goodrich, Tamassia, Goldwasser</a:t>
            </a:r>
            <a:endParaRPr lang="en-US" dirty="0"/>
          </a:p>
        </p:txBody>
      </p:sp>
      <p:sp>
        <p:nvSpPr>
          <p:cNvPr id="5" name="Footer Placeholder 4"/>
          <p:cNvSpPr>
            <a:spLocks noGrp="1"/>
          </p:cNvSpPr>
          <p:nvPr>
            <p:ph type="ftr" sz="quarter" idx="11"/>
          </p:nvPr>
        </p:nvSpPr>
        <p:spPr/>
        <p:txBody>
          <a:bodyPr/>
          <a:lstStyle/>
          <a:p>
            <a:r>
              <a:rPr lang="en-US" smtClean="0"/>
              <a:t>Object-Oriented Programming</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 2014 Goodrich, Tamassia, Goldwasser</a:t>
            </a:r>
            <a:endParaRPr lang="en-US" dirty="0"/>
          </a:p>
        </p:txBody>
      </p:sp>
      <p:sp>
        <p:nvSpPr>
          <p:cNvPr id="8" name="Footer Placeholder 7"/>
          <p:cNvSpPr>
            <a:spLocks noGrp="1"/>
          </p:cNvSpPr>
          <p:nvPr>
            <p:ph type="ftr" sz="quarter" idx="11"/>
          </p:nvPr>
        </p:nvSpPr>
        <p:spPr/>
        <p:txBody>
          <a:bodyPr/>
          <a:lstStyle/>
          <a:p>
            <a:r>
              <a:rPr lang="en-US" smtClean="0"/>
              <a:t>Object-Oriented Programming</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 2014 Goodrich, Tamassia, Goldwasser</a:t>
            </a:r>
            <a:endParaRPr lang="en-US" dirty="0"/>
          </a:p>
        </p:txBody>
      </p:sp>
      <p:sp>
        <p:nvSpPr>
          <p:cNvPr id="4" name="Footer Placeholder 3"/>
          <p:cNvSpPr>
            <a:spLocks noGrp="1"/>
          </p:cNvSpPr>
          <p:nvPr>
            <p:ph type="ftr" sz="quarter" idx="11"/>
          </p:nvPr>
        </p:nvSpPr>
        <p:spPr/>
        <p:txBody>
          <a:bodyPr/>
          <a:lstStyle/>
          <a:p>
            <a:r>
              <a:rPr lang="en-US" smtClean="0"/>
              <a:t>Object-Oriented Programming</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2014 Goodrich, Tamassia, Goldwasser</a:t>
            </a:r>
            <a:endParaRPr lang="en-US" dirty="0"/>
          </a:p>
        </p:txBody>
      </p:sp>
      <p:sp>
        <p:nvSpPr>
          <p:cNvPr id="3" name="Footer Placeholder 2"/>
          <p:cNvSpPr>
            <a:spLocks noGrp="1"/>
          </p:cNvSpPr>
          <p:nvPr>
            <p:ph type="ftr" sz="quarter" idx="11"/>
          </p:nvPr>
        </p:nvSpPr>
        <p:spPr/>
        <p:txBody>
          <a:bodyPr/>
          <a:lstStyle/>
          <a:p>
            <a:r>
              <a:rPr lang="en-US" smtClean="0"/>
              <a:t>Object-Oriented Programming</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2014 Goodrich, Tamassia, Goldwasser</a:t>
            </a:r>
            <a:endParaRPr lang="en-US" dirty="0"/>
          </a:p>
        </p:txBody>
      </p:sp>
      <p:sp>
        <p:nvSpPr>
          <p:cNvPr id="6" name="Footer Placeholder 5"/>
          <p:cNvSpPr>
            <a:spLocks noGrp="1"/>
          </p:cNvSpPr>
          <p:nvPr>
            <p:ph type="ftr" sz="quarter" idx="11"/>
          </p:nvPr>
        </p:nvSpPr>
        <p:spPr/>
        <p:txBody>
          <a:bodyPr/>
          <a:lstStyle/>
          <a:p>
            <a:r>
              <a:rPr lang="en-US" smtClean="0"/>
              <a:t>Object-Oriented Programming</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US" smtClean="0"/>
              <a:t>© 2014 Goodrich, Tamassia, Goldwasser</a:t>
            </a:r>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Object-Oriented Programming</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docs.oracle.com/javase/8/docs/api/java/lang/Object.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ctrTitle"/>
          </p:nvPr>
        </p:nvSpPr>
        <p:spPr/>
        <p:txBody>
          <a:bodyPr/>
          <a:lstStyle/>
          <a:p>
            <a:r>
              <a:rPr lang="en-US" dirty="0" smtClean="0"/>
              <a:t>Ch. 2</a:t>
            </a:r>
            <a:br>
              <a:rPr lang="en-US" dirty="0" smtClean="0"/>
            </a:br>
            <a:r>
              <a:rPr lang="en-US" dirty="0" smtClean="0"/>
              <a:t>Object-Oriented Programming</a:t>
            </a:r>
            <a:endParaRPr lang="en-US" dirty="0"/>
          </a:p>
        </p:txBody>
      </p:sp>
      <p:sp>
        <p:nvSpPr>
          <p:cNvPr id="8" name="Subtitle 1"/>
          <p:cNvSpPr>
            <a:spLocks noGrp="1"/>
          </p:cNvSpPr>
          <p:nvPr>
            <p:ph type="subTitle" idx="1"/>
          </p:nvPr>
        </p:nvSpPr>
        <p:spPr/>
        <p:txBody>
          <a:bodyPr/>
          <a:lstStyle/>
          <a:p>
            <a:r>
              <a:rPr lang="en-US" dirty="0"/>
              <a:t>Acknowledgement: These slides are adapted from slides provided with Data Structures and Algorithms in Java, Goodrich, </a:t>
            </a:r>
            <a:r>
              <a:rPr lang="en-US" dirty="0" err="1"/>
              <a:t>Tamassia</a:t>
            </a:r>
            <a:r>
              <a:rPr lang="en-US" dirty="0"/>
              <a:t> and </a:t>
            </a:r>
            <a:r>
              <a:rPr lang="en-US" dirty="0" err="1"/>
              <a:t>Goldwasser</a:t>
            </a:r>
            <a:r>
              <a:rPr lang="en-US" dirty="0"/>
              <a:t> (</a:t>
            </a:r>
            <a:r>
              <a:rPr lang="en-US"/>
              <a:t>Wiley </a:t>
            </a:r>
            <a:r>
              <a:rPr lang="en-US" smtClean="0"/>
              <a:t>2016)</a:t>
            </a:r>
            <a:endParaRPr lang="en-US" dirty="0"/>
          </a:p>
        </p:txBody>
      </p:sp>
    </p:spTree>
    <p:extLst>
      <p:ext uri="{BB962C8B-B14F-4D97-AF65-F5344CB8AC3E}">
        <p14:creationId xmlns:p14="http://schemas.microsoft.com/office/powerpoint/2010/main" val="2676814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template (Quick and dirty refresher)</a:t>
            </a:r>
            <a:endParaRPr lang="en-US" dirty="0"/>
          </a:p>
        </p:txBody>
      </p:sp>
      <p:sp>
        <p:nvSpPr>
          <p:cNvPr id="3" name="Content Placeholder 2"/>
          <p:cNvSpPr>
            <a:spLocks noGrp="1"/>
          </p:cNvSpPr>
          <p:nvPr>
            <p:ph idx="1"/>
          </p:nvPr>
        </p:nvSpPr>
        <p:spPr>
          <a:xfrm>
            <a:off x="1141412" y="2249486"/>
            <a:ext cx="9905999" cy="4608513"/>
          </a:xfrm>
        </p:spPr>
        <p:txBody>
          <a:bodyPr>
            <a:normAutofit fontScale="70000" lnSpcReduction="20000"/>
          </a:bodyPr>
          <a:lstStyle/>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err="1" smtClean="0">
                <a:latin typeface="Courier New" panose="02070309020205020404" pitchFamily="49" charset="0"/>
                <a:cs typeface="Courier New" panose="02070309020205020404" pitchFamily="49" charset="0"/>
              </a:rPr>
              <a:t>ClassName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All instance variables declared private*/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 </a:t>
            </a:r>
            <a:r>
              <a:rPr lang="en-US" b="1" dirty="0" err="1" smtClean="0">
                <a:solidFill>
                  <a:schemeClr val="accent1"/>
                </a:solidFill>
                <a:latin typeface="Courier New" panose="02070309020205020404" pitchFamily="49" charset="0"/>
                <a:cs typeface="Courier New" panose="02070309020205020404" pitchFamily="49" charset="0"/>
              </a:rPr>
              <a:t>int</a:t>
            </a:r>
            <a:r>
              <a:rPr lang="en-US" b="1" dirty="0" smtClean="0">
                <a:solidFill>
                  <a:schemeClr val="accent1"/>
                </a:solidFill>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a:t>
            </a:r>
            <a:r>
              <a:rPr lang="en-US" dirty="0" smtClean="0">
                <a:solidFill>
                  <a:schemeClr val="accent2"/>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Any public static final variables – these model constants */</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All constructors – constructors initialize all member data, </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and must be named the same as the class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ClassName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All accessor (getters) and simple modifiers (setters) needed </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for the object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a:t>
            </a:r>
            <a:r>
              <a:rPr lang="en-US" b="1" dirty="0" err="1" smtClean="0">
                <a:solidFill>
                  <a:schemeClr val="accent1"/>
                </a:solidFill>
                <a:latin typeface="Courier New" panose="02070309020205020404" pitchFamily="49" charset="0"/>
                <a:cs typeface="Courier New" panose="02070309020205020404" pitchFamily="49" charset="0"/>
              </a:rPr>
              <a:t>int</a:t>
            </a:r>
            <a:r>
              <a:rPr lang="en-US" b="1" dirty="0" smtClean="0">
                <a:solidFill>
                  <a:schemeClr val="accent1"/>
                </a:solidFill>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getI</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a:t>
            </a:r>
            <a:r>
              <a:rPr lang="en-US" b="1" dirty="0" err="1" smtClean="0">
                <a:solidFill>
                  <a:schemeClr val="accent1"/>
                </a:solidFill>
                <a:latin typeface="Courier New" panose="02070309020205020404" pitchFamily="49" charset="0"/>
                <a:cs typeface="Courier New" panose="02070309020205020404" pitchFamily="49" charset="0"/>
              </a:rPr>
              <a:t>int</a:t>
            </a:r>
            <a:r>
              <a:rPr lang="en-US" b="1" dirty="0" smtClean="0">
                <a:solidFill>
                  <a:schemeClr val="accent1"/>
                </a:solidFill>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setI</a:t>
            </a:r>
            <a:r>
              <a:rPr lang="en-US" dirty="0" smtClean="0">
                <a:latin typeface="Courier New" panose="02070309020205020404" pitchFamily="49" charset="0"/>
                <a:cs typeface="Courier New" panose="02070309020205020404" pitchFamily="49" charset="0"/>
              </a:rPr>
              <a:t>(</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this.i</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All other public methods */</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Any and all private methods */</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Any and all static methods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66233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Lets program (in pairs) a class for </a:t>
            </a:r>
            <a:r>
              <a:rPr lang="en-US" dirty="0" smtClean="0"/>
              <a:t>a bank account, Account.java</a:t>
            </a:r>
            <a:endParaRPr lang="en-US" dirty="0" smtClean="0"/>
          </a:p>
          <a:p>
            <a:pPr lvl="1"/>
            <a:r>
              <a:rPr lang="en-US" dirty="0" smtClean="0"/>
              <a:t>Have </a:t>
            </a:r>
            <a:r>
              <a:rPr lang="en-US" dirty="0" smtClean="0"/>
              <a:t>getters </a:t>
            </a:r>
            <a:r>
              <a:rPr lang="en-US" dirty="0" smtClean="0"/>
              <a:t>and </a:t>
            </a:r>
            <a:r>
              <a:rPr lang="en-US" dirty="0" smtClean="0"/>
              <a:t>setters </a:t>
            </a:r>
            <a:r>
              <a:rPr lang="en-US" dirty="0" smtClean="0"/>
              <a:t>for private member </a:t>
            </a:r>
            <a:r>
              <a:rPr lang="en-US" dirty="0" smtClean="0"/>
              <a:t>data (name and balance)</a:t>
            </a:r>
            <a:endParaRPr lang="en-US" dirty="0" smtClean="0"/>
          </a:p>
          <a:p>
            <a:pPr lvl="1"/>
            <a:r>
              <a:rPr lang="en-US" dirty="0" smtClean="0"/>
              <a:t>Have </a:t>
            </a:r>
            <a:r>
              <a:rPr lang="en-US" dirty="0" smtClean="0"/>
              <a:t>a deposit method to operate </a:t>
            </a:r>
            <a:r>
              <a:rPr lang="en-US" dirty="0" smtClean="0"/>
              <a:t>on an account</a:t>
            </a:r>
            <a:endParaRPr lang="en-US" dirty="0" smtClean="0"/>
          </a:p>
          <a:p>
            <a:r>
              <a:rPr lang="en-US" dirty="0" smtClean="0"/>
              <a:t>Program </a:t>
            </a:r>
            <a:r>
              <a:rPr lang="en-US" dirty="0" smtClean="0"/>
              <a:t>a simple test to exercise all of the methods of circle</a:t>
            </a:r>
            <a:endParaRPr lang="en-US" dirty="0"/>
          </a:p>
        </p:txBody>
      </p:sp>
      <p:sp>
        <p:nvSpPr>
          <p:cNvPr id="4" name="Oval 3"/>
          <p:cNvSpPr/>
          <p:nvPr/>
        </p:nvSpPr>
        <p:spPr>
          <a:xfrm>
            <a:off x="7857066" y="5000979"/>
            <a:ext cx="1497011" cy="1411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853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Abstract Data Types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070134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smtClean="0"/>
              <a:t>Abstract Data Types</a:t>
            </a:r>
            <a:endParaRPr lang="en-US"/>
          </a:p>
        </p:txBody>
      </p:sp>
      <p:sp>
        <p:nvSpPr>
          <p:cNvPr id="12290" name="Content Placeholder 2" descr="Rectangle: Click to edit Master text styles&#10;Second level&#10;Third level&#10;Fourth level&#10;Fifth level"/>
          <p:cNvSpPr>
            <a:spLocks noGrp="1"/>
          </p:cNvSpPr>
          <p:nvPr>
            <p:ph idx="1"/>
          </p:nvPr>
        </p:nvSpPr>
        <p:spPr>
          <a:xfrm>
            <a:off x="1141412" y="2249486"/>
            <a:ext cx="9905999" cy="4608513"/>
          </a:xfrm>
        </p:spPr>
        <p:txBody>
          <a:bodyPr>
            <a:normAutofit/>
          </a:bodyPr>
          <a:lstStyle/>
          <a:p>
            <a:r>
              <a:rPr lang="en-US" b="1" dirty="0" smtClean="0">
                <a:solidFill>
                  <a:schemeClr val="accent1"/>
                </a:solidFill>
              </a:rPr>
              <a:t>Abstraction</a:t>
            </a:r>
            <a:r>
              <a:rPr lang="en-US" dirty="0" smtClean="0"/>
              <a:t> is to distill a system to its most fundamental parts. </a:t>
            </a:r>
          </a:p>
          <a:p>
            <a:r>
              <a:rPr lang="en-US" dirty="0" smtClean="0"/>
              <a:t>An </a:t>
            </a:r>
            <a:r>
              <a:rPr lang="en-US" b="1" dirty="0" smtClean="0">
                <a:solidFill>
                  <a:schemeClr val="accent1"/>
                </a:solidFill>
              </a:rPr>
              <a:t>abstract data type (ADT) </a:t>
            </a:r>
            <a:r>
              <a:rPr lang="en-US" dirty="0" smtClean="0"/>
              <a:t>is a model of a data structure that specifies the </a:t>
            </a:r>
            <a:r>
              <a:rPr lang="en-US" b="1" dirty="0" smtClean="0">
                <a:solidFill>
                  <a:schemeClr val="accent1"/>
                </a:solidFill>
              </a:rPr>
              <a:t>type</a:t>
            </a:r>
            <a:r>
              <a:rPr lang="en-US" dirty="0" smtClean="0"/>
              <a:t> of data stored, the </a:t>
            </a:r>
            <a:r>
              <a:rPr lang="en-US" b="1" dirty="0" smtClean="0">
                <a:solidFill>
                  <a:schemeClr val="accent1"/>
                </a:solidFill>
              </a:rPr>
              <a:t>operations</a:t>
            </a:r>
            <a:r>
              <a:rPr lang="en-US" dirty="0" smtClean="0"/>
              <a:t> supported on them, and the types of parameters of the operations. </a:t>
            </a:r>
          </a:p>
          <a:p>
            <a:pPr lvl="1"/>
            <a:r>
              <a:rPr lang="en-US" dirty="0" smtClean="0"/>
              <a:t>This would essentially be the “public interface” of a class</a:t>
            </a:r>
          </a:p>
          <a:p>
            <a:r>
              <a:rPr lang="en-US" b="1" i="1" dirty="0" smtClean="0"/>
              <a:t>An ADT specifies what each operation does, but not how it does it</a:t>
            </a:r>
          </a:p>
          <a:p>
            <a:pPr lvl="1"/>
            <a:r>
              <a:rPr lang="en-US" dirty="0" smtClean="0"/>
              <a:t>Lets repeat, an ADT is the operations not the implementation!</a:t>
            </a:r>
          </a:p>
          <a:p>
            <a:pPr lvl="1"/>
            <a:r>
              <a:rPr lang="en-US" dirty="0" smtClean="0"/>
              <a:t>We will see that we can implement ADTs in many, many ways</a:t>
            </a:r>
            <a:endParaRPr lang="en-US" dirty="0"/>
          </a:p>
        </p:txBody>
      </p:sp>
    </p:spTree>
    <p:extLst>
      <p:ext uri="{BB962C8B-B14F-4D97-AF65-F5344CB8AC3E}">
        <p14:creationId xmlns:p14="http://schemas.microsoft.com/office/powerpoint/2010/main" val="384031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animEffect transition="in" filter="fade">
                                      <p:cBhvr>
                                        <p:cTn id="7" dur="500"/>
                                        <p:tgtEl>
                                          <p:spTgt spid="12290">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0">
                                            <p:txEl>
                                              <p:pRg st="2" end="2"/>
                                            </p:txEl>
                                          </p:spTgt>
                                        </p:tgtEl>
                                        <p:attrNameLst>
                                          <p:attrName>style.visibility</p:attrName>
                                        </p:attrNameLst>
                                      </p:cBhvr>
                                      <p:to>
                                        <p:strVal val="visible"/>
                                      </p:to>
                                    </p:set>
                                    <p:animEffect transition="in" filter="fade">
                                      <p:cBhvr>
                                        <p:cTn id="10" dur="500"/>
                                        <p:tgtEl>
                                          <p:spTgt spid="1229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290">
                                            <p:txEl>
                                              <p:pRg st="3" end="3"/>
                                            </p:txEl>
                                          </p:spTgt>
                                        </p:tgtEl>
                                        <p:attrNameLst>
                                          <p:attrName>style.visibility</p:attrName>
                                        </p:attrNameLst>
                                      </p:cBhvr>
                                      <p:to>
                                        <p:strVal val="visible"/>
                                      </p:to>
                                    </p:set>
                                    <p:animEffect transition="in" filter="fade">
                                      <p:cBhvr>
                                        <p:cTn id="15" dur="500"/>
                                        <p:tgtEl>
                                          <p:spTgt spid="12290">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290">
                                            <p:txEl>
                                              <p:pRg st="4" end="4"/>
                                            </p:txEl>
                                          </p:spTgt>
                                        </p:tgtEl>
                                        <p:attrNameLst>
                                          <p:attrName>style.visibility</p:attrName>
                                        </p:attrNameLst>
                                      </p:cBhvr>
                                      <p:to>
                                        <p:strVal val="visible"/>
                                      </p:to>
                                    </p:set>
                                    <p:animEffect transition="in" filter="fade">
                                      <p:cBhvr>
                                        <p:cTn id="18" dur="500"/>
                                        <p:tgtEl>
                                          <p:spTgt spid="12290">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290">
                                            <p:txEl>
                                              <p:pRg st="5" end="5"/>
                                            </p:txEl>
                                          </p:spTgt>
                                        </p:tgtEl>
                                        <p:attrNameLst>
                                          <p:attrName>style.visibility</p:attrName>
                                        </p:attrNameLst>
                                      </p:cBhvr>
                                      <p:to>
                                        <p:strVal val="visible"/>
                                      </p:to>
                                    </p:set>
                                    <p:animEffect transition="in" filter="fade">
                                      <p:cBhvr>
                                        <p:cTn id="21" dur="500"/>
                                        <p:tgtEl>
                                          <p:spTgt spid="122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Nested Classes</a:t>
            </a:r>
            <a:endParaRPr lang="en-US" dirty="0"/>
          </a:p>
        </p:txBody>
      </p:sp>
      <p:sp>
        <p:nvSpPr>
          <p:cNvPr id="3" name="Content Placeholder 2"/>
          <p:cNvSpPr>
            <a:spLocks noGrp="1"/>
          </p:cNvSpPr>
          <p:nvPr>
            <p:ph sz="half" idx="1"/>
          </p:nvPr>
        </p:nvSpPr>
        <p:spPr>
          <a:xfrm>
            <a:off x="1141410" y="2249486"/>
            <a:ext cx="4878389" cy="4608514"/>
          </a:xfrm>
        </p:spPr>
        <p:txBody>
          <a:bodyPr>
            <a:normAutofit fontScale="85000" lnSpcReduction="20000"/>
          </a:bodyPr>
          <a:lstStyle/>
          <a:p>
            <a:r>
              <a:rPr lang="en-US" dirty="0" smtClean="0"/>
              <a:t>Java allows a class definition to be nested inside the definition of another class.</a:t>
            </a:r>
          </a:p>
          <a:p>
            <a:r>
              <a:rPr lang="en-US" dirty="0" smtClean="0"/>
              <a:t>The main use is in defining a class that is strongly affiliated with another class</a:t>
            </a:r>
            <a:r>
              <a:rPr lang="en-US" dirty="0"/>
              <a:t> </a:t>
            </a:r>
            <a:r>
              <a:rPr lang="en-US" dirty="0" smtClean="0"/>
              <a:t>to increase encapsulation</a:t>
            </a:r>
          </a:p>
          <a:p>
            <a:r>
              <a:rPr lang="en-US" dirty="0" smtClean="0"/>
              <a:t>Nested classes are a valuable technique when implementing data </a:t>
            </a:r>
            <a:r>
              <a:rPr lang="en-US" dirty="0" smtClean="0"/>
              <a:t>structures. A instance of the nested class could represent: </a:t>
            </a:r>
          </a:p>
          <a:p>
            <a:pPr lvl="1"/>
            <a:r>
              <a:rPr lang="en-US" dirty="0" smtClean="0"/>
              <a:t>A small portion of the larger data structure</a:t>
            </a:r>
          </a:p>
          <a:p>
            <a:pPr lvl="1"/>
            <a:r>
              <a:rPr lang="en-US" dirty="0" smtClean="0"/>
              <a:t>An auxiliary class to help navigation of the data structure.</a:t>
            </a:r>
          </a:p>
        </p:txBody>
      </p:sp>
      <p:sp>
        <p:nvSpPr>
          <p:cNvPr id="4" name="Content Placeholder 3"/>
          <p:cNvSpPr>
            <a:spLocks noGrp="1"/>
          </p:cNvSpPr>
          <p:nvPr>
            <p:ph sz="half" idx="2"/>
          </p:nvPr>
        </p:nvSpPr>
        <p:spPr/>
        <p:txBody>
          <a:bodyPr>
            <a:normAutofit fontScale="85000" lnSpcReduction="20000"/>
          </a:bodyPr>
          <a:lstStyle/>
          <a:p>
            <a:pPr marL="0" indent="0">
              <a:spcBef>
                <a:spcPts val="0"/>
              </a:spcBef>
              <a:buNone/>
            </a:pPr>
            <a:r>
              <a:rPr lang="en-US" b="1" dirty="0">
                <a:solidFill>
                  <a:schemeClr val="accent1"/>
                </a:solidFill>
                <a:latin typeface="Courier New" panose="02070309020205020404" pitchFamily="49" charset="0"/>
                <a:cs typeface="Courier New" panose="02070309020205020404" pitchFamily="49" charset="0"/>
              </a:rPr>
              <a:t>p</a:t>
            </a:r>
            <a:r>
              <a:rPr lang="en-US" b="1" dirty="0" smtClean="0">
                <a:solidFill>
                  <a:schemeClr val="accent1"/>
                </a:solidFill>
                <a:latin typeface="Courier New" panose="02070309020205020404" pitchFamily="49" charset="0"/>
                <a:cs typeface="Courier New" panose="02070309020205020404" pitchFamily="49" charset="0"/>
              </a:rPr>
              <a:t>ublic class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Can be public or private</a:t>
            </a:r>
          </a:p>
          <a:p>
            <a:pPr marL="0" indent="0">
              <a:spcBef>
                <a:spcPts val="0"/>
              </a:spcBef>
              <a:buNone/>
            </a:pPr>
            <a:r>
              <a:rPr lang="en-US" dirty="0" smtClean="0">
                <a:solidFill>
                  <a:schemeClr val="accent3"/>
                </a:solidFill>
                <a:latin typeface="Courier New" panose="02070309020205020404" pitchFamily="49" charset="0"/>
                <a:cs typeface="Courier New" panose="02070309020205020404" pitchFamily="49" charset="0"/>
              </a:rPr>
              <a:t>  // Can be static or non-static</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We will use this form </a:t>
            </a:r>
          </a:p>
          <a:p>
            <a:pPr marL="0" indent="0">
              <a:spcBef>
                <a:spcPts val="0"/>
              </a:spcBef>
              <a:buNone/>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 most often</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 static class </a:t>
            </a:r>
            <a:r>
              <a:rPr lang="en-US" b="1" dirty="0" smtClean="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0" indent="0">
              <a:spcBef>
                <a:spcPts val="0"/>
              </a:spcBef>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595044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Inheritance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29891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smtClean="0"/>
              <a:t>Motivations</a:t>
            </a:r>
          </a:p>
        </p:txBody>
      </p:sp>
      <p:sp>
        <p:nvSpPr>
          <p:cNvPr id="4100" name="Rectangle 3"/>
          <p:cNvSpPr>
            <a:spLocks noGrp="1" noChangeArrowheads="1"/>
          </p:cNvSpPr>
          <p:nvPr>
            <p:ph type="body" idx="1"/>
          </p:nvPr>
        </p:nvSpPr>
        <p:spPr>
          <a:xfrm>
            <a:off x="1141412" y="2249486"/>
            <a:ext cx="9905999" cy="4537395"/>
          </a:xfrm>
        </p:spPr>
        <p:txBody>
          <a:bodyPr>
            <a:normAutofit fontScale="92500" lnSpcReduction="10000"/>
          </a:bodyPr>
          <a:lstStyle/>
          <a:p>
            <a:r>
              <a:rPr lang="en-US" altLang="en-US" dirty="0" smtClean="0"/>
              <a:t>Suppose you will want to model objects for shapes. Many of the objects will have common features, maybe colors, or the ability to compute their areas, or computing overlap between them. BUT, is there a way to reduce the amount of repeated code? Improve the robustness (correctness) of the model? Design this type of model hierarchy?</a:t>
            </a:r>
          </a:p>
          <a:p>
            <a:r>
              <a:rPr lang="en-US" altLang="en-US" dirty="0" smtClean="0"/>
              <a:t>How about an example of allied characters in a game? Some help you by healing, some help offensively, some help defensively. However, all of these types of allies have commonality. So the same questions exist!</a:t>
            </a:r>
          </a:p>
          <a:p>
            <a:r>
              <a:rPr lang="en-US" altLang="en-US" dirty="0" smtClean="0"/>
              <a:t>The answer is to use </a:t>
            </a:r>
            <a:r>
              <a:rPr lang="en-US" altLang="en-US" b="1" dirty="0" smtClean="0">
                <a:solidFill>
                  <a:schemeClr val="accent1"/>
                </a:solidFill>
              </a:rPr>
              <a:t>inheritance</a:t>
            </a:r>
            <a:r>
              <a:rPr lang="en-US" altLang="en-US" dirty="0" smtClean="0"/>
              <a:t> – modeling </a:t>
            </a:r>
            <a:br>
              <a:rPr lang="en-US" altLang="en-US" dirty="0" smtClean="0"/>
            </a:br>
            <a:r>
              <a:rPr lang="en-US" altLang="en-US" dirty="0" smtClean="0"/>
              <a:t>types and subtypes in a way that reduces </a:t>
            </a:r>
            <a:br>
              <a:rPr lang="en-US" altLang="en-US" dirty="0" smtClean="0"/>
            </a:br>
            <a:r>
              <a:rPr lang="en-US" altLang="en-US" dirty="0" smtClean="0"/>
              <a:t>duplicated</a:t>
            </a:r>
            <a:r>
              <a:rPr lang="en-US" altLang="en-US" dirty="0"/>
              <a:t> </a:t>
            </a:r>
            <a:r>
              <a:rPr lang="en-US" altLang="en-US" dirty="0" smtClean="0"/>
              <a:t>components</a:t>
            </a:r>
          </a:p>
        </p:txBody>
      </p:sp>
      <p:pic>
        <p:nvPicPr>
          <p:cNvPr id="523266" name="Picture 2" descr="Image result for hierarc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8986" y="5075961"/>
            <a:ext cx="4128275" cy="1782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98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animEffect transition="in" filter="fade">
                                      <p:cBhvr>
                                        <p:cTn id="7" dur="500"/>
                                        <p:tgtEl>
                                          <p:spTgt spid="41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0">
                                            <p:txEl>
                                              <p:pRg st="2" end="2"/>
                                            </p:txEl>
                                          </p:spTgt>
                                        </p:tgtEl>
                                        <p:attrNameLst>
                                          <p:attrName>style.visibility</p:attrName>
                                        </p:attrNameLst>
                                      </p:cBhvr>
                                      <p:to>
                                        <p:strVal val="visible"/>
                                      </p:to>
                                    </p:set>
                                    <p:animEffect transition="in" filter="fade">
                                      <p:cBhvr>
                                        <p:cTn id="12"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en-US" dirty="0" smtClean="0"/>
              <a:t>Inheritance</a:t>
            </a:r>
            <a:endParaRPr lang="en-US" altLang="en-US" dirty="0"/>
          </a:p>
        </p:txBody>
      </p:sp>
      <p:sp>
        <p:nvSpPr>
          <p:cNvPr id="5" name="Content Placeholder 4"/>
          <p:cNvSpPr>
            <a:spLocks noGrp="1"/>
          </p:cNvSpPr>
          <p:nvPr>
            <p:ph sz="half" idx="1"/>
          </p:nvPr>
        </p:nvSpPr>
        <p:spPr>
          <a:xfrm>
            <a:off x="1141410" y="2249485"/>
            <a:ext cx="4878389" cy="4535489"/>
          </a:xfrm>
        </p:spPr>
        <p:txBody>
          <a:bodyPr>
            <a:normAutofit fontScale="92500" lnSpcReduction="20000"/>
          </a:bodyPr>
          <a:lstStyle/>
          <a:p>
            <a:r>
              <a:rPr lang="en-US" b="1" dirty="0" smtClean="0">
                <a:solidFill>
                  <a:schemeClr val="accent1"/>
                </a:solidFill>
              </a:rPr>
              <a:t>Inheritance</a:t>
            </a:r>
            <a:r>
              <a:rPr lang="en-US" dirty="0" smtClean="0"/>
              <a:t> is a type/sub-type relationship (parent/child) denoted with an arrow pointed to the type in a UML diagram</a:t>
            </a:r>
          </a:p>
          <a:p>
            <a:pPr lvl="1"/>
            <a:r>
              <a:rPr lang="en-US" dirty="0" smtClean="0"/>
              <a:t>A </a:t>
            </a:r>
            <a:r>
              <a:rPr lang="en-US" b="1" dirty="0" smtClean="0">
                <a:solidFill>
                  <a:schemeClr val="accent1"/>
                </a:solidFill>
              </a:rPr>
              <a:t>superclass (base class) </a:t>
            </a:r>
            <a:r>
              <a:rPr lang="en-US" dirty="0" smtClean="0"/>
              <a:t>is the inherited object type</a:t>
            </a:r>
          </a:p>
          <a:p>
            <a:pPr lvl="1"/>
            <a:r>
              <a:rPr lang="en-US" dirty="0" smtClean="0"/>
              <a:t>A </a:t>
            </a:r>
            <a:r>
              <a:rPr lang="en-US" b="1" dirty="0" smtClean="0">
                <a:solidFill>
                  <a:schemeClr val="accent1"/>
                </a:solidFill>
              </a:rPr>
              <a:t>subclass (derived class)</a:t>
            </a:r>
            <a:r>
              <a:rPr lang="en-US" dirty="0" smtClean="0">
                <a:solidFill>
                  <a:schemeClr val="accent1"/>
                </a:solidFill>
              </a:rPr>
              <a:t> </a:t>
            </a:r>
            <a:r>
              <a:rPr lang="en-US" dirty="0" smtClean="0"/>
              <a:t>is the inheriting object type</a:t>
            </a:r>
          </a:p>
          <a:p>
            <a:pPr lvl="1"/>
            <a:r>
              <a:rPr lang="en-US" dirty="0" smtClean="0"/>
              <a:t>All of the state (data fields) and behavior (methods) of the superclass is inherited (“handed-down”) to the subclass</a:t>
            </a:r>
          </a:p>
          <a:p>
            <a:pPr lvl="2"/>
            <a:r>
              <a:rPr lang="en-US" dirty="0" smtClean="0"/>
              <a:t>The superclass constructors are NOT inherited</a:t>
            </a:r>
            <a:endParaRPr lang="en-US" dirty="0"/>
          </a:p>
        </p:txBody>
      </p:sp>
      <p:sp>
        <p:nvSpPr>
          <p:cNvPr id="6148" name="Rectangle 7"/>
          <p:cNvSpPr>
            <a:spLocks noChangeArrowheads="1"/>
          </p:cNvSpPr>
          <p:nvPr/>
        </p:nvSpPr>
        <p:spPr bwMode="auto">
          <a:xfrm>
            <a:off x="1524001" y="1232844"/>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152" name="Rectangle 14"/>
          <p:cNvSpPr>
            <a:spLocks noChangeArrowheads="1"/>
          </p:cNvSpPr>
          <p:nvPr/>
        </p:nvSpPr>
        <p:spPr bwMode="auto">
          <a:xfrm>
            <a:off x="1524001" y="8931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Rectangle 1"/>
          <p:cNvSpPr/>
          <p:nvPr/>
        </p:nvSpPr>
        <p:spPr>
          <a:xfrm>
            <a:off x="6832600" y="893120"/>
            <a:ext cx="3784600" cy="2345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err="1" smtClean="0"/>
              <a:t>GeometricObject</a:t>
            </a:r>
            <a:endParaRPr lang="en-US" dirty="0" smtClean="0"/>
          </a:p>
          <a:p>
            <a:endParaRPr lang="en-US" dirty="0" smtClean="0"/>
          </a:p>
          <a:p>
            <a:r>
              <a:rPr lang="en-US" dirty="0" smtClean="0"/>
              <a:t>- color: String</a:t>
            </a:r>
          </a:p>
          <a:p>
            <a:pPr marL="285750" indent="-285750">
              <a:buFontTx/>
              <a:buChar char="-"/>
            </a:pPr>
            <a:endParaRPr lang="en-US" dirty="0" smtClean="0"/>
          </a:p>
          <a:p>
            <a:r>
              <a:rPr lang="en-US" dirty="0" smtClean="0"/>
              <a:t>+ </a:t>
            </a:r>
            <a:r>
              <a:rPr lang="en-US" dirty="0" err="1" smtClean="0"/>
              <a:t>GeometricObject</a:t>
            </a:r>
            <a:r>
              <a:rPr lang="en-US" dirty="0" smtClean="0"/>
              <a:t>(color: String)</a:t>
            </a:r>
          </a:p>
          <a:p>
            <a:r>
              <a:rPr lang="en-US" dirty="0" smtClean="0"/>
              <a:t>+ </a:t>
            </a:r>
            <a:r>
              <a:rPr lang="en-US" dirty="0" err="1" smtClean="0"/>
              <a:t>getColor</a:t>
            </a:r>
            <a:r>
              <a:rPr lang="en-US" dirty="0" smtClean="0"/>
              <a:t>(): String</a:t>
            </a:r>
          </a:p>
          <a:p>
            <a:r>
              <a:rPr lang="en-US" dirty="0" smtClean="0"/>
              <a:t>+ </a:t>
            </a:r>
            <a:r>
              <a:rPr lang="en-US" dirty="0" err="1" smtClean="0"/>
              <a:t>setColor</a:t>
            </a:r>
            <a:r>
              <a:rPr lang="en-US" dirty="0" smtClean="0"/>
              <a:t>(color: String): void</a:t>
            </a:r>
          </a:p>
          <a:p>
            <a:r>
              <a:rPr lang="en-US" dirty="0" smtClean="0"/>
              <a:t>+</a:t>
            </a:r>
            <a:r>
              <a:rPr lang="en-US" dirty="0" err="1" smtClean="0"/>
              <a:t>getArea</a:t>
            </a:r>
            <a:r>
              <a:rPr lang="en-US" dirty="0" smtClean="0"/>
              <a:t>(): double</a:t>
            </a:r>
          </a:p>
        </p:txBody>
      </p:sp>
      <p:sp>
        <p:nvSpPr>
          <p:cNvPr id="8" name="Rectangle 7"/>
          <p:cNvSpPr/>
          <p:nvPr/>
        </p:nvSpPr>
        <p:spPr>
          <a:xfrm>
            <a:off x="6832600" y="3992378"/>
            <a:ext cx="3784600" cy="2357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t>Circle</a:t>
            </a:r>
          </a:p>
          <a:p>
            <a:endParaRPr lang="en-US" dirty="0" smtClean="0"/>
          </a:p>
          <a:p>
            <a:r>
              <a:rPr lang="en-US" dirty="0" smtClean="0"/>
              <a:t>- radius: double</a:t>
            </a:r>
          </a:p>
          <a:p>
            <a:pPr marL="285750" indent="-285750">
              <a:buFontTx/>
              <a:buChar char="-"/>
            </a:pPr>
            <a:endParaRPr lang="en-US" dirty="0" smtClean="0"/>
          </a:p>
          <a:p>
            <a:r>
              <a:rPr lang="en-US" dirty="0" smtClean="0"/>
              <a:t>+ Circle(color: String, radius: double)</a:t>
            </a:r>
          </a:p>
          <a:p>
            <a:r>
              <a:rPr lang="en-US" dirty="0" smtClean="0"/>
              <a:t>+ </a:t>
            </a:r>
            <a:r>
              <a:rPr lang="en-US" dirty="0" err="1" smtClean="0"/>
              <a:t>getRadius</a:t>
            </a:r>
            <a:r>
              <a:rPr lang="en-US" dirty="0" smtClean="0"/>
              <a:t>(): double</a:t>
            </a:r>
          </a:p>
          <a:p>
            <a:r>
              <a:rPr lang="en-US" dirty="0" smtClean="0"/>
              <a:t>+ </a:t>
            </a:r>
            <a:r>
              <a:rPr lang="en-US" dirty="0" err="1" smtClean="0"/>
              <a:t>setRadius</a:t>
            </a:r>
            <a:r>
              <a:rPr lang="en-US" dirty="0" smtClean="0"/>
              <a:t>(radius: double): void</a:t>
            </a:r>
          </a:p>
          <a:p>
            <a:r>
              <a:rPr lang="en-US" dirty="0" smtClean="0"/>
              <a:t>+ </a:t>
            </a:r>
            <a:r>
              <a:rPr lang="en-US" dirty="0" err="1" smtClean="0"/>
              <a:t>getArea</a:t>
            </a:r>
            <a:r>
              <a:rPr lang="en-US" dirty="0" smtClean="0"/>
              <a:t>(): double</a:t>
            </a:r>
          </a:p>
        </p:txBody>
      </p:sp>
      <p:cxnSp>
        <p:nvCxnSpPr>
          <p:cNvPr id="4" name="Straight Arrow Connector 3"/>
          <p:cNvCxnSpPr>
            <a:stCxn id="8" idx="0"/>
            <a:endCxn id="2" idx="2"/>
          </p:cNvCxnSpPr>
          <p:nvPr/>
        </p:nvCxnSpPr>
        <p:spPr>
          <a:xfrm flipV="1">
            <a:off x="8724900" y="3238500"/>
            <a:ext cx="0" cy="7538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972300" y="1354784"/>
            <a:ext cx="3543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72300" y="1888184"/>
            <a:ext cx="3543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972300" y="4453584"/>
            <a:ext cx="3543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972300" y="5025084"/>
            <a:ext cx="3543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36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in Java</a:t>
            </a:r>
            <a:endParaRPr lang="en-US" dirty="0"/>
          </a:p>
        </p:txBody>
      </p:sp>
      <p:sp>
        <p:nvSpPr>
          <p:cNvPr id="3" name="Content Placeholder 2"/>
          <p:cNvSpPr>
            <a:spLocks noGrp="1"/>
          </p:cNvSpPr>
          <p:nvPr>
            <p:ph sz="half" idx="1"/>
          </p:nvPr>
        </p:nvSpPr>
        <p:spPr/>
        <p:txBody>
          <a:bodyPr>
            <a:normAutofit fontScale="92500"/>
          </a:bodyPr>
          <a:lstStyle/>
          <a:p>
            <a:pPr marL="457200" indent="-457200">
              <a:spcBef>
                <a:spcPts val="0"/>
              </a:spcBef>
              <a:buFont typeface="+mj-lt"/>
              <a:buAutoNum type="arabicPeriod"/>
            </a:pPr>
            <a:r>
              <a:rPr lang="en-US" sz="1800" b="1" dirty="0" smtClean="0">
                <a:solidFill>
                  <a:schemeClr val="accent1"/>
                </a:solidFill>
                <a:latin typeface="Courier New" panose="02070309020205020404" pitchFamily="49" charset="0"/>
                <a:cs typeface="Courier New" panose="02070309020205020404" pitchFamily="49" charset="0"/>
              </a:rPr>
              <a:t>public class </a:t>
            </a:r>
            <a:r>
              <a:rPr lang="en-US" sz="1800" b="1" dirty="0" smtClean="0">
                <a:latin typeface="Courier New" panose="02070309020205020404" pitchFamily="49" charset="0"/>
                <a:cs typeface="Courier New" panose="02070309020205020404" pitchFamily="49" charset="0"/>
              </a:rPr>
              <a:t>A</a:t>
            </a:r>
            <a:r>
              <a:rPr lang="en-US" sz="18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1"/>
                </a:solidFill>
                <a:latin typeface="Courier New" panose="02070309020205020404" pitchFamily="49" charset="0"/>
                <a:cs typeface="Courier New" panose="02070309020205020404" pitchFamily="49" charset="0"/>
              </a:rPr>
              <a:t>private </a:t>
            </a:r>
            <a:r>
              <a:rPr lang="en-US" sz="1800" b="1" dirty="0" err="1" smtClean="0">
                <a:solidFill>
                  <a:schemeClr val="accent1"/>
                </a:solidFill>
                <a:latin typeface="Courier New" panose="02070309020205020404" pitchFamily="49" charset="0"/>
                <a:cs typeface="Courier New" panose="02070309020205020404" pitchFamily="49" charset="0"/>
              </a:rPr>
              <a:t>int</a:t>
            </a:r>
            <a:r>
              <a:rPr lang="en-US" sz="1800" b="1" dirty="0" smtClean="0">
                <a:solidFill>
                  <a:schemeClr val="accent1"/>
                </a:solidFill>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a;</a:t>
            </a:r>
          </a:p>
          <a:p>
            <a:pPr marL="457200" indent="-457200">
              <a:spcBef>
                <a:spcPts val="0"/>
              </a:spcBef>
              <a:buFont typeface="+mj-lt"/>
              <a:buAutoNum type="arabicPeriod"/>
            </a:pPr>
            <a:r>
              <a:rPr lang="en-US" sz="1800"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sz="1800" b="1" dirty="0" smtClean="0">
                <a:solidFill>
                  <a:schemeClr val="accent1"/>
                </a:solidFill>
                <a:latin typeface="Courier New" panose="02070309020205020404" pitchFamily="49" charset="0"/>
                <a:cs typeface="Courier New" panose="02070309020205020404" pitchFamily="49" charset="0"/>
              </a:rPr>
              <a:t>public class </a:t>
            </a:r>
            <a:r>
              <a:rPr lang="en-US" sz="1800" b="1" dirty="0" smtClean="0">
                <a:latin typeface="Courier New" panose="02070309020205020404" pitchFamily="49" charset="0"/>
                <a:cs typeface="Courier New" panose="02070309020205020404" pitchFamily="49" charset="0"/>
              </a:rPr>
              <a:t>B</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1"/>
                </a:solidFill>
                <a:latin typeface="Courier New" panose="02070309020205020404" pitchFamily="49" charset="0"/>
                <a:cs typeface="Courier New" panose="02070309020205020404" pitchFamily="49" charset="0"/>
              </a:rPr>
              <a:t>extends</a:t>
            </a:r>
            <a:r>
              <a:rPr lang="en-US" sz="1800" dirty="0" smtClean="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A</a:t>
            </a:r>
            <a:r>
              <a:rPr lang="en-US" sz="1800"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 </a:t>
            </a:r>
            <a:r>
              <a:rPr lang="en-US" sz="1800" b="1" dirty="0" smtClean="0">
                <a:solidFill>
                  <a:schemeClr val="accent1"/>
                </a:solidFill>
                <a:latin typeface="Courier New" panose="02070309020205020404" pitchFamily="49" charset="0"/>
                <a:cs typeface="Courier New" panose="02070309020205020404" pitchFamily="49" charset="0"/>
              </a:rPr>
              <a:t>private </a:t>
            </a:r>
            <a:r>
              <a:rPr lang="en-US" sz="1800" b="1" dirty="0" err="1" smtClean="0">
                <a:solidFill>
                  <a:schemeClr val="accent1"/>
                </a:solidFill>
                <a:latin typeface="Courier New" panose="02070309020205020404" pitchFamily="49" charset="0"/>
                <a:cs typeface="Courier New" panose="02070309020205020404" pitchFamily="49" charset="0"/>
              </a:rPr>
              <a:t>int</a:t>
            </a:r>
            <a:r>
              <a:rPr lang="en-US" sz="1800" b="1" dirty="0" smtClean="0">
                <a:solidFill>
                  <a:schemeClr val="accent1"/>
                </a:solidFill>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b;</a:t>
            </a:r>
          </a:p>
          <a:p>
            <a:pPr marL="457200" indent="-457200">
              <a:spcBef>
                <a:spcPts val="0"/>
              </a:spcBef>
              <a:buFont typeface="+mj-lt"/>
              <a:buAutoNum type="arabicPeriod"/>
            </a:pPr>
            <a:r>
              <a:rPr lang="en-US" sz="1800" dirty="0">
                <a:latin typeface="Courier New" panose="02070309020205020404" pitchFamily="49" charset="0"/>
                <a:cs typeface="Courier New" panose="02070309020205020404" pitchFamily="49" charset="0"/>
              </a:rPr>
              <a:t>}</a:t>
            </a:r>
          </a:p>
        </p:txBody>
      </p:sp>
      <p:sp>
        <p:nvSpPr>
          <p:cNvPr id="4" name="Content Placeholder 3"/>
          <p:cNvSpPr>
            <a:spLocks noGrp="1"/>
          </p:cNvSpPr>
          <p:nvPr>
            <p:ph sz="half" idx="2"/>
          </p:nvPr>
        </p:nvSpPr>
        <p:spPr>
          <a:xfrm>
            <a:off x="6172200" y="2249485"/>
            <a:ext cx="4875211" cy="4514729"/>
          </a:xfrm>
        </p:spPr>
        <p:txBody>
          <a:bodyPr>
            <a:normAutofit fontScale="92500"/>
          </a:bodyPr>
          <a:lstStyle/>
          <a:p>
            <a:r>
              <a:rPr lang="en-US" dirty="0" smtClean="0"/>
              <a:t>In Java, the keyword </a:t>
            </a:r>
            <a:r>
              <a:rPr lang="en-US" b="1" dirty="0" smtClean="0">
                <a:solidFill>
                  <a:schemeClr val="accent1"/>
                </a:solidFill>
                <a:latin typeface="Courier New" panose="02070309020205020404" pitchFamily="49" charset="0"/>
                <a:cs typeface="Courier New" panose="02070309020205020404" pitchFamily="49" charset="0"/>
              </a:rPr>
              <a:t>extends</a:t>
            </a:r>
            <a:r>
              <a:rPr lang="en-US" dirty="0" smtClean="0">
                <a:solidFill>
                  <a:schemeClr val="accent1"/>
                </a:solidFill>
              </a:rPr>
              <a:t> </a:t>
            </a:r>
            <a:r>
              <a:rPr lang="en-US" dirty="0" smtClean="0"/>
              <a:t>denotes an inheritance relationship</a:t>
            </a:r>
          </a:p>
          <a:p>
            <a:r>
              <a:rPr lang="en-US" dirty="0" smtClean="0"/>
              <a:t>In this example, by inheritance </a:t>
            </a:r>
            <a:r>
              <a:rPr lang="en-US" b="1" dirty="0" smtClean="0">
                <a:latin typeface="Courier New" panose="02070309020205020404" pitchFamily="49" charset="0"/>
                <a:cs typeface="Courier New" panose="02070309020205020404" pitchFamily="49" charset="0"/>
              </a:rPr>
              <a:t>B</a:t>
            </a:r>
            <a:r>
              <a:rPr lang="en-US" dirty="0" smtClean="0"/>
              <a:t> is an object whose state is defined by two </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err="1" smtClean="0"/>
              <a:t>s</a:t>
            </a:r>
            <a:r>
              <a:rPr lang="en-US" dirty="0" smtClean="0"/>
              <a:t>, the one in </a:t>
            </a:r>
            <a:r>
              <a:rPr lang="en-US" b="1" dirty="0" smtClean="0">
                <a:latin typeface="Courier New" panose="02070309020205020404" pitchFamily="49" charset="0"/>
                <a:cs typeface="Courier New" panose="02070309020205020404" pitchFamily="49" charset="0"/>
              </a:rPr>
              <a:t>A</a:t>
            </a:r>
            <a:r>
              <a:rPr lang="en-US" dirty="0" smtClean="0"/>
              <a:t> and the one in </a:t>
            </a:r>
            <a:r>
              <a:rPr lang="en-US" b="1" dirty="0" smtClean="0">
                <a:latin typeface="Courier New" panose="02070309020205020404" pitchFamily="49" charset="0"/>
                <a:cs typeface="Courier New" panose="02070309020205020404" pitchFamily="49" charset="0"/>
              </a:rPr>
              <a:t>B</a:t>
            </a:r>
          </a:p>
          <a:p>
            <a:r>
              <a:rPr lang="en-US" dirty="0" smtClean="0">
                <a:cs typeface="Courier New" panose="02070309020205020404" pitchFamily="49" charset="0"/>
              </a:rPr>
              <a:t>In this relationship, the superclass is responsible for constructing (initializing) the superclass’s data fields, while the subtype is responsible for the subclass’s data fields</a:t>
            </a:r>
            <a:endParaRPr lang="en-US" dirty="0">
              <a:cs typeface="Courier New" panose="02070309020205020404" pitchFamily="49" charset="0"/>
            </a:endParaRPr>
          </a:p>
        </p:txBody>
      </p:sp>
      <p:grpSp>
        <p:nvGrpSpPr>
          <p:cNvPr id="15" name="Group 14"/>
          <p:cNvGrpSpPr/>
          <p:nvPr/>
        </p:nvGrpSpPr>
        <p:grpSpPr>
          <a:xfrm>
            <a:off x="2876426" y="4357973"/>
            <a:ext cx="2551359" cy="2195225"/>
            <a:chOff x="1141410" y="4357973"/>
            <a:chExt cx="2551359" cy="2195225"/>
          </a:xfrm>
        </p:grpSpPr>
        <p:sp>
          <p:nvSpPr>
            <p:cNvPr id="5" name="Rectangle 4"/>
            <p:cNvSpPr/>
            <p:nvPr/>
          </p:nvSpPr>
          <p:spPr>
            <a:xfrm>
              <a:off x="1863969" y="5064369"/>
              <a:ext cx="914400" cy="4689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a</a:t>
              </a:r>
              <a:endParaRPr lang="en-US" dirty="0"/>
            </a:p>
          </p:txBody>
        </p:sp>
        <p:sp>
          <p:nvSpPr>
            <p:cNvPr id="6" name="Rectangle 5"/>
            <p:cNvSpPr/>
            <p:nvPr/>
          </p:nvSpPr>
          <p:spPr>
            <a:xfrm>
              <a:off x="1863969" y="6084275"/>
              <a:ext cx="914400" cy="4689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a</a:t>
              </a:r>
              <a:endParaRPr lang="en-US" dirty="0"/>
            </a:p>
          </p:txBody>
        </p:sp>
        <p:sp>
          <p:nvSpPr>
            <p:cNvPr id="7" name="Rectangle 6"/>
            <p:cNvSpPr/>
            <p:nvPr/>
          </p:nvSpPr>
          <p:spPr>
            <a:xfrm>
              <a:off x="2778369" y="6084274"/>
              <a:ext cx="914400" cy="4689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nt</a:t>
              </a:r>
              <a:r>
                <a:rPr lang="en-US" dirty="0" smtClean="0"/>
                <a:t> b</a:t>
              </a:r>
              <a:endParaRPr lang="en-US" dirty="0"/>
            </a:p>
          </p:txBody>
        </p:sp>
        <p:sp>
          <p:nvSpPr>
            <p:cNvPr id="8" name="TextBox 7"/>
            <p:cNvSpPr txBox="1"/>
            <p:nvPr/>
          </p:nvSpPr>
          <p:spPr>
            <a:xfrm>
              <a:off x="1863969" y="4695037"/>
              <a:ext cx="1828800" cy="369332"/>
            </a:xfrm>
            <a:prstGeom prst="rect">
              <a:avLst/>
            </a:prstGeom>
            <a:noFill/>
          </p:spPr>
          <p:txBody>
            <a:bodyPr wrap="square" rtlCol="0">
              <a:spAutoFit/>
            </a:bodyPr>
            <a:lstStyle/>
            <a:p>
              <a:r>
                <a:rPr lang="en-US" dirty="0" smtClean="0"/>
                <a:t>Object of type A</a:t>
              </a:r>
              <a:endParaRPr lang="en-US" dirty="0"/>
            </a:p>
          </p:txBody>
        </p:sp>
        <p:sp>
          <p:nvSpPr>
            <p:cNvPr id="9" name="TextBox 8"/>
            <p:cNvSpPr txBox="1"/>
            <p:nvPr/>
          </p:nvSpPr>
          <p:spPr>
            <a:xfrm>
              <a:off x="1863969" y="5714941"/>
              <a:ext cx="1828800" cy="369332"/>
            </a:xfrm>
            <a:prstGeom prst="rect">
              <a:avLst/>
            </a:prstGeom>
            <a:noFill/>
          </p:spPr>
          <p:txBody>
            <a:bodyPr wrap="square" rtlCol="0">
              <a:spAutoFit/>
            </a:bodyPr>
            <a:lstStyle/>
            <a:p>
              <a:r>
                <a:rPr lang="en-US" dirty="0" smtClean="0"/>
                <a:t>Object of type B</a:t>
              </a:r>
              <a:endParaRPr lang="en-US" dirty="0"/>
            </a:p>
          </p:txBody>
        </p:sp>
        <p:sp>
          <p:nvSpPr>
            <p:cNvPr id="10" name="TextBox 9"/>
            <p:cNvSpPr txBox="1"/>
            <p:nvPr/>
          </p:nvSpPr>
          <p:spPr>
            <a:xfrm>
              <a:off x="1141410" y="4357973"/>
              <a:ext cx="2016369" cy="369332"/>
            </a:xfrm>
            <a:prstGeom prst="rect">
              <a:avLst/>
            </a:prstGeom>
            <a:noFill/>
          </p:spPr>
          <p:txBody>
            <a:bodyPr wrap="square" rtlCol="0">
              <a:spAutoFit/>
            </a:bodyPr>
            <a:lstStyle/>
            <a:p>
              <a:r>
                <a:rPr lang="en-US" dirty="0" smtClean="0"/>
                <a:t>Memory</a:t>
              </a:r>
              <a:endParaRPr lang="en-US" dirty="0"/>
            </a:p>
          </p:txBody>
        </p:sp>
      </p:grpSp>
      <p:cxnSp>
        <p:nvCxnSpPr>
          <p:cNvPr id="12" name="Straight Connector 11"/>
          <p:cNvCxnSpPr/>
          <p:nvPr/>
        </p:nvCxnSpPr>
        <p:spPr>
          <a:xfrm>
            <a:off x="1242646" y="4357973"/>
            <a:ext cx="418513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42847" y="4352051"/>
            <a:ext cx="23446" cy="225384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462453" y="4661056"/>
            <a:ext cx="1041766" cy="6037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19" name="Rectangle 18"/>
          <p:cNvSpPr/>
          <p:nvPr/>
        </p:nvSpPr>
        <p:spPr>
          <a:xfrm>
            <a:off x="1462453" y="5862668"/>
            <a:ext cx="1041766" cy="6037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cxnSp>
        <p:nvCxnSpPr>
          <p:cNvPr id="21" name="Straight Arrow Connector 20"/>
          <p:cNvCxnSpPr>
            <a:stCxn id="19" idx="0"/>
            <a:endCxn id="18" idx="2"/>
          </p:cNvCxnSpPr>
          <p:nvPr/>
        </p:nvCxnSpPr>
        <p:spPr>
          <a:xfrm flipV="1">
            <a:off x="1983336" y="5264849"/>
            <a:ext cx="0" cy="5978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767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a:bodyPr>
          <a:lstStyle/>
          <a:p>
            <a:r>
              <a:rPr lang="en-US" altLang="en-US" dirty="0" smtClean="0"/>
              <a:t>Construction in Inheritance</a:t>
            </a:r>
            <a:endParaRPr lang="en-US" altLang="en-US" dirty="0"/>
          </a:p>
        </p:txBody>
      </p:sp>
      <p:sp>
        <p:nvSpPr>
          <p:cNvPr id="4" name="Content Placeholder 3"/>
          <p:cNvSpPr>
            <a:spLocks noGrp="1"/>
          </p:cNvSpPr>
          <p:nvPr>
            <p:ph sz="half" idx="1"/>
          </p:nvPr>
        </p:nvSpPr>
        <p:spPr>
          <a:xfrm>
            <a:off x="1141410" y="2249486"/>
            <a:ext cx="4878389" cy="4608514"/>
          </a:xfrm>
        </p:spPr>
        <p:txBody>
          <a:bodyPr>
            <a:normAutofit fontScale="70000" lnSpcReduction="20000"/>
          </a:bodyPr>
          <a:lstStyle/>
          <a:p>
            <a:r>
              <a:rPr lang="en-US" altLang="en-US" sz="2600" dirty="0" smtClean="0"/>
              <a:t>The superclass </a:t>
            </a:r>
            <a:r>
              <a:rPr lang="en-US" altLang="en-US" sz="2600" dirty="0"/>
              <a:t>constructor is not inherited, </a:t>
            </a:r>
            <a:r>
              <a:rPr lang="en-US" altLang="en-US" sz="2600" dirty="0" smtClean="0"/>
              <a:t>so how </a:t>
            </a:r>
            <a:r>
              <a:rPr lang="en-US" altLang="en-US" sz="2600" dirty="0"/>
              <a:t>do we construct </a:t>
            </a:r>
            <a:r>
              <a:rPr lang="en-US" altLang="en-US" sz="2600" dirty="0" smtClean="0"/>
              <a:t>it’s </a:t>
            </a:r>
            <a:r>
              <a:rPr lang="en-US" altLang="en-US" sz="2600" dirty="0"/>
              <a:t>part of memory?</a:t>
            </a:r>
            <a:endParaRPr lang="en-US" altLang="en-US" sz="2600" dirty="0" smtClean="0"/>
          </a:p>
          <a:p>
            <a:r>
              <a:rPr lang="en-US" altLang="en-US" sz="2600" dirty="0" smtClean="0"/>
              <a:t>They are invoked explicitly (by the programmer) or implicitly (by the Java compiler) </a:t>
            </a:r>
          </a:p>
          <a:p>
            <a:r>
              <a:rPr lang="en-US" altLang="en-US" sz="2600" dirty="0" smtClean="0"/>
              <a:t>We use the </a:t>
            </a:r>
            <a:r>
              <a:rPr lang="en-US" altLang="en-US" sz="2600" b="1" dirty="0" smtClean="0">
                <a:solidFill>
                  <a:schemeClr val="accent1"/>
                </a:solidFill>
                <a:latin typeface="Courier New" panose="02070309020205020404" pitchFamily="49" charset="0"/>
                <a:cs typeface="Courier New" panose="02070309020205020404" pitchFamily="49" charset="0"/>
              </a:rPr>
              <a:t>super</a:t>
            </a:r>
            <a:r>
              <a:rPr lang="en-US" altLang="en-US" sz="2600" dirty="0" smtClean="0"/>
              <a:t> keyword to invoke </a:t>
            </a:r>
            <a:r>
              <a:rPr lang="en-US" altLang="en-US" sz="2600" dirty="0" err="1" smtClean="0"/>
              <a:t>explicitely</a:t>
            </a:r>
            <a:endParaRPr lang="en-US" altLang="en-US" sz="2600" dirty="0" smtClean="0"/>
          </a:p>
          <a:p>
            <a:r>
              <a:rPr lang="en-US" altLang="en-US" sz="2600" dirty="0" smtClean="0"/>
              <a:t>The Java compiler will always attempt to invoke the no-</a:t>
            </a:r>
            <a:r>
              <a:rPr lang="en-US" altLang="en-US" sz="2600" dirty="0" err="1" smtClean="0"/>
              <a:t>arg</a:t>
            </a:r>
            <a:r>
              <a:rPr lang="en-US" altLang="en-US" sz="2600" dirty="0" smtClean="0"/>
              <a:t> constructor </a:t>
            </a:r>
            <a:r>
              <a:rPr lang="en-US" altLang="en-US" sz="2600" dirty="0" err="1" smtClean="0"/>
              <a:t>implicitely</a:t>
            </a:r>
            <a:endParaRPr lang="en-US" altLang="en-US" sz="2600" dirty="0" smtClean="0"/>
          </a:p>
          <a:p>
            <a:r>
              <a:rPr lang="en-US" altLang="en-US" sz="2600" dirty="0" smtClean="0"/>
              <a:t>Caveats:</a:t>
            </a:r>
          </a:p>
          <a:p>
            <a:pPr lvl="1"/>
            <a:r>
              <a:rPr lang="en-US" altLang="en-US" sz="2300" dirty="0" smtClean="0"/>
              <a:t>We must use the keyword super, otherwise error</a:t>
            </a:r>
          </a:p>
          <a:p>
            <a:pPr lvl="1"/>
            <a:r>
              <a:rPr lang="en-US" altLang="en-US" sz="2300" dirty="0" smtClean="0"/>
              <a:t>It must be the very first line of the constructor, otherwise error</a:t>
            </a:r>
          </a:p>
        </p:txBody>
      </p:sp>
      <p:sp>
        <p:nvSpPr>
          <p:cNvPr id="5" name="Content Placeholder 4"/>
          <p:cNvSpPr>
            <a:spLocks noGrp="1"/>
          </p:cNvSpPr>
          <p:nvPr>
            <p:ph sz="half" idx="2"/>
          </p:nvPr>
        </p:nvSpPr>
        <p:spPr/>
        <p:txBody>
          <a:bodyPr>
            <a:normAutofit fontScale="70000" lnSpcReduction="20000"/>
          </a:bodyPr>
          <a:lstStyle/>
          <a:p>
            <a:r>
              <a:rPr lang="en-US" dirty="0" err="1" smtClean="0"/>
              <a:t>Explicitely</a:t>
            </a:r>
            <a:r>
              <a:rPr lang="en-US" dirty="0" smtClean="0"/>
              <a:t>:</a:t>
            </a:r>
            <a:br>
              <a:rPr lang="en-US" dirty="0" smtClean="0"/>
            </a:b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//note this is like any</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//constructor, we are</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//free to pass</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//parameters as well!</a:t>
            </a:r>
            <a:r>
              <a:rPr lang="en-US" dirty="0" smtClean="0">
                <a:latin typeface="Courier New" panose="02070309020205020404" pitchFamily="49" charset="0"/>
                <a:cs typeface="Courier New" panose="02070309020205020404" pitchFamily="49" charset="0"/>
              </a:rPr>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a:p>
            <a:r>
              <a:rPr lang="en-US" dirty="0" err="1" smtClean="0"/>
              <a:t>Implicitely</a:t>
            </a:r>
            <a:r>
              <a:rPr lang="en-US" dirty="0" smtClean="0"/>
              <a:t>:</a:t>
            </a:r>
            <a:br>
              <a:rPr lang="en-US" dirty="0" smtClean="0"/>
            </a:b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//java inserts super() – always</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//calling the no-</a:t>
            </a:r>
            <a:r>
              <a:rPr lang="en-US" dirty="0" err="1" smtClean="0">
                <a:solidFill>
                  <a:schemeClr val="accent3"/>
                </a:solidFill>
                <a:latin typeface="Courier New" panose="02070309020205020404" pitchFamily="49" charset="0"/>
                <a:cs typeface="Courier New" panose="02070309020205020404" pitchFamily="49" charset="0"/>
              </a:rPr>
              <a:t>arg</a:t>
            </a:r>
            <a:r>
              <a:rPr lang="en-US" dirty="0" smtClean="0">
                <a:solidFill>
                  <a:schemeClr val="accent3"/>
                </a:solidFill>
                <a:latin typeface="Courier New" panose="02070309020205020404" pitchFamily="49" charset="0"/>
                <a:cs typeface="Courier New" panose="02070309020205020404" pitchFamily="49" charset="0"/>
              </a:rPr>
              <a:t> constructor</a:t>
            </a:r>
            <a:r>
              <a:rPr lang="en-US" dirty="0">
                <a:latin typeface="Courier New" panose="02070309020205020404" pitchFamily="49" charset="0"/>
                <a:cs typeface="Courier New" panose="02070309020205020404" pitchFamily="49" charset="0"/>
              </a:rPr>
              <a:t/>
            </a:r>
            <a:br>
              <a:rPr lang="en-US" dirty="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98207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smtClean="0"/>
              <a:t>Object-Oriented Design Principles</a:t>
            </a:r>
            <a:endParaRPr lang="en-US" dirty="0"/>
          </a:p>
        </p:txBody>
      </p:sp>
      <p:sp>
        <p:nvSpPr>
          <p:cNvPr id="19458" name="Content Placeholder 2" descr="Rectangle: Click to edit Master text styles&#10;Second level&#10;Third level&#10;Fourth level&#10;Fifth level"/>
          <p:cNvSpPr>
            <a:spLocks noGrp="1"/>
          </p:cNvSpPr>
          <p:nvPr>
            <p:ph idx="1"/>
          </p:nvPr>
        </p:nvSpPr>
        <p:spPr>
          <a:xfrm>
            <a:off x="1141412" y="2249486"/>
            <a:ext cx="9905999" cy="4608513"/>
          </a:xfrm>
        </p:spPr>
        <p:txBody>
          <a:bodyPr>
            <a:normAutofit/>
          </a:bodyPr>
          <a:lstStyle/>
          <a:p>
            <a:r>
              <a:rPr lang="en-US" b="1" dirty="0" smtClean="0">
                <a:solidFill>
                  <a:schemeClr val="accent1"/>
                </a:solidFill>
              </a:rPr>
              <a:t>Object Oriented Programming </a:t>
            </a:r>
            <a:r>
              <a:rPr lang="en-US" dirty="0" smtClean="0"/>
              <a:t>– paradigm for programming involving modularizing code into self contained </a:t>
            </a:r>
            <a:r>
              <a:rPr lang="en-US" b="1" dirty="0">
                <a:solidFill>
                  <a:schemeClr val="accent1"/>
                </a:solidFill>
              </a:rPr>
              <a:t>objects</a:t>
            </a:r>
            <a:r>
              <a:rPr lang="en-US" dirty="0"/>
              <a:t> </a:t>
            </a:r>
            <a:r>
              <a:rPr lang="en-US" dirty="0" smtClean="0"/>
              <a:t>that are a concise </a:t>
            </a:r>
            <a:r>
              <a:rPr lang="en-US" dirty="0"/>
              <a:t>and consistent view of a “thing” without exposing unnecessary detail like the inner workings of the </a:t>
            </a:r>
            <a:r>
              <a:rPr lang="en-US" dirty="0" smtClean="0"/>
              <a:t>object</a:t>
            </a:r>
          </a:p>
          <a:p>
            <a:pPr lvl="1"/>
            <a:r>
              <a:rPr lang="en-US" dirty="0" smtClean="0"/>
              <a:t>Abstraction </a:t>
            </a:r>
            <a:r>
              <a:rPr lang="en-US" dirty="0" smtClean="0"/>
              <a:t>– What makes up an object? The </a:t>
            </a:r>
            <a:r>
              <a:rPr lang="en-US" dirty="0" smtClean="0"/>
              <a:t>model</a:t>
            </a:r>
          </a:p>
          <a:p>
            <a:pPr lvl="1"/>
            <a:r>
              <a:rPr lang="en-US" dirty="0" smtClean="0"/>
              <a:t>Composition – Objects can own other objects, "has-a" relationships</a:t>
            </a:r>
            <a:endParaRPr lang="en-US" dirty="0" smtClean="0"/>
          </a:p>
          <a:p>
            <a:pPr lvl="1"/>
            <a:r>
              <a:rPr lang="en-US" dirty="0" smtClean="0"/>
              <a:t>Encapsulation – Hiding implementation details, only exposing the </a:t>
            </a:r>
            <a:r>
              <a:rPr lang="en-US" dirty="0" smtClean="0"/>
              <a:t>"public interface"</a:t>
            </a:r>
            <a:endParaRPr lang="en-US" dirty="0" smtClean="0"/>
          </a:p>
          <a:p>
            <a:pPr lvl="1"/>
            <a:r>
              <a:rPr lang="en-US" dirty="0" smtClean="0"/>
              <a:t>Inheritance – Types and subtypes, </a:t>
            </a:r>
            <a:r>
              <a:rPr lang="en-US" dirty="0" smtClean="0"/>
              <a:t>"is-a" relationships</a:t>
            </a:r>
            <a:endParaRPr lang="en-US" dirty="0" smtClean="0"/>
          </a:p>
          <a:p>
            <a:pPr lvl="1"/>
            <a:r>
              <a:rPr lang="en-US" dirty="0" smtClean="0"/>
              <a:t>Polymorphism – Provision of a single interface to entities of </a:t>
            </a:r>
            <a:br>
              <a:rPr lang="en-US" dirty="0" smtClean="0"/>
            </a:br>
            <a:r>
              <a:rPr lang="en-US" dirty="0" smtClean="0"/>
              <a:t>different types</a:t>
            </a:r>
            <a:endParaRPr lang="en-US" dirty="0"/>
          </a:p>
        </p:txBody>
      </p:sp>
    </p:spTree>
    <p:extLst>
      <p:ext uri="{BB962C8B-B14F-4D97-AF65-F5344CB8AC3E}">
        <p14:creationId xmlns:p14="http://schemas.microsoft.com/office/powerpoint/2010/main" val="270137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animEffect transition="in" filter="fade">
                                      <p:cBhvr>
                                        <p:cTn id="7" dur="500"/>
                                        <p:tgtEl>
                                          <p:spTgt spid="19458">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8">
                                            <p:txEl>
                                              <p:pRg st="2" end="2"/>
                                            </p:txEl>
                                          </p:spTgt>
                                        </p:tgtEl>
                                        <p:attrNameLst>
                                          <p:attrName>style.visibility</p:attrName>
                                        </p:attrNameLst>
                                      </p:cBhvr>
                                      <p:to>
                                        <p:strVal val="visible"/>
                                      </p:to>
                                    </p:set>
                                    <p:animEffect transition="in" filter="fade">
                                      <p:cBhvr>
                                        <p:cTn id="10" dur="500"/>
                                        <p:tgtEl>
                                          <p:spTgt spid="19458">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animEffect transition="in" filter="fade">
                                      <p:cBhvr>
                                        <p:cTn id="15" dur="500"/>
                                        <p:tgtEl>
                                          <p:spTgt spid="19458">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458">
                                            <p:txEl>
                                              <p:pRg st="4" end="4"/>
                                            </p:txEl>
                                          </p:spTgt>
                                        </p:tgtEl>
                                        <p:attrNameLst>
                                          <p:attrName>style.visibility</p:attrName>
                                        </p:attrNameLst>
                                      </p:cBhvr>
                                      <p:to>
                                        <p:strVal val="visible"/>
                                      </p:to>
                                    </p:set>
                                    <p:animEffect transition="in" filter="fade">
                                      <p:cBhvr>
                                        <p:cTn id="20" dur="500"/>
                                        <p:tgtEl>
                                          <p:spTgt spid="19458">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458">
                                            <p:txEl>
                                              <p:pRg st="5" end="5"/>
                                            </p:txEl>
                                          </p:spTgt>
                                        </p:tgtEl>
                                        <p:attrNameLst>
                                          <p:attrName>style.visibility</p:attrName>
                                        </p:attrNameLst>
                                      </p:cBhvr>
                                      <p:to>
                                        <p:strVal val="visible"/>
                                      </p:to>
                                    </p:set>
                                    <p:animEffect transition="in" filter="fade">
                                      <p:cBhvr>
                                        <p:cTn id="25" dur="500"/>
                                        <p:tgtEl>
                                          <p:spTgt spid="194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a:t>
            </a:r>
            <a:endParaRPr lang="en-US" dirty="0"/>
          </a:p>
        </p:txBody>
      </p:sp>
      <p:sp>
        <p:nvSpPr>
          <p:cNvPr id="3" name="Content Placeholder 2"/>
          <p:cNvSpPr>
            <a:spLocks noGrp="1"/>
          </p:cNvSpPr>
          <p:nvPr>
            <p:ph sz="half" idx="1"/>
          </p:nvPr>
        </p:nvSpPr>
        <p:spPr/>
        <p:txBody>
          <a:bodyPr>
            <a:noAutofit/>
          </a:bodyPr>
          <a:lstStyle/>
          <a:p>
            <a:r>
              <a:rPr lang="en-US" dirty="0" smtClean="0"/>
              <a:t>A reference to the superclass</a:t>
            </a:r>
          </a:p>
          <a:p>
            <a:pPr lvl="1"/>
            <a:r>
              <a:rPr lang="en-US" dirty="0" smtClean="0"/>
              <a:t>Synonymous to </a:t>
            </a:r>
            <a:r>
              <a:rPr lang="en-US" b="1" dirty="0" smtClean="0">
                <a:solidFill>
                  <a:schemeClr val="accent1"/>
                </a:solidFill>
                <a:latin typeface="Courier New" panose="02070309020205020404" pitchFamily="49" charset="0"/>
                <a:cs typeface="Courier New" panose="02070309020205020404" pitchFamily="49" charset="0"/>
              </a:rPr>
              <a:t>this</a:t>
            </a:r>
          </a:p>
          <a:p>
            <a:r>
              <a:rPr lang="en-US" dirty="0" smtClean="0"/>
              <a:t>Can be used to</a:t>
            </a:r>
          </a:p>
          <a:p>
            <a:pPr lvl="1"/>
            <a:r>
              <a:rPr lang="en-US" dirty="0" smtClean="0"/>
              <a:t>Call superclass constructor</a:t>
            </a:r>
          </a:p>
          <a:p>
            <a:pPr lvl="1"/>
            <a:r>
              <a:rPr lang="en-US" dirty="0" smtClean="0"/>
              <a:t>Call methods/data fields of superclass</a:t>
            </a:r>
            <a:endParaRPr lang="en-US" dirty="0"/>
          </a:p>
        </p:txBody>
      </p:sp>
      <p:sp>
        <p:nvSpPr>
          <p:cNvPr id="4" name="Content Placeholder 3"/>
          <p:cNvSpPr>
            <a:spLocks noGrp="1"/>
          </p:cNvSpPr>
          <p:nvPr>
            <p:ph sz="half" idx="2"/>
          </p:nvPr>
        </p:nvSpPr>
        <p:spPr>
          <a:xfrm>
            <a:off x="6172200" y="2249486"/>
            <a:ext cx="6019800" cy="4456114"/>
          </a:xfrm>
        </p:spPr>
        <p:txBody>
          <a:bodyPr>
            <a:normAutofit fontScale="62500" lnSpcReduction="20000"/>
          </a:bodyPr>
          <a:lstStyle/>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x;</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{x = a;}</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printA</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a:t>
            </a:r>
            <a:r>
              <a:rPr lang="en-US" dirty="0" smtClean="0">
                <a:latin typeface="Courier New" panose="02070309020205020404" pitchFamily="49" charset="0"/>
                <a:cs typeface="Courier New" panose="02070309020205020404" pitchFamily="49" charset="0"/>
              </a:rPr>
              <a:t>(x);}</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extends</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A</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B</a:t>
            </a:r>
            <a:r>
              <a:rPr lang="en-US" dirty="0" smtClean="0">
                <a:latin typeface="Courier New" panose="02070309020205020404" pitchFamily="49" charset="0"/>
                <a:cs typeface="Courier New" panose="02070309020205020404" pitchFamily="49" charset="0"/>
              </a:rPr>
              <a:t>(</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b)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super</a:t>
            </a:r>
            <a:r>
              <a:rPr lang="en-US" dirty="0" smtClean="0">
                <a:latin typeface="Courier New" panose="02070309020205020404" pitchFamily="49" charset="0"/>
                <a:cs typeface="Courier New" panose="02070309020205020404" pitchFamily="49" charset="0"/>
              </a:rPr>
              <a:t>(a); </a:t>
            </a:r>
            <a:r>
              <a:rPr lang="en-US" dirty="0" smtClean="0">
                <a:solidFill>
                  <a:schemeClr val="accent3"/>
                </a:solidFill>
                <a:latin typeface="Courier New" panose="02070309020205020404" pitchFamily="49" charset="0"/>
                <a:cs typeface="Courier New" panose="02070309020205020404" pitchFamily="49" charset="0"/>
              </a:rPr>
              <a:t>//Example of construction</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y = b;</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void </a:t>
            </a:r>
            <a:r>
              <a:rPr lang="en-US" dirty="0" err="1" smtClean="0">
                <a:latin typeface="Courier New" panose="02070309020205020404" pitchFamily="49" charset="0"/>
                <a:cs typeface="Courier New" panose="02070309020205020404" pitchFamily="49" charset="0"/>
              </a:rPr>
              <a:t>printB</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1"/>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.printA</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//Example of method</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//invocation</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295606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altLang="en-US" smtClean="0"/>
              <a:t>Defining a Subclass</a:t>
            </a:r>
          </a:p>
        </p:txBody>
      </p:sp>
      <p:sp>
        <p:nvSpPr>
          <p:cNvPr id="22532" name="Rectangle 3"/>
          <p:cNvSpPr>
            <a:spLocks noGrp="1" noChangeArrowheads="1"/>
          </p:cNvSpPr>
          <p:nvPr>
            <p:ph type="body" idx="1"/>
          </p:nvPr>
        </p:nvSpPr>
        <p:spPr/>
        <p:txBody>
          <a:bodyPr/>
          <a:lstStyle/>
          <a:p>
            <a:r>
              <a:rPr lang="en-US" altLang="en-US" dirty="0" smtClean="0"/>
              <a:t>A subclass inherits from a superclass. You can also:</a:t>
            </a:r>
          </a:p>
          <a:p>
            <a:pPr lvl="1"/>
            <a:r>
              <a:rPr lang="en-US" altLang="en-US" dirty="0" smtClean="0"/>
              <a:t>Add new properties</a:t>
            </a:r>
          </a:p>
          <a:p>
            <a:pPr lvl="1"/>
            <a:r>
              <a:rPr lang="en-US" altLang="en-US" dirty="0" smtClean="0"/>
              <a:t>Add new methods</a:t>
            </a:r>
          </a:p>
          <a:p>
            <a:pPr lvl="1"/>
            <a:r>
              <a:rPr lang="en-US" altLang="en-US" dirty="0" smtClean="0"/>
              <a:t>Override the methods of the superclass</a:t>
            </a:r>
          </a:p>
          <a:p>
            <a:r>
              <a:rPr lang="en-US" altLang="en-US" dirty="0" smtClean="0"/>
              <a:t>Conceptually a subclass represents a smaller set of things, so we make our subclass </a:t>
            </a:r>
            <a:r>
              <a:rPr lang="en-US" altLang="en-US" i="1" dirty="0" smtClean="0"/>
              <a:t>more detailed </a:t>
            </a:r>
            <a:r>
              <a:rPr lang="en-US" altLang="en-US" dirty="0" smtClean="0"/>
              <a:t>to model this</a:t>
            </a:r>
          </a:p>
        </p:txBody>
      </p:sp>
      <p:sp>
        <p:nvSpPr>
          <p:cNvPr id="4" name="Oval 3"/>
          <p:cNvSpPr/>
          <p:nvPr/>
        </p:nvSpPr>
        <p:spPr>
          <a:xfrm>
            <a:off x="8499231" y="2097088"/>
            <a:ext cx="2274276" cy="201636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9108830" y="2920606"/>
            <a:ext cx="1043354" cy="9964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897815" y="2343272"/>
            <a:ext cx="1418493" cy="369332"/>
          </a:xfrm>
          <a:prstGeom prst="rect">
            <a:avLst/>
          </a:prstGeom>
          <a:noFill/>
        </p:spPr>
        <p:txBody>
          <a:bodyPr wrap="square" rtlCol="0">
            <a:spAutoFit/>
          </a:bodyPr>
          <a:lstStyle/>
          <a:p>
            <a:pPr algn="ctr"/>
            <a:r>
              <a:rPr lang="en-US" dirty="0" smtClean="0"/>
              <a:t>Super</a:t>
            </a:r>
            <a:endParaRPr lang="en-US" dirty="0"/>
          </a:p>
        </p:txBody>
      </p:sp>
      <p:sp>
        <p:nvSpPr>
          <p:cNvPr id="7" name="TextBox 6"/>
          <p:cNvSpPr txBox="1"/>
          <p:nvPr/>
        </p:nvSpPr>
        <p:spPr>
          <a:xfrm>
            <a:off x="9331568" y="3234171"/>
            <a:ext cx="597877" cy="369332"/>
          </a:xfrm>
          <a:prstGeom prst="rect">
            <a:avLst/>
          </a:prstGeom>
          <a:noFill/>
        </p:spPr>
        <p:txBody>
          <a:bodyPr wrap="square" rtlCol="0">
            <a:spAutoFit/>
          </a:bodyPr>
          <a:lstStyle/>
          <a:p>
            <a:pPr algn="ctr"/>
            <a:r>
              <a:rPr lang="en-US" dirty="0" smtClean="0"/>
              <a:t>Sub</a:t>
            </a:r>
            <a:endParaRPr lang="en-US" dirty="0"/>
          </a:p>
        </p:txBody>
      </p:sp>
    </p:spTree>
    <p:extLst>
      <p:ext uri="{BB962C8B-B14F-4D97-AF65-F5344CB8AC3E}">
        <p14:creationId xmlns:p14="http://schemas.microsoft.com/office/powerpoint/2010/main" val="973541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Overriding</a:t>
            </a:r>
            <a:endParaRPr lang="en-US" dirty="0"/>
          </a:p>
        </p:txBody>
      </p:sp>
      <p:sp>
        <p:nvSpPr>
          <p:cNvPr id="7" name="Content Placeholder 6"/>
          <p:cNvSpPr>
            <a:spLocks noGrp="1"/>
          </p:cNvSpPr>
          <p:nvPr>
            <p:ph idx="1"/>
          </p:nvPr>
        </p:nvSpPr>
        <p:spPr/>
        <p:txBody>
          <a:bodyPr/>
          <a:lstStyle/>
          <a:p>
            <a:r>
              <a:rPr lang="en-US" altLang="en-US" dirty="0"/>
              <a:t>A subclass inherits methods from a superclass. Sometimes it is necessary for the subclass to modify the implementation of a method defined in the superclass. This is referred to as </a:t>
            </a:r>
            <a:r>
              <a:rPr lang="en-US" altLang="en-US" b="1" dirty="0">
                <a:solidFill>
                  <a:schemeClr val="accent1"/>
                </a:solidFill>
              </a:rPr>
              <a:t>method overriding</a:t>
            </a:r>
            <a:r>
              <a:rPr lang="en-US" altLang="en-US" dirty="0"/>
              <a:t>. </a:t>
            </a:r>
            <a:endParaRPr lang="en-US" altLang="en-US" dirty="0" smtClean="0"/>
          </a:p>
          <a:p>
            <a:r>
              <a:rPr lang="en-US" altLang="en-US" dirty="0" smtClean="0"/>
              <a:t>Note this is different than </a:t>
            </a:r>
            <a:r>
              <a:rPr lang="en-US" altLang="en-US" b="1" dirty="0" smtClean="0">
                <a:solidFill>
                  <a:schemeClr val="accent1"/>
                </a:solidFill>
              </a:rPr>
              <a:t>method overloading </a:t>
            </a:r>
            <a:r>
              <a:rPr lang="en-US" altLang="en-US" dirty="0" smtClean="0"/>
              <a:t>– two functions named identically with different signatures</a:t>
            </a:r>
            <a:endParaRPr lang="en-US" altLang="en-US" dirty="0"/>
          </a:p>
          <a:p>
            <a:endParaRPr lang="en-US" dirty="0"/>
          </a:p>
        </p:txBody>
      </p:sp>
    </p:spTree>
    <p:extLst>
      <p:ext uri="{BB962C8B-B14F-4D97-AF65-F5344CB8AC3E}">
        <p14:creationId xmlns:p14="http://schemas.microsoft.com/office/powerpoint/2010/main" val="3458097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Overriding</a:t>
            </a:r>
            <a:endParaRPr lang="en-US" dirty="0"/>
          </a:p>
        </p:txBody>
      </p:sp>
      <p:sp>
        <p:nvSpPr>
          <p:cNvPr id="5" name="Content Placeholder 4"/>
          <p:cNvSpPr>
            <a:spLocks noGrp="1"/>
          </p:cNvSpPr>
          <p:nvPr>
            <p:ph sz="half" idx="1"/>
          </p:nvPr>
        </p:nvSpPr>
        <p:spPr/>
        <p:txBody>
          <a:bodyPr>
            <a:normAutofit fontScale="62500" lnSpcReduction="20000"/>
          </a:bodyPr>
          <a:lstStyle/>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Color</a:t>
            </a:r>
            <a:r>
              <a:rPr lang="en-US" dirty="0" smtClean="0">
                <a:latin typeface="Courier New" panose="02070309020205020404" pitchFamily="49" charset="0"/>
                <a:cs typeface="Courier New" panose="02070309020205020404" pitchFamily="49" charset="0"/>
              </a:rPr>
              <a:t> c;</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other parts omitted</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for brevity */</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void </a:t>
            </a:r>
            <a:r>
              <a:rPr lang="en-US" dirty="0" smtClean="0">
                <a:latin typeface="Courier New" panose="02070309020205020404" pitchFamily="49" charset="0"/>
                <a:cs typeface="Courier New" panose="02070309020205020404" pitchFamily="49" charset="0"/>
              </a:rPr>
              <a:t>draw()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StdDraw</a:t>
            </a:r>
            <a:r>
              <a:rPr lang="en-US" dirty="0" err="1" smtClean="0">
                <a:latin typeface="Courier New" panose="02070309020205020404" pitchFamily="49" charset="0"/>
                <a:cs typeface="Courier New" panose="02070309020205020404" pitchFamily="49" charset="0"/>
              </a:rPr>
              <a:t>.setPenColor</a:t>
            </a:r>
            <a:r>
              <a:rPr lang="en-US" dirty="0" smtClean="0">
                <a:latin typeface="Courier New" panose="02070309020205020404" pitchFamily="49" charset="0"/>
                <a:cs typeface="Courier New" panose="02070309020205020404" pitchFamily="49" charset="0"/>
              </a:rPr>
              <a:t>(c);</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
        <p:nvSpPr>
          <p:cNvPr id="6" name="Content Placeholder 5"/>
          <p:cNvSpPr>
            <a:spLocks noGrp="1"/>
          </p:cNvSpPr>
          <p:nvPr>
            <p:ph sz="half" idx="2"/>
          </p:nvPr>
        </p:nvSpPr>
        <p:spPr/>
        <p:txBody>
          <a:bodyPr>
            <a:normAutofit fontScale="62500" lnSpcReduction="20000"/>
          </a:bodyPr>
          <a:lstStyle/>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public class </a:t>
            </a:r>
            <a:r>
              <a:rPr lang="en-US" b="1" dirty="0" smtClean="0">
                <a:latin typeface="Courier New" panose="02070309020205020404" pitchFamily="49" charset="0"/>
                <a:cs typeface="Courier New" panose="02070309020205020404" pitchFamily="49" charset="0"/>
              </a:rPr>
              <a:t>Circle </a:t>
            </a:r>
            <a:r>
              <a:rPr lang="en-US" b="1" dirty="0" smtClean="0">
                <a:solidFill>
                  <a:schemeClr val="accent1"/>
                </a:solidFill>
                <a:latin typeface="Courier New" panose="02070309020205020404" pitchFamily="49" charset="0"/>
                <a:cs typeface="Courier New" panose="02070309020205020404" pitchFamily="49" charset="0"/>
              </a:rPr>
              <a:t>extends</a:t>
            </a:r>
            <a:r>
              <a:rPr lang="en-US" b="1" dirty="0" smtClean="0">
                <a:latin typeface="Courier New" panose="02070309020205020404" pitchFamily="49" charset="0"/>
                <a:cs typeface="Courier New" panose="02070309020205020404" pitchFamily="49" charset="0"/>
              </a:rPr>
              <a:t> Shape</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 double </a:t>
            </a:r>
            <a:r>
              <a:rPr lang="en-US" dirty="0" smtClean="0">
                <a:latin typeface="Courier New" panose="02070309020205020404" pitchFamily="49" charset="0"/>
                <a:cs typeface="Courier New" panose="02070309020205020404" pitchFamily="49" charset="0"/>
              </a:rPr>
              <a:t>x, y;</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private double </a:t>
            </a:r>
            <a:r>
              <a:rPr lang="en-US" dirty="0" smtClean="0">
                <a:latin typeface="Courier New" panose="02070309020205020404" pitchFamily="49" charset="0"/>
                <a:cs typeface="Courier New" panose="02070309020205020404" pitchFamily="49" charset="0"/>
              </a:rPr>
              <a:t>radius;</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other parts omitted</a:t>
            </a:r>
          </a:p>
          <a:p>
            <a:pPr marL="457200" indent="-457200">
              <a:spcBef>
                <a:spcPts val="0"/>
              </a:spcBef>
              <a:buFont typeface="+mj-lt"/>
              <a:buAutoNum type="arabicPeriod"/>
            </a:pPr>
            <a:r>
              <a:rPr lang="en-US" dirty="0">
                <a:solidFill>
                  <a:schemeClr val="accent3"/>
                </a:solidFill>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     for brevity */</a:t>
            </a:r>
          </a:p>
          <a:p>
            <a:pPr marL="457200" indent="-457200">
              <a:spcBef>
                <a:spcPts val="0"/>
              </a:spcBef>
              <a:buFont typeface="+mj-lt"/>
              <a:buAutoNum type="arabicPeriod"/>
            </a:pP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public void </a:t>
            </a:r>
            <a:r>
              <a:rPr lang="en-US" dirty="0" smtClean="0">
                <a:latin typeface="Courier New" panose="02070309020205020404" pitchFamily="49" charset="0"/>
                <a:cs typeface="Courier New" panose="02070309020205020404" pitchFamily="49" charset="0"/>
              </a:rPr>
              <a:t>draw()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solidFill>
                  <a:schemeClr val="accent1"/>
                </a:solidFill>
                <a:latin typeface="Courier New" panose="02070309020205020404" pitchFamily="49" charset="0"/>
                <a:cs typeface="Courier New" panose="02070309020205020404" pitchFamily="49" charset="0"/>
              </a:rPr>
              <a:t>super</a:t>
            </a:r>
            <a:r>
              <a:rPr lang="en-US" dirty="0" err="1" smtClean="0">
                <a:latin typeface="Courier New" panose="02070309020205020404" pitchFamily="49" charset="0"/>
                <a:cs typeface="Courier New" panose="02070309020205020404" pitchFamily="49" charset="0"/>
              </a:rPr>
              <a:t>.draw</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StdDraw</a:t>
            </a:r>
            <a:r>
              <a:rPr lang="en-US" dirty="0" err="1" smtClean="0">
                <a:latin typeface="Courier New" panose="02070309020205020404" pitchFamily="49" charset="0"/>
                <a:cs typeface="Courier New" panose="02070309020205020404" pitchFamily="49" charset="0"/>
              </a:rPr>
              <a:t>.filledCircle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 y, radius);</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p>
        </p:txBody>
      </p:sp>
      <p:sp>
        <p:nvSpPr>
          <p:cNvPr id="7" name="TextBox 6"/>
          <p:cNvSpPr txBox="1"/>
          <p:nvPr/>
        </p:nvSpPr>
        <p:spPr>
          <a:xfrm>
            <a:off x="9636369" y="3657600"/>
            <a:ext cx="2133600" cy="923330"/>
          </a:xfrm>
          <a:prstGeom prst="rect">
            <a:avLst/>
          </a:prstGeom>
          <a:noFill/>
          <a:ln w="38100">
            <a:solidFill>
              <a:schemeClr val="accent1"/>
            </a:solidFill>
          </a:ln>
        </p:spPr>
        <p:txBody>
          <a:bodyPr wrap="square" rtlCol="0">
            <a:spAutoFit/>
          </a:bodyPr>
          <a:lstStyle/>
          <a:p>
            <a:pPr algn="ctr"/>
            <a:r>
              <a:rPr lang="en-US" dirty="0" smtClean="0"/>
              <a:t>Circle overrides the implementation of draw</a:t>
            </a:r>
            <a:endParaRPr lang="en-US" dirty="0"/>
          </a:p>
        </p:txBody>
      </p:sp>
    </p:spTree>
    <p:extLst>
      <p:ext uri="{BB962C8B-B14F-4D97-AF65-F5344CB8AC3E}">
        <p14:creationId xmlns:p14="http://schemas.microsoft.com/office/powerpoint/2010/main" val="181035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altLang="en-US" dirty="0" smtClean="0"/>
              <a:t>The Java Object Class</a:t>
            </a:r>
          </a:p>
        </p:txBody>
      </p:sp>
      <p:sp>
        <p:nvSpPr>
          <p:cNvPr id="28676" name="Rectangle 3"/>
          <p:cNvSpPr>
            <a:spLocks noGrp="1" noChangeArrowheads="1"/>
          </p:cNvSpPr>
          <p:nvPr>
            <p:ph type="body" idx="1"/>
          </p:nvPr>
        </p:nvSpPr>
        <p:spPr/>
        <p:txBody>
          <a:bodyPr/>
          <a:lstStyle/>
          <a:p>
            <a:r>
              <a:rPr lang="en-US" altLang="en-US" dirty="0" smtClean="0"/>
              <a:t>Every class in Java is descended from the </a:t>
            </a:r>
            <a:r>
              <a:rPr lang="en-US" altLang="en-US" dirty="0" err="1" smtClean="0">
                <a:ln>
                  <a:solidFill>
                    <a:schemeClr val="accent1"/>
                  </a:solidFill>
                </a:ln>
                <a:solidFill>
                  <a:schemeClr val="accent3"/>
                </a:solidFill>
                <a:latin typeface="Courier New" panose="02070309020205020404" pitchFamily="49" charset="0"/>
                <a:cs typeface="Courier New" panose="02070309020205020404" pitchFamily="49" charset="0"/>
                <a:hlinkClick r:id="rId3"/>
              </a:rPr>
              <a:t>java.lang</a:t>
            </a:r>
            <a:r>
              <a:rPr lang="en-US" altLang="en-US" dirty="0" err="1">
                <a:ln>
                  <a:solidFill>
                    <a:schemeClr val="accent1"/>
                  </a:solidFill>
                </a:ln>
                <a:solidFill>
                  <a:schemeClr val="accent3"/>
                </a:solidFill>
                <a:latin typeface="Courier New" panose="02070309020205020404" pitchFamily="49" charset="0"/>
                <a:cs typeface="Courier New" panose="02070309020205020404" pitchFamily="49" charset="0"/>
                <a:hlinkClick r:id="rId3"/>
              </a:rPr>
              <a:t>.Object</a:t>
            </a:r>
            <a:r>
              <a:rPr lang="en-US" altLang="en-US" dirty="0" smtClean="0">
                <a:latin typeface="Courier New" panose="02070309020205020404" pitchFamily="49" charset="0"/>
                <a:cs typeface="Courier New" panose="02070309020205020404" pitchFamily="49" charset="0"/>
              </a:rPr>
              <a:t> </a:t>
            </a:r>
            <a:r>
              <a:rPr lang="en-US" altLang="en-US" dirty="0" smtClean="0"/>
              <a:t>class. If no inheritance is specified when a class is defined, the superclass of the class is Object. </a:t>
            </a:r>
          </a:p>
          <a:p>
            <a:r>
              <a:rPr lang="en-US" altLang="en-US" dirty="0" smtClean="0"/>
              <a:t>Java Object provides for a few basic functions, like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a:t>
            </a:r>
            <a:r>
              <a:rPr lang="en-US" altLang="en-US" dirty="0" smtClean="0"/>
              <a:t>.</a:t>
            </a:r>
          </a:p>
          <a:p>
            <a:r>
              <a:rPr lang="en-US" altLang="en-US" dirty="0" smtClean="0"/>
              <a:t>We will use others as we go.</a:t>
            </a:r>
            <a:endParaRPr lang="en-US" altLang="en-US" dirty="0"/>
          </a:p>
        </p:txBody>
      </p:sp>
    </p:spTree>
    <p:extLst>
      <p:ext uri="{BB962C8B-B14F-4D97-AF65-F5344CB8AC3E}">
        <p14:creationId xmlns:p14="http://schemas.microsoft.com/office/powerpoint/2010/main" val="4073652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Polymorphism</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482240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altLang="en-US" smtClean="0"/>
              <a:t>Polymorphism</a:t>
            </a:r>
          </a:p>
        </p:txBody>
      </p:sp>
      <p:sp>
        <p:nvSpPr>
          <p:cNvPr id="30724" name="Rectangle 3"/>
          <p:cNvSpPr>
            <a:spLocks noGrp="1" noChangeArrowheads="1"/>
          </p:cNvSpPr>
          <p:nvPr>
            <p:ph type="body" idx="1"/>
          </p:nvPr>
        </p:nvSpPr>
        <p:spPr/>
        <p:txBody>
          <a:bodyPr>
            <a:normAutofit fontScale="92500" lnSpcReduction="10000"/>
          </a:bodyPr>
          <a:lstStyle/>
          <a:p>
            <a:r>
              <a:rPr lang="en-US" altLang="en-US" b="1" dirty="0" smtClean="0">
                <a:solidFill>
                  <a:schemeClr val="accent1"/>
                </a:solidFill>
              </a:rPr>
              <a:t>Polymorphism</a:t>
            </a:r>
            <a:r>
              <a:rPr lang="en-US" altLang="en-US" dirty="0" smtClean="0"/>
              <a:t> means that a variable of a superclass (</a:t>
            </a:r>
            <a:r>
              <a:rPr lang="en-US" altLang="en-US" dirty="0" err="1" smtClean="0"/>
              <a:t>supertype</a:t>
            </a:r>
            <a:r>
              <a:rPr lang="en-US" altLang="en-US" dirty="0" smtClean="0"/>
              <a:t>) can refer to a subclass (subtype) object</a:t>
            </a:r>
            <a:br>
              <a:rPr lang="en-US" altLang="en-US" dirty="0" smtClean="0"/>
            </a:br>
            <a:r>
              <a:rPr lang="en-US" altLang="en-US" dirty="0" smtClean="0"/>
              <a:t/>
            </a:r>
            <a:br>
              <a:rPr lang="en-US" altLang="en-US" dirty="0" smtClean="0"/>
            </a:br>
            <a:r>
              <a:rPr lang="en-US" altLang="en-US" b="1" dirty="0" smtClean="0">
                <a:latin typeface="Courier New" panose="02070309020205020404" pitchFamily="49" charset="0"/>
                <a:cs typeface="Courier New" panose="02070309020205020404" pitchFamily="49" charset="0"/>
              </a:rPr>
              <a:t>Shape</a:t>
            </a:r>
            <a:r>
              <a:rPr lang="en-US" altLang="en-US" dirty="0" smtClean="0">
                <a:latin typeface="Courier New" panose="02070309020205020404" pitchFamily="49" charset="0"/>
                <a:cs typeface="Courier New" panose="02070309020205020404" pitchFamily="49" charset="0"/>
              </a:rPr>
              <a:t> s = </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a:t>
            </a:r>
            <a:r>
              <a:rPr lang="en-US" altLang="en-US" dirty="0" smtClean="0">
                <a:solidFill>
                  <a:schemeClr val="accent2"/>
                </a:solidFill>
                <a:latin typeface="Courier New" panose="02070309020205020404" pitchFamily="49" charset="0"/>
                <a:cs typeface="Courier New" panose="02070309020205020404" pitchFamily="49" charset="0"/>
              </a:rPr>
              <a:t>5</a:t>
            </a: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a:p>
            <a:r>
              <a:rPr lang="en-US" altLang="en-US" dirty="0" smtClean="0">
                <a:cs typeface="Courier New" panose="02070309020205020404" pitchFamily="49" charset="0"/>
              </a:rPr>
              <a:t>Under the context of polymorphism, the </a:t>
            </a:r>
            <a:r>
              <a:rPr lang="en-US" altLang="en-US" dirty="0" err="1" smtClean="0">
                <a:cs typeface="Courier New" panose="02070309020205020404" pitchFamily="49" charset="0"/>
              </a:rPr>
              <a:t>supertype</a:t>
            </a:r>
            <a:r>
              <a:rPr lang="en-US" altLang="en-US" dirty="0" smtClean="0">
                <a:cs typeface="Courier New" panose="02070309020205020404" pitchFamily="49" charset="0"/>
              </a:rPr>
              <a:t> here is the </a:t>
            </a:r>
            <a:r>
              <a:rPr lang="en-US" altLang="en-US" b="1" dirty="0" smtClean="0">
                <a:solidFill>
                  <a:schemeClr val="accent1"/>
                </a:solidFill>
                <a:cs typeface="Courier New" panose="02070309020205020404" pitchFamily="49" charset="0"/>
              </a:rPr>
              <a:t>declared type </a:t>
            </a:r>
            <a:r>
              <a:rPr lang="en-US" altLang="en-US" dirty="0" smtClean="0">
                <a:cs typeface="Courier New" panose="02070309020205020404" pitchFamily="49" charset="0"/>
              </a:rPr>
              <a:t>and the subtype is the </a:t>
            </a:r>
            <a:r>
              <a:rPr lang="en-US" altLang="en-US" b="1" dirty="0" smtClean="0">
                <a:solidFill>
                  <a:schemeClr val="accent1"/>
                </a:solidFill>
                <a:cs typeface="Courier New" panose="02070309020205020404" pitchFamily="49" charset="0"/>
              </a:rPr>
              <a:t>actual type</a:t>
            </a:r>
          </a:p>
          <a:p>
            <a:r>
              <a:rPr lang="en-US" altLang="en-US" dirty="0" smtClean="0">
                <a:cs typeface="Courier New" panose="02070309020205020404" pitchFamily="49" charset="0"/>
              </a:rPr>
              <a:t>Polymorphism implies that an </a:t>
            </a:r>
            <a:r>
              <a:rPr lang="en-US" altLang="en-US" dirty="0">
                <a:cs typeface="Courier New" panose="02070309020205020404" pitchFamily="49" charset="0"/>
              </a:rPr>
              <a:t>object of a subtype can be used wherever its </a:t>
            </a:r>
            <a:r>
              <a:rPr lang="en-US" altLang="en-US" dirty="0" err="1">
                <a:cs typeface="Courier New" panose="02070309020205020404" pitchFamily="49" charset="0"/>
              </a:rPr>
              <a:t>supertype</a:t>
            </a:r>
            <a:r>
              <a:rPr lang="en-US" altLang="en-US" dirty="0">
                <a:cs typeface="Courier New" panose="02070309020205020404" pitchFamily="49" charset="0"/>
              </a:rPr>
              <a:t> value is </a:t>
            </a:r>
            <a:r>
              <a:rPr lang="en-US" altLang="en-US" dirty="0" smtClean="0">
                <a:cs typeface="Courier New" panose="02070309020205020404" pitchFamily="49" charset="0"/>
              </a:rPr>
              <a:t>required</a:t>
            </a:r>
            <a:endParaRPr lang="en-US" altLang="en-US" dirty="0">
              <a:cs typeface="Times New Roman" panose="02020603050405020304" pitchFamily="18" charset="0"/>
            </a:endParaRPr>
          </a:p>
        </p:txBody>
      </p:sp>
    </p:spTree>
    <p:extLst>
      <p:ext uri="{BB962C8B-B14F-4D97-AF65-F5344CB8AC3E}">
        <p14:creationId xmlns:p14="http://schemas.microsoft.com/office/powerpoint/2010/main" val="2562272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ever do this?</a:t>
            </a:r>
            <a:endParaRPr lang="en-US" dirty="0"/>
          </a:p>
        </p:txBody>
      </p:sp>
      <p:sp>
        <p:nvSpPr>
          <p:cNvPr id="3" name="Content Placeholder 2"/>
          <p:cNvSpPr>
            <a:spLocks noGrp="1"/>
          </p:cNvSpPr>
          <p:nvPr>
            <p:ph idx="1"/>
          </p:nvPr>
        </p:nvSpPr>
        <p:spPr>
          <a:xfrm>
            <a:off x="1141412" y="2249486"/>
            <a:ext cx="9905999" cy="4608513"/>
          </a:xfrm>
        </p:spPr>
        <p:txBody>
          <a:bodyPr>
            <a:normAutofit fontScale="70000" lnSpcReduction="20000"/>
          </a:bodyPr>
          <a:lstStyle/>
          <a:p>
            <a:r>
              <a:rPr lang="en-US" dirty="0" smtClean="0"/>
              <a:t>Allow types to be defined at runtime, instead of at compile time:</a:t>
            </a:r>
          </a:p>
          <a:p>
            <a:pPr marL="0" indent="0">
              <a:buNone/>
            </a:pP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Scanner</a:t>
            </a:r>
            <a:r>
              <a:rPr lang="en-US" dirty="0" smtClean="0">
                <a:latin typeface="Courier New" panose="02070309020205020404" pitchFamily="49" charset="0"/>
                <a:cs typeface="Courier New" panose="02070309020205020404" pitchFamily="49" charset="0"/>
              </a:rPr>
              <a:t> s =</a:t>
            </a:r>
            <a:r>
              <a:rPr lang="en-US" b="1"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Scanner</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System</a:t>
            </a:r>
            <a:r>
              <a:rPr lang="en-US" dirty="0" smtClean="0">
                <a:latin typeface="Courier New" panose="02070309020205020404" pitchFamily="49" charset="0"/>
                <a:cs typeface="Courier New" panose="02070309020205020404" pitchFamily="49" charset="0"/>
              </a:rPr>
              <a:t>.in);</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 </a:t>
            </a:r>
            <a:r>
              <a:rPr lang="en-US" b="1" dirty="0" smtClean="0">
                <a:solidFill>
                  <a:schemeClr val="accent2"/>
                </a:solidFill>
                <a:latin typeface="Courier New" panose="02070309020205020404" pitchFamily="49" charset="0"/>
                <a:cs typeface="Courier New" panose="02070309020205020404" pitchFamily="49" charset="0"/>
              </a:rPr>
              <a:t>null</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tag = </a:t>
            </a:r>
            <a:r>
              <a:rPr lang="en-US" dirty="0" err="1" smtClean="0">
                <a:latin typeface="Courier New" panose="02070309020205020404" pitchFamily="49" charset="0"/>
                <a:cs typeface="Courier New" panose="02070309020205020404" pitchFamily="49" charset="0"/>
              </a:rPr>
              <a:t>s.next</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tag.equals</a:t>
            </a:r>
            <a:r>
              <a:rPr lang="en-US" dirty="0" smtClean="0">
                <a:latin typeface="Courier New" panose="02070309020205020404" pitchFamily="49" charset="0"/>
                <a:cs typeface="Courier New" panose="02070309020205020404" pitchFamily="49" charset="0"/>
              </a:rPr>
              <a:t>(</a:t>
            </a:r>
            <a:r>
              <a:rPr lang="en-US" dirty="0" smtClean="0">
                <a:solidFill>
                  <a:schemeClr val="accent2"/>
                </a:solidFill>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 {			</a:t>
            </a:r>
            <a:r>
              <a:rPr lang="en-US" dirty="0" smtClean="0">
                <a:solidFill>
                  <a:schemeClr val="accent3"/>
                </a:solidFill>
                <a:latin typeface="Courier New" panose="02070309020205020404" pitchFamily="49" charset="0"/>
                <a:cs typeface="Courier New" panose="02070309020205020404" pitchFamily="49" charset="0"/>
              </a:rPr>
              <a:t>//user wants a circle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r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shape =</a:t>
            </a:r>
            <a:r>
              <a:rPr lang="en-US" dirty="0" smtClean="0">
                <a:solidFill>
                  <a:schemeClr val="accent3"/>
                </a:solidFill>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new</a:t>
            </a:r>
            <a:r>
              <a:rPr lang="en-US" b="1" dirty="0" smtClean="0">
                <a:solidFill>
                  <a:schemeClr val="accent3"/>
                </a:solidFill>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(r, </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else if</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tag.equals</a:t>
            </a:r>
            <a:r>
              <a:rPr lang="en-US" dirty="0" smtClean="0">
                <a:latin typeface="Courier New" panose="02070309020205020404" pitchFamily="49" charset="0"/>
                <a:cs typeface="Courier New" panose="02070309020205020404" pitchFamily="49" charset="0"/>
              </a:rPr>
              <a:t>(</a:t>
            </a:r>
            <a:r>
              <a:rPr lang="en-US" dirty="0" smtClean="0">
                <a:solidFill>
                  <a:schemeClr val="accent2"/>
                </a:solidFill>
                <a:latin typeface="Courier New" panose="02070309020205020404" pitchFamily="49" charset="0"/>
                <a:cs typeface="Courier New" panose="02070309020205020404" pitchFamily="49" charset="0"/>
              </a:rPr>
              <a:t>“Rectangle”</a:t>
            </a:r>
            <a:r>
              <a:rPr lang="en-US" dirty="0" smtClean="0">
                <a:latin typeface="Courier New" panose="02070309020205020404" pitchFamily="49" charset="0"/>
                <a:cs typeface="Courier New" panose="02070309020205020404" pitchFamily="49" charset="0"/>
              </a:rPr>
              <a:t>)) {		</a:t>
            </a:r>
            <a:r>
              <a:rPr lang="en-US" dirty="0" smtClean="0">
                <a:solidFill>
                  <a:schemeClr val="accent3"/>
                </a:solidFill>
                <a:latin typeface="Courier New" panose="02070309020205020404" pitchFamily="49" charset="0"/>
                <a:cs typeface="Courier New" panose="02070309020205020404" pitchFamily="49" charset="0"/>
              </a:rPr>
              <a:t>//User wants a rectangle</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w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 h = </a:t>
            </a:r>
            <a:r>
              <a:rPr lang="en-US" dirty="0" err="1" smtClean="0">
                <a:latin typeface="Courier New" panose="02070309020205020404" pitchFamily="49" charset="0"/>
                <a:cs typeface="Courier New" panose="02070309020205020404" pitchFamily="49" charset="0"/>
              </a:rPr>
              <a:t>s.nextDouble</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shape = </a:t>
            </a:r>
            <a:r>
              <a:rPr lang="en-US" b="1" dirty="0" smtClean="0">
                <a:solidFill>
                  <a:schemeClr val="accent1"/>
                </a:solidFill>
                <a:latin typeface="Courier New" panose="02070309020205020404" pitchFamily="49" charset="0"/>
                <a:cs typeface="Courier New" panose="02070309020205020404" pitchFamily="49" charset="0"/>
              </a:rPr>
              <a:t>new</a:t>
            </a:r>
            <a:r>
              <a:rPr lang="en-US" b="1" dirty="0" smtClean="0">
                <a:latin typeface="Courier New" panose="02070309020205020404" pitchFamily="49" charset="0"/>
                <a:cs typeface="Courier New" panose="02070309020205020404" pitchFamily="49" charset="0"/>
              </a:rPr>
              <a:t> Rectangle</a:t>
            </a:r>
            <a:r>
              <a:rPr lang="en-US" dirty="0" smtClean="0">
                <a:latin typeface="Courier New" panose="02070309020205020404" pitchFamily="49" charset="0"/>
                <a:cs typeface="Courier New" panose="02070309020205020404" pitchFamily="49" charset="0"/>
              </a:rPr>
              <a:t>(w, h, </a:t>
            </a:r>
            <a:r>
              <a:rPr lang="en-US" b="1" dirty="0" err="1" smtClean="0">
                <a:latin typeface="Courier New" panose="02070309020205020404" pitchFamily="49" charset="0"/>
                <a:cs typeface="Courier New" panose="02070309020205020404" pitchFamily="49" charset="0"/>
              </a:rPr>
              <a:t>Color</a:t>
            </a:r>
            <a:r>
              <a:rPr lang="en-US" dirty="0" err="1" smtClean="0">
                <a:latin typeface="Courier New" panose="02070309020205020404" pitchFamily="49" charset="0"/>
                <a:cs typeface="Courier New" panose="02070309020205020404" pitchFamily="49" charset="0"/>
              </a:rPr>
              <a:t>.red</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err="1" smtClean="0">
                <a:latin typeface="Courier New" panose="02070309020205020404" pitchFamily="49" charset="0"/>
                <a:cs typeface="Courier New" panose="02070309020205020404" pitchFamily="49" charset="0"/>
              </a:rPr>
              <a:t>System</a:t>
            </a:r>
            <a:r>
              <a:rPr lang="en-US" dirty="0" err="1" smtClean="0">
                <a:latin typeface="Courier New" panose="02070309020205020404" pitchFamily="49" charset="0"/>
                <a:cs typeface="Courier New" panose="02070309020205020404" pitchFamily="49" charset="0"/>
              </a:rPr>
              <a:t>.out.println</a:t>
            </a:r>
            <a:r>
              <a:rPr lang="en-US" dirty="0" smtClean="0">
                <a:latin typeface="Courier New" panose="02070309020205020404" pitchFamily="49" charset="0"/>
                <a:cs typeface="Courier New" panose="02070309020205020404" pitchFamily="49" charset="0"/>
              </a:rPr>
              <a:t>(</a:t>
            </a:r>
            <a:r>
              <a:rPr lang="en-US" dirty="0" smtClean="0">
                <a:solidFill>
                  <a:schemeClr val="accent2"/>
                </a:solidFill>
                <a:latin typeface="Courier New" panose="02070309020205020404" pitchFamily="49" charset="0"/>
                <a:cs typeface="Courier New" panose="02070309020205020404" pitchFamily="49" charset="0"/>
              </a:rPr>
              <a:t>“Area: ”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shape.area</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//works no matter what!</a:t>
            </a:r>
          </a:p>
        </p:txBody>
      </p:sp>
    </p:spTree>
    <p:extLst>
      <p:ext uri="{BB962C8B-B14F-4D97-AF65-F5344CB8AC3E}">
        <p14:creationId xmlns:p14="http://schemas.microsoft.com/office/powerpoint/2010/main" val="333919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you ever do this?</a:t>
            </a:r>
            <a:endParaRPr lang="en-US" dirty="0"/>
          </a:p>
        </p:txBody>
      </p:sp>
      <p:sp>
        <p:nvSpPr>
          <p:cNvPr id="3" name="Content Placeholder 2"/>
          <p:cNvSpPr>
            <a:spLocks noGrp="1"/>
          </p:cNvSpPr>
          <p:nvPr>
            <p:ph idx="1"/>
          </p:nvPr>
        </p:nvSpPr>
        <p:spPr/>
        <p:txBody>
          <a:bodyPr>
            <a:normAutofit/>
          </a:bodyPr>
          <a:lstStyle/>
          <a:p>
            <a:r>
              <a:rPr lang="en-US" dirty="0" smtClean="0"/>
              <a:t>Arrays can only store one type</a:t>
            </a:r>
            <a:br>
              <a:rPr lang="en-US" dirty="0" smtClean="0"/>
            </a:br>
            <a:endParaRPr lang="en-US" dirty="0" smtClean="0"/>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Circle</a:t>
            </a:r>
            <a:r>
              <a:rPr lang="en-US" dirty="0" smtClean="0">
                <a:latin typeface="Courier New" panose="02070309020205020404" pitchFamily="49" charset="0"/>
                <a:cs typeface="Courier New" panose="02070309020205020404" pitchFamily="49" charset="0"/>
              </a:rPr>
              <a:t>[] circles; </a:t>
            </a:r>
            <a:r>
              <a:rPr lang="en-US" dirty="0" smtClean="0">
                <a:solidFill>
                  <a:schemeClr val="accent3"/>
                </a:solidFill>
                <a:latin typeface="Courier New" panose="02070309020205020404" pitchFamily="49" charset="0"/>
                <a:cs typeface="Courier New" panose="02070309020205020404" pitchFamily="49" charset="0"/>
              </a:rPr>
              <a:t>//all circles</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Rectangle</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rects</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//all rectangles</a:t>
            </a:r>
          </a:p>
          <a:p>
            <a:pPr marL="457200" indent="-457200">
              <a:spcBef>
                <a:spcPts val="0"/>
              </a:spcBef>
              <a:buFont typeface="+mj-lt"/>
              <a:buAutoNum type="arabicPeriod"/>
            </a:pPr>
            <a:r>
              <a:rPr lang="en-US" b="1" dirty="0" smtClean="0">
                <a:latin typeface="Courier New" panose="02070309020205020404" pitchFamily="49" charset="0"/>
                <a:cs typeface="Courier New" panose="02070309020205020404" pitchFamily="49" charset="0"/>
              </a:rPr>
              <a:t>Shape</a:t>
            </a:r>
            <a:r>
              <a:rPr lang="en-US" dirty="0" smtClean="0">
                <a:latin typeface="Courier New" panose="02070309020205020404" pitchFamily="49" charset="0"/>
                <a:cs typeface="Courier New" panose="02070309020205020404" pitchFamily="49" charset="0"/>
              </a:rPr>
              <a:t>[] shapes; </a:t>
            </a:r>
            <a:r>
              <a:rPr lang="en-US" dirty="0" smtClean="0">
                <a:solidFill>
                  <a:schemeClr val="accent3"/>
                </a:solidFill>
                <a:latin typeface="Courier New" panose="02070309020205020404" pitchFamily="49" charset="0"/>
                <a:cs typeface="Courier New" panose="02070309020205020404" pitchFamily="49" charset="0"/>
              </a:rPr>
              <a:t>//depends on subtypes! Can have some circles and some rectangles.</a:t>
            </a:r>
            <a:endParaRPr lang="en-US" dirty="0">
              <a:solidFill>
                <a:schemeClr val="accent3"/>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95573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would you ever do this?</a:t>
            </a:r>
          </a:p>
        </p:txBody>
      </p:sp>
      <p:sp>
        <p:nvSpPr>
          <p:cNvPr id="3" name="Content Placeholder 2"/>
          <p:cNvSpPr>
            <a:spLocks noGrp="1"/>
          </p:cNvSpPr>
          <p:nvPr>
            <p:ph idx="1"/>
          </p:nvPr>
        </p:nvSpPr>
        <p:spPr>
          <a:xfrm>
            <a:off x="1141412" y="2249486"/>
            <a:ext cx="10276865" cy="4608513"/>
          </a:xfrm>
        </p:spPr>
        <p:txBody>
          <a:bodyPr>
            <a:normAutofit/>
          </a:bodyPr>
          <a:lstStyle/>
          <a:p>
            <a:r>
              <a:rPr lang="en-US" dirty="0" smtClean="0"/>
              <a:t>Lets say we have an array of Shape shapes then we can do something like:</a:t>
            </a:r>
            <a:br>
              <a:rPr lang="en-US" dirty="0" smtClean="0"/>
            </a:br>
            <a:endParaRPr lang="en-US" dirty="0" smtClean="0"/>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double</a:t>
            </a:r>
            <a:r>
              <a:rPr lang="en-US" dirty="0" smtClean="0">
                <a:latin typeface="Courier New" panose="02070309020205020404" pitchFamily="49" charset="0"/>
                <a:cs typeface="Courier New" panose="02070309020205020404" pitchFamily="49" charset="0"/>
              </a:rPr>
              <a:t> total = </a:t>
            </a:r>
            <a:r>
              <a:rPr lang="en-US" dirty="0" smtClean="0">
                <a:solidFill>
                  <a:schemeClr val="accent2"/>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for</a:t>
            </a:r>
            <a:r>
              <a:rPr lang="en-US" dirty="0" smtClean="0">
                <a:latin typeface="Courier New" panose="02070309020205020404" pitchFamily="49" charset="0"/>
                <a:cs typeface="Courier New" panose="02070309020205020404" pitchFamily="49" charset="0"/>
              </a:rPr>
              <a:t>(</a:t>
            </a: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a:t>
            </a:r>
            <a:r>
              <a:rPr lang="en-US" dirty="0" smtClean="0">
                <a:solidFill>
                  <a:schemeClr val="accent2"/>
                </a:solidFill>
                <a:latin typeface="Courier New" panose="02070309020205020404" pitchFamily="49" charset="0"/>
                <a:cs typeface="Courier New" panose="02070309020205020404" pitchFamily="49" charset="0"/>
              </a:rPr>
              <a:t>0</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&lt; </a:t>
            </a:r>
            <a:r>
              <a:rPr lang="en-US" dirty="0" err="1" smtClean="0">
                <a:latin typeface="Courier New" panose="02070309020205020404" pitchFamily="49" charset="0"/>
                <a:cs typeface="Courier New" panose="02070309020205020404" pitchFamily="49" charset="0"/>
              </a:rPr>
              <a:t>shapes.length</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total += shapes[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].area(); </a:t>
            </a:r>
            <a:r>
              <a:rPr lang="en-US" dirty="0" smtClean="0">
                <a:solidFill>
                  <a:schemeClr val="accent3"/>
                </a:solidFill>
                <a:latin typeface="Courier New" panose="02070309020205020404" pitchFamily="49" charset="0"/>
                <a:cs typeface="Courier New" panose="02070309020205020404" pitchFamily="49" charset="0"/>
              </a:rPr>
              <a:t>//Uses specific</a:t>
            </a:r>
          </a:p>
          <a:p>
            <a:pPr marL="457200" indent="-457200">
              <a:spcBef>
                <a:spcPts val="0"/>
              </a:spcBef>
              <a:buFont typeface="+mj-lt"/>
              <a:buAutoNum type="arabicPeriod"/>
            </a:pPr>
            <a:r>
              <a:rPr lang="en-US" dirty="0" smtClean="0">
                <a:solidFill>
                  <a:schemeClr val="accent3"/>
                </a:solidFill>
                <a:latin typeface="Courier New" panose="02070309020205020404" pitchFamily="49" charset="0"/>
                <a:cs typeface="Courier New" panose="02070309020205020404" pitchFamily="49" charset="0"/>
              </a:rPr>
              <a:t>                               //instance’s function</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return</a:t>
            </a:r>
            <a:r>
              <a:rPr lang="en-US" dirty="0" smtClean="0">
                <a:latin typeface="Courier New" panose="02070309020205020404" pitchFamily="49" charset="0"/>
                <a:cs typeface="Courier New" panose="02070309020205020404" pitchFamily="49" charset="0"/>
              </a:rPr>
              <a:t> total;</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78861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Object-Oriented Design Principles</a:t>
            </a:r>
          </a:p>
        </p:txBody>
      </p:sp>
      <p:pic>
        <p:nvPicPr>
          <p:cNvPr id="4" name="Picture 6" descr="Fruit as a Clas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03501" y="1946688"/>
            <a:ext cx="6984999" cy="447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004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Polymorphism Demo</a:t>
            </a:r>
            <a:endParaRPr lang="en-US" dirty="0"/>
          </a:p>
        </p:txBody>
      </p:sp>
      <p:sp>
        <p:nvSpPr>
          <p:cNvPr id="3" name="Content Placeholder 2"/>
          <p:cNvSpPr>
            <a:spLocks noGrp="1"/>
          </p:cNvSpPr>
          <p:nvPr>
            <p:ph sz="half" idx="1"/>
          </p:nvPr>
        </p:nvSpPr>
        <p:spPr>
          <a:xfrm>
            <a:off x="1141410" y="2249486"/>
            <a:ext cx="4878389" cy="4608514"/>
          </a:xfrm>
        </p:spPr>
        <p:txBody>
          <a:bodyPr>
            <a:normAutofit fontScale="55000" lnSpcReduction="20000"/>
          </a:bodyPr>
          <a:lstStyle/>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public class </a:t>
            </a:r>
            <a:r>
              <a:rPr lang="en-US" altLang="en-US" b="1" dirty="0" err="1" smtClean="0">
                <a:latin typeface="Courier New" panose="02070309020205020404" pitchFamily="49" charset="0"/>
                <a:cs typeface="Courier New" panose="02070309020205020404" pitchFamily="49" charset="0"/>
              </a:rPr>
              <a:t>PolymorphismDemo</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args</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m(</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public static void </a:t>
            </a:r>
            <a:r>
              <a:rPr lang="en-US" altLang="en-US" dirty="0" smtClean="0">
                <a:latin typeface="Courier New" panose="02070309020205020404" pitchFamily="49" charset="0"/>
                <a:cs typeface="Courier New" panose="02070309020205020404" pitchFamily="49" charset="0"/>
              </a:rPr>
              <a:t>m(</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x)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x.toString</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endParaRPr lang="en-US" alt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class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extends</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public</a:t>
            </a:r>
            <a:r>
              <a:rPr lang="en-US" altLang="en-US" b="1" dirty="0" smtClean="0">
                <a:solidFill>
                  <a:schemeClr val="accent3"/>
                </a:solidFill>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String</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a:t>
            </a: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dirty="0" smtClean="0">
                <a:solidFill>
                  <a:schemeClr val="accent2"/>
                </a:solidFill>
                <a:latin typeface="Courier New" panose="02070309020205020404" pitchFamily="49" charset="0"/>
                <a:cs typeface="Courier New" panose="02070309020205020404" pitchFamily="49" charset="0"/>
              </a:rPr>
              <a:t>"Student"</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endParaRPr lang="en-US" alt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class</a:t>
            </a: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public</a:t>
            </a: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String </a:t>
            </a:r>
            <a:r>
              <a:rPr lang="en-US" altLang="en-US" dirty="0" err="1" smtClean="0">
                <a:latin typeface="Courier New" panose="02070309020205020404" pitchFamily="49" charset="0"/>
                <a:cs typeface="Courier New" panose="02070309020205020404" pitchFamily="49" charset="0"/>
              </a:rPr>
              <a:t>toString</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a:t>
            </a: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dirty="0" smtClean="0">
                <a:solidFill>
                  <a:schemeClr val="accent2"/>
                </a:solidFill>
                <a:latin typeface="Courier New" panose="02070309020205020404" pitchFamily="49" charset="0"/>
                <a:cs typeface="Courier New" panose="02070309020205020404" pitchFamily="49" charset="0"/>
              </a:rPr>
              <a:t>"Person"</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dirty="0">
              <a:latin typeface="Courier New" panose="02070309020205020404" pitchFamily="49" charset="0"/>
              <a:cs typeface="Courier New" panose="02070309020205020404" pitchFamily="49" charset="0"/>
            </a:endParaRPr>
          </a:p>
        </p:txBody>
      </p:sp>
      <p:sp>
        <p:nvSpPr>
          <p:cNvPr id="7" name="Content Placeholder 6"/>
          <p:cNvSpPr>
            <a:spLocks noGrp="1"/>
          </p:cNvSpPr>
          <p:nvPr>
            <p:ph sz="half" idx="2"/>
          </p:nvPr>
        </p:nvSpPr>
        <p:spPr>
          <a:xfrm>
            <a:off x="6172200" y="2249486"/>
            <a:ext cx="4875211" cy="4608514"/>
          </a:xfrm>
        </p:spPr>
        <p:txBody>
          <a:bodyPr>
            <a:normAutofit fontScale="55000" lnSpcReduction="20000"/>
          </a:bodyPr>
          <a:lstStyle/>
          <a:p>
            <a:r>
              <a:rPr lang="en-US" altLang="en-US" sz="2900" dirty="0"/>
              <a:t>Method </a:t>
            </a:r>
            <a:r>
              <a:rPr lang="en-US" altLang="en-US" sz="2900" dirty="0">
                <a:latin typeface="Courier New" panose="02070309020205020404" pitchFamily="49" charset="0"/>
                <a:cs typeface="Courier New" panose="02070309020205020404" pitchFamily="49" charset="0"/>
              </a:rPr>
              <a:t>m</a:t>
            </a:r>
            <a:r>
              <a:rPr lang="en-US" altLang="en-US" sz="2900" dirty="0"/>
              <a:t> takes a parameter of the </a:t>
            </a:r>
            <a:r>
              <a:rPr lang="en-US" altLang="en-US" sz="2900" b="1" dirty="0">
                <a:latin typeface="Courier New" panose="02070309020205020404" pitchFamily="49" charset="0"/>
                <a:cs typeface="Courier New" panose="02070309020205020404" pitchFamily="49" charset="0"/>
              </a:rPr>
              <a:t>Object</a:t>
            </a:r>
            <a:r>
              <a:rPr lang="en-US" altLang="en-US" sz="2900" dirty="0">
                <a:latin typeface="Courier New" panose="02070309020205020404" pitchFamily="49" charset="0"/>
                <a:cs typeface="Courier New" panose="02070309020205020404" pitchFamily="49" charset="0"/>
              </a:rPr>
              <a:t> </a:t>
            </a:r>
            <a:r>
              <a:rPr lang="en-US" altLang="en-US" sz="2900" dirty="0"/>
              <a:t>type. You can invoke it with any object</a:t>
            </a:r>
            <a:r>
              <a:rPr lang="en-US" altLang="en-US" sz="2900" dirty="0" smtClean="0"/>
              <a:t>.</a:t>
            </a:r>
          </a:p>
          <a:p>
            <a:r>
              <a:rPr lang="en-US" altLang="en-US" sz="2900" dirty="0" smtClean="0"/>
              <a:t>When </a:t>
            </a:r>
            <a:r>
              <a:rPr lang="en-US" altLang="en-US" sz="2900" dirty="0"/>
              <a:t>the method </a:t>
            </a:r>
            <a:r>
              <a:rPr lang="en-US" altLang="en-US" sz="2900" dirty="0">
                <a:latin typeface="Courier New" panose="02070309020205020404" pitchFamily="49" charset="0"/>
                <a:cs typeface="Courier New" panose="02070309020205020404" pitchFamily="49" charset="0"/>
              </a:rPr>
              <a:t>m(</a:t>
            </a:r>
            <a:r>
              <a:rPr lang="en-US" altLang="en-US" sz="2900" b="1" dirty="0">
                <a:latin typeface="Courier New" panose="02070309020205020404" pitchFamily="49" charset="0"/>
                <a:cs typeface="Courier New" panose="02070309020205020404" pitchFamily="49" charset="0"/>
              </a:rPr>
              <a:t>Object</a:t>
            </a:r>
            <a:r>
              <a:rPr lang="en-US" altLang="en-US" sz="2900" dirty="0">
                <a:latin typeface="Courier New" panose="02070309020205020404" pitchFamily="49" charset="0"/>
                <a:cs typeface="Courier New" panose="02070309020205020404" pitchFamily="49" charset="0"/>
              </a:rPr>
              <a:t> x) </a:t>
            </a:r>
            <a:r>
              <a:rPr lang="en-US" altLang="en-US" sz="2900" dirty="0"/>
              <a:t>is executed, the argument </a:t>
            </a:r>
            <a:r>
              <a:rPr lang="en-US" altLang="en-US" sz="2900" dirty="0">
                <a:latin typeface="Courier New" panose="02070309020205020404" pitchFamily="49" charset="0"/>
                <a:cs typeface="Courier New" panose="02070309020205020404" pitchFamily="49" charset="0"/>
              </a:rPr>
              <a:t>x</a:t>
            </a:r>
            <a:r>
              <a:rPr lang="en-US" altLang="en-US" sz="2900" dirty="0"/>
              <a:t>’s </a:t>
            </a:r>
            <a:r>
              <a:rPr lang="en-US" altLang="en-US" sz="2900" dirty="0" err="1">
                <a:latin typeface="Courier New" panose="02070309020205020404" pitchFamily="49" charset="0"/>
                <a:cs typeface="Courier New" panose="02070309020205020404" pitchFamily="49" charset="0"/>
              </a:rPr>
              <a:t>toString</a:t>
            </a:r>
            <a:r>
              <a:rPr lang="en-US" altLang="en-US" sz="2900" dirty="0"/>
              <a:t> method is invoked. </a:t>
            </a:r>
            <a:r>
              <a:rPr lang="en-US" altLang="en-US" sz="2900" dirty="0" smtClean="0"/>
              <a:t>Classes </a:t>
            </a:r>
            <a:r>
              <a:rPr lang="en-US" altLang="en-US" sz="2900" b="1" dirty="0" smtClean="0">
                <a:latin typeface="Courier New" panose="02070309020205020404" pitchFamily="49" charset="0"/>
                <a:cs typeface="Courier New" panose="02070309020205020404" pitchFamily="49" charset="0"/>
              </a:rPr>
              <a:t>Student</a:t>
            </a:r>
            <a:r>
              <a:rPr lang="en-US" altLang="en-US" sz="2900" dirty="0"/>
              <a:t>, </a:t>
            </a:r>
            <a:r>
              <a:rPr lang="en-US" altLang="en-US" sz="2900" b="1" dirty="0">
                <a:latin typeface="Courier New" panose="02070309020205020404" pitchFamily="49" charset="0"/>
                <a:cs typeface="Courier New" panose="02070309020205020404" pitchFamily="49" charset="0"/>
              </a:rPr>
              <a:t>Person</a:t>
            </a:r>
            <a:r>
              <a:rPr lang="en-US" altLang="en-US" sz="2900" dirty="0"/>
              <a:t>, and </a:t>
            </a:r>
            <a:r>
              <a:rPr lang="en-US" altLang="en-US" sz="2900" b="1" dirty="0">
                <a:latin typeface="Courier New" panose="02070309020205020404" pitchFamily="49" charset="0"/>
                <a:cs typeface="Courier New" panose="02070309020205020404" pitchFamily="49" charset="0"/>
              </a:rPr>
              <a:t>Object</a:t>
            </a:r>
            <a:r>
              <a:rPr lang="en-US" altLang="en-US" sz="2900" dirty="0"/>
              <a:t> have their own implementation of the </a:t>
            </a:r>
            <a:r>
              <a:rPr lang="en-US" altLang="en-US" sz="2900" dirty="0" err="1">
                <a:latin typeface="Courier New" panose="02070309020205020404" pitchFamily="49" charset="0"/>
                <a:cs typeface="Courier New" panose="02070309020205020404" pitchFamily="49" charset="0"/>
              </a:rPr>
              <a:t>toString</a:t>
            </a:r>
            <a:r>
              <a:rPr lang="en-US" altLang="en-US" sz="2900" dirty="0"/>
              <a:t> method. </a:t>
            </a:r>
            <a:endParaRPr lang="en-US" altLang="en-US" sz="2900" dirty="0" smtClean="0"/>
          </a:p>
          <a:p>
            <a:r>
              <a:rPr lang="en-US" altLang="en-US" sz="2900" dirty="0" smtClean="0"/>
              <a:t>The correct implementation is dynamically determined by the Java Virtual Machine. This is called </a:t>
            </a:r>
            <a:r>
              <a:rPr lang="en-US" altLang="en-US" sz="2900" b="1" dirty="0" smtClean="0">
                <a:solidFill>
                  <a:schemeClr val="accent1"/>
                </a:solidFill>
              </a:rPr>
              <a:t>dynamic </a:t>
            </a:r>
            <a:r>
              <a:rPr lang="en-US" altLang="en-US" sz="2900" b="1" dirty="0">
                <a:solidFill>
                  <a:schemeClr val="accent1"/>
                </a:solidFill>
              </a:rPr>
              <a:t>binding</a:t>
            </a:r>
            <a:r>
              <a:rPr lang="en-US" altLang="en-US" sz="2900" dirty="0"/>
              <a:t>. </a:t>
            </a:r>
            <a:endParaRPr lang="en-US" altLang="en-US" sz="2900" dirty="0" smtClean="0"/>
          </a:p>
          <a:p>
            <a:r>
              <a:rPr lang="en-US" altLang="en-US" sz="2900" dirty="0"/>
              <a:t>Polymorphism allows </a:t>
            </a:r>
            <a:r>
              <a:rPr lang="en-US" altLang="en-US" sz="2900" dirty="0" smtClean="0"/>
              <a:t>superclass methods </a:t>
            </a:r>
            <a:r>
              <a:rPr lang="en-US" altLang="en-US" sz="2900" dirty="0"/>
              <a:t>to be used generically for a wide range of object </a:t>
            </a:r>
            <a:r>
              <a:rPr lang="en-US" altLang="en-US" sz="2900" dirty="0" smtClean="0"/>
              <a:t>arguments (any possible subclass). </a:t>
            </a:r>
            <a:r>
              <a:rPr lang="en-US" altLang="en-US" sz="2900" dirty="0"/>
              <a:t>This is known as </a:t>
            </a:r>
            <a:r>
              <a:rPr lang="en-US" altLang="en-US" sz="2900" b="1" dirty="0">
                <a:solidFill>
                  <a:schemeClr val="accent1"/>
                </a:solidFill>
              </a:rPr>
              <a:t>generic programming</a:t>
            </a:r>
            <a:r>
              <a:rPr lang="en-US" altLang="en-US" sz="2900" dirty="0"/>
              <a:t>. </a:t>
            </a:r>
            <a:endParaRPr lang="en-US" altLang="en-US" sz="2900" dirty="0" smtClean="0"/>
          </a:p>
          <a:p>
            <a:endParaRPr lang="en-US" altLang="en-US" sz="2900" dirty="0"/>
          </a:p>
          <a:p>
            <a:endParaRPr lang="en-US" dirty="0"/>
          </a:p>
        </p:txBody>
      </p:sp>
    </p:spTree>
    <p:extLst>
      <p:ext uri="{BB962C8B-B14F-4D97-AF65-F5344CB8AC3E}">
        <p14:creationId xmlns:p14="http://schemas.microsoft.com/office/powerpoint/2010/main" val="269720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Polymorphism and type conversion</a:t>
            </a:r>
            <a:endParaRPr lang="en-US" dirty="0"/>
          </a:p>
        </p:txBody>
      </p:sp>
      <p:sp>
        <p:nvSpPr>
          <p:cNvPr id="3" name="Content Placeholder 2"/>
          <p:cNvSpPr>
            <a:spLocks noGrp="1"/>
          </p:cNvSpPr>
          <p:nvPr>
            <p:ph idx="1"/>
          </p:nvPr>
        </p:nvSpPr>
        <p:spPr/>
        <p:txBody>
          <a:bodyPr>
            <a:normAutofit fontScale="92500"/>
          </a:bodyPr>
          <a:lstStyle/>
          <a:p>
            <a:r>
              <a:rPr lang="en-US" dirty="0" smtClean="0"/>
              <a:t>So when assigning a value of a subtype to a variable of a </a:t>
            </a:r>
            <a:r>
              <a:rPr lang="en-US" dirty="0" err="1" smtClean="0"/>
              <a:t>supertype</a:t>
            </a:r>
            <a:r>
              <a:rPr lang="en-US" dirty="0" smtClean="0"/>
              <a:t>, the conversion is implicit:</a:t>
            </a:r>
            <a:br>
              <a:rPr lang="en-US" dirty="0" smtClean="0"/>
            </a:br>
            <a:r>
              <a:rPr lang="en-US" sz="1900" b="1" dirty="0" smtClean="0">
                <a:latin typeface="Courier New" panose="02070309020205020404" pitchFamily="49" charset="0"/>
                <a:cs typeface="Courier New" panose="02070309020205020404" pitchFamily="49" charset="0"/>
              </a:rPr>
              <a:t>Shape</a:t>
            </a:r>
            <a:r>
              <a:rPr lang="en-US" sz="1900" dirty="0" smtClean="0">
                <a:latin typeface="Courier New" panose="02070309020205020404" pitchFamily="49" charset="0"/>
                <a:cs typeface="Courier New" panose="02070309020205020404" pitchFamily="49" charset="0"/>
              </a:rPr>
              <a:t> s = </a:t>
            </a:r>
            <a:r>
              <a:rPr lang="en-US" sz="1900" b="1" dirty="0" smtClean="0">
                <a:solidFill>
                  <a:schemeClr val="accent1"/>
                </a:solidFill>
                <a:latin typeface="Courier New" panose="02070309020205020404" pitchFamily="49" charset="0"/>
                <a:cs typeface="Courier New" panose="02070309020205020404" pitchFamily="49" charset="0"/>
              </a:rPr>
              <a:t>new </a:t>
            </a: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a:t>
            </a:r>
            <a:r>
              <a:rPr lang="en-US" sz="1900" dirty="0" smtClean="0">
                <a:solidFill>
                  <a:schemeClr val="accent2"/>
                </a:solidFill>
                <a:latin typeface="Courier New" panose="02070309020205020404" pitchFamily="49" charset="0"/>
                <a:cs typeface="Courier New" panose="02070309020205020404" pitchFamily="49" charset="0"/>
              </a:rPr>
              <a:t>5</a:t>
            </a:r>
            <a:r>
              <a:rPr lang="en-US" sz="1900" dirty="0" smtClean="0">
                <a:latin typeface="Courier New" panose="02070309020205020404" pitchFamily="49" charset="0"/>
                <a:cs typeface="Courier New" panose="02070309020205020404" pitchFamily="49" charset="0"/>
              </a:rPr>
              <a:t>); </a:t>
            </a:r>
            <a:r>
              <a:rPr lang="en-US" sz="1900" dirty="0" smtClean="0">
                <a:solidFill>
                  <a:schemeClr val="accent3"/>
                </a:solidFill>
                <a:latin typeface="Courier New" panose="02070309020205020404" pitchFamily="49" charset="0"/>
                <a:cs typeface="Courier New" panose="02070309020205020404" pitchFamily="49" charset="0"/>
              </a:rPr>
              <a:t>//implicit conversion from Circle to Shape</a:t>
            </a:r>
            <a:r>
              <a:rPr lang="en-US" dirty="0" smtClean="0">
                <a:solidFill>
                  <a:schemeClr val="accent5"/>
                </a:solidFill>
              </a:rPr>
              <a:t/>
            </a:r>
            <a:br>
              <a:rPr lang="en-US" dirty="0" smtClean="0">
                <a:solidFill>
                  <a:schemeClr val="accent5"/>
                </a:solidFill>
              </a:rPr>
            </a:br>
            <a:r>
              <a:rPr lang="en-US" dirty="0" smtClean="0"/>
              <a:t>This is called </a:t>
            </a:r>
            <a:r>
              <a:rPr lang="en-US" b="1" dirty="0" err="1" smtClean="0">
                <a:solidFill>
                  <a:schemeClr val="accent1"/>
                </a:solidFill>
              </a:rPr>
              <a:t>upcasting</a:t>
            </a:r>
            <a:r>
              <a:rPr lang="en-US" dirty="0" smtClean="0"/>
              <a:t>.</a:t>
            </a:r>
          </a:p>
          <a:p>
            <a:r>
              <a:rPr lang="en-US" dirty="0" smtClean="0"/>
              <a:t>When going from a </a:t>
            </a:r>
            <a:r>
              <a:rPr lang="en-US" dirty="0" err="1" smtClean="0"/>
              <a:t>supertype</a:t>
            </a:r>
            <a:r>
              <a:rPr lang="en-US" dirty="0" smtClean="0"/>
              <a:t> value to a subtype variable, the conversion must be explicit:</a:t>
            </a:r>
            <a:br>
              <a:rPr lang="en-US" dirty="0" smtClean="0"/>
            </a:b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 c = (</a:t>
            </a:r>
            <a:r>
              <a:rPr lang="en-US" sz="1900" b="1" dirty="0" smtClean="0">
                <a:latin typeface="Courier New" panose="02070309020205020404" pitchFamily="49" charset="0"/>
                <a:cs typeface="Courier New" panose="02070309020205020404" pitchFamily="49" charset="0"/>
              </a:rPr>
              <a:t>Circle</a:t>
            </a:r>
            <a:r>
              <a:rPr lang="en-US" sz="1900" dirty="0" smtClean="0">
                <a:latin typeface="Courier New" panose="02070309020205020404" pitchFamily="49" charset="0"/>
                <a:cs typeface="Courier New" panose="02070309020205020404" pitchFamily="49" charset="0"/>
              </a:rPr>
              <a:t>)s; </a:t>
            </a:r>
            <a:r>
              <a:rPr lang="en-US" sz="1900" dirty="0" smtClean="0">
                <a:solidFill>
                  <a:schemeClr val="accent3"/>
                </a:solidFill>
                <a:latin typeface="Courier New" panose="02070309020205020404" pitchFamily="49" charset="0"/>
                <a:cs typeface="Courier New" panose="02070309020205020404" pitchFamily="49" charset="0"/>
              </a:rPr>
              <a:t>//explicit conversion from Shape to circle</a:t>
            </a:r>
            <a:r>
              <a:rPr lang="en-US" dirty="0" smtClean="0"/>
              <a:t/>
            </a:r>
            <a:br>
              <a:rPr lang="en-US" dirty="0" smtClean="0"/>
            </a:br>
            <a:r>
              <a:rPr lang="en-US" dirty="0" smtClean="0"/>
              <a:t>This is called </a:t>
            </a:r>
            <a:r>
              <a:rPr lang="en-US" b="1" dirty="0" err="1" smtClean="0">
                <a:solidFill>
                  <a:schemeClr val="accent1"/>
                </a:solidFill>
              </a:rPr>
              <a:t>downcasting</a:t>
            </a:r>
            <a:r>
              <a:rPr lang="en-US" dirty="0" smtClean="0"/>
              <a:t>. This type of casting might not always succeed, why?</a:t>
            </a:r>
          </a:p>
        </p:txBody>
      </p:sp>
    </p:spTree>
    <p:extLst>
      <p:ext uri="{BB962C8B-B14F-4D97-AF65-F5344CB8AC3E}">
        <p14:creationId xmlns:p14="http://schemas.microsoft.com/office/powerpoint/2010/main" val="186295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altLang="en-US" smtClean="0"/>
              <a:t>The instanceof Operator</a:t>
            </a:r>
          </a:p>
        </p:txBody>
      </p:sp>
      <p:sp>
        <p:nvSpPr>
          <p:cNvPr id="38916" name="Rectangle 3"/>
          <p:cNvSpPr>
            <a:spLocks noGrp="1" noChangeArrowheads="1"/>
          </p:cNvSpPr>
          <p:nvPr>
            <p:ph type="body" idx="1"/>
          </p:nvPr>
        </p:nvSpPr>
        <p:spPr>
          <a:xfrm>
            <a:off x="1141412" y="2249487"/>
            <a:ext cx="9905999" cy="4514728"/>
          </a:xfrm>
        </p:spPr>
        <p:txBody>
          <a:bodyPr>
            <a:normAutofit lnSpcReduction="10000"/>
          </a:bodyPr>
          <a:lstStyle/>
          <a:p>
            <a:r>
              <a:rPr lang="en-US" altLang="en-US" dirty="0" smtClean="0"/>
              <a:t>Use the </a:t>
            </a:r>
            <a:r>
              <a:rPr lang="en-US" altLang="en-US" b="1" dirty="0" err="1" smtClean="0">
                <a:solidFill>
                  <a:schemeClr val="accent1"/>
                </a:solidFill>
                <a:latin typeface="Courier New" panose="02070309020205020404" pitchFamily="49" charset="0"/>
                <a:cs typeface="Courier New" panose="02070309020205020404" pitchFamily="49" charset="0"/>
              </a:rPr>
              <a:t>instanceof</a:t>
            </a:r>
            <a:r>
              <a:rPr lang="en-US" altLang="en-US" dirty="0" smtClean="0"/>
              <a:t> operator to test whether an object is an instance of a class:</a:t>
            </a:r>
          </a:p>
          <a:p>
            <a:endParaRPr lang="en-US" altLang="en-US" dirty="0" smtClean="0"/>
          </a:p>
          <a:p>
            <a:pPr marL="457200" indent="-457200">
              <a:spcBef>
                <a:spcPts val="0"/>
              </a:spcBef>
              <a:buFont typeface="+mj-lt"/>
              <a:buAutoNum type="arabicPeriod"/>
            </a:pP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 = </a:t>
            </a:r>
            <a:r>
              <a:rPr lang="en-US" altLang="en-US" b="1" dirty="0" smtClean="0">
                <a:solidFill>
                  <a:schemeClr val="accent1"/>
                </a:solidFill>
                <a:latin typeface="Courier New" panose="02070309020205020404" pitchFamily="49" charset="0"/>
                <a:cs typeface="Courier New" panose="02070309020205020404" pitchFamily="49" charset="0"/>
              </a:rPr>
              <a:t>new</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solidFill>
                  <a:schemeClr val="accent3"/>
                </a:solidFill>
                <a:latin typeface="Courier New" panose="02070309020205020404" pitchFamily="49" charset="0"/>
                <a:cs typeface="Courier New" panose="02070309020205020404" pitchFamily="49" charset="0"/>
              </a:rPr>
              <a:t>/** Perform </a:t>
            </a:r>
            <a:r>
              <a:rPr lang="en-US" altLang="en-US" dirty="0" err="1" smtClean="0">
                <a:solidFill>
                  <a:schemeClr val="accent3"/>
                </a:solidFill>
                <a:latin typeface="Courier New" panose="02070309020205020404" pitchFamily="49" charset="0"/>
                <a:cs typeface="Courier New" panose="02070309020205020404" pitchFamily="49" charset="0"/>
              </a:rPr>
              <a:t>downcasting</a:t>
            </a:r>
            <a:r>
              <a:rPr lang="en-US" altLang="en-US" dirty="0" smtClean="0">
                <a:solidFill>
                  <a:schemeClr val="accent3"/>
                </a:solidFill>
                <a:latin typeface="Courier New" panose="02070309020205020404" pitchFamily="49" charset="0"/>
                <a:cs typeface="Courier New" panose="02070309020205020404" pitchFamily="49" charset="0"/>
              </a:rPr>
              <a:t> only if </a:t>
            </a:r>
            <a:r>
              <a:rPr lang="en-US" altLang="en-US" dirty="0" err="1" smtClean="0">
                <a:solidFill>
                  <a:schemeClr val="accent3"/>
                </a:solidFill>
                <a:latin typeface="Courier New" panose="02070309020205020404" pitchFamily="49" charset="0"/>
                <a:cs typeface="Courier New" panose="02070309020205020404" pitchFamily="49" charset="0"/>
              </a:rPr>
              <a:t>myObject</a:t>
            </a:r>
            <a:r>
              <a:rPr lang="en-US" altLang="en-US" dirty="0" smtClean="0">
                <a:solidFill>
                  <a:schemeClr val="accent3"/>
                </a:solidFill>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a:solidFill>
                  <a:schemeClr val="accent3"/>
                </a:solidFill>
                <a:latin typeface="Courier New" panose="02070309020205020404" pitchFamily="49" charset="0"/>
                <a:cs typeface="Courier New" panose="02070309020205020404" pitchFamily="49" charset="0"/>
              </a:rPr>
              <a:t> </a:t>
            </a:r>
            <a:r>
              <a:rPr lang="en-US" altLang="en-US" dirty="0" smtClean="0">
                <a:solidFill>
                  <a:schemeClr val="accent3"/>
                </a:solidFill>
                <a:latin typeface="Courier New" panose="02070309020205020404" pitchFamily="49" charset="0"/>
                <a:cs typeface="Courier New" panose="02070309020205020404" pitchFamily="49" charset="0"/>
              </a:rPr>
              <a:t>   is an instance of Circle */</a:t>
            </a:r>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if</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 </a:t>
            </a:r>
            <a:r>
              <a:rPr lang="en-US" altLang="en-US" b="1" dirty="0" err="1" smtClean="0">
                <a:solidFill>
                  <a:schemeClr val="accent1"/>
                </a:solidFill>
                <a:latin typeface="Courier New" panose="02070309020205020404" pitchFamily="49" charset="0"/>
                <a:cs typeface="Courier New" panose="02070309020205020404" pitchFamily="49" charset="0"/>
              </a:rPr>
              <a:t>instanceof</a:t>
            </a:r>
            <a:r>
              <a:rPr lang="en-US" altLang="en-US" b="1" dirty="0" smtClean="0">
                <a:latin typeface="Courier New" panose="02070309020205020404" pitchFamily="49" charset="0"/>
                <a:cs typeface="Courier New" panose="02070309020205020404" pitchFamily="49" charset="0"/>
              </a:rPr>
              <a:t> Circle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System</a:t>
            </a:r>
            <a:r>
              <a:rPr lang="en-US" altLang="en-US" dirty="0" err="1" smtClean="0">
                <a:latin typeface="Courier New" panose="02070309020205020404" pitchFamily="49" charset="0"/>
                <a:cs typeface="Courier New" panose="02070309020205020404" pitchFamily="49" charset="0"/>
              </a:rPr>
              <a:t>.out.println</a:t>
            </a:r>
            <a:r>
              <a:rPr lang="en-US" altLang="en-US" dirty="0" smtClean="0">
                <a:latin typeface="Courier New" panose="02070309020205020404" pitchFamily="49" charset="0"/>
                <a:cs typeface="Courier New" panose="02070309020205020404" pitchFamily="49" charset="0"/>
              </a:rPr>
              <a:t>(</a:t>
            </a:r>
            <a:r>
              <a:rPr lang="en-US" altLang="en-US" dirty="0" smtClean="0">
                <a:solidFill>
                  <a:schemeClr val="accent2"/>
                </a:solidFill>
                <a:latin typeface="Courier New" panose="02070309020205020404" pitchFamily="49" charset="0"/>
                <a:cs typeface="Courier New" panose="02070309020205020404" pitchFamily="49" charset="0"/>
              </a:rPr>
              <a:t>"The circle diameter is "</a:t>
            </a:r>
            <a:r>
              <a:rPr lang="en-US" altLang="en-US" dirty="0" smtClean="0">
                <a:solidFill>
                  <a:srgbClr val="FF0000"/>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myObject</a:t>
            </a:r>
            <a:r>
              <a:rPr lang="en-US" altLang="en-US" dirty="0" smtClean="0">
                <a:latin typeface="Courier New" panose="02070309020205020404" pitchFamily="49" charset="0"/>
                <a:cs typeface="Courier New" panose="02070309020205020404" pitchFamily="49" charset="0"/>
              </a:rPr>
              <a:t>).</a:t>
            </a:r>
            <a:r>
              <a:rPr lang="en-US" altLang="en-US" dirty="0" err="1" smtClean="0">
                <a:latin typeface="Courier New" panose="02070309020205020404" pitchFamily="49" charset="0"/>
                <a:cs typeface="Courier New" panose="02070309020205020404" pitchFamily="49" charset="0"/>
              </a:rPr>
              <a:t>getDiameter</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endParaRPr lang="en-US" alt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59469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Java.lang.object's Equals method</a:t>
            </a:r>
            <a:endParaRPr lang="en-US" dirty="0"/>
          </a:p>
        </p:txBody>
      </p:sp>
      <p:sp>
        <p:nvSpPr>
          <p:cNvPr id="3" name="Content Placeholder 2"/>
          <p:cNvSpPr>
            <a:spLocks noGrp="1"/>
          </p:cNvSpPr>
          <p:nvPr>
            <p:ph sz="half" idx="1"/>
          </p:nvPr>
        </p:nvSpPr>
        <p:spPr>
          <a:xfrm>
            <a:off x="1141410" y="2249486"/>
            <a:ext cx="4878389" cy="4139738"/>
          </a:xfrm>
        </p:spPr>
        <p:txBody>
          <a:bodyPr>
            <a:normAutofit fontScale="77500" lnSpcReduction="20000"/>
          </a:bodyPr>
          <a:lstStyle/>
          <a:p>
            <a:r>
              <a:rPr lang="en-US" altLang="en-US" dirty="0" smtClean="0"/>
              <a:t>The </a:t>
            </a:r>
            <a:r>
              <a:rPr lang="en-US" altLang="en-US" dirty="0" smtClean="0">
                <a:latin typeface="Courier New" panose="02070309020205020404" pitchFamily="49" charset="0"/>
                <a:cs typeface="Courier New" panose="02070309020205020404" pitchFamily="49" charset="0"/>
              </a:rPr>
              <a:t>equals() </a:t>
            </a:r>
            <a:r>
              <a:rPr lang="en-US" altLang="en-US" dirty="0" smtClean="0"/>
              <a:t>method compares the</a:t>
            </a:r>
            <a:br>
              <a:rPr lang="en-US" altLang="en-US" dirty="0" smtClean="0"/>
            </a:br>
            <a:r>
              <a:rPr lang="en-US" altLang="en-US" dirty="0" smtClean="0"/>
              <a:t>contents of two objects. The default implementation of the equals method in the Object class is as follows:</a:t>
            </a:r>
            <a:br>
              <a:rPr lang="en-US" altLang="en-US" dirty="0" smtClean="0"/>
            </a:br>
            <a:endParaRPr lang="en-US" altLang="en-US" dirty="0" smtClean="0"/>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public </a:t>
            </a:r>
            <a:r>
              <a:rPr lang="en-US" altLang="en-US" b="1" dirty="0" err="1" smtClean="0">
                <a:solidFill>
                  <a:schemeClr val="accent1"/>
                </a:solidFill>
                <a:latin typeface="Courier New" panose="02070309020205020404" pitchFamily="49" charset="0"/>
                <a:cs typeface="Courier New" panose="02070309020205020404" pitchFamily="49" charset="0"/>
              </a:rPr>
              <a:t>boolean</a:t>
            </a:r>
            <a:r>
              <a:rPr lang="en-US" altLang="en-US" b="1" dirty="0" smtClean="0">
                <a:solidFill>
                  <a:schemeClr val="accent1"/>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equals(</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obj</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 this </a:t>
            </a:r>
            <a:r>
              <a:rPr lang="en-US" altLang="en-US" dirty="0" smtClean="0">
                <a:latin typeface="Courier New" panose="02070309020205020404" pitchFamily="49" charset="0"/>
                <a:cs typeface="Courier New" panose="02070309020205020404" pitchFamily="49" charset="0"/>
              </a:rPr>
              <a:t>== </a:t>
            </a:r>
            <a:r>
              <a:rPr lang="en-US" altLang="en-US" dirty="0" err="1" smtClean="0">
                <a:latin typeface="Courier New" panose="02070309020205020404" pitchFamily="49" charset="0"/>
                <a:cs typeface="Courier New" panose="02070309020205020404" pitchFamily="49" charset="0"/>
              </a:rPr>
              <a:t>obj</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endParaRPr lang="en-US" altLang="en-US" dirty="0">
              <a:latin typeface="Courier New" panose="02070309020205020404" pitchFamily="49" charset="0"/>
              <a:cs typeface="Courier New" panose="02070309020205020404" pitchFamily="49" charset="0"/>
            </a:endParaRPr>
          </a:p>
          <a:p>
            <a:pPr>
              <a:spcBef>
                <a:spcPts val="0"/>
              </a:spcBef>
            </a:pPr>
            <a:r>
              <a:rPr lang="en-US" altLang="en-US" dirty="0" smtClean="0">
                <a:cs typeface="Courier New" panose="02070309020205020404" pitchFamily="49" charset="0"/>
              </a:rPr>
              <a:t>What is the problem? How do we fix it?</a:t>
            </a:r>
          </a:p>
          <a:p>
            <a:pPr lvl="1">
              <a:spcBef>
                <a:spcPts val="0"/>
              </a:spcBef>
            </a:pPr>
            <a:r>
              <a:rPr lang="en-US" altLang="en-US" dirty="0" smtClean="0">
                <a:cs typeface="Courier New" panose="02070309020205020404" pitchFamily="49" charset="0"/>
              </a:rPr>
              <a:t>== for objects compares their memory addresses, not their values.</a:t>
            </a:r>
          </a:p>
          <a:p>
            <a:endParaRPr lang="en-US" altLang="en-US" dirty="0"/>
          </a:p>
        </p:txBody>
      </p:sp>
      <p:sp>
        <p:nvSpPr>
          <p:cNvPr id="4" name="Content Placeholder 3"/>
          <p:cNvSpPr>
            <a:spLocks noGrp="1"/>
          </p:cNvSpPr>
          <p:nvPr>
            <p:ph sz="half" idx="2"/>
          </p:nvPr>
        </p:nvSpPr>
        <p:spPr>
          <a:xfrm>
            <a:off x="6172200" y="2249485"/>
            <a:ext cx="4875211" cy="4139739"/>
          </a:xfrm>
        </p:spPr>
        <p:txBody>
          <a:bodyPr>
            <a:normAutofit fontScale="77500" lnSpcReduction="20000"/>
          </a:bodyPr>
          <a:lstStyle/>
          <a:p>
            <a:r>
              <a:rPr lang="en-US" altLang="en-US" dirty="0" smtClean="0"/>
              <a:t>As an example of overriding the method for our Circle: </a:t>
            </a:r>
          </a:p>
          <a:p>
            <a:endParaRPr lang="en-US" altLang="en-US" dirty="0"/>
          </a:p>
          <a:p>
            <a:pPr marL="457200" indent="-457200">
              <a:spcBef>
                <a:spcPts val="0"/>
              </a:spcBef>
              <a:buFont typeface="+mj-lt"/>
              <a:buAutoNum type="arabicPeriod"/>
            </a:pPr>
            <a:r>
              <a:rPr lang="en-US" altLang="en-US" b="1" dirty="0" smtClean="0">
                <a:solidFill>
                  <a:schemeClr val="accent1"/>
                </a:solidFill>
                <a:latin typeface="Courier New" panose="02070309020205020404" pitchFamily="49" charset="0"/>
                <a:cs typeface="Courier New" panose="02070309020205020404" pitchFamily="49" charset="0"/>
              </a:rPr>
              <a:t>public </a:t>
            </a:r>
            <a:r>
              <a:rPr lang="en-US" altLang="en-US" b="1" dirty="0" err="1" smtClean="0">
                <a:solidFill>
                  <a:schemeClr val="accent1"/>
                </a:solidFill>
                <a:latin typeface="Courier New" panose="02070309020205020404" pitchFamily="49" charset="0"/>
                <a:cs typeface="Courier New" panose="02070309020205020404" pitchFamily="49" charset="0"/>
              </a:rPr>
              <a:t>boolean</a:t>
            </a:r>
            <a:r>
              <a:rPr lang="en-US" altLang="en-US" b="1" dirty="0" smtClean="0">
                <a:solidFill>
                  <a:schemeClr val="accent1"/>
                </a:solidFill>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equals(</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Object</a:t>
            </a:r>
            <a:r>
              <a:rPr lang="en-US" altLang="en-US" dirty="0" smtClean="0">
                <a:latin typeface="Courier New" panose="02070309020205020404" pitchFamily="49" charset="0"/>
                <a:cs typeface="Courier New" panose="02070309020205020404" pitchFamily="49" charset="0"/>
              </a:rPr>
              <a:t> o)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if</a:t>
            </a:r>
            <a:r>
              <a:rPr lang="en-US" altLang="en-US" dirty="0" smtClean="0">
                <a:latin typeface="Courier New" panose="02070309020205020404" pitchFamily="49" charset="0"/>
                <a:cs typeface="Courier New" panose="02070309020205020404" pitchFamily="49" charset="0"/>
              </a:rPr>
              <a:t> (o </a:t>
            </a:r>
            <a:r>
              <a:rPr lang="en-US" altLang="en-US" b="1" dirty="0" err="1" smtClean="0">
                <a:solidFill>
                  <a:schemeClr val="accent1"/>
                </a:solidFill>
                <a:latin typeface="Courier New" panose="02070309020205020404" pitchFamily="49" charset="0"/>
                <a:cs typeface="Courier New" panose="02070309020205020404" pitchFamily="49" charset="0"/>
              </a:rPr>
              <a:t>instanceof</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radius ==</a:t>
            </a:r>
          </a:p>
          <a:p>
            <a:pPr marL="457200" indent="-457200">
              <a:spcBef>
                <a:spcPts val="0"/>
              </a:spcBef>
              <a:buFont typeface="+mj-lt"/>
              <a:buAutoNum type="arabicPeriod"/>
            </a:pPr>
            <a:r>
              <a:rPr lang="en-US" altLang="en-US" dirty="0">
                <a:latin typeface="Courier New" panose="02070309020205020404" pitchFamily="49" charset="0"/>
                <a:cs typeface="Courier New" panose="02070309020205020404" pitchFamily="49" charset="0"/>
              </a:rPr>
              <a:t> </a:t>
            </a:r>
            <a:r>
              <a:rPr lang="en-US" altLang="en-US" dirty="0" smtClean="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Circle</a:t>
            </a:r>
            <a:r>
              <a:rPr lang="en-US" altLang="en-US" dirty="0" smtClean="0">
                <a:latin typeface="Courier New" panose="02070309020205020404" pitchFamily="49" charset="0"/>
                <a:cs typeface="Courier New" panose="02070309020205020404" pitchFamily="49" charset="0"/>
              </a:rPr>
              <a:t>)o).radius;</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else</a:t>
            </a:r>
          </a:p>
          <a:p>
            <a:pPr marL="457200" indent="-457200">
              <a:spcBef>
                <a:spcPts val="0"/>
              </a:spcBef>
              <a:buFont typeface="+mj-lt"/>
              <a:buAutoNum type="arabicPeriod"/>
            </a:pPr>
            <a:r>
              <a:rPr lang="en-US" altLang="en-US" dirty="0" smtClean="0">
                <a:solidFill>
                  <a:schemeClr val="accent1"/>
                </a:solidFill>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 false</a:t>
            </a:r>
            <a:r>
              <a:rPr lang="en-US" alt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altLang="en-US" dirty="0" smtClean="0">
                <a:latin typeface="Courier New" panose="02070309020205020404" pitchFamily="49" charset="0"/>
                <a:cs typeface="Courier New" panose="02070309020205020404" pitchFamily="49" charset="0"/>
              </a:rPr>
              <a:t>} </a:t>
            </a:r>
          </a:p>
          <a:p>
            <a:endParaRPr lang="en-US" altLang="en-US" dirty="0" smtClean="0"/>
          </a:p>
          <a:p>
            <a:endParaRPr lang="en-US" dirty="0"/>
          </a:p>
        </p:txBody>
      </p:sp>
    </p:spTree>
    <p:extLst>
      <p:ext uri="{BB962C8B-B14F-4D97-AF65-F5344CB8AC3E}">
        <p14:creationId xmlns:p14="http://schemas.microsoft.com/office/powerpoint/2010/main" val="135082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fade">
                                      <p:cBhvr>
                                        <p:cTn id="33" dur="500"/>
                                        <p:tgtEl>
                                          <p:spTgt spid="4">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fade">
                                      <p:cBhvr>
                                        <p:cTn id="36" dur="500"/>
                                        <p:tgtEl>
                                          <p:spTgt spid="4">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fade">
                                      <p:cBhvr>
                                        <p:cTn id="3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a:t>
            </a:r>
            <a:endParaRPr lang="en-US" dirty="0"/>
          </a:p>
        </p:txBody>
      </p:sp>
      <p:sp>
        <p:nvSpPr>
          <p:cNvPr id="6" name="Content Placeholder 5"/>
          <p:cNvSpPr>
            <a:spLocks noGrp="1"/>
          </p:cNvSpPr>
          <p:nvPr>
            <p:ph idx="1"/>
          </p:nvPr>
        </p:nvSpPr>
        <p:spPr/>
        <p:txBody>
          <a:bodyPr/>
          <a:lstStyle/>
          <a:p>
            <a:r>
              <a:rPr lang="en-US" dirty="0" smtClean="0"/>
              <a:t>Extend your account model to add two subtypes: one for a checking account and one for a savings account.</a:t>
            </a:r>
          </a:p>
          <a:p>
            <a:pPr lvl="1"/>
            <a:r>
              <a:rPr lang="en-US" dirty="0" smtClean="0"/>
              <a:t>Add a method withdraw in your account super class, and override this functionality in </a:t>
            </a:r>
            <a:r>
              <a:rPr lang="en-US" dirty="0" err="1" smtClean="0"/>
              <a:t>checkings</a:t>
            </a:r>
            <a:r>
              <a:rPr lang="en-US" dirty="0" smtClean="0"/>
              <a:t> and savings.</a:t>
            </a:r>
          </a:p>
          <a:p>
            <a:pPr lvl="1"/>
            <a:r>
              <a:rPr lang="en-US" dirty="0" smtClean="0"/>
              <a:t>Override the </a:t>
            </a:r>
            <a:r>
              <a:rPr lang="en-US" dirty="0" err="1" smtClean="0"/>
              <a:t>toString</a:t>
            </a:r>
            <a:r>
              <a:rPr lang="en-US" dirty="0" smtClean="0"/>
              <a:t>() method for the accounts</a:t>
            </a:r>
          </a:p>
          <a:p>
            <a:r>
              <a:rPr lang="en-US" dirty="0" smtClean="0"/>
              <a:t>Exemplify polymorphism in a main program that allows a user to create an account and make deposits/withdrawals from it</a:t>
            </a:r>
            <a:endParaRPr lang="en-US" dirty="0"/>
          </a:p>
        </p:txBody>
      </p:sp>
    </p:spTree>
    <p:extLst>
      <p:ext uri="{BB962C8B-B14F-4D97-AF65-F5344CB8AC3E}">
        <p14:creationId xmlns:p14="http://schemas.microsoft.com/office/powerpoint/2010/main" val="1749429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Advanced Concepts of Inheritance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182975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altLang="en-US" dirty="0" smtClean="0"/>
              <a:t>The protected visibility (scope) Modifier</a:t>
            </a:r>
          </a:p>
        </p:txBody>
      </p:sp>
      <p:sp>
        <p:nvSpPr>
          <p:cNvPr id="51204" name="Rectangle 3"/>
          <p:cNvSpPr>
            <a:spLocks noGrp="1" noChangeArrowheads="1"/>
          </p:cNvSpPr>
          <p:nvPr>
            <p:ph type="body" idx="1"/>
          </p:nvPr>
        </p:nvSpPr>
        <p:spPr/>
        <p:txBody>
          <a:bodyPr/>
          <a:lstStyle/>
          <a:p>
            <a:r>
              <a:rPr lang="en-US" altLang="en-US" dirty="0" smtClean="0"/>
              <a:t>The </a:t>
            </a:r>
            <a:r>
              <a:rPr lang="en-US" altLang="en-US" b="1" dirty="0" smtClean="0">
                <a:solidFill>
                  <a:schemeClr val="accent1"/>
                </a:solidFill>
                <a:latin typeface="Courier New" panose="02070309020205020404" pitchFamily="49" charset="0"/>
                <a:cs typeface="Courier New" panose="02070309020205020404" pitchFamily="49" charset="0"/>
              </a:rPr>
              <a:t>protected</a:t>
            </a:r>
            <a:r>
              <a:rPr lang="en-US" altLang="en-US" dirty="0" smtClean="0"/>
              <a:t> modifier can be applied on data and methods in a class. A protected data or a protected method in a public class can be accessed by any class in the same package or </a:t>
            </a:r>
            <a:r>
              <a:rPr lang="en-US" altLang="en-US" i="1" dirty="0" smtClean="0"/>
              <a:t>its subclasses</a:t>
            </a:r>
            <a:r>
              <a:rPr lang="en-US" altLang="en-US" dirty="0" smtClean="0"/>
              <a:t>, even if the subclasses are in a different package.</a:t>
            </a:r>
          </a:p>
        </p:txBody>
      </p:sp>
      <p:sp>
        <p:nvSpPr>
          <p:cNvPr id="51205" name="Rectangle 4"/>
          <p:cNvSpPr>
            <a:spLocks noChangeArrowheads="1"/>
          </p:cNvSpPr>
          <p:nvPr/>
        </p:nvSpPr>
        <p:spPr bwMode="auto">
          <a:xfrm>
            <a:off x="3167063" y="30622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pSp>
        <p:nvGrpSpPr>
          <p:cNvPr id="6" name="Group 5"/>
          <p:cNvGrpSpPr/>
          <p:nvPr/>
        </p:nvGrpSpPr>
        <p:grpSpPr>
          <a:xfrm>
            <a:off x="2853500" y="5400119"/>
            <a:ext cx="6481822" cy="1086962"/>
            <a:chOff x="1805651" y="5451676"/>
            <a:chExt cx="6481822" cy="1086962"/>
          </a:xfrm>
        </p:grpSpPr>
        <p:sp>
          <p:nvSpPr>
            <p:cNvPr id="2" name="TextBox 1"/>
            <p:cNvSpPr txBox="1"/>
            <p:nvPr/>
          </p:nvSpPr>
          <p:spPr>
            <a:xfrm>
              <a:off x="3096228" y="5451676"/>
              <a:ext cx="3900669" cy="369332"/>
            </a:xfrm>
            <a:prstGeom prst="rect">
              <a:avLst/>
            </a:prstGeom>
            <a:noFill/>
          </p:spPr>
          <p:txBody>
            <a:bodyPr wrap="square" rtlCol="0">
              <a:spAutoFit/>
            </a:bodyPr>
            <a:lstStyle/>
            <a:p>
              <a:pPr algn="ctr"/>
              <a:r>
                <a:rPr lang="en-US" dirty="0" smtClean="0"/>
                <a:t>Visibility Increases</a:t>
              </a:r>
              <a:endParaRPr lang="en-US" dirty="0"/>
            </a:p>
          </p:txBody>
        </p:sp>
        <p:sp>
          <p:nvSpPr>
            <p:cNvPr id="3" name="TextBox 2"/>
            <p:cNvSpPr txBox="1"/>
            <p:nvPr/>
          </p:nvSpPr>
          <p:spPr>
            <a:xfrm>
              <a:off x="1805651" y="6169306"/>
              <a:ext cx="6481822" cy="369332"/>
            </a:xfrm>
            <a:prstGeom prst="rect">
              <a:avLst/>
            </a:prstGeom>
            <a:noFill/>
          </p:spPr>
          <p:txBody>
            <a:bodyPr wrap="square" rtlCol="0">
              <a:spAutoFit/>
            </a:bodyPr>
            <a:lstStyle/>
            <a:p>
              <a:pPr algn="ctr"/>
              <a:r>
                <a:rPr lang="en-US" b="1" dirty="0">
                  <a:solidFill>
                    <a:schemeClr val="accent1"/>
                  </a:solidFill>
                  <a:latin typeface="Courier New" panose="02070309020205020404" pitchFamily="49" charset="0"/>
                  <a:cs typeface="Courier New" panose="02070309020205020404" pitchFamily="49" charset="0"/>
                </a:rPr>
                <a:t>p</a:t>
              </a:r>
              <a:r>
                <a:rPr lang="en-US" b="1" dirty="0" smtClean="0">
                  <a:solidFill>
                    <a:schemeClr val="accent1"/>
                  </a:solidFill>
                  <a:latin typeface="Courier New" panose="02070309020205020404" pitchFamily="49" charset="0"/>
                  <a:cs typeface="Courier New" panose="02070309020205020404" pitchFamily="49" charset="0"/>
                </a:rPr>
                <a:t>rivate</a:t>
              </a:r>
              <a:r>
                <a:rPr lang="en-US" dirty="0" smtClean="0"/>
                <a:t>, none (if no modifier is used), </a:t>
              </a:r>
              <a:r>
                <a:rPr lang="en-US" b="1" dirty="0" smtClean="0">
                  <a:solidFill>
                    <a:schemeClr val="accent1"/>
                  </a:solidFill>
                  <a:latin typeface="Courier New" panose="02070309020205020404" pitchFamily="49" charset="0"/>
                  <a:cs typeface="Courier New" panose="02070309020205020404" pitchFamily="49" charset="0"/>
                </a:rPr>
                <a:t>protected</a:t>
              </a:r>
              <a:r>
                <a:rPr lang="en-US" dirty="0" smtClean="0"/>
                <a:t>, </a:t>
              </a:r>
              <a:r>
                <a:rPr lang="en-US" b="1" dirty="0" smtClean="0">
                  <a:solidFill>
                    <a:schemeClr val="accent1"/>
                  </a:solidFill>
                  <a:latin typeface="Courier New" panose="02070309020205020404" pitchFamily="49" charset="0"/>
                  <a:cs typeface="Courier New" panose="02070309020205020404" pitchFamily="49" charset="0"/>
                </a:rPr>
                <a:t>public</a:t>
              </a:r>
              <a:endParaRPr lang="en-US" b="1" dirty="0">
                <a:solidFill>
                  <a:schemeClr val="accent1"/>
                </a:solidFill>
                <a:latin typeface="Courier New" panose="02070309020205020404" pitchFamily="49" charset="0"/>
                <a:cs typeface="Courier New" panose="02070309020205020404" pitchFamily="49" charset="0"/>
              </a:endParaRPr>
            </a:p>
          </p:txBody>
        </p:sp>
        <p:cxnSp>
          <p:nvCxnSpPr>
            <p:cNvPr id="5" name="Straight Arrow Connector 4"/>
            <p:cNvCxnSpPr/>
            <p:nvPr/>
          </p:nvCxnSpPr>
          <p:spPr>
            <a:xfrm>
              <a:off x="2482769" y="5989899"/>
              <a:ext cx="512758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060390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r>
              <a:rPr lang="en-US" altLang="en-US" smtClean="0"/>
              <a:t>Accessibility Summary</a:t>
            </a:r>
          </a:p>
        </p:txBody>
      </p:sp>
      <p:sp>
        <p:nvSpPr>
          <p:cNvPr id="52228" name="Rectangle 4"/>
          <p:cNvSpPr>
            <a:spLocks noChangeArrowheads="1"/>
          </p:cNvSpPr>
          <p:nvPr/>
        </p:nvSpPr>
        <p:spPr bwMode="auto">
          <a:xfrm>
            <a:off x="3167063" y="30622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2229" name="Rectangle 8"/>
          <p:cNvSpPr>
            <a:spLocks noChangeArrowheads="1"/>
          </p:cNvSpPr>
          <p:nvPr/>
        </p:nvSpPr>
        <p:spPr bwMode="auto">
          <a:xfrm>
            <a:off x="3771900" y="2400301"/>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7" name="Object 7"/>
          <p:cNvGraphicFramePr>
            <a:graphicFrameLocks noGrp="1" noChangeAspect="1"/>
          </p:cNvGraphicFramePr>
          <p:nvPr>
            <p:ph idx="1"/>
            <p:extLst>
              <p:ext uri="{D42A27DB-BD31-4B8C-83A1-F6EECF244321}">
                <p14:modId xmlns:p14="http://schemas.microsoft.com/office/powerpoint/2010/main" val="1009567352"/>
              </p:ext>
            </p:extLst>
          </p:nvPr>
        </p:nvGraphicFramePr>
        <p:xfrm>
          <a:off x="1527002" y="2311711"/>
          <a:ext cx="9735165" cy="4309008"/>
        </p:xfrm>
        <a:graphic>
          <a:graphicData uri="http://schemas.openxmlformats.org/presentationml/2006/ole">
            <mc:AlternateContent xmlns:mc="http://schemas.openxmlformats.org/markup-compatibility/2006">
              <mc:Choice xmlns:v="urn:schemas-microsoft-com:vml" Requires="v">
                <p:oleObj spid="_x0000_s4132" name="Picture" r:id="rId3" imgW="4648200" imgH="2057400" progId="Word.Picture.8">
                  <p:embed/>
                </p:oleObj>
              </mc:Choice>
              <mc:Fallback>
                <p:oleObj name="Picture" r:id="rId3" imgW="4648200" imgH="2057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7002" y="2311711"/>
                        <a:ext cx="9735165" cy="4309008"/>
                      </a:xfrm>
                      <a:prstGeom prst="rect">
                        <a:avLst/>
                      </a:prstGeom>
                      <a:solidFill>
                        <a:schemeClr val="tx1"/>
                      </a:solidFill>
                      <a:ln>
                        <a:noFill/>
                      </a:ln>
                      <a:extLst/>
                    </p:spPr>
                  </p:pic>
                </p:oleObj>
              </mc:Fallback>
            </mc:AlternateContent>
          </a:graphicData>
        </a:graphic>
      </p:graphicFrame>
    </p:spTree>
    <p:extLst>
      <p:ext uri="{BB962C8B-B14F-4D97-AF65-F5344CB8AC3E}">
        <p14:creationId xmlns:p14="http://schemas.microsoft.com/office/powerpoint/2010/main" val="32813097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r>
              <a:rPr lang="en-US" altLang="en-US" dirty="0" smtClean="0"/>
              <a:t>Visibility Modifiers full example </a:t>
            </a:r>
          </a:p>
        </p:txBody>
      </p:sp>
      <p:sp>
        <p:nvSpPr>
          <p:cNvPr id="53253" name="Rectangle 7"/>
          <p:cNvSpPr>
            <a:spLocks noChangeArrowheads="1"/>
          </p:cNvSpPr>
          <p:nvPr/>
        </p:nvSpPr>
        <p:spPr bwMode="auto">
          <a:xfrm>
            <a:off x="3438525" y="1914526"/>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4" name="Rectangle 9"/>
          <p:cNvSpPr>
            <a:spLocks noChangeArrowheads="1"/>
          </p:cNvSpPr>
          <p:nvPr/>
        </p:nvSpPr>
        <p:spPr bwMode="auto">
          <a:xfrm>
            <a:off x="1524001" y="1682107"/>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8" name="Object 8"/>
          <p:cNvGraphicFramePr>
            <a:graphicFrameLocks noGrp="1" noChangeAspect="1"/>
          </p:cNvGraphicFramePr>
          <p:nvPr>
            <p:ph idx="1"/>
            <p:extLst>
              <p:ext uri="{D42A27DB-BD31-4B8C-83A1-F6EECF244321}">
                <p14:modId xmlns:p14="http://schemas.microsoft.com/office/powerpoint/2010/main" val="3004514097"/>
              </p:ext>
            </p:extLst>
          </p:nvPr>
        </p:nvGraphicFramePr>
        <p:xfrm>
          <a:off x="1857201" y="1890290"/>
          <a:ext cx="8477598" cy="4823026"/>
        </p:xfrm>
        <a:graphic>
          <a:graphicData uri="http://schemas.openxmlformats.org/presentationml/2006/ole">
            <mc:AlternateContent xmlns:mc="http://schemas.openxmlformats.org/markup-compatibility/2006">
              <mc:Choice xmlns:v="urn:schemas-microsoft-com:vml" Requires="v">
                <p:oleObj spid="_x0000_s5156" name="Picture" r:id="rId3" imgW="5321808" imgH="3026664" progId="Word.Picture.8">
                  <p:embed/>
                </p:oleObj>
              </mc:Choice>
              <mc:Fallback>
                <p:oleObj name="Picture" r:id="rId3" imgW="5321808" imgH="302666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201" y="1890290"/>
                        <a:ext cx="8477598" cy="4823026"/>
                      </a:xfrm>
                      <a:prstGeom prst="rect">
                        <a:avLst/>
                      </a:prstGeom>
                      <a:solidFill>
                        <a:schemeClr val="tx1"/>
                      </a:solidFill>
                      <a:ln>
                        <a:noFill/>
                      </a:ln>
                      <a:extLst/>
                    </p:spPr>
                  </p:pic>
                </p:oleObj>
              </mc:Fallback>
            </mc:AlternateContent>
          </a:graphicData>
        </a:graphic>
      </p:graphicFrame>
    </p:spTree>
    <p:extLst>
      <p:ext uri="{BB962C8B-B14F-4D97-AF65-F5344CB8AC3E}">
        <p14:creationId xmlns:p14="http://schemas.microsoft.com/office/powerpoint/2010/main" val="39091446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smtClean="0"/>
              <a:t>A Subclass Cannot Weaken the Accessibility</a:t>
            </a:r>
            <a:endParaRPr lang="en-US" altLang="en-US"/>
          </a:p>
        </p:txBody>
      </p:sp>
      <p:sp>
        <p:nvSpPr>
          <p:cNvPr id="4" name="Content Placeholder 3"/>
          <p:cNvSpPr>
            <a:spLocks noGrp="1"/>
          </p:cNvSpPr>
          <p:nvPr>
            <p:ph idx="1"/>
          </p:nvPr>
        </p:nvSpPr>
        <p:spPr/>
        <p:txBody>
          <a:bodyPr/>
          <a:lstStyle/>
          <a:p>
            <a:r>
              <a:rPr lang="en-US" altLang="en-US" dirty="0">
                <a:cs typeface="Times New Roman" panose="02020603050405020304" pitchFamily="18" charset="0"/>
              </a:rPr>
              <a:t>A subclass may override a protected method in its superclass and change its visibility to public. </a:t>
            </a:r>
            <a:endParaRPr lang="en-US" altLang="en-US" dirty="0" smtClean="0">
              <a:cs typeface="Times New Roman" panose="02020603050405020304" pitchFamily="18" charset="0"/>
            </a:endParaRPr>
          </a:p>
          <a:p>
            <a:r>
              <a:rPr lang="en-US" altLang="en-US" dirty="0" smtClean="0">
                <a:cs typeface="Times New Roman" panose="02020603050405020304" pitchFamily="18" charset="0"/>
              </a:rPr>
              <a:t>However</a:t>
            </a:r>
            <a:r>
              <a:rPr lang="en-US" altLang="en-US" dirty="0">
                <a:cs typeface="Times New Roman" panose="02020603050405020304" pitchFamily="18" charset="0"/>
              </a:rPr>
              <a:t>, a subclass cannot </a:t>
            </a:r>
            <a:r>
              <a:rPr lang="en-US" altLang="en-US" dirty="0" smtClean="0">
                <a:cs typeface="Times New Roman" panose="02020603050405020304" pitchFamily="18" charset="0"/>
              </a:rPr>
              <a:t>"weaken" </a:t>
            </a:r>
            <a:r>
              <a:rPr lang="en-US" altLang="en-US" dirty="0">
                <a:cs typeface="Times New Roman" panose="02020603050405020304" pitchFamily="18" charset="0"/>
              </a:rPr>
              <a:t>the accessibility of a method defined in the superclass. </a:t>
            </a:r>
            <a:endParaRPr lang="en-US" altLang="en-US" dirty="0" smtClean="0">
              <a:cs typeface="Times New Roman" panose="02020603050405020304" pitchFamily="18" charset="0"/>
            </a:endParaRPr>
          </a:p>
          <a:p>
            <a:pPr lvl="1"/>
            <a:r>
              <a:rPr lang="en-US" altLang="en-US" dirty="0" smtClean="0">
                <a:cs typeface="Times New Roman" panose="02020603050405020304" pitchFamily="18" charset="0"/>
              </a:rPr>
              <a:t>For </a:t>
            </a:r>
            <a:r>
              <a:rPr lang="en-US" altLang="en-US" dirty="0">
                <a:cs typeface="Times New Roman" panose="02020603050405020304" pitchFamily="18" charset="0"/>
              </a:rPr>
              <a:t>example, if a method is defined as public in the superclass, it must be defined as public in the subclass. </a:t>
            </a:r>
          </a:p>
        </p:txBody>
      </p:sp>
    </p:spTree>
    <p:extLst>
      <p:ext uri="{BB962C8B-B14F-4D97-AF65-F5344CB8AC3E}">
        <p14:creationId xmlns:p14="http://schemas.microsoft.com/office/powerpoint/2010/main" val="4140683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Goals</a:t>
            </a:r>
            <a:endParaRPr lang="en-US"/>
          </a:p>
        </p:txBody>
      </p:sp>
      <p:sp>
        <p:nvSpPr>
          <p:cNvPr id="18434" name="Content Placeholder 2" descr="Rectangle: Click to edit Master text styles&#10;Second level&#10;Third level&#10;Fourth level&#10;Fifth level"/>
          <p:cNvSpPr>
            <a:spLocks noGrp="1"/>
          </p:cNvSpPr>
          <p:nvPr>
            <p:ph sz="half" idx="1"/>
          </p:nvPr>
        </p:nvSpPr>
        <p:spPr>
          <a:xfrm>
            <a:off x="1141410" y="2249486"/>
            <a:ext cx="4878389" cy="4608514"/>
          </a:xfrm>
        </p:spPr>
        <p:txBody>
          <a:bodyPr>
            <a:normAutofit fontScale="92500" lnSpcReduction="10000"/>
          </a:bodyPr>
          <a:lstStyle/>
          <a:p>
            <a:r>
              <a:rPr lang="en-US" dirty="0" smtClean="0"/>
              <a:t>Robustness</a:t>
            </a:r>
          </a:p>
          <a:p>
            <a:pPr lvl="1"/>
            <a:r>
              <a:rPr lang="en-US" dirty="0" smtClean="0"/>
              <a:t>We want software to be capable of handling unexpected inputs that are not explicitly defined for its application.</a:t>
            </a:r>
          </a:p>
          <a:p>
            <a:r>
              <a:rPr lang="en-US" dirty="0" smtClean="0"/>
              <a:t>Adaptability</a:t>
            </a:r>
          </a:p>
          <a:p>
            <a:pPr lvl="1"/>
            <a:r>
              <a:rPr lang="en-US" dirty="0" smtClean="0"/>
              <a:t>Software needs to be able to evolve over time in response to changing conditions in its environment.</a:t>
            </a:r>
          </a:p>
          <a:p>
            <a:r>
              <a:rPr lang="en-US" dirty="0" smtClean="0"/>
              <a:t>Reusability</a:t>
            </a:r>
          </a:p>
          <a:p>
            <a:pPr lvl="1"/>
            <a:r>
              <a:rPr lang="en-US" dirty="0" smtClean="0"/>
              <a:t>The same code should be usable as a component of different systems in various applications.</a:t>
            </a:r>
            <a:endParaRPr lang="en-US" dirty="0"/>
          </a:p>
        </p:txBody>
      </p:sp>
      <p:pic>
        <p:nvPicPr>
          <p:cNvPr id="11" name="Picture 2" descr="Image result for adaptabilit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2560721"/>
            <a:ext cx="4875213" cy="2919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51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animEffect transition="in" filter="fade">
                                      <p:cBhvr>
                                        <p:cTn id="7" dur="500"/>
                                        <p:tgtEl>
                                          <p:spTgt spid="1843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4">
                                            <p:txEl>
                                              <p:pRg st="3" end="3"/>
                                            </p:txEl>
                                          </p:spTgt>
                                        </p:tgtEl>
                                        <p:attrNameLst>
                                          <p:attrName>style.visibility</p:attrName>
                                        </p:attrNameLst>
                                      </p:cBhvr>
                                      <p:to>
                                        <p:strVal val="visible"/>
                                      </p:to>
                                    </p:set>
                                    <p:animEffect transition="in" filter="fade">
                                      <p:cBhvr>
                                        <p:cTn id="10" dur="500"/>
                                        <p:tgtEl>
                                          <p:spTgt spid="1843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434">
                                            <p:txEl>
                                              <p:pRg st="4" end="4"/>
                                            </p:txEl>
                                          </p:spTgt>
                                        </p:tgtEl>
                                        <p:attrNameLst>
                                          <p:attrName>style.visibility</p:attrName>
                                        </p:attrNameLst>
                                      </p:cBhvr>
                                      <p:to>
                                        <p:strVal val="visible"/>
                                      </p:to>
                                    </p:set>
                                    <p:animEffect transition="in" filter="fade">
                                      <p:cBhvr>
                                        <p:cTn id="18" dur="500"/>
                                        <p:tgtEl>
                                          <p:spTgt spid="18434">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434">
                                            <p:txEl>
                                              <p:pRg st="5" end="5"/>
                                            </p:txEl>
                                          </p:spTgt>
                                        </p:tgtEl>
                                        <p:attrNameLst>
                                          <p:attrName>style.visibility</p:attrName>
                                        </p:attrNameLst>
                                      </p:cBhvr>
                                      <p:to>
                                        <p:strVal val="visible"/>
                                      </p:to>
                                    </p:set>
                                    <p:animEffect transition="in" filter="fade">
                                      <p:cBhvr>
                                        <p:cTn id="21" dur="500"/>
                                        <p:tgtEl>
                                          <p:spTgt spid="184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r>
              <a:rPr lang="en-US" altLang="en-US" smtClean="0"/>
              <a:t>The final Modifier</a:t>
            </a:r>
          </a:p>
        </p:txBody>
      </p:sp>
      <p:sp>
        <p:nvSpPr>
          <p:cNvPr id="56324" name="Rectangle 3"/>
          <p:cNvSpPr>
            <a:spLocks noGrp="1" noChangeArrowheads="1"/>
          </p:cNvSpPr>
          <p:nvPr>
            <p:ph type="body" idx="1"/>
          </p:nvPr>
        </p:nvSpPr>
        <p:spPr>
          <a:xfrm>
            <a:off x="1141412" y="2249487"/>
            <a:ext cx="9905999" cy="4197612"/>
          </a:xfrm>
        </p:spPr>
        <p:txBody>
          <a:bodyPr>
            <a:normAutofit fontScale="92500" lnSpcReduction="10000"/>
          </a:bodyPr>
          <a:lstStyle/>
          <a:p>
            <a:r>
              <a:rPr lang="en-US" altLang="en-US" dirty="0" smtClean="0"/>
              <a:t>The final modifier, introduced with variables to define constants, e.g., PI, has extended meaning in the context of inheritance:</a:t>
            </a:r>
          </a:p>
          <a:p>
            <a:r>
              <a:rPr lang="en-US" altLang="en-US" dirty="0" smtClean="0"/>
              <a:t>A final class </a:t>
            </a:r>
            <a:r>
              <a:rPr lang="en-US" altLang="en-US" b="1" dirty="0" smtClean="0"/>
              <a:t>cannot </a:t>
            </a:r>
            <a:r>
              <a:rPr lang="en-US" altLang="en-US" dirty="0" smtClean="0"/>
              <a:t>be extended:</a:t>
            </a:r>
            <a:br>
              <a:rPr lang="en-US" altLang="en-US" dirty="0" smtClean="0"/>
            </a:br>
            <a:r>
              <a:rPr lang="en-US" altLang="en-US" b="1" dirty="0" smtClean="0">
                <a:solidFill>
                  <a:schemeClr val="accent1"/>
                </a:solidFill>
                <a:latin typeface="Courier New" panose="02070309020205020404" pitchFamily="49" charset="0"/>
                <a:cs typeface="Courier New" panose="02070309020205020404" pitchFamily="49" charset="0"/>
              </a:rPr>
              <a:t>final class </a:t>
            </a:r>
            <a:r>
              <a:rPr lang="en-US" altLang="en-US" b="1" dirty="0" smtClean="0">
                <a:latin typeface="Courier New" panose="02070309020205020404" pitchFamily="49" charset="0"/>
                <a:cs typeface="Courier New" panose="02070309020205020404" pitchFamily="49" charset="0"/>
              </a:rPr>
              <a:t>Math</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a:t>
            </a:r>
          </a:p>
          <a:p>
            <a:r>
              <a:rPr lang="en-US" altLang="en-US" dirty="0" smtClean="0"/>
              <a:t>The final method cannot be overridden by its subclasses:</a:t>
            </a:r>
            <a:r>
              <a:rPr lang="en-US" altLang="en-US" dirty="0"/>
              <a:t/>
            </a:r>
            <a:br>
              <a:rPr lang="en-US" altLang="en-US" dirty="0"/>
            </a:br>
            <a:r>
              <a:rPr lang="en-US" altLang="en-US" b="1" dirty="0" smtClean="0">
                <a:solidFill>
                  <a:schemeClr val="accent1"/>
                </a:solidFill>
                <a:latin typeface="Courier New" panose="02070309020205020404" pitchFamily="49" charset="0"/>
                <a:cs typeface="Courier New" panose="02070309020205020404" pitchFamily="49" charset="0"/>
              </a:rPr>
              <a:t>public final double </a:t>
            </a:r>
            <a:r>
              <a:rPr lang="en-US" altLang="en-US" dirty="0" err="1" smtClean="0">
                <a:latin typeface="Courier New" panose="02070309020205020404" pitchFamily="49" charset="0"/>
                <a:cs typeface="Courier New" panose="02070309020205020404" pitchFamily="49" charset="0"/>
              </a:rPr>
              <a:t>getArea</a:t>
            </a:r>
            <a:r>
              <a:rPr lang="en-US" altLang="en-US" dirty="0" smtClean="0">
                <a:latin typeface="Courier New" panose="02070309020205020404" pitchFamily="49" charset="0"/>
                <a:cs typeface="Courier New" panose="02070309020205020404" pitchFamily="49" charset="0"/>
              </a:rPr>
              <a:t>() {</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  </a:t>
            </a:r>
            <a:r>
              <a:rPr lang="en-US" altLang="en-US" b="1" dirty="0" smtClean="0">
                <a:solidFill>
                  <a:schemeClr val="accent1"/>
                </a:solidFill>
                <a:latin typeface="Courier New" panose="02070309020205020404" pitchFamily="49" charset="0"/>
                <a:cs typeface="Courier New" panose="02070309020205020404" pitchFamily="49" charset="0"/>
              </a:rPr>
              <a:t>return</a:t>
            </a:r>
            <a:r>
              <a:rPr lang="en-US" altLang="en-US"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Math</a:t>
            </a:r>
            <a:r>
              <a:rPr lang="en-US" altLang="en-US" dirty="0" err="1" smtClean="0">
                <a:latin typeface="Courier New" panose="02070309020205020404" pitchFamily="49" charset="0"/>
                <a:cs typeface="Courier New" panose="02070309020205020404" pitchFamily="49" charset="0"/>
              </a:rPr>
              <a:t>.PI</a:t>
            </a:r>
            <a:r>
              <a:rPr lang="en-US" altLang="en-US" dirty="0" smtClean="0">
                <a:latin typeface="Courier New" panose="02070309020205020404" pitchFamily="49" charset="0"/>
                <a:cs typeface="Courier New" panose="02070309020205020404" pitchFamily="49" charset="0"/>
              </a:rPr>
              <a:t>*radius*radius;</a:t>
            </a:r>
            <a:br>
              <a:rPr lang="en-US" altLang="en-US" dirty="0" smtClean="0">
                <a:latin typeface="Courier New" panose="02070309020205020404" pitchFamily="49" charset="0"/>
                <a:cs typeface="Courier New" panose="02070309020205020404" pitchFamily="49" charset="0"/>
              </a:rPr>
            </a:br>
            <a:r>
              <a:rPr lang="en-US" alt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837744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Exceptions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112219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Exceptions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solidFill>
                  <a:schemeClr val="accent1"/>
                </a:solidFill>
              </a:rPr>
              <a:t>Exceptions</a:t>
            </a:r>
            <a:r>
              <a:rPr lang="en-US" dirty="0" smtClean="0"/>
              <a:t> are unexpected events that occur during the execution of a program.</a:t>
            </a:r>
          </a:p>
          <a:p>
            <a:r>
              <a:rPr lang="en-US" dirty="0" smtClean="0"/>
              <a:t>An exception might result due to an unavailable resource, unexpected input from a user, or simply a logical error on the part of the programmer. </a:t>
            </a:r>
          </a:p>
          <a:p>
            <a:r>
              <a:rPr lang="en-US" dirty="0" smtClean="0"/>
              <a:t>In Java, exceptions are objects that can be </a:t>
            </a:r>
            <a:r>
              <a:rPr lang="en-US" b="1" dirty="0" smtClean="0">
                <a:solidFill>
                  <a:schemeClr val="accent1"/>
                </a:solidFill>
              </a:rPr>
              <a:t>thrown</a:t>
            </a:r>
            <a:r>
              <a:rPr lang="en-US" dirty="0" smtClean="0"/>
              <a:t> by code that encounters an unexpected situation. </a:t>
            </a:r>
          </a:p>
          <a:p>
            <a:r>
              <a:rPr lang="en-US" dirty="0" smtClean="0"/>
              <a:t>An exception may also be </a:t>
            </a:r>
            <a:r>
              <a:rPr lang="en-US" b="1" dirty="0" smtClean="0">
                <a:solidFill>
                  <a:schemeClr val="accent1"/>
                </a:solidFill>
              </a:rPr>
              <a:t>caught</a:t>
            </a:r>
            <a:r>
              <a:rPr lang="en-US" dirty="0" smtClean="0"/>
              <a:t> by a surrounding block of code that “handles” the problem. </a:t>
            </a:r>
          </a:p>
          <a:p>
            <a:r>
              <a:rPr lang="en-US" dirty="0" smtClean="0"/>
              <a:t>If uncaught, an exception causes the virtual machine to stop executing the program and to report an appropriate message to the console.</a:t>
            </a:r>
            <a:endParaRPr lang="en-US" dirty="0"/>
          </a:p>
        </p:txBody>
      </p:sp>
    </p:spTree>
    <p:extLst>
      <p:ext uri="{BB962C8B-B14F-4D97-AF65-F5344CB8AC3E}">
        <p14:creationId xmlns:p14="http://schemas.microsoft.com/office/powerpoint/2010/main" val="361810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Catching Exceptions</a:t>
            </a:r>
            <a:endParaRPr lang="en-US" dirty="0"/>
          </a:p>
        </p:txBody>
      </p:sp>
      <p:sp>
        <p:nvSpPr>
          <p:cNvPr id="3" name="Content Placeholder 2"/>
          <p:cNvSpPr>
            <a:spLocks noGrp="1"/>
          </p:cNvSpPr>
          <p:nvPr>
            <p:ph sz="half" idx="1"/>
          </p:nvPr>
        </p:nvSpPr>
        <p:spPr>
          <a:xfrm>
            <a:off x="1141410" y="2249486"/>
            <a:ext cx="4878389" cy="4608514"/>
          </a:xfrm>
        </p:spPr>
        <p:txBody>
          <a:bodyPr>
            <a:normAutofit fontScale="85000" lnSpcReduction="20000"/>
          </a:bodyPr>
          <a:lstStyle/>
          <a:p>
            <a:r>
              <a:rPr lang="en-US" dirty="0" smtClean="0"/>
              <a:t>The general methodology </a:t>
            </a:r>
            <a:br>
              <a:rPr lang="en-US" dirty="0" smtClean="0"/>
            </a:br>
            <a:r>
              <a:rPr lang="en-US" dirty="0" smtClean="0"/>
              <a:t>for handling exceptions is </a:t>
            </a:r>
            <a:br>
              <a:rPr lang="en-US" dirty="0" smtClean="0"/>
            </a:br>
            <a:r>
              <a:rPr lang="en-US" dirty="0" smtClean="0"/>
              <a:t>a </a:t>
            </a:r>
            <a:r>
              <a:rPr lang="en-US" b="1" dirty="0" smtClean="0">
                <a:solidFill>
                  <a:schemeClr val="accent1"/>
                </a:solidFill>
              </a:rPr>
              <a:t>try-catch</a:t>
            </a:r>
            <a:r>
              <a:rPr lang="en-US" dirty="0" smtClean="0"/>
              <a:t> construct in </a:t>
            </a:r>
            <a:br>
              <a:rPr lang="en-US" dirty="0" smtClean="0"/>
            </a:br>
            <a:r>
              <a:rPr lang="en-US" dirty="0" smtClean="0"/>
              <a:t>which a guarded fragment </a:t>
            </a:r>
            <a:br>
              <a:rPr lang="en-US" dirty="0" smtClean="0"/>
            </a:br>
            <a:r>
              <a:rPr lang="en-US" dirty="0" smtClean="0"/>
              <a:t>of code that might throw </a:t>
            </a:r>
            <a:br>
              <a:rPr lang="en-US" dirty="0" smtClean="0"/>
            </a:br>
            <a:r>
              <a:rPr lang="en-US" dirty="0" smtClean="0"/>
              <a:t>an exception is executed. </a:t>
            </a:r>
          </a:p>
          <a:p>
            <a:r>
              <a:rPr lang="en-US" dirty="0" smtClean="0"/>
              <a:t>If it </a:t>
            </a:r>
            <a:r>
              <a:rPr lang="en-US" b="1" dirty="0" smtClean="0">
                <a:solidFill>
                  <a:schemeClr val="accent1"/>
                </a:solidFill>
              </a:rPr>
              <a:t>throws</a:t>
            </a:r>
            <a:r>
              <a:rPr lang="en-US" dirty="0" smtClean="0"/>
              <a:t> an exception, then that exception is caught by having the flow of control jump to a predefined </a:t>
            </a:r>
            <a:r>
              <a:rPr lang="en-US" b="1" dirty="0" smtClean="0">
                <a:solidFill>
                  <a:schemeClr val="accent1"/>
                </a:solidFill>
              </a:rPr>
              <a:t>catch block </a:t>
            </a:r>
            <a:r>
              <a:rPr lang="en-US" dirty="0" smtClean="0"/>
              <a:t>that contains the code to apply an appropriate resolution. </a:t>
            </a:r>
          </a:p>
          <a:p>
            <a:r>
              <a:rPr lang="en-US" dirty="0" smtClean="0"/>
              <a:t>If no exception occurs in the guarded code, all catch blocks are ignored.</a:t>
            </a:r>
            <a:endParaRPr lang="en-US" dirty="0"/>
          </a:p>
        </p:txBody>
      </p:sp>
      <p:sp>
        <p:nvSpPr>
          <p:cNvPr id="10" name="Content Placeholder 9"/>
          <p:cNvSpPr>
            <a:spLocks noGrp="1"/>
          </p:cNvSpPr>
          <p:nvPr>
            <p:ph sz="half" idx="2"/>
          </p:nvPr>
        </p:nvSpPr>
        <p:spPr/>
        <p:txBody>
          <a:bodyPr>
            <a:normAutofit fontScale="85000" lnSpcReduction="20000"/>
          </a:bodyPr>
          <a:lstStyle/>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try</a:t>
            </a: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solidFill>
                  <a:schemeClr val="accent3"/>
                </a:solidFill>
                <a:latin typeface="Courier New" panose="02070309020205020404" pitchFamily="49" charset="0"/>
                <a:cs typeface="Courier New" panose="02070309020205020404" pitchFamily="49" charset="0"/>
              </a:rPr>
              <a:t>/*Code that may </a:t>
            </a:r>
            <a:br>
              <a:rPr lang="en-US" dirty="0" smtClean="0">
                <a:solidFill>
                  <a:schemeClr val="accent3"/>
                </a:solidFill>
                <a:latin typeface="Courier New" panose="02070309020205020404" pitchFamily="49" charset="0"/>
                <a:cs typeface="Courier New" panose="02070309020205020404" pitchFamily="49" charset="0"/>
              </a:rPr>
            </a:br>
            <a:r>
              <a:rPr lang="en-US" dirty="0" smtClean="0">
                <a:solidFill>
                  <a:schemeClr val="accent3"/>
                </a:solidFill>
                <a:latin typeface="Courier New" panose="02070309020205020404" pitchFamily="49" charset="0"/>
                <a:cs typeface="Courier New" panose="02070309020205020404" pitchFamily="49" charset="0"/>
              </a:rPr>
              <a:t>    generate exception*/</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 </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catch</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ExceptionType1</a:t>
            </a:r>
            <a:r>
              <a:rPr lang="en-US" dirty="0" smtClean="0">
                <a:latin typeface="Courier New" panose="02070309020205020404" pitchFamily="49" charset="0"/>
                <a:cs typeface="Courier New" panose="02070309020205020404" pitchFamily="49" charset="0"/>
              </a:rPr>
              <a:t> e1) {</a:t>
            </a: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p>
          <a:p>
            <a:pPr marL="457200" indent="-457200">
              <a:spcBef>
                <a:spcPts val="0"/>
              </a:spcBef>
              <a:buFont typeface="+mj-lt"/>
              <a:buAutoNum type="arabicPeriod"/>
            </a:pPr>
            <a:r>
              <a:rPr lang="en-US" b="1" dirty="0" smtClean="0">
                <a:solidFill>
                  <a:schemeClr val="accent1"/>
                </a:solidFill>
                <a:latin typeface="Courier New" panose="02070309020205020404" pitchFamily="49" charset="0"/>
                <a:cs typeface="Courier New" panose="02070309020205020404" pitchFamily="49" charset="0"/>
              </a:rPr>
              <a:t>catch</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ExceptionType2</a:t>
            </a:r>
            <a:r>
              <a:rPr lang="en-US" dirty="0" smtClean="0">
                <a:latin typeface="Courier New" panose="02070309020205020404" pitchFamily="49" charset="0"/>
                <a:cs typeface="Courier New" panose="02070309020205020404" pitchFamily="49" charset="0"/>
              </a:rPr>
              <a:t> e2) {</a:t>
            </a:r>
          </a:p>
          <a:p>
            <a:pPr marL="457200" indent="-457200">
              <a:spcBef>
                <a:spcPts val="0"/>
              </a:spcBef>
              <a:buFont typeface="+mj-lt"/>
              <a:buAutoNum type="arabicPeriod"/>
            </a:pPr>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pPr marL="457200" indent="-457200">
              <a:spcBef>
                <a:spcPts val="0"/>
              </a:spcBef>
              <a:buFont typeface="+mj-lt"/>
              <a:buAutoNum type="arabicPeriod"/>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9280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xEl>
                                              <p:pRg st="1" end="1"/>
                                            </p:txEl>
                                          </p:spTgt>
                                        </p:tgtEl>
                                        <p:attrNameLst>
                                          <p:attrName>style.visibility</p:attrName>
                                        </p:attrNameLst>
                                      </p:cBhvr>
                                      <p:to>
                                        <p:strVal val="visible"/>
                                      </p:to>
                                    </p:set>
                                    <p:animEffect transition="in" filter="fade">
                                      <p:cBhvr>
                                        <p:cTn id="20" dur="500"/>
                                        <p:tgtEl>
                                          <p:spTgt spid="10">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500"/>
                                        <p:tgtEl>
                                          <p:spTgt spid="10">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animEffect transition="in" filter="fade">
                                      <p:cBhvr>
                                        <p:cTn id="26" dur="500"/>
                                        <p:tgtEl>
                                          <p:spTgt spid="10">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xEl>
                                              <p:pRg st="4" end="4"/>
                                            </p:txEl>
                                          </p:spTgt>
                                        </p:tgtEl>
                                        <p:attrNameLst>
                                          <p:attrName>style.visibility</p:attrName>
                                        </p:attrNameLst>
                                      </p:cBhvr>
                                      <p:to>
                                        <p:strVal val="visible"/>
                                      </p:to>
                                    </p:set>
                                    <p:animEffect transition="in" filter="fade">
                                      <p:cBhvr>
                                        <p:cTn id="29" dur="500"/>
                                        <p:tgtEl>
                                          <p:spTgt spid="10">
                                            <p:txEl>
                                              <p:pRg st="4" end="4"/>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fade">
                                      <p:cBhvr>
                                        <p:cTn id="32" dur="500"/>
                                        <p:tgtEl>
                                          <p:spTgt spid="10">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txEl>
                                              <p:pRg st="6" end="6"/>
                                            </p:txEl>
                                          </p:spTgt>
                                        </p:tgtEl>
                                        <p:attrNameLst>
                                          <p:attrName>style.visibility</p:attrName>
                                        </p:attrNameLst>
                                      </p:cBhvr>
                                      <p:to>
                                        <p:strVal val="visible"/>
                                      </p:to>
                                    </p:set>
                                    <p:animEffect transition="in" filter="fade">
                                      <p:cBhvr>
                                        <p:cTn id="35" dur="500"/>
                                        <p:tgtEl>
                                          <p:spTgt spid="10">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xEl>
                                              <p:pRg st="7" end="7"/>
                                            </p:txEl>
                                          </p:spTgt>
                                        </p:tgtEl>
                                        <p:attrNameLst>
                                          <p:attrName>style.visibility</p:attrName>
                                        </p:attrNameLst>
                                      </p:cBhvr>
                                      <p:to>
                                        <p:strVal val="visible"/>
                                      </p:to>
                                    </p:set>
                                    <p:animEffect transition="in" filter="fade">
                                      <p:cBhvr>
                                        <p:cTn id="38" dur="500"/>
                                        <p:tgtEl>
                                          <p:spTgt spid="10">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
                                            <p:txEl>
                                              <p:pRg st="8" end="8"/>
                                            </p:txEl>
                                          </p:spTgt>
                                        </p:tgtEl>
                                        <p:attrNameLst>
                                          <p:attrName>style.visibility</p:attrName>
                                        </p:attrNameLst>
                                      </p:cBhvr>
                                      <p:to>
                                        <p:strVal val="visible"/>
                                      </p:to>
                                    </p:set>
                                    <p:animEffect transition="in" filter="fade">
                                      <p:cBhvr>
                                        <p:cTn id="41"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Throwing Exceptions</a:t>
            </a:r>
            <a:endParaRPr lang="en-US" dirty="0"/>
          </a:p>
        </p:txBody>
      </p:sp>
      <p:sp>
        <p:nvSpPr>
          <p:cNvPr id="3" name="Content Placeholder 2"/>
          <p:cNvSpPr>
            <a:spLocks noGrp="1"/>
          </p:cNvSpPr>
          <p:nvPr>
            <p:ph idx="1"/>
          </p:nvPr>
        </p:nvSpPr>
        <p:spPr/>
        <p:txBody>
          <a:bodyPr>
            <a:normAutofit/>
          </a:bodyPr>
          <a:lstStyle/>
          <a:p>
            <a:r>
              <a:rPr lang="en-US" dirty="0" smtClean="0"/>
              <a:t>Exceptions originate when a piece of Java code finds some sort of problem during execution and throws an exception object. </a:t>
            </a:r>
          </a:p>
          <a:p>
            <a:r>
              <a:rPr lang="en-US" dirty="0" smtClean="0"/>
              <a:t>This is done by using the </a:t>
            </a:r>
            <a:r>
              <a:rPr lang="en-US" b="1" dirty="0" smtClean="0">
                <a:solidFill>
                  <a:schemeClr val="accent1"/>
                </a:solidFill>
                <a:latin typeface="Courier New" panose="02070309020205020404" pitchFamily="49" charset="0"/>
                <a:cs typeface="Courier New" panose="02070309020205020404" pitchFamily="49" charset="0"/>
              </a:rPr>
              <a:t>throw</a:t>
            </a:r>
            <a:r>
              <a:rPr lang="en-US" dirty="0" smtClean="0"/>
              <a:t> keyword followed by an instance of the exception type to be thrown:</a:t>
            </a:r>
            <a:br>
              <a:rPr lang="en-US" dirty="0" smtClean="0"/>
            </a:br>
            <a:r>
              <a:rPr lang="en-US" b="1" dirty="0" smtClean="0">
                <a:solidFill>
                  <a:schemeClr val="accent1"/>
                </a:solidFill>
                <a:latin typeface="Courier New" panose="02070309020205020404" pitchFamily="49" charset="0"/>
                <a:cs typeface="Courier New" panose="02070309020205020404" pitchFamily="49" charset="0"/>
              </a:rPr>
              <a:t>throw new </a:t>
            </a:r>
            <a:r>
              <a:rPr lang="en-US" b="1" dirty="0" err="1">
                <a:latin typeface="Courier New" panose="02070309020205020404" pitchFamily="49" charset="0"/>
                <a:cs typeface="Courier New" panose="02070309020205020404" pitchFamily="49" charset="0"/>
              </a:rPr>
              <a:t>E</a:t>
            </a:r>
            <a:r>
              <a:rPr lang="en-US" b="1" dirty="0" err="1" smtClean="0">
                <a:latin typeface="Courier New" panose="02070309020205020404" pitchFamily="49" charset="0"/>
                <a:cs typeface="Courier New" panose="02070309020205020404" pitchFamily="49" charset="0"/>
              </a:rPr>
              <a:t>xceptionType</a:t>
            </a:r>
            <a:r>
              <a:rPr lang="en-US" dirty="0" smtClean="0">
                <a:latin typeface="Courier New" panose="02070309020205020404" pitchFamily="49" charset="0"/>
                <a:cs typeface="Courier New" panose="02070309020205020404" pitchFamily="49" charset="0"/>
              </a:rPr>
              <a:t>(parameters);</a:t>
            </a:r>
          </a:p>
        </p:txBody>
      </p:sp>
    </p:spTree>
    <p:extLst>
      <p:ext uri="{BB962C8B-B14F-4D97-AF65-F5344CB8AC3E}">
        <p14:creationId xmlns:p14="http://schemas.microsoft.com/office/powerpoint/2010/main" val="12991324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throws Clause</a:t>
            </a:r>
            <a:endParaRPr lang="en-US" dirty="0"/>
          </a:p>
        </p:txBody>
      </p:sp>
      <p:sp>
        <p:nvSpPr>
          <p:cNvPr id="3" name="Content Placeholder 2"/>
          <p:cNvSpPr>
            <a:spLocks noGrp="1"/>
          </p:cNvSpPr>
          <p:nvPr>
            <p:ph idx="1"/>
          </p:nvPr>
        </p:nvSpPr>
        <p:spPr/>
        <p:txBody>
          <a:bodyPr>
            <a:normAutofit/>
          </a:bodyPr>
          <a:lstStyle/>
          <a:p>
            <a:r>
              <a:rPr lang="en-US" dirty="0" smtClean="0"/>
              <a:t>When a method is declared, it is possible to explicitly declare, as part of its signature, the possibility that a particular exception type may be thrown during a call to that method. </a:t>
            </a:r>
          </a:p>
          <a:p>
            <a:r>
              <a:rPr lang="en-US" dirty="0" smtClean="0"/>
              <a:t>The syntax for declaring possible exceptions in a method signature relies on the keyword </a:t>
            </a:r>
            <a:r>
              <a:rPr lang="en-US" b="1" dirty="0" smtClean="0">
                <a:solidFill>
                  <a:schemeClr val="accent1"/>
                </a:solidFill>
                <a:latin typeface="Courier New" panose="02070309020205020404" pitchFamily="49" charset="0"/>
                <a:cs typeface="Courier New" panose="02070309020205020404" pitchFamily="49" charset="0"/>
              </a:rPr>
              <a:t>throws</a:t>
            </a:r>
            <a:r>
              <a:rPr lang="en-US" dirty="0" smtClean="0"/>
              <a:t> (not to be confused with an actual throw statement). </a:t>
            </a:r>
            <a:br>
              <a:rPr lang="en-US" dirty="0" smtClean="0"/>
            </a:br>
            <a:r>
              <a:rPr lang="en-US" b="1" dirty="0" smtClean="0">
                <a:solidFill>
                  <a:schemeClr val="accent1"/>
                </a:solidFill>
                <a:latin typeface="Courier New" panose="02070309020205020404" pitchFamily="49" charset="0"/>
                <a:cs typeface="Courier New" panose="02070309020205020404" pitchFamily="49" charset="0"/>
              </a:rPr>
              <a:t>public static </a:t>
            </a:r>
            <a:r>
              <a:rPr lang="en-US" b="1" dirty="0" err="1" smtClean="0">
                <a:solidFill>
                  <a:schemeClr val="accent1"/>
                </a:solidFill>
                <a:latin typeface="Courier New" panose="02070309020205020404" pitchFamily="49" charset="0"/>
                <a:cs typeface="Courier New" panose="02070309020205020404" pitchFamily="49" charset="0"/>
              </a:rPr>
              <a:t>int</a:t>
            </a:r>
            <a:r>
              <a:rPr lang="en-US" b="1" dirty="0" smtClean="0">
                <a:solidFill>
                  <a:schemeClr val="accent1"/>
                </a:solidFill>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parseInt</a:t>
            </a:r>
            <a:r>
              <a:rPr lang="en-US" dirty="0" smtClean="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String </a:t>
            </a:r>
            <a:r>
              <a:rPr lang="en-US" dirty="0" smtClean="0">
                <a:latin typeface="Courier New" panose="02070309020205020404" pitchFamily="49" charset="0"/>
                <a:cs typeface="Courier New" panose="02070309020205020404" pitchFamily="49" charset="0"/>
              </a:rPr>
              <a:t>s) </a:t>
            </a:r>
            <a:r>
              <a:rPr lang="en-US" b="1" dirty="0" smtClean="0">
                <a:latin typeface="Courier New" panose="02070309020205020404" pitchFamily="49" charset="0"/>
                <a:cs typeface="Courier New" panose="02070309020205020404" pitchFamily="49" charset="0"/>
              </a:rPr>
              <a:t/>
            </a:r>
            <a:br>
              <a:rPr lang="en-US" b="1" dirty="0" smtClean="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throws </a:t>
            </a:r>
            <a:r>
              <a:rPr lang="en-US" b="1" dirty="0" err="1" smtClean="0">
                <a:latin typeface="Courier New" panose="02070309020205020404" pitchFamily="49" charset="0"/>
                <a:cs typeface="Courier New" panose="02070309020205020404" pitchFamily="49" charset="0"/>
              </a:rPr>
              <a:t>NumberFormatException</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62524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Object-Oriented Software Design</a:t>
            </a:r>
            <a:endParaRPr lang="en-US" dirty="0"/>
          </a:p>
        </p:txBody>
      </p:sp>
      <p:sp>
        <p:nvSpPr>
          <p:cNvPr id="20482" name="Content Placeholder 2" descr="Rectangle: Click to edit Master text styles&#10;Second level&#10;Third level&#10;Fourth level&#10;Fifth level"/>
          <p:cNvSpPr>
            <a:spLocks noGrp="1"/>
          </p:cNvSpPr>
          <p:nvPr>
            <p:ph idx="1"/>
          </p:nvPr>
        </p:nvSpPr>
        <p:spPr>
          <a:xfrm>
            <a:off x="1141412" y="2249486"/>
            <a:ext cx="9905999" cy="4608513"/>
          </a:xfrm>
        </p:spPr>
        <p:txBody>
          <a:bodyPr>
            <a:normAutofit/>
          </a:bodyPr>
          <a:lstStyle/>
          <a:p>
            <a:r>
              <a:rPr lang="en-US" dirty="0" smtClean="0"/>
              <a:t>Responsibilities</a:t>
            </a:r>
          </a:p>
          <a:p>
            <a:pPr lvl="1"/>
            <a:r>
              <a:rPr lang="en-US" dirty="0" smtClean="0"/>
              <a:t>Divide the work into different actors, each with a different responsibility.</a:t>
            </a:r>
          </a:p>
          <a:p>
            <a:r>
              <a:rPr lang="en-US" dirty="0" smtClean="0"/>
              <a:t>Independence</a:t>
            </a:r>
          </a:p>
          <a:p>
            <a:pPr lvl="1"/>
            <a:r>
              <a:rPr lang="en-US" dirty="0" smtClean="0"/>
              <a:t>Define the work for each class to be as independent from other classes as possible.</a:t>
            </a:r>
          </a:p>
          <a:p>
            <a:r>
              <a:rPr lang="en-US" dirty="0" smtClean="0"/>
              <a:t>Behaviors</a:t>
            </a:r>
          </a:p>
          <a:p>
            <a:pPr lvl="1"/>
            <a:r>
              <a:rPr lang="en-US" dirty="0" smtClean="0"/>
              <a:t>Define the behaviors for each class carefully and precisely, so that the consequences of each action performed by a class will be well understood by other classes that interact with it.</a:t>
            </a:r>
            <a:endParaRPr lang="en-US" dirty="0"/>
          </a:p>
        </p:txBody>
      </p:sp>
    </p:spTree>
    <p:extLst>
      <p:ext uri="{BB962C8B-B14F-4D97-AF65-F5344CB8AC3E}">
        <p14:creationId xmlns:p14="http://schemas.microsoft.com/office/powerpoint/2010/main" val="280909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2">
                                            <p:txEl>
                                              <p:pRg st="2" end="2"/>
                                            </p:txEl>
                                          </p:spTgt>
                                        </p:tgtEl>
                                        <p:attrNameLst>
                                          <p:attrName>style.visibility</p:attrName>
                                        </p:attrNameLst>
                                      </p:cBhvr>
                                      <p:to>
                                        <p:strVal val="visible"/>
                                      </p:to>
                                    </p:set>
                                    <p:animEffect transition="in" filter="fade">
                                      <p:cBhvr>
                                        <p:cTn id="7" dur="500"/>
                                        <p:tgtEl>
                                          <p:spTgt spid="20482">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2">
                                            <p:txEl>
                                              <p:pRg st="3" end="3"/>
                                            </p:txEl>
                                          </p:spTgt>
                                        </p:tgtEl>
                                        <p:attrNameLst>
                                          <p:attrName>style.visibility</p:attrName>
                                        </p:attrNameLst>
                                      </p:cBhvr>
                                      <p:to>
                                        <p:strVal val="visible"/>
                                      </p:to>
                                    </p:set>
                                    <p:animEffect transition="in" filter="fade">
                                      <p:cBhvr>
                                        <p:cTn id="10" dur="500"/>
                                        <p:tgtEl>
                                          <p:spTgt spid="2048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482">
                                            <p:txEl>
                                              <p:pRg st="4" end="4"/>
                                            </p:txEl>
                                          </p:spTgt>
                                        </p:tgtEl>
                                        <p:attrNameLst>
                                          <p:attrName>style.visibility</p:attrName>
                                        </p:attrNameLst>
                                      </p:cBhvr>
                                      <p:to>
                                        <p:strVal val="visible"/>
                                      </p:to>
                                    </p:set>
                                    <p:animEffect transition="in" filter="fade">
                                      <p:cBhvr>
                                        <p:cTn id="15" dur="500"/>
                                        <p:tgtEl>
                                          <p:spTgt spid="20482">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482">
                                            <p:txEl>
                                              <p:pRg st="5" end="5"/>
                                            </p:txEl>
                                          </p:spTgt>
                                        </p:tgtEl>
                                        <p:attrNameLst>
                                          <p:attrName>style.visibility</p:attrName>
                                        </p:attrNameLst>
                                      </p:cBhvr>
                                      <p:to>
                                        <p:strVal val="visible"/>
                                      </p:to>
                                    </p:set>
                                    <p:animEffect transition="in" filter="fade">
                                      <p:cBhvr>
                                        <p:cTn id="18" dur="500"/>
                                        <p:tgtEl>
                                          <p:spTgt spid="2048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Crash course in using and making objects</a:t>
            </a:r>
            <a:endParaRPr lang="en-US" dirty="0"/>
          </a:p>
        </p:txBody>
      </p:sp>
      <p:sp>
        <p:nvSpPr>
          <p:cNvPr id="5" name="Text Placeholder 4"/>
          <p:cNvSpPr>
            <a:spLocks noGrp="1"/>
          </p:cNvSpPr>
          <p:nvPr>
            <p:ph type="body" idx="1"/>
          </p:nvPr>
        </p:nvSpPr>
        <p:spPr/>
        <p:txBody>
          <a:bodyPr/>
          <a:lstStyle/>
          <a:p>
            <a:r>
              <a:rPr lang="en-US" dirty="0" smtClean="0"/>
              <a:t>Review of CMSC 150</a:t>
            </a:r>
            <a:endParaRPr lang="en-US" dirty="0"/>
          </a:p>
        </p:txBody>
      </p:sp>
    </p:spTree>
    <p:extLst>
      <p:ext uri="{BB962C8B-B14F-4D97-AF65-F5344CB8AC3E}">
        <p14:creationId xmlns:p14="http://schemas.microsoft.com/office/powerpoint/2010/main" val="2552872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smtClean="0"/>
              <a:t>Terminology</a:t>
            </a:r>
            <a:endParaRPr lang="en-US"/>
          </a:p>
        </p:txBody>
      </p:sp>
      <p:sp>
        <p:nvSpPr>
          <p:cNvPr id="11268" name="Rectangle 3" descr="Rectangle: Click to edit Master text styles&#10;Second level&#10;Third level&#10;Fourth level&#10;Fifth level"/>
          <p:cNvSpPr>
            <a:spLocks noGrp="1" noChangeArrowheads="1"/>
          </p:cNvSpPr>
          <p:nvPr>
            <p:ph idx="1"/>
          </p:nvPr>
        </p:nvSpPr>
        <p:spPr/>
        <p:txBody>
          <a:bodyPr>
            <a:normAutofit/>
          </a:bodyPr>
          <a:lstStyle/>
          <a:p>
            <a:r>
              <a:rPr lang="en-US" dirty="0" smtClean="0"/>
              <a:t>Object type, i.e., </a:t>
            </a:r>
            <a:r>
              <a:rPr lang="en-US" b="1" dirty="0" smtClean="0">
                <a:solidFill>
                  <a:schemeClr val="accent1"/>
                </a:solidFill>
              </a:rPr>
              <a:t>class</a:t>
            </a:r>
            <a:r>
              <a:rPr lang="en-US" dirty="0" smtClean="0"/>
              <a:t> </a:t>
            </a:r>
            <a:r>
              <a:rPr lang="en-US" dirty="0" smtClean="0"/>
              <a:t>– specifies </a:t>
            </a:r>
            <a:r>
              <a:rPr lang="en-US" b="1" dirty="0" smtClean="0">
                <a:solidFill>
                  <a:schemeClr val="accent1"/>
                </a:solidFill>
              </a:rPr>
              <a:t>instance </a:t>
            </a:r>
            <a:r>
              <a:rPr lang="en-US" b="1" dirty="0">
                <a:solidFill>
                  <a:schemeClr val="accent1"/>
                </a:solidFill>
              </a:rPr>
              <a:t>variables</a:t>
            </a:r>
            <a:r>
              <a:rPr lang="en-US" dirty="0"/>
              <a:t>, also known as </a:t>
            </a:r>
            <a:r>
              <a:rPr lang="en-US" b="1" dirty="0">
                <a:solidFill>
                  <a:schemeClr val="accent1"/>
                </a:solidFill>
              </a:rPr>
              <a:t>data members</a:t>
            </a:r>
            <a:r>
              <a:rPr lang="en-US" dirty="0"/>
              <a:t>, that the object contains, as well as the </a:t>
            </a:r>
            <a:r>
              <a:rPr lang="en-US" b="1" dirty="0">
                <a:solidFill>
                  <a:schemeClr val="accent1"/>
                </a:solidFill>
              </a:rPr>
              <a:t>methods</a:t>
            </a:r>
            <a:r>
              <a:rPr lang="en-US" dirty="0"/>
              <a:t>, also known as </a:t>
            </a:r>
            <a:r>
              <a:rPr lang="en-US" b="1" dirty="0">
                <a:solidFill>
                  <a:schemeClr val="accent1"/>
                </a:solidFill>
              </a:rPr>
              <a:t>member functions</a:t>
            </a:r>
            <a:r>
              <a:rPr lang="en-US" dirty="0"/>
              <a:t>, that the object can execute</a:t>
            </a:r>
            <a:endParaRPr lang="en-US" dirty="0" smtClean="0"/>
          </a:p>
          <a:p>
            <a:r>
              <a:rPr lang="en-US" dirty="0" smtClean="0"/>
              <a:t>Object </a:t>
            </a:r>
            <a:r>
              <a:rPr lang="en-US" b="1" dirty="0" smtClean="0">
                <a:solidFill>
                  <a:schemeClr val="accent1"/>
                </a:solidFill>
              </a:rPr>
              <a:t>instance</a:t>
            </a:r>
            <a:r>
              <a:rPr lang="en-US" dirty="0" smtClean="0"/>
              <a:t>, i.e</a:t>
            </a:r>
            <a:r>
              <a:rPr lang="en-US" dirty="0" smtClean="0"/>
              <a:t>. </a:t>
            </a:r>
            <a:r>
              <a:rPr lang="en-US" b="1" dirty="0" smtClean="0">
                <a:solidFill>
                  <a:schemeClr val="accent1"/>
                </a:solidFill>
              </a:rPr>
              <a:t>object</a:t>
            </a:r>
            <a:r>
              <a:rPr lang="en-US" dirty="0" smtClean="0"/>
              <a:t> – variable of </a:t>
            </a:r>
            <a:r>
              <a:rPr lang="en-US" dirty="0" smtClean="0"/>
              <a:t>that object type</a:t>
            </a:r>
          </a:p>
        </p:txBody>
      </p:sp>
    </p:spTree>
    <p:extLst>
      <p:ext uri="{BB962C8B-B14F-4D97-AF65-F5344CB8AC3E}">
        <p14:creationId xmlns:p14="http://schemas.microsoft.com/office/powerpoint/2010/main" val="2018423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class (Quick and dirty refresher)</a:t>
            </a:r>
            <a:endParaRPr lang="en-US" dirty="0"/>
          </a:p>
        </p:txBody>
      </p:sp>
      <p:sp>
        <p:nvSpPr>
          <p:cNvPr id="3" name="Content Placeholder 2"/>
          <p:cNvSpPr>
            <a:spLocks noGrp="1"/>
          </p:cNvSpPr>
          <p:nvPr>
            <p:ph idx="1"/>
          </p:nvPr>
        </p:nvSpPr>
        <p:spPr/>
        <p:txBody>
          <a:bodyPr/>
          <a:lstStyle/>
          <a:p>
            <a:r>
              <a:rPr lang="en-US" dirty="0" smtClean="0"/>
              <a:t>Initialize a variable of an object with the keyword </a:t>
            </a:r>
            <a:r>
              <a:rPr lang="en-US" b="1" dirty="0" smtClean="0">
                <a:solidFill>
                  <a:schemeClr val="accent1"/>
                </a:solidFill>
                <a:latin typeface="Courier New" panose="02070309020205020404" pitchFamily="49" charset="0"/>
                <a:cs typeface="Courier New" panose="02070309020205020404" pitchFamily="49" charset="0"/>
              </a:rPr>
              <a:t>new</a:t>
            </a:r>
            <a:r>
              <a:rPr lang="en-US" dirty="0" smtClean="0"/>
              <a:t> followed by a call to a </a:t>
            </a:r>
            <a:r>
              <a:rPr lang="en-US" b="1" dirty="0" smtClean="0">
                <a:solidFill>
                  <a:schemeClr val="accent1"/>
                </a:solidFill>
              </a:rPr>
              <a:t>constructor</a:t>
            </a:r>
            <a:r>
              <a:rPr lang="en-US" dirty="0" smtClean="0"/>
              <a:t> of the object:</a:t>
            </a:r>
            <a:br>
              <a:rPr lang="en-US" dirty="0" smtClean="0"/>
            </a:b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 s = </a:t>
            </a:r>
            <a:r>
              <a:rPr lang="en-US" b="1" dirty="0" smtClean="0">
                <a:solidFill>
                  <a:schemeClr val="accent1"/>
                </a:solidFill>
                <a:latin typeface="Courier New" panose="02070309020205020404" pitchFamily="49" charset="0"/>
                <a:cs typeface="Courier New" panose="02070309020205020404" pitchFamily="49" charset="0"/>
              </a:rPr>
              <a:t>new</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String</a:t>
            </a:r>
            <a:r>
              <a:rPr lang="en-US" dirty="0" smtClean="0">
                <a:latin typeface="Courier New" panose="02070309020205020404" pitchFamily="49" charset="0"/>
                <a:cs typeface="Courier New" panose="02070309020205020404" pitchFamily="49" charset="0"/>
              </a:rPr>
              <a:t>(</a:t>
            </a:r>
            <a:r>
              <a:rPr lang="en-US" dirty="0" smtClean="0">
                <a:solidFill>
                  <a:schemeClr val="accent2"/>
                </a:solidFill>
                <a:latin typeface="Courier New" panose="02070309020205020404" pitchFamily="49" charset="0"/>
                <a:cs typeface="Courier New" panose="02070309020205020404" pitchFamily="49" charset="0"/>
              </a:rPr>
              <a:t>“Hello”</a:t>
            </a:r>
            <a:r>
              <a:rPr lang="en-US" dirty="0" smtClean="0">
                <a:latin typeface="Courier New" panose="02070309020205020404" pitchFamily="49" charset="0"/>
                <a:cs typeface="Courier New" panose="02070309020205020404" pitchFamily="49" charset="0"/>
              </a:rPr>
              <a:t>);</a:t>
            </a:r>
          </a:p>
          <a:p>
            <a:r>
              <a:rPr lang="en-US" dirty="0" smtClean="0"/>
              <a:t>Use a method of the class to execute a computation:</a:t>
            </a:r>
            <a:br>
              <a:rPr lang="en-US" dirty="0" smtClean="0"/>
            </a:br>
            <a:r>
              <a:rPr lang="en-US" b="1" dirty="0" err="1" smtClean="0">
                <a:solidFill>
                  <a:schemeClr val="accent1"/>
                </a:solidFill>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l = </a:t>
            </a:r>
            <a:r>
              <a:rPr lang="en-US" dirty="0" err="1" smtClean="0">
                <a:latin typeface="Courier New" panose="02070309020205020404" pitchFamily="49" charset="0"/>
                <a:cs typeface="Courier New" panose="02070309020205020404" pitchFamily="49" charset="0"/>
              </a:rPr>
              <a:t>s.length</a:t>
            </a: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8665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Class Definitions</a:t>
            </a:r>
            <a:endParaRPr lang="en-US"/>
          </a:p>
        </p:txBody>
      </p:sp>
      <p:sp>
        <p:nvSpPr>
          <p:cNvPr id="22530" name="Content Placeholder 2" descr="Rectangle: Click to edit Master text styles&#10;Second level&#10;Third level&#10;Fourth level&#10;Fifth level"/>
          <p:cNvSpPr>
            <a:spLocks noGrp="1"/>
          </p:cNvSpPr>
          <p:nvPr>
            <p:ph idx="1"/>
          </p:nvPr>
        </p:nvSpPr>
        <p:spPr/>
        <p:txBody>
          <a:bodyPr>
            <a:normAutofit/>
          </a:bodyPr>
          <a:lstStyle/>
          <a:p>
            <a:r>
              <a:rPr lang="en-US" dirty="0" smtClean="0"/>
              <a:t>A class serves as the primary means for abstraction in object-oriented programming</a:t>
            </a:r>
            <a:r>
              <a:rPr lang="en-US" dirty="0" smtClean="0"/>
              <a:t>.</a:t>
            </a:r>
          </a:p>
          <a:p>
            <a:r>
              <a:rPr lang="en-US" dirty="0" smtClean="0"/>
              <a:t>Data fields, i.e., members – defines the state of an object instance and its size/layout in memory</a:t>
            </a:r>
          </a:p>
          <a:p>
            <a:pPr lvl="1"/>
            <a:r>
              <a:rPr lang="en-US" dirty="0" smtClean="0"/>
              <a:t>Can be primitive types or other objects (composition – "has-a" relationship)</a:t>
            </a:r>
            <a:endParaRPr lang="en-US" dirty="0"/>
          </a:p>
          <a:p>
            <a:r>
              <a:rPr lang="en-US" dirty="0" smtClean="0"/>
              <a:t>Member functions, i.e., methods – set of behaviors that act upon the state of an object instance</a:t>
            </a:r>
          </a:p>
        </p:txBody>
      </p:sp>
    </p:spTree>
    <p:extLst>
      <p:ext uri="{BB962C8B-B14F-4D97-AF65-F5344CB8AC3E}">
        <p14:creationId xmlns:p14="http://schemas.microsoft.com/office/powerpoint/2010/main" val="374255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0">
                                            <p:txEl>
                                              <p:pRg st="3" end="3"/>
                                            </p:txEl>
                                          </p:spTgt>
                                        </p:tgtEl>
                                        <p:attrNameLst>
                                          <p:attrName>style.visibility</p:attrName>
                                        </p:attrNameLst>
                                      </p:cBhvr>
                                      <p:to>
                                        <p:strVal val="visible"/>
                                      </p:to>
                                    </p:set>
                                    <p:animEffect transition="in" filter="fade">
                                      <p:cBhvr>
                                        <p:cTn id="7" dur="500"/>
                                        <p:tgtEl>
                                          <p:spTgt spid="225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SCE 221">
      <a:dk1>
        <a:sysClr val="windowText" lastClr="000000"/>
      </a:dk1>
      <a:lt1>
        <a:sysClr val="window" lastClr="FFFFFF"/>
      </a:lt1>
      <a:dk2>
        <a:srgbClr val="000000"/>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1380</TotalTime>
  <Words>2440</Words>
  <Application>Microsoft Office PowerPoint</Application>
  <PresentationFormat>Widescreen</PresentationFormat>
  <Paragraphs>347</Paragraphs>
  <Slides>45</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Calibri</vt:lpstr>
      <vt:lpstr>Courier New</vt:lpstr>
      <vt:lpstr>Times New Roman</vt:lpstr>
      <vt:lpstr>Trebuchet MS</vt:lpstr>
      <vt:lpstr>Tw Cen MT</vt:lpstr>
      <vt:lpstr>Circuit</vt:lpstr>
      <vt:lpstr>Picture</vt:lpstr>
      <vt:lpstr>Ch. 2 Object-Oriented Programming</vt:lpstr>
      <vt:lpstr>Object-Oriented Design Principles</vt:lpstr>
      <vt:lpstr>Object-Oriented Design Principles</vt:lpstr>
      <vt:lpstr>Goals</vt:lpstr>
      <vt:lpstr>Object-Oriented Software Design</vt:lpstr>
      <vt:lpstr>Crash course in using and making objects</vt:lpstr>
      <vt:lpstr>Terminology</vt:lpstr>
      <vt:lpstr>Using a class (Quick and dirty refresher)</vt:lpstr>
      <vt:lpstr>Class Definitions</vt:lpstr>
      <vt:lpstr>Class template (Quick and dirty refresher)</vt:lpstr>
      <vt:lpstr>Example</vt:lpstr>
      <vt:lpstr>Abstract Data Types</vt:lpstr>
      <vt:lpstr>Abstract Data Types</vt:lpstr>
      <vt:lpstr>Nested Classes</vt:lpstr>
      <vt:lpstr>Inheritance</vt:lpstr>
      <vt:lpstr>Motivations</vt:lpstr>
      <vt:lpstr>Inheritance</vt:lpstr>
      <vt:lpstr>Inheritance in Java</vt:lpstr>
      <vt:lpstr>Construction in Inheritance</vt:lpstr>
      <vt:lpstr>Super</vt:lpstr>
      <vt:lpstr>Defining a Subclass</vt:lpstr>
      <vt:lpstr>Overriding</vt:lpstr>
      <vt:lpstr>Overriding</vt:lpstr>
      <vt:lpstr>The Java Object Class</vt:lpstr>
      <vt:lpstr>Polymorphism</vt:lpstr>
      <vt:lpstr>Polymorphism</vt:lpstr>
      <vt:lpstr>Why would you ever do this?</vt:lpstr>
      <vt:lpstr>Why would you ever do this?</vt:lpstr>
      <vt:lpstr>Why would you ever do this?</vt:lpstr>
      <vt:lpstr>Polymorphism Demo</vt:lpstr>
      <vt:lpstr>Polymorphism and type conversion</vt:lpstr>
      <vt:lpstr>The instanceof Operator</vt:lpstr>
      <vt:lpstr>Java.lang.object's Equals method</vt:lpstr>
      <vt:lpstr>Example</vt:lpstr>
      <vt:lpstr>Advanced Concepts of Inheritance</vt:lpstr>
      <vt:lpstr>The protected visibility (scope) Modifier</vt:lpstr>
      <vt:lpstr>Accessibility Summary</vt:lpstr>
      <vt:lpstr>Visibility Modifiers full example </vt:lpstr>
      <vt:lpstr>A Subclass Cannot Weaken the Accessibility</vt:lpstr>
      <vt:lpstr>The final Modifier</vt:lpstr>
      <vt:lpstr>Exceptions</vt:lpstr>
      <vt:lpstr>Exceptions</vt:lpstr>
      <vt:lpstr>Catching Exceptions</vt:lpstr>
      <vt:lpstr>Throwing Exceptions</vt:lpstr>
      <vt:lpstr>The throws Clause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CSCE 221 - Lab</dc:title>
  <dc:creator>Jory Denny</dc:creator>
  <cp:lastModifiedBy>Jory Denny</cp:lastModifiedBy>
  <cp:revision>164</cp:revision>
  <dcterms:created xsi:type="dcterms:W3CDTF">2015-08-27T15:17:35Z</dcterms:created>
  <dcterms:modified xsi:type="dcterms:W3CDTF">2018-01-15T19:42:27Z</dcterms:modified>
</cp:coreProperties>
</file>