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72" r:id="rId16"/>
    <p:sldId id="273" r:id="rId17"/>
    <p:sldId id="269" r:id="rId18"/>
    <p:sldId id="282" r:id="rId19"/>
    <p:sldId id="26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earch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earch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ort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ry\Dropbox\Courses\150\Lectures\data_sort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Linear</a:t>
            </a:r>
            <a:r>
              <a:rPr lang="en-US" baseline="0"/>
              <a:t> Search vs Binary Search</a:t>
            </a:r>
          </a:p>
          <a:p>
            <a:pPr>
              <a:defRPr/>
            </a:pPr>
            <a:r>
              <a:rPr lang="en-US" baseline="0"/>
              <a:t>log-log plot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data_search!$B$1</c:f>
              <c:strCache>
                <c:ptCount val="1"/>
                <c:pt idx="0">
                  <c:v>Linear Search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data_search!$B$2:$B$21</c:f>
              <c:numCache>
                <c:formatCode>0.00E+00</c:formatCode>
                <c:ptCount val="20"/>
                <c:pt idx="0">
                  <c:v>3.4782188E-8</c:v>
                </c:pt>
                <c:pt idx="1">
                  <c:v>3.9876803999999997E-8</c:v>
                </c:pt>
                <c:pt idx="2">
                  <c:v>2.5768579999999999E-8</c:v>
                </c:pt>
                <c:pt idx="3">
                  <c:v>2.725484E-8</c:v>
                </c:pt>
                <c:pt idx="4">
                  <c:v>3.189352E-8</c:v>
                </c:pt>
                <c:pt idx="5">
                  <c:v>3.9252639999999999E-8</c:v>
                </c:pt>
                <c:pt idx="6">
                  <c:v>5.1997504000000001E-8</c:v>
                </c:pt>
                <c:pt idx="7">
                  <c:v>8.2591653865847403E-8</c:v>
                </c:pt>
                <c:pt idx="8">
                  <c:v>1.4213568868407501E-7</c:v>
                </c:pt>
                <c:pt idx="9">
                  <c:v>2.68571940604198E-7</c:v>
                </c:pt>
                <c:pt idx="10">
                  <c:v>5.0148053278688502E-7</c:v>
                </c:pt>
                <c:pt idx="11">
                  <c:v>9.7179508196721295E-7</c:v>
                </c:pt>
                <c:pt idx="12">
                  <c:v>1.97759016393442E-6</c:v>
                </c:pt>
                <c:pt idx="13">
                  <c:v>4.5284590163934404E-6</c:v>
                </c:pt>
                <c:pt idx="14">
                  <c:v>1.1358442622950801E-5</c:v>
                </c:pt>
                <c:pt idx="15">
                  <c:v>2.11229333333333E-5</c:v>
                </c:pt>
                <c:pt idx="16">
                  <c:v>4.0608399999999901E-5</c:v>
                </c:pt>
                <c:pt idx="17">
                  <c:v>8.6586099999999994E-5</c:v>
                </c:pt>
                <c:pt idx="18">
                  <c:v>1.5699339999999999E-4</c:v>
                </c:pt>
                <c:pt idx="19">
                  <c:v>5.2195170000000001E-4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data_search!$C$1</c:f>
              <c:strCache>
                <c:ptCount val="1"/>
                <c:pt idx="0">
                  <c:v>Binary Search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data_search!$C$2:$C$21</c:f>
              <c:numCache>
                <c:formatCode>0.00E+00</c:formatCode>
                <c:ptCount val="20"/>
                <c:pt idx="0">
                  <c:v>2.6252442000000001E-8</c:v>
                </c:pt>
                <c:pt idx="1">
                  <c:v>3.5312769999999999E-8</c:v>
                </c:pt>
                <c:pt idx="2">
                  <c:v>2.6037304000000001E-8</c:v>
                </c:pt>
                <c:pt idx="3">
                  <c:v>2.8299832000000001E-8</c:v>
                </c:pt>
                <c:pt idx="4">
                  <c:v>2.9953807999999897E-8</c:v>
                </c:pt>
                <c:pt idx="5">
                  <c:v>3.3162303999999901E-8</c:v>
                </c:pt>
                <c:pt idx="6">
                  <c:v>3.4471552000000002E-8</c:v>
                </c:pt>
                <c:pt idx="7">
                  <c:v>3.8244367639528903E-8</c:v>
                </c:pt>
                <c:pt idx="8">
                  <c:v>4.11984126984127E-8</c:v>
                </c:pt>
                <c:pt idx="9">
                  <c:v>4.6049155145929302E-8</c:v>
                </c:pt>
                <c:pt idx="10">
                  <c:v>5.3125000000000001E-8</c:v>
                </c:pt>
                <c:pt idx="11">
                  <c:v>5.7143442622950797E-8</c:v>
                </c:pt>
                <c:pt idx="12">
                  <c:v>6.1004098360655703E-8</c:v>
                </c:pt>
                <c:pt idx="13">
                  <c:v>7.72950819672131E-8</c:v>
                </c:pt>
                <c:pt idx="14">
                  <c:v>1.54442622950819E-7</c:v>
                </c:pt>
                <c:pt idx="15">
                  <c:v>2.4946666666666602E-7</c:v>
                </c:pt>
                <c:pt idx="16">
                  <c:v>1.41933333333333E-7</c:v>
                </c:pt>
                <c:pt idx="17">
                  <c:v>2.0389999999999999E-7</c:v>
                </c:pt>
                <c:pt idx="18">
                  <c:v>1.2669999999999999E-7</c:v>
                </c:pt>
                <c:pt idx="19">
                  <c:v>2.7860000000000002E-7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4250128"/>
        <c:axId val="-1774247408"/>
      </c:scatterChart>
      <c:valAx>
        <c:axId val="-1774250128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247408"/>
        <c:crosses val="autoZero"/>
        <c:crossBetween val="midCat"/>
      </c:valAx>
      <c:valAx>
        <c:axId val="-17742474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74250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Linear</a:t>
            </a:r>
            <a:r>
              <a:rPr lang="en-US" baseline="0"/>
              <a:t> Search vs Binary Search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data_search!$B$1</c:f>
              <c:strCache>
                <c:ptCount val="1"/>
                <c:pt idx="0">
                  <c:v>Linear Search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data_search!$B$2:$B$21</c:f>
              <c:numCache>
                <c:formatCode>0.00E+00</c:formatCode>
                <c:ptCount val="20"/>
                <c:pt idx="0">
                  <c:v>3.4782188E-8</c:v>
                </c:pt>
                <c:pt idx="1">
                  <c:v>3.9876803999999997E-8</c:v>
                </c:pt>
                <c:pt idx="2">
                  <c:v>2.5768579999999999E-8</c:v>
                </c:pt>
                <c:pt idx="3">
                  <c:v>2.725484E-8</c:v>
                </c:pt>
                <c:pt idx="4">
                  <c:v>3.189352E-8</c:v>
                </c:pt>
                <c:pt idx="5">
                  <c:v>3.9252639999999999E-8</c:v>
                </c:pt>
                <c:pt idx="6">
                  <c:v>5.1997504000000001E-8</c:v>
                </c:pt>
                <c:pt idx="7">
                  <c:v>8.2591653865847403E-8</c:v>
                </c:pt>
                <c:pt idx="8">
                  <c:v>1.4213568868407501E-7</c:v>
                </c:pt>
                <c:pt idx="9">
                  <c:v>2.68571940604198E-7</c:v>
                </c:pt>
                <c:pt idx="10">
                  <c:v>5.0148053278688502E-7</c:v>
                </c:pt>
                <c:pt idx="11">
                  <c:v>9.7179508196721295E-7</c:v>
                </c:pt>
                <c:pt idx="12">
                  <c:v>1.97759016393442E-6</c:v>
                </c:pt>
                <c:pt idx="13">
                  <c:v>4.5284590163934404E-6</c:v>
                </c:pt>
                <c:pt idx="14">
                  <c:v>1.1358442622950801E-5</c:v>
                </c:pt>
                <c:pt idx="15">
                  <c:v>2.11229333333333E-5</c:v>
                </c:pt>
                <c:pt idx="16">
                  <c:v>4.0608399999999901E-5</c:v>
                </c:pt>
                <c:pt idx="17">
                  <c:v>8.6586099999999994E-5</c:v>
                </c:pt>
                <c:pt idx="18">
                  <c:v>1.5699339999999999E-4</c:v>
                </c:pt>
                <c:pt idx="19">
                  <c:v>5.2195170000000001E-4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data_search!$C$1</c:f>
              <c:strCache>
                <c:ptCount val="1"/>
                <c:pt idx="0">
                  <c:v>Binary Search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data_search!$A$2:$A$21</c:f>
              <c:numCache>
                <c:formatCode>General</c:formatCode>
                <c:ptCount val="20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  <c:pt idx="15">
                  <c:v>65536</c:v>
                </c:pt>
                <c:pt idx="16">
                  <c:v>131072</c:v>
                </c:pt>
                <c:pt idx="17">
                  <c:v>262144</c:v>
                </c:pt>
                <c:pt idx="18">
                  <c:v>524288</c:v>
                </c:pt>
                <c:pt idx="19">
                  <c:v>1048576</c:v>
                </c:pt>
              </c:numCache>
            </c:numRef>
          </c:xVal>
          <c:yVal>
            <c:numRef>
              <c:f>data_search!$C$2:$C$21</c:f>
              <c:numCache>
                <c:formatCode>0.00E+00</c:formatCode>
                <c:ptCount val="20"/>
                <c:pt idx="0">
                  <c:v>2.6252442000000001E-8</c:v>
                </c:pt>
                <c:pt idx="1">
                  <c:v>3.5312769999999999E-8</c:v>
                </c:pt>
                <c:pt idx="2">
                  <c:v>2.6037304000000001E-8</c:v>
                </c:pt>
                <c:pt idx="3">
                  <c:v>2.8299832000000001E-8</c:v>
                </c:pt>
                <c:pt idx="4">
                  <c:v>2.9953807999999897E-8</c:v>
                </c:pt>
                <c:pt idx="5">
                  <c:v>3.3162303999999901E-8</c:v>
                </c:pt>
                <c:pt idx="6">
                  <c:v>3.4471552000000002E-8</c:v>
                </c:pt>
                <c:pt idx="7">
                  <c:v>3.8244367639528903E-8</c:v>
                </c:pt>
                <c:pt idx="8">
                  <c:v>4.11984126984127E-8</c:v>
                </c:pt>
                <c:pt idx="9">
                  <c:v>4.6049155145929302E-8</c:v>
                </c:pt>
                <c:pt idx="10">
                  <c:v>5.3125000000000001E-8</c:v>
                </c:pt>
                <c:pt idx="11">
                  <c:v>5.7143442622950797E-8</c:v>
                </c:pt>
                <c:pt idx="12">
                  <c:v>6.1004098360655703E-8</c:v>
                </c:pt>
                <c:pt idx="13">
                  <c:v>7.72950819672131E-8</c:v>
                </c:pt>
                <c:pt idx="14">
                  <c:v>1.54442622950819E-7</c:v>
                </c:pt>
                <c:pt idx="15">
                  <c:v>2.4946666666666602E-7</c:v>
                </c:pt>
                <c:pt idx="16">
                  <c:v>1.41933333333333E-7</c:v>
                </c:pt>
                <c:pt idx="17">
                  <c:v>2.0389999999999999E-7</c:v>
                </c:pt>
                <c:pt idx="18">
                  <c:v>1.2669999999999999E-7</c:v>
                </c:pt>
                <c:pt idx="19">
                  <c:v>2.7860000000000002E-7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41518512"/>
        <c:axId val="-1741514704"/>
      </c:scatterChart>
      <c:valAx>
        <c:axId val="-1741518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514704"/>
        <c:crosses val="autoZero"/>
        <c:crossBetween val="midCat"/>
      </c:valAx>
      <c:valAx>
        <c:axId val="-174151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41518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Sorting Comparison</a:t>
            </a:r>
          </a:p>
          <a:p>
            <a:pPr>
              <a:defRPr/>
            </a:pPr>
            <a:r>
              <a:rPr lang="en-US" sz="1800" b="0" i="0" baseline="0">
                <a:effectLst/>
              </a:rPr>
              <a:t>log-log plot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data_sort!$B$1</c:f>
              <c:strCache>
                <c:ptCount val="1"/>
                <c:pt idx="0">
                  <c:v>Bubble Sort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data_sort!$B$2:$B$16</c:f>
              <c:numCache>
                <c:formatCode>0.00E+00</c:formatCode>
                <c:ptCount val="15"/>
                <c:pt idx="0">
                  <c:v>2.9279250000000001E-8</c:v>
                </c:pt>
                <c:pt idx="1">
                  <c:v>7.9734799999999995E-8</c:v>
                </c:pt>
                <c:pt idx="2">
                  <c:v>7.4523199999999996E-8</c:v>
                </c:pt>
                <c:pt idx="3">
                  <c:v>2.4041280000000001E-7</c:v>
                </c:pt>
                <c:pt idx="4">
                  <c:v>4.1026480000000002E-7</c:v>
                </c:pt>
                <c:pt idx="5">
                  <c:v>1.5422335999999999E-6</c:v>
                </c:pt>
                <c:pt idx="6">
                  <c:v>4.7513974358974298E-6</c:v>
                </c:pt>
                <c:pt idx="7">
                  <c:v>2.7951660256410201E-5</c:v>
                </c:pt>
                <c:pt idx="8">
                  <c:v>7.26652564102564E-5</c:v>
                </c:pt>
                <c:pt idx="9">
                  <c:v>2.8011723076922998E-4</c:v>
                </c:pt>
                <c:pt idx="10" formatCode="General">
                  <c:v>1.1608748947368401E-3</c:v>
                </c:pt>
                <c:pt idx="11" formatCode="General">
                  <c:v>5.1119733000000002E-3</c:v>
                </c:pt>
                <c:pt idx="12" formatCode="General">
                  <c:v>2.15351656E-2</c:v>
                </c:pt>
                <c:pt idx="13" formatCode="General">
                  <c:v>8.8115762399999895E-2</c:v>
                </c:pt>
                <c:pt idx="14" formatCode="General">
                  <c:v>0.36489164439999999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data_sort!$C$1</c:f>
              <c:strCache>
                <c:ptCount val="1"/>
                <c:pt idx="0">
                  <c:v>Selection Sort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data_sort!$C$2:$C$16</c:f>
              <c:numCache>
                <c:formatCode>0.00E+00</c:formatCode>
                <c:ptCount val="15"/>
                <c:pt idx="0">
                  <c:v>3.5483750000000002E-8</c:v>
                </c:pt>
                <c:pt idx="1">
                  <c:v>1.9449800000000001E-8</c:v>
                </c:pt>
                <c:pt idx="2">
                  <c:v>2.8038599999999999E-8</c:v>
                </c:pt>
                <c:pt idx="3">
                  <c:v>6.4635199999999994E-8</c:v>
                </c:pt>
                <c:pt idx="4">
                  <c:v>1.7841679999999999E-7</c:v>
                </c:pt>
                <c:pt idx="5">
                  <c:v>7.7743359999999998E-7</c:v>
                </c:pt>
                <c:pt idx="6">
                  <c:v>2.9135512820512798E-6</c:v>
                </c:pt>
                <c:pt idx="7">
                  <c:v>1.18464423076923E-5</c:v>
                </c:pt>
                <c:pt idx="8">
                  <c:v>4.0525153846153803E-5</c:v>
                </c:pt>
                <c:pt idx="9">
                  <c:v>1.51623871794871E-4</c:v>
                </c:pt>
                <c:pt idx="10">
                  <c:v>5.9052463157894695E-4</c:v>
                </c:pt>
                <c:pt idx="11" formatCode="General">
                  <c:v>2.3620689E-3</c:v>
                </c:pt>
                <c:pt idx="12" formatCode="General">
                  <c:v>9.0169181999999997E-3</c:v>
                </c:pt>
                <c:pt idx="13" formatCode="General">
                  <c:v>3.6231239799999898E-2</c:v>
                </c:pt>
                <c:pt idx="14" formatCode="General">
                  <c:v>0.1451914111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data_sort!$D$1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data_sort!$D$2:$D$16</c:f>
              <c:numCache>
                <c:formatCode>0.00E+00</c:formatCode>
                <c:ptCount val="15"/>
                <c:pt idx="0">
                  <c:v>1.0652225E-7</c:v>
                </c:pt>
                <c:pt idx="1">
                  <c:v>1.026034E-7</c:v>
                </c:pt>
                <c:pt idx="2">
                  <c:v>1.5212139999999901E-7</c:v>
                </c:pt>
                <c:pt idx="3">
                  <c:v>2.7356280000000001E-7</c:v>
                </c:pt>
                <c:pt idx="4">
                  <c:v>5.5751039999999999E-7</c:v>
                </c:pt>
                <c:pt idx="5">
                  <c:v>1.1778495999999999E-6</c:v>
                </c:pt>
                <c:pt idx="6">
                  <c:v>2.48158333333333E-6</c:v>
                </c:pt>
                <c:pt idx="7">
                  <c:v>4.1647435897435896E-6</c:v>
                </c:pt>
                <c:pt idx="8">
                  <c:v>7.6032307692307703E-6</c:v>
                </c:pt>
                <c:pt idx="9">
                  <c:v>1.6002743589743501E-5</c:v>
                </c:pt>
                <c:pt idx="10">
                  <c:v>3.9071684210526302E-5</c:v>
                </c:pt>
                <c:pt idx="11">
                  <c:v>7.1550699999999999E-5</c:v>
                </c:pt>
                <c:pt idx="12">
                  <c:v>1.687115E-4</c:v>
                </c:pt>
                <c:pt idx="13">
                  <c:v>3.0652810000000001E-4</c:v>
                </c:pt>
                <c:pt idx="14">
                  <c:v>6.1252720000000004E-4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850512"/>
        <c:axId val="-1710855408"/>
      </c:scatterChart>
      <c:valAx>
        <c:axId val="-1710850512"/>
        <c:scaling>
          <c:logBase val="10"/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5408"/>
        <c:crosses val="autoZero"/>
        <c:crossBetween val="midCat"/>
      </c:valAx>
      <c:valAx>
        <c:axId val="-17108554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05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Sorting Comparison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data_sort!$B$1</c:f>
              <c:strCache>
                <c:ptCount val="1"/>
                <c:pt idx="0">
                  <c:v>Bubble Sort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data_sort!$B$2:$B$16</c:f>
              <c:numCache>
                <c:formatCode>0.00E+00</c:formatCode>
                <c:ptCount val="15"/>
                <c:pt idx="0">
                  <c:v>2.9279250000000001E-8</c:v>
                </c:pt>
                <c:pt idx="1">
                  <c:v>7.9734799999999995E-8</c:v>
                </c:pt>
                <c:pt idx="2">
                  <c:v>7.4523199999999996E-8</c:v>
                </c:pt>
                <c:pt idx="3">
                  <c:v>2.4041280000000001E-7</c:v>
                </c:pt>
                <c:pt idx="4">
                  <c:v>4.1026480000000002E-7</c:v>
                </c:pt>
                <c:pt idx="5">
                  <c:v>1.5422335999999999E-6</c:v>
                </c:pt>
                <c:pt idx="6">
                  <c:v>4.7513974358974298E-6</c:v>
                </c:pt>
                <c:pt idx="7">
                  <c:v>2.7951660256410201E-5</c:v>
                </c:pt>
                <c:pt idx="8">
                  <c:v>7.26652564102564E-5</c:v>
                </c:pt>
                <c:pt idx="9">
                  <c:v>2.8011723076922998E-4</c:v>
                </c:pt>
                <c:pt idx="10" formatCode="General">
                  <c:v>1.1608748947368401E-3</c:v>
                </c:pt>
                <c:pt idx="11" formatCode="General">
                  <c:v>5.1119733000000002E-3</c:v>
                </c:pt>
                <c:pt idx="12" formatCode="General">
                  <c:v>2.15351656E-2</c:v>
                </c:pt>
                <c:pt idx="13" formatCode="General">
                  <c:v>8.8115762399999895E-2</c:v>
                </c:pt>
                <c:pt idx="14" formatCode="General">
                  <c:v>0.36489164439999999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data_sort!$C$1</c:f>
              <c:strCache>
                <c:ptCount val="1"/>
                <c:pt idx="0">
                  <c:v>Selection Sort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data_sort!$C$2:$C$16</c:f>
              <c:numCache>
                <c:formatCode>0.00E+00</c:formatCode>
                <c:ptCount val="15"/>
                <c:pt idx="0">
                  <c:v>3.5483750000000002E-8</c:v>
                </c:pt>
                <c:pt idx="1">
                  <c:v>1.9449800000000001E-8</c:v>
                </c:pt>
                <c:pt idx="2">
                  <c:v>2.8038599999999999E-8</c:v>
                </c:pt>
                <c:pt idx="3">
                  <c:v>6.4635199999999994E-8</c:v>
                </c:pt>
                <c:pt idx="4">
                  <c:v>1.7841679999999999E-7</c:v>
                </c:pt>
                <c:pt idx="5">
                  <c:v>7.7743359999999998E-7</c:v>
                </c:pt>
                <c:pt idx="6">
                  <c:v>2.9135512820512798E-6</c:v>
                </c:pt>
                <c:pt idx="7">
                  <c:v>1.18464423076923E-5</c:v>
                </c:pt>
                <c:pt idx="8">
                  <c:v>4.0525153846153803E-5</c:v>
                </c:pt>
                <c:pt idx="9">
                  <c:v>1.51623871794871E-4</c:v>
                </c:pt>
                <c:pt idx="10">
                  <c:v>5.9052463157894695E-4</c:v>
                </c:pt>
                <c:pt idx="11" formatCode="General">
                  <c:v>2.3620689E-3</c:v>
                </c:pt>
                <c:pt idx="12" formatCode="General">
                  <c:v>9.0169181999999997E-3</c:v>
                </c:pt>
                <c:pt idx="13" formatCode="General">
                  <c:v>3.6231239799999898E-2</c:v>
                </c:pt>
                <c:pt idx="14" formatCode="General">
                  <c:v>0.1451914111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data_sort!$D$1</c:f>
              <c:strCache>
                <c:ptCount val="1"/>
                <c:pt idx="0">
                  <c:v>Merge Sort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data_sort!$A$2:$A$16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  <c:pt idx="4">
                  <c:v>32</c:v>
                </c:pt>
                <c:pt idx="5">
                  <c:v>64</c:v>
                </c:pt>
                <c:pt idx="6">
                  <c:v>128</c:v>
                </c:pt>
                <c:pt idx="7">
                  <c:v>256</c:v>
                </c:pt>
                <c:pt idx="8">
                  <c:v>512</c:v>
                </c:pt>
                <c:pt idx="9">
                  <c:v>1024</c:v>
                </c:pt>
                <c:pt idx="10">
                  <c:v>2048</c:v>
                </c:pt>
                <c:pt idx="11">
                  <c:v>4096</c:v>
                </c:pt>
                <c:pt idx="12">
                  <c:v>8192</c:v>
                </c:pt>
                <c:pt idx="13">
                  <c:v>16384</c:v>
                </c:pt>
                <c:pt idx="14">
                  <c:v>32768</c:v>
                </c:pt>
              </c:numCache>
            </c:numRef>
          </c:xVal>
          <c:yVal>
            <c:numRef>
              <c:f>data_sort!$D$2:$D$16</c:f>
              <c:numCache>
                <c:formatCode>0.00E+00</c:formatCode>
                <c:ptCount val="15"/>
                <c:pt idx="0">
                  <c:v>1.0652225E-7</c:v>
                </c:pt>
                <c:pt idx="1">
                  <c:v>1.026034E-7</c:v>
                </c:pt>
                <c:pt idx="2">
                  <c:v>1.5212139999999901E-7</c:v>
                </c:pt>
                <c:pt idx="3">
                  <c:v>2.7356280000000001E-7</c:v>
                </c:pt>
                <c:pt idx="4">
                  <c:v>5.5751039999999999E-7</c:v>
                </c:pt>
                <c:pt idx="5">
                  <c:v>1.1778495999999999E-6</c:v>
                </c:pt>
                <c:pt idx="6">
                  <c:v>2.48158333333333E-6</c:v>
                </c:pt>
                <c:pt idx="7">
                  <c:v>4.1647435897435896E-6</c:v>
                </c:pt>
                <c:pt idx="8">
                  <c:v>7.6032307692307703E-6</c:v>
                </c:pt>
                <c:pt idx="9">
                  <c:v>1.6002743589743501E-5</c:v>
                </c:pt>
                <c:pt idx="10">
                  <c:v>3.9071684210526302E-5</c:v>
                </c:pt>
                <c:pt idx="11">
                  <c:v>7.1550699999999999E-5</c:v>
                </c:pt>
                <c:pt idx="12">
                  <c:v>1.687115E-4</c:v>
                </c:pt>
                <c:pt idx="13">
                  <c:v>3.0652810000000001E-4</c:v>
                </c:pt>
                <c:pt idx="14">
                  <c:v>6.1252720000000004E-4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10847248"/>
        <c:axId val="-1710853776"/>
      </c:scatterChart>
      <c:valAx>
        <c:axId val="-1710847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53776"/>
        <c:crosses val="autoZero"/>
        <c:crossBetween val="midCat"/>
      </c:valAx>
      <c:valAx>
        <c:axId val="-171085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108472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A7106-AB5F-4CA2-A1B7-59838B4E977C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752-6722-49B0-B618-AD75D15B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8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B351BD1-8BA8-4E9D-92F9-DD597235A1B9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9332-D128-4845-BA7D-7B5C5718F4C6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C768-71AA-4CAC-8E43-0AB8EE7CCDF3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F5AA-2A56-4BFA-A5C0-75AC5BA2C953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55140-0184-4CED-ABB4-F83DD999CDB5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0253E-8AC9-414F-8808-D3B8BFE5A1BF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7E7B-1230-411F-8F58-9C45F413C7B5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CC2-09A5-40FF-947E-100CA47A6693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73F1-DB08-46DA-91A5-2DED380E3B64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1" y="1708150"/>
            <a:ext cx="12196233" cy="0"/>
          </a:xfrm>
          <a:prstGeom prst="line">
            <a:avLst/>
          </a:prstGeom>
          <a:noFill/>
          <a:ln w="9525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sz="180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12192000" cy="1524000"/>
          </a:xfrm>
        </p:spPr>
        <p:txBody>
          <a:bodyPr anchor="b"/>
          <a:lstStyle>
            <a:lvl1pPr>
              <a:lnSpc>
                <a:spcPct val="80000"/>
              </a:lnSpc>
              <a:defRPr sz="3200">
                <a:solidFill>
                  <a:schemeClr val="folHlink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33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9D1F-6558-4C44-AC16-74C7FEA28B65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D91A-B878-4E69-BE1B-97978BF7D2A4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1520-63F3-41A4-8FA7-6453BCF6D41B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0B9F-00B1-46F8-8758-35FA39EF8A78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12A4D-E4D6-445D-8A2D-CD1CE6F293BD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EFB47-6DF7-4B9C-A88B-8242C9DBF4E4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E0A3-8EF4-45FB-8D2C-CB67C5BB1E8A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AD32-0B29-4D95-A07A-D2137DD30926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BE69-14DA-4007-8D7C-CB02C0200D11}" type="datetime1">
              <a:rPr lang="en-US" smtClean="0"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r>
              <a:rPr lang="en-US" dirty="0" smtClean="0"/>
              <a:t>Searching</a:t>
            </a:r>
          </a:p>
          <a:p>
            <a:r>
              <a:rPr lang="en-US" dirty="0" smtClean="0"/>
              <a:t>Sorting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6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Wait…how do we do experiments?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We vary the size of the data (usually by powers of two), so test on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Repeat each experiment numerous times to:</a:t>
                </a:r>
              </a:p>
              <a:p>
                <a:pPr lvl="1"/>
                <a:r>
                  <a:rPr lang="en-US" dirty="0" smtClean="0"/>
                  <a:t>Get an accurate time for operations faster than 1 microsecond (usually one tick of the clock)</a:t>
                </a:r>
              </a:p>
              <a:p>
                <a:pPr lvl="1"/>
                <a:r>
                  <a:rPr lang="en-US" dirty="0" smtClean="0"/>
                  <a:t>Average timing considering other tasks running on the computer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3098" r="-3125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>
                    <a:cs typeface="Courier New" panose="02070309020205020404" pitchFamily="49" charset="0"/>
                  </a:rPr>
                  <a:t>Pseudocode</a:t>
                </a:r>
              </a:p>
              <a:p>
                <a:endParaRPr lang="en-US" dirty="0" smtClean="0"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Setup before timing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time()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𝑟𝑒𝑝𝑒𝑎𝑡𝑠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experiment()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b="0" i="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time()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output(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𝑠𝑡𝑎𝑟𝑡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𝑠𝑡𝑜𝑝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𝑟𝑒𝑝𝑒𝑎𝑡𝑠</m:t>
                        </m:r>
                      </m:den>
                    </m:f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253" t="-3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5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of searching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2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Pseudocode</a:t>
                </a:r>
              </a:p>
              <a:p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rue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otherwise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 true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 false</a:t>
                </a:r>
                <a:endParaRPr lang="en-US" b="1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25" t="-2754" r="-3875" b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Complexity?</a:t>
                </a:r>
              </a:p>
              <a:p>
                <a:pPr lvl="1"/>
                <a:r>
                  <a:rPr lang="en-US" dirty="0" smtClean="0"/>
                  <a:t>Linear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Reasoning – The search might have to visit each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 contained in the array.</a:t>
                </a:r>
              </a:p>
              <a:p>
                <a:pPr lvl="1"/>
                <a:r>
                  <a:rPr lang="en-US" dirty="0" smtClean="0"/>
                  <a:t>Note – it doesn't matter if the first element is equal to the key, that is a </a:t>
                </a:r>
                <a:r>
                  <a:rPr lang="en-US" i="1" dirty="0" smtClean="0"/>
                  <a:t>special case</a:t>
                </a:r>
                <a:r>
                  <a:rPr lang="en-US" dirty="0" smtClean="0"/>
                  <a:t>. On average we must search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elements. Additionally, we don't care about a specific size, we are interested in performance as the size tends to infinity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2253" t="-2116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822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always ask this kind of question, </a:t>
            </a:r>
            <a:r>
              <a:rPr lang="en-US" i="1" dirty="0" smtClean="0"/>
              <a:t>can we do better?</a:t>
            </a:r>
          </a:p>
          <a:p>
            <a:r>
              <a:rPr lang="en-US" dirty="0" smtClean="0"/>
              <a:t>Well in general…no, this is about the best we can do with searching.</a:t>
            </a:r>
          </a:p>
          <a:p>
            <a:r>
              <a:rPr lang="en-US" dirty="0" smtClean="0"/>
              <a:t>Computer scientists then ask a follow-up questions, </a:t>
            </a:r>
            <a:r>
              <a:rPr lang="en-US" i="1" dirty="0" smtClean="0"/>
              <a:t>can we do better in special cases?</a:t>
            </a:r>
          </a:p>
          <a:p>
            <a:r>
              <a:rPr lang="en-US" dirty="0" smtClean="0"/>
              <a:t>Yes! If we knew the input was sorted we could do much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2249486"/>
                <a:ext cx="9905999" cy="4503005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Key 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true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if </a:t>
                </a: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contains k,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false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otherwise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h𝑖𝑔h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true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 false</a:t>
                </a:r>
                <a:endParaRPr lang="en-US" b="1" dirty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2249486"/>
                <a:ext cx="9905999" cy="4503005"/>
              </a:xfrm>
              <a:blipFill rotWithShape="0">
                <a:blip r:embed="rId2"/>
                <a:stretch>
                  <a:fillRect l="-677" t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it works?</a:t>
            </a:r>
          </a:p>
          <a:p>
            <a:r>
              <a:rPr lang="en-US" dirty="0" smtClean="0"/>
              <a:t>Key is 7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289160" y="3831860"/>
            <a:ext cx="7613680" cy="586204"/>
            <a:chOff x="2483509" y="3351213"/>
            <a:chExt cx="7613680" cy="58620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788309" y="3503613"/>
              <a:ext cx="6991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3074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683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2932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9028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5124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6122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731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73412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79508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85604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91700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977965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2483509" y="33512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Text Box 61"/>
            <p:cNvSpPr txBox="1">
              <a:spLocks noChangeArrowheads="1"/>
            </p:cNvSpPr>
            <p:nvPr/>
          </p:nvSpPr>
          <p:spPr bwMode="auto">
            <a:xfrm>
              <a:off x="6098246" y="3597276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3" name="Text Box 62"/>
            <p:cNvSpPr txBox="1">
              <a:spLocks noChangeArrowheads="1"/>
            </p:cNvSpPr>
            <p:nvPr/>
          </p:nvSpPr>
          <p:spPr bwMode="auto">
            <a:xfrm>
              <a:off x="2483509" y="3598863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4" name="Text Box 63"/>
            <p:cNvSpPr txBox="1">
              <a:spLocks noChangeArrowheads="1"/>
            </p:cNvSpPr>
            <p:nvPr/>
          </p:nvSpPr>
          <p:spPr bwMode="auto">
            <a:xfrm>
              <a:off x="9798709" y="3597276"/>
              <a:ext cx="298480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295525" y="4441460"/>
            <a:ext cx="7600950" cy="597317"/>
            <a:chOff x="2483509" y="3960813"/>
            <a:chExt cx="7600950" cy="597317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2635909" y="4113213"/>
              <a:ext cx="71437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0740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6836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2932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9028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51245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1220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7316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3412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9508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5604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91700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9779659" y="39608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2483509" y="39608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3655084" y="4217988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6" name="Text Box 65"/>
            <p:cNvSpPr txBox="1">
              <a:spLocks noChangeArrowheads="1"/>
            </p:cNvSpPr>
            <p:nvPr/>
          </p:nvSpPr>
          <p:spPr bwMode="auto">
            <a:xfrm>
              <a:off x="2483509" y="4219576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67" name="Text Box 66"/>
            <p:cNvSpPr txBox="1">
              <a:spLocks noChangeArrowheads="1"/>
            </p:cNvSpPr>
            <p:nvPr/>
          </p:nvSpPr>
          <p:spPr bwMode="auto">
            <a:xfrm>
              <a:off x="5512459" y="4217988"/>
              <a:ext cx="298480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295525" y="5051060"/>
            <a:ext cx="7600950" cy="608429"/>
            <a:chOff x="2483509" y="4570413"/>
            <a:chExt cx="7600950" cy="608429"/>
          </a:xfrm>
        </p:grpSpPr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712109" y="4722813"/>
              <a:ext cx="70675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074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683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2932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9028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5512459" y="45704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122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6731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73412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79508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85604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91700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977965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2483509" y="45704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8" name="Text Box 67"/>
            <p:cNvSpPr txBox="1">
              <a:spLocks noChangeArrowheads="1"/>
            </p:cNvSpPr>
            <p:nvPr/>
          </p:nvSpPr>
          <p:spPr bwMode="auto">
            <a:xfrm>
              <a:off x="4893334" y="4838701"/>
              <a:ext cx="344966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4312309" y="4840288"/>
              <a:ext cx="242374" cy="3385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70" name="Text Box 69"/>
            <p:cNvSpPr txBox="1">
              <a:spLocks noChangeArrowheads="1"/>
            </p:cNvSpPr>
            <p:nvPr/>
          </p:nvSpPr>
          <p:spPr bwMode="auto">
            <a:xfrm>
              <a:off x="5512459" y="4838701"/>
              <a:ext cx="304800" cy="3365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300288" y="5660660"/>
            <a:ext cx="7591425" cy="611188"/>
            <a:chOff x="2493034" y="5180013"/>
            <a:chExt cx="7591425" cy="611188"/>
          </a:xfrm>
        </p:grpSpPr>
        <p:sp>
          <p:nvSpPr>
            <p:cNvPr id="45" name="Line 44"/>
            <p:cNvSpPr>
              <a:spLocks noChangeShapeType="1"/>
            </p:cNvSpPr>
            <p:nvPr/>
          </p:nvSpPr>
          <p:spPr bwMode="auto">
            <a:xfrm>
              <a:off x="2788309" y="5332413"/>
              <a:ext cx="6991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buFont typeface="Arial" charset="0"/>
                <a:buNone/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074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683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42932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9028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5512459" y="5180013"/>
              <a:ext cx="304800" cy="3048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6122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6731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3412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79508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85604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91700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9779659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2493034" y="5180013"/>
              <a:ext cx="304800" cy="30480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71" name="Text Box 70"/>
            <p:cNvSpPr txBox="1">
              <a:spLocks noChangeArrowheads="1"/>
            </p:cNvSpPr>
            <p:nvPr/>
          </p:nvSpPr>
          <p:spPr bwMode="auto">
            <a:xfrm>
              <a:off x="5264809" y="5454651"/>
              <a:ext cx="785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altLang="en-US" sz="1600" dirty="0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 </a:t>
              </a:r>
              <a:r>
                <a:rPr lang="en-US" altLang="en-US" sz="1600" dirty="0">
                  <a:solidFill>
                    <a:schemeClr val="tx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1600" b="1" i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09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Complexity?</a:t>
                </a:r>
              </a:p>
              <a:p>
                <a:pPr lvl="1"/>
                <a:r>
                  <a:rPr lang="en-US" dirty="0" smtClean="0"/>
                  <a:t>Logarithmic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Reasoning – in each iteration of the loop, we eliminate half of the indices as possible cells to hold the key. The number of times you can repeatedly divide a number by 2 is the definition of a logarithm</a:t>
                </a:r>
              </a:p>
              <a:p>
                <a:pPr lvl="1"/>
                <a:r>
                  <a:rPr lang="en-US" dirty="0" smtClean="0"/>
                  <a:t>Note – I am loose on the base of the logarithm. If you feel more comfortable with one, it will always be base 2. However, in big-oh complexity the base doesn't matter. See me after class if you would like a proof.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searching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7"/>
            <a:ext cx="5182393" cy="354171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Download Search.java from the course website. It contains an experiment ready to go comparing the different searches. Lets go through the file to ensure we understand each component.</a:t>
            </a:r>
          </a:p>
          <a:p>
            <a:r>
              <a:rPr lang="en-US" dirty="0" smtClean="0"/>
              <a:t>Run the file, open up the csv file in Microsoft Excel</a:t>
            </a:r>
          </a:p>
          <a:p>
            <a:r>
              <a:rPr lang="en-US" dirty="0" smtClean="0"/>
              <a:t>Make a line scatter plot of the size vs the time of the methods</a:t>
            </a:r>
          </a:p>
          <a:p>
            <a:pPr lvl="1"/>
            <a:r>
              <a:rPr lang="en-US" dirty="0" smtClean="0"/>
              <a:t>Convert to a log-log plot to get a better picture of the data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754794"/>
              </p:ext>
            </p:extLst>
          </p:nvPr>
        </p:nvGraphicFramePr>
        <p:xfrm>
          <a:off x="6323805" y="4020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798706"/>
              </p:ext>
            </p:extLst>
          </p:nvPr>
        </p:nvGraphicFramePr>
        <p:xfrm>
          <a:off x="6323805" y="1146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9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smaller complexity drastically affects runtime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is much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study of sorting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0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performance?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Since the early days in computing, computer scientists have concerned themselves with improving hardware, software, visualizations,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Performance can mean many different things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/>
              <a:t>The economy of human time is the next advantage of machinery in </a:t>
            </a:r>
            <a:r>
              <a:rPr lang="en-US" dirty="0" smtClean="0"/>
              <a:t>manufactures." – Charles Babbage</a:t>
            </a:r>
            <a:endParaRPr lang="en-US" dirty="0"/>
          </a:p>
        </p:txBody>
      </p:sp>
      <p:pic>
        <p:nvPicPr>
          <p:cNvPr id="1028" name="Picture 4" descr="http://uploads.edubilla.com/inventors/4a/fb/charlesbabbag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99" y="4020343"/>
            <a:ext cx="2136212" cy="21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1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Bubble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Pseudocode</a:t>
                </a:r>
              </a:p>
              <a:p>
                <a:endParaRPr lang="en-US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swap(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Complexity</a:t>
                </a:r>
              </a:p>
              <a:p>
                <a:pPr lvl="1"/>
                <a:r>
                  <a:rPr lang="en-US" dirty="0" smtClean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Reasoning –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passes over the array, in each pass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 are visited and possibly swapped.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238" r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upload.wikimedia.org/wikipedia/commons/c/c8/Bubble-sort-example-300px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4085618"/>
            <a:ext cx="4601309" cy="276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scientists always ask this kind of question, </a:t>
            </a:r>
            <a:r>
              <a:rPr lang="en-US" i="1" dirty="0" smtClean="0"/>
              <a:t>can we do better?</a:t>
            </a:r>
          </a:p>
          <a:p>
            <a:r>
              <a:rPr lang="en-US" dirty="0" smtClean="0"/>
              <a:t>Identify the weakness here, bubble sort swaps too much</a:t>
            </a:r>
          </a:p>
          <a:p>
            <a:r>
              <a:rPr lang="en-US" dirty="0" smtClean="0"/>
              <a:t>Can we fix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15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Pseudocode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b="0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for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swap(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875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Complexity?</a:t>
                </a:r>
              </a:p>
              <a:p>
                <a:pPr lvl="1"/>
                <a:r>
                  <a:rPr lang="en-US" dirty="0" smtClean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Reasoning – In each iteration of the outer loop, we must find the minimum in the rest of the array, and we swap this minimum into place. Doing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times, takes in total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operations. 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1877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9/94/Selection-Sort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391" y="4243754"/>
            <a:ext cx="648462" cy="24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better?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not satisfying, bubble sort and selection sort have the same complexity, even though selection sort is a much nicer idea (and performs better in practice, will see soon)</a:t>
            </a:r>
          </a:p>
          <a:p>
            <a:r>
              <a:rPr lang="en-US" dirty="0" smtClean="0"/>
              <a:t>Computer scientists always ask this kind of question, </a:t>
            </a:r>
            <a:r>
              <a:rPr lang="en-US" i="1" dirty="0" smtClean="0"/>
              <a:t>can we do better?</a:t>
            </a:r>
          </a:p>
          <a:p>
            <a:r>
              <a:rPr lang="en-US" dirty="0" smtClean="0"/>
              <a:t>Maybe we can try a radically different idea</a:t>
            </a:r>
          </a:p>
        </p:txBody>
      </p:sp>
    </p:spTree>
    <p:extLst>
      <p:ext uri="{BB962C8B-B14F-4D97-AF65-F5344CB8AC3E}">
        <p14:creationId xmlns:p14="http://schemas.microsoft.com/office/powerpoint/2010/main" val="18238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Split the array in half</a:t>
            </a:r>
          </a:p>
          <a:p>
            <a:r>
              <a:rPr lang="en-US" dirty="0" smtClean="0"/>
              <a:t>Sort each half recursively</a:t>
            </a:r>
          </a:p>
          <a:p>
            <a:r>
              <a:rPr lang="en-US" dirty="0" smtClean="0"/>
              <a:t>Merge the two back together</a:t>
            </a:r>
            <a:endParaRPr lang="en-US" dirty="0"/>
          </a:p>
        </p:txBody>
      </p:sp>
      <p:pic>
        <p:nvPicPr>
          <p:cNvPr id="3074" name="Picture 2" descr="Merge-sort-example-300px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23" y="2426677"/>
            <a:ext cx="5615395" cy="336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0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Pseudocode Sort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 return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split(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MergeSort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merge(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375" t="-2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Pseudocode Merge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Sorted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newArray(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←0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if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then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else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𝑙𝑒𝑛𝑔𝑡h</m:t>
                    </m:r>
                  </m:oMath>
                </a14:m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</a:t>
                </a:r>
                <a:endParaRPr lang="en-US" b="1" i="1" dirty="0" smtClean="0">
                  <a:solidFill>
                    <a:schemeClr val="accent3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𝑎𝑟𝑟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692150" indent="-6921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b="1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</a:t>
                </a:r>
                <a:r>
                  <a:rPr lang="en-US" b="1" dirty="0" smtClean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eturn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𝑎𝑟𝑟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457200" indent="-457200">
                  <a:spcBef>
                    <a:spcPts val="0"/>
                  </a:spcBef>
                  <a:buFont typeface="+mj-lt"/>
                  <a:buAutoNum type="arabicPeriod"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4875211" cy="4608514"/>
              </a:xfrm>
              <a:blipFill rotWithShape="0">
                <a:blip r:embed="rId3"/>
                <a:stretch>
                  <a:fillRect l="-1502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4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Merge Sort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5001480" cy="45030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Complexity?</a:t>
                </a:r>
              </a:p>
              <a:p>
                <a:pPr lvl="1"/>
                <a:r>
                  <a:rPr lang="en-US" dirty="0" err="1" smtClean="0"/>
                  <a:t>Linearithmic</a:t>
                </a:r>
                <a:r>
                  <a:rPr lang="en-US" dirty="0" smtClean="0"/>
                  <a:t>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Reasoning – At each iteration of the recursive function we split the array in half and merge it back together.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work. Then we do this same amount of work at each level of the recursion tree. Since we split in half repeatedly, there are a logarithmic number of levels. Thus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work 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levels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5001480" cy="4503005"/>
              </a:xfrm>
              <a:blipFill rotWithShape="0">
                <a:blip r:embed="rId2"/>
                <a:stretch>
                  <a:fillRect l="-2436" t="-1759" r="-1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679089" y="1280318"/>
            <a:ext cx="4191000" cy="1785938"/>
            <a:chOff x="384" y="1632"/>
            <a:chExt cx="5184" cy="2208"/>
          </a:xfrm>
        </p:grpSpPr>
        <p:cxnSp>
          <p:nvCxnSpPr>
            <p:cNvPr id="8" name="AutoShape 5"/>
            <p:cNvCxnSpPr>
              <a:cxnSpLocks noChangeShapeType="1"/>
              <a:stCxn id="35" idx="0"/>
              <a:endCxn id="14" idx="2"/>
            </p:cNvCxnSpPr>
            <p:nvPr/>
          </p:nvCxnSpPr>
          <p:spPr bwMode="auto">
            <a:xfrm flipV="1">
              <a:off x="905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6"/>
            <p:cNvCxnSpPr>
              <a:cxnSpLocks noChangeShapeType="1"/>
              <a:stCxn id="36" idx="0"/>
              <a:endCxn id="14" idx="2"/>
            </p:cNvCxnSpPr>
            <p:nvPr/>
          </p:nvCxnSpPr>
          <p:spPr bwMode="auto">
            <a:xfrm flipH="1" flipV="1">
              <a:off x="1578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7"/>
            <p:cNvCxnSpPr>
              <a:cxnSpLocks noChangeShapeType="1"/>
              <a:stCxn id="27" idx="0"/>
              <a:endCxn id="35" idx="2"/>
            </p:cNvCxnSpPr>
            <p:nvPr/>
          </p:nvCxnSpPr>
          <p:spPr bwMode="auto">
            <a:xfrm flipV="1">
              <a:off x="611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8"/>
            <p:cNvCxnSpPr>
              <a:cxnSpLocks noChangeShapeType="1"/>
              <a:stCxn id="29" idx="0"/>
              <a:endCxn id="36" idx="2"/>
            </p:cNvCxnSpPr>
            <p:nvPr/>
          </p:nvCxnSpPr>
          <p:spPr bwMode="auto">
            <a:xfrm flipV="1">
              <a:off x="1948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35" idx="2"/>
              <a:endCxn id="28" idx="0"/>
            </p:cNvCxnSpPr>
            <p:nvPr/>
          </p:nvCxnSpPr>
          <p:spPr bwMode="auto">
            <a:xfrm>
              <a:off x="905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/>
            <p:cNvCxnSpPr>
              <a:cxnSpLocks noChangeShapeType="1"/>
              <a:stCxn id="36" idx="2"/>
              <a:endCxn id="30" idx="0"/>
            </p:cNvCxnSpPr>
            <p:nvPr/>
          </p:nvCxnSpPr>
          <p:spPr bwMode="auto">
            <a:xfrm>
              <a:off x="2250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771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3555" y="2279"/>
              <a:ext cx="1614" cy="2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468" y="2925"/>
              <a:ext cx="5037" cy="269"/>
              <a:chOff x="468" y="3168"/>
              <a:chExt cx="5037" cy="269"/>
            </a:xfrm>
          </p:grpSpPr>
          <p:sp>
            <p:nvSpPr>
              <p:cNvPr id="35" name="AutoShape 14"/>
              <p:cNvSpPr>
                <a:spLocks noChangeArrowheads="1"/>
              </p:cNvSpPr>
              <p:nvPr/>
            </p:nvSpPr>
            <p:spPr bwMode="auto">
              <a:xfrm>
                <a:off x="468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6" name="AutoShape 15"/>
              <p:cNvSpPr>
                <a:spLocks noChangeArrowheads="1"/>
              </p:cNvSpPr>
              <p:nvPr/>
            </p:nvSpPr>
            <p:spPr bwMode="auto">
              <a:xfrm>
                <a:off x="1779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7" name="AutoShape 16"/>
              <p:cNvSpPr>
                <a:spLocks noChangeArrowheads="1"/>
              </p:cNvSpPr>
              <p:nvPr/>
            </p:nvSpPr>
            <p:spPr bwMode="auto">
              <a:xfrm>
                <a:off x="3252" y="3168"/>
                <a:ext cx="87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8" name="AutoShape 17"/>
              <p:cNvSpPr>
                <a:spLocks noChangeArrowheads="1"/>
              </p:cNvSpPr>
              <p:nvPr/>
            </p:nvSpPr>
            <p:spPr bwMode="auto">
              <a:xfrm>
                <a:off x="4563" y="3168"/>
                <a:ext cx="942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384" y="3571"/>
              <a:ext cx="5184" cy="269"/>
              <a:chOff x="384" y="3571"/>
              <a:chExt cx="5184" cy="269"/>
            </a:xfrm>
          </p:grpSpPr>
          <p:sp>
            <p:nvSpPr>
              <p:cNvPr id="27" name="AutoShape 19"/>
              <p:cNvSpPr>
                <a:spLocks noChangeArrowheads="1"/>
              </p:cNvSpPr>
              <p:nvPr/>
            </p:nvSpPr>
            <p:spPr bwMode="auto">
              <a:xfrm>
                <a:off x="384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28" name="AutoShape 20"/>
              <p:cNvSpPr>
                <a:spLocks noChangeArrowheads="1"/>
              </p:cNvSpPr>
              <p:nvPr/>
            </p:nvSpPr>
            <p:spPr bwMode="auto">
              <a:xfrm>
                <a:off x="1006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29" name="AutoShape 21"/>
              <p:cNvSpPr>
                <a:spLocks noChangeArrowheads="1"/>
              </p:cNvSpPr>
              <p:nvPr/>
            </p:nvSpPr>
            <p:spPr bwMode="auto">
              <a:xfrm>
                <a:off x="1725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/>
            </p:nvSpPr>
            <p:spPr bwMode="auto">
              <a:xfrm>
                <a:off x="2351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1" name="AutoShape 23"/>
              <p:cNvSpPr>
                <a:spLocks noChangeArrowheads="1"/>
              </p:cNvSpPr>
              <p:nvPr/>
            </p:nvSpPr>
            <p:spPr bwMode="auto">
              <a:xfrm>
                <a:off x="3168" y="3571"/>
                <a:ext cx="454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2" name="AutoShape 24"/>
              <p:cNvSpPr>
                <a:spLocks noChangeArrowheads="1"/>
              </p:cNvSpPr>
              <p:nvPr/>
            </p:nvSpPr>
            <p:spPr bwMode="auto">
              <a:xfrm>
                <a:off x="3790" y="3571"/>
                <a:ext cx="437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3" name="AutoShape 25"/>
              <p:cNvSpPr>
                <a:spLocks noChangeArrowheads="1"/>
              </p:cNvSpPr>
              <p:nvPr/>
            </p:nvSpPr>
            <p:spPr bwMode="auto">
              <a:xfrm>
                <a:off x="4509" y="3571"/>
                <a:ext cx="445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  <p:sp>
            <p:nvSpPr>
              <p:cNvPr id="34" name="AutoShape 26"/>
              <p:cNvSpPr>
                <a:spLocks noChangeArrowheads="1"/>
              </p:cNvSpPr>
              <p:nvPr/>
            </p:nvSpPr>
            <p:spPr bwMode="auto">
              <a:xfrm>
                <a:off x="5135" y="3571"/>
                <a:ext cx="433" cy="269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1pPr>
                <a:lvl2pPr marL="37931725" indent="-37474525"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2pPr>
                <a:lvl3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3pPr>
                <a:lvl4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4pPr>
                <a:lvl5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5pPr>
                <a:lvl6pPr marL="4572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6pPr>
                <a:lvl7pPr marL="9144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7pPr>
                <a:lvl8pPr marL="13716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8pPr>
                <a:lvl9pPr marL="1828800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ＭＳ Ｐゴシック" charset="-128"/>
                  </a:defRPr>
                </a:lvl9pPr>
              </a:lstStyle>
              <a:p>
                <a:endParaRPr lang="zh-TW" altLang="en-US" sz="1800">
                  <a:solidFill>
                    <a:srgbClr val="2D2DB9"/>
                  </a:solidFill>
                  <a:ea typeface="新細明體" charset="-120"/>
                </a:endParaRPr>
              </a:p>
            </p:txBody>
          </p:sp>
        </p:grpSp>
        <p:cxnSp>
          <p:nvCxnSpPr>
            <p:cNvPr id="18" name="AutoShape 27"/>
            <p:cNvCxnSpPr>
              <a:cxnSpLocks noChangeShapeType="1"/>
              <a:stCxn id="37" idx="0"/>
              <a:endCxn id="15" idx="2"/>
            </p:cNvCxnSpPr>
            <p:nvPr/>
          </p:nvCxnSpPr>
          <p:spPr bwMode="auto">
            <a:xfrm flipV="1">
              <a:off x="3689" y="2548"/>
              <a:ext cx="673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8"/>
            <p:cNvCxnSpPr>
              <a:cxnSpLocks noChangeShapeType="1"/>
              <a:stCxn id="38" idx="0"/>
              <a:endCxn id="15" idx="2"/>
            </p:cNvCxnSpPr>
            <p:nvPr/>
          </p:nvCxnSpPr>
          <p:spPr bwMode="auto">
            <a:xfrm flipH="1" flipV="1">
              <a:off x="4362" y="2548"/>
              <a:ext cx="67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9"/>
            <p:cNvCxnSpPr>
              <a:cxnSpLocks noChangeShapeType="1"/>
              <a:stCxn id="31" idx="0"/>
              <a:endCxn id="37" idx="2"/>
            </p:cNvCxnSpPr>
            <p:nvPr/>
          </p:nvCxnSpPr>
          <p:spPr bwMode="auto">
            <a:xfrm flipV="1">
              <a:off x="3395" y="3194"/>
              <a:ext cx="294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30"/>
            <p:cNvCxnSpPr>
              <a:cxnSpLocks noChangeShapeType="1"/>
              <a:stCxn id="33" idx="0"/>
              <a:endCxn id="38" idx="2"/>
            </p:cNvCxnSpPr>
            <p:nvPr/>
          </p:nvCxnSpPr>
          <p:spPr bwMode="auto">
            <a:xfrm flipV="1">
              <a:off x="4732" y="3194"/>
              <a:ext cx="302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1"/>
            <p:cNvCxnSpPr>
              <a:cxnSpLocks noChangeShapeType="1"/>
              <a:stCxn id="37" idx="2"/>
              <a:endCxn id="32" idx="0"/>
            </p:cNvCxnSpPr>
            <p:nvPr/>
          </p:nvCxnSpPr>
          <p:spPr bwMode="auto">
            <a:xfrm>
              <a:off x="3689" y="3194"/>
              <a:ext cx="320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32"/>
            <p:cNvCxnSpPr>
              <a:cxnSpLocks noChangeShapeType="1"/>
              <a:stCxn id="38" idx="2"/>
              <a:endCxn id="34" idx="0"/>
            </p:cNvCxnSpPr>
            <p:nvPr/>
          </p:nvCxnSpPr>
          <p:spPr bwMode="auto">
            <a:xfrm>
              <a:off x="5034" y="3194"/>
              <a:ext cx="318" cy="37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1440" y="1632"/>
              <a:ext cx="3072" cy="2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defRPr sz="2000">
                  <a:solidFill>
                    <a:schemeClr val="bg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endParaRPr lang="zh-TW" altLang="en-US" sz="1800">
                <a:solidFill>
                  <a:srgbClr val="2D2DB9"/>
                </a:solidFill>
                <a:ea typeface="新細明體" charset="-120"/>
              </a:endParaRPr>
            </a:p>
          </p:txBody>
        </p:sp>
        <p:cxnSp>
          <p:nvCxnSpPr>
            <p:cNvPr id="25" name="AutoShape 34"/>
            <p:cNvCxnSpPr>
              <a:cxnSpLocks noChangeShapeType="1"/>
              <a:stCxn id="14" idx="0"/>
              <a:endCxn id="24" idx="2"/>
            </p:cNvCxnSpPr>
            <p:nvPr/>
          </p:nvCxnSpPr>
          <p:spPr bwMode="auto">
            <a:xfrm flipV="1">
              <a:off x="1578" y="1903"/>
              <a:ext cx="1398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5"/>
            <p:cNvCxnSpPr>
              <a:cxnSpLocks noChangeShapeType="1"/>
              <a:stCxn id="15" idx="0"/>
              <a:endCxn id="24" idx="2"/>
            </p:cNvCxnSpPr>
            <p:nvPr/>
          </p:nvCxnSpPr>
          <p:spPr bwMode="auto">
            <a:xfrm flipH="1" flipV="1">
              <a:off x="2976" y="1903"/>
              <a:ext cx="1386" cy="37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9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971945"/>
                  </p:ext>
                </p:extLst>
              </p:nvPr>
            </p:nvGraphicFramePr>
            <p:xfrm>
              <a:off x="6438209" y="375181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73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kumimoji="0" lang="en-US" altLang="zh-TW" sz="1800" b="0" i="1" u="none" strike="noStrike" cap="none" normalizeH="0" baseline="-2500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23812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0" lang="en-US" altLang="zh-TW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2</m:t>
                                    </m:r>
                                  </m:e>
                                  <m:sup>
                                    <m:func>
                                      <m:func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kumimoji="0" lang="en-US" altLang="zh-TW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sup>
                                </m:sSup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</m:t>
                                </m:r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zh-TW" sz="1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charset="-12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0" lang="en-US" altLang="zh-TW" sz="1800" b="0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charset="-12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kumimoji="0" lang="en-US" altLang="zh-TW" sz="1800" b="0" i="0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a:rPr kumimoji="0" lang="en-US" altLang="zh-TW" sz="1800" b="0" i="1" u="none" strike="noStrike" cap="none" normalizeH="0" baseline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新細明體" charset="-120"/>
                                              </a:rPr>
                                              <m:t>𝑛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  <m:r>
                                  <a:rPr kumimoji="0" lang="en-US" altLang="zh-TW" sz="18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8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charset="-12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9" name="Group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971945"/>
                  </p:ext>
                </p:extLst>
              </p:nvPr>
            </p:nvGraphicFramePr>
            <p:xfrm>
              <a:off x="6438209" y="3751819"/>
              <a:ext cx="4672761" cy="2929891"/>
            </p:xfrm>
            <a:graphic>
              <a:graphicData uri="http://schemas.openxmlformats.org/drawingml/2006/table">
                <a:tbl>
                  <a:tblPr/>
                  <a:tblGrid>
                    <a:gridCol w="795967"/>
                    <a:gridCol w="1250066"/>
                    <a:gridCol w="1238491"/>
                    <a:gridCol w="1388237"/>
                  </a:tblGrid>
                  <a:tr h="2857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depth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#</a:t>
                          </a:r>
                          <a:r>
                            <a:rPr kumimoji="0" lang="en-US" altLang="zh-TW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seqs</a:t>
                          </a: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新細明體" charset="-120"/>
                          </a:endParaRP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size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新細明體" charset="-120"/>
                            </a:rPr>
                            <a:t>Cost for level</a:t>
                          </a:r>
                        </a:p>
                      </a:txBody>
                      <a:tcPr marL="0" marR="0" marT="0" marB="0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accent1"/>
                        </a:solidFill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0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69767" r="-121675" b="-4058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69767" r="-8333" b="-405814"/>
                          </a:stretch>
                        </a:blipFill>
                      </a:tcPr>
                    </a:tc>
                  </a:tr>
                  <a:tr h="527050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1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n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Symbol" panose="05050102010706020507" pitchFamily="18" charset="2"/>
                              <a:ea typeface="新細明體" charset="-120"/>
                            </a:rPr>
                            <a:t>/</a:t>
                          </a:r>
                          <a:r>
                            <a:rPr kumimoji="0" lang="en-US" altLang="zh-TW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2</a:t>
                          </a:r>
                          <a:endParaRPr kumimoji="0" lang="en-US" altLang="zh-TW" sz="1800" b="0" i="0" u="none" strike="noStrike" cap="none" normalizeH="0" baseline="30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167816" r="-8333" b="-301149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517778" r="-500000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517778" r="-219512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517778" r="-121675" b="-48222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2288"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r>
                            <a:rPr kumimoji="0" lang="en-US" altLang="zh-TW" sz="1800" b="0" i="0" u="none" strike="noStrike" cap="none" normalizeH="0" baseline="-2500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charset="-120"/>
                            </a:rPr>
                            <a:t>i</a:t>
                          </a:r>
                          <a:endParaRPr kumimoji="0" lang="en-US" altLang="zh-TW" sz="1800" b="0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323256" r="-219512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323256" r="-121675" b="-15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323256" r="-8333" b="-152326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808889" r="-500000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808889" r="-219512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808889" r="-121675" b="-191111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ts val="600"/>
                            </a:spcBef>
                            <a:defRPr sz="20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1pPr>
                          <a:lvl2pPr marL="37931725" indent="-37474525">
                            <a:buClr>
                              <a:srgbClr val="000066"/>
                            </a:buClr>
                            <a:defRPr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2pPr>
                          <a:lvl3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3pPr>
                          <a:lvl4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4pPr>
                          <a:lvl5pPr>
                            <a:spcBef>
                              <a:spcPts val="450"/>
                            </a:spcBef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5pPr>
                          <a:lvl6pPr marL="4572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6pPr>
                          <a:lvl7pPr marL="9144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7pPr>
                          <a:lvl8pPr marL="13716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8pPr>
                          <a:lvl9pPr marL="1828800" eaLnBrk="0" fontAlgn="base" hangingPunct="0">
                            <a:lnSpc>
                              <a:spcPct val="93000"/>
                            </a:lnSpc>
                            <a:spcBef>
                              <a:spcPts val="450"/>
                            </a:spcBef>
                            <a:spcAft>
                              <a:spcPct val="0"/>
                            </a:spcAft>
                            <a:defRPr sz="1600">
                              <a:solidFill>
                                <a:schemeClr val="accent2"/>
                              </a:solidFill>
                              <a:latin typeface="Arial" panose="020B0604020202020204" pitchFamily="34" charset="0"/>
                              <a:ea typeface="ＭＳ Ｐゴシック" charset="-128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hlink"/>
                            </a:buClr>
                            <a:buSzPct val="110000"/>
                            <a:buFont typeface="Wingdings" panose="05000000000000000000" pitchFamily="2" charset="2"/>
                            <a:buNone/>
                            <a:tabLst/>
                          </a:pPr>
                          <a:endParaRPr kumimoji="0" lang="en-US" altLang="zh-TW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新細明體" charset="-120"/>
                          </a:endParaRPr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23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4580" t="-475581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66829" t="-475581" r="-219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168473" t="-475581" r="-1216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 horzOverflow="overflow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39035" t="-475581" r="-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137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sorting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1412" y="2249487"/>
            <a:ext cx="5182393" cy="35417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Download Sort.java from the course website. It contains an experiment ready to go comparing the different searches. Lets go through the file to ensure we understand each component.</a:t>
            </a:r>
          </a:p>
          <a:p>
            <a:r>
              <a:rPr lang="en-US" dirty="0" smtClean="0"/>
              <a:t>Run the file, open up the csv file in Microsoft Excel</a:t>
            </a:r>
          </a:p>
          <a:p>
            <a:r>
              <a:rPr lang="en-US" dirty="0" smtClean="0"/>
              <a:t>Make a line scatter plot of the size vs the time of the methods</a:t>
            </a:r>
          </a:p>
          <a:p>
            <a:pPr lvl="1"/>
            <a:r>
              <a:rPr lang="en-US" dirty="0" smtClean="0"/>
              <a:t>Convert to a log-log plot to get a better picture of the data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892741"/>
              </p:ext>
            </p:extLst>
          </p:nvPr>
        </p:nvGraphicFramePr>
        <p:xfrm>
          <a:off x="6323805" y="4052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228170"/>
              </p:ext>
            </p:extLst>
          </p:nvPr>
        </p:nvGraphicFramePr>
        <p:xfrm>
          <a:off x="6323805" y="87788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4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algorithms can have the same complexity, but different actual performance</a:t>
                </a:r>
              </a:p>
              <a:p>
                <a:pPr lvl="1"/>
                <a:r>
                  <a:rPr lang="en-US" dirty="0" smtClean="0"/>
                  <a:t>We need to experiment on our data</a:t>
                </a:r>
              </a:p>
              <a:p>
                <a:r>
                  <a:rPr lang="en-US" dirty="0" smtClean="0"/>
                  <a:t>Smaller complexity will always beat an optimized higher complexity</a:t>
                </a:r>
              </a:p>
              <a:p>
                <a:pPr lvl="1"/>
                <a:r>
                  <a:rPr lang="en-US" dirty="0" smtClean="0"/>
                  <a:t>However, note that this doesn't necessarily apply to small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Lesson – choosing an appropriate algorithm requires understanding the size of your data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2238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141410" y="2249486"/>
                <a:ext cx="5421436" cy="3541714"/>
              </a:xfrm>
            </p:spPr>
            <p:txBody>
              <a:bodyPr/>
              <a:lstStyle/>
              <a:p>
                <a:r>
                  <a:rPr lang="en-US" dirty="0" smtClean="0"/>
                  <a:t>Searching</a:t>
                </a:r>
              </a:p>
              <a:p>
                <a:pPr lvl="1"/>
                <a:r>
                  <a:rPr lang="en-US" dirty="0" smtClean="0"/>
                  <a:t>Linear Search – linear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Binary Search – logarithmic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141410" y="2249486"/>
                <a:ext cx="5421436" cy="3541714"/>
              </a:xfrm>
              <a:blipFill rotWithShape="0">
                <a:blip r:embed="rId2"/>
                <a:stretch>
                  <a:fillRect l="-2247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200" y="2249486"/>
                <a:ext cx="5495081" cy="3541714"/>
              </a:xfrm>
            </p:spPr>
            <p:txBody>
              <a:bodyPr/>
              <a:lstStyle/>
              <a:p>
                <a:r>
                  <a:rPr lang="en-US" dirty="0" smtClean="0"/>
                  <a:t>Sorting</a:t>
                </a:r>
              </a:p>
              <a:p>
                <a:pPr lvl="1"/>
                <a:r>
                  <a:rPr lang="en-US" dirty="0" smtClean="0"/>
                  <a:t>Bubble Sort – quadratic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Selection Sort – quadratic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Merge Sort – </a:t>
                </a:r>
                <a:r>
                  <a:rPr lang="en-US" dirty="0" err="1" smtClean="0"/>
                  <a:t>linearithmic</a:t>
                </a:r>
                <a:r>
                  <a:rPr lang="en-US" dirty="0" smtClean="0"/>
                  <a:t> time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200" y="2249486"/>
                <a:ext cx="5495081" cy="3541714"/>
              </a:xfrm>
              <a:blipFill rotWithShape="0">
                <a:blip r:embed="rId3"/>
                <a:stretch>
                  <a:fillRect l="-2331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4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Fewest computations</a:t>
            </a:r>
          </a:p>
          <a:p>
            <a:r>
              <a:rPr lang="en-US" dirty="0" smtClean="0"/>
              <a:t>Smaller memory usage</a:t>
            </a:r>
          </a:p>
          <a:p>
            <a:r>
              <a:rPr lang="en-US" dirty="0" smtClean="0"/>
              <a:t>Faster computations</a:t>
            </a:r>
          </a:p>
          <a:p>
            <a:r>
              <a:rPr lang="en-US" dirty="0" smtClean="0"/>
              <a:t>Improving accuracy of computations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we achieve these</a:t>
            </a:r>
          </a:p>
          <a:p>
            <a:pPr lvl="1"/>
            <a:r>
              <a:rPr lang="en-US" dirty="0" smtClean="0"/>
              <a:t>Better algorithms</a:t>
            </a:r>
          </a:p>
          <a:p>
            <a:pPr lvl="1"/>
            <a:r>
              <a:rPr lang="en-US" dirty="0" smtClean="0"/>
              <a:t>Better hardware</a:t>
            </a:r>
          </a:p>
          <a:p>
            <a:pPr lvl="1"/>
            <a:r>
              <a:rPr lang="en-US" dirty="0" smtClean="0"/>
              <a:t>Better languages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26" y="4560907"/>
            <a:ext cx="2460585" cy="246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solve real problems (large) in real time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024680"/>
            <a:ext cx="4531986" cy="19913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76" y="3105703"/>
            <a:ext cx="2649765" cy="1489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758" y="4838654"/>
            <a:ext cx="3148395" cy="1225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41" y="4838654"/>
            <a:ext cx="2595730" cy="19148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922" y="5511281"/>
            <a:ext cx="2846836" cy="1242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162" y="2775681"/>
            <a:ext cx="2713981" cy="14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will focus our study of performance on time as a metric of performance</a:t>
            </a:r>
          </a:p>
          <a:p>
            <a:r>
              <a:rPr lang="en-US" dirty="0" smtClean="0"/>
              <a:t>We can measure time experimentally like a stopwatch in our programs:</a:t>
            </a:r>
            <a:br>
              <a:rPr lang="en-US" dirty="0" smtClean="0"/>
            </a:b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start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.nanoTime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solidFill>
                  <a:schemeClr val="accent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//run algorithm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stop =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.nanoTime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time = (stop – start)/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1e9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/>
              <a:t>We can measure time theoretically with big-oh analysis – an approximation technique for quantifying the time an algorithm takes</a:t>
            </a:r>
          </a:p>
        </p:txBody>
      </p:sp>
    </p:spTree>
    <p:extLst>
      <p:ext uri="{BB962C8B-B14F-4D97-AF65-F5344CB8AC3E}">
        <p14:creationId xmlns:p14="http://schemas.microsoft.com/office/powerpoint/2010/main" val="41085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Big-oh complexity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(pronounced "big-oh") if there exists constants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– real time taken for an algorithm. This is what we want to approximate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– a function that "approximates"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more precisely it is an upper bound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We use this, as it describes how long an algorithm will</a:t>
                </a:r>
                <a:br>
                  <a:rPr lang="en-US" dirty="0" smtClean="0"/>
                </a:br>
                <a:r>
                  <a:rPr lang="en-US" dirty="0" smtClean="0"/>
                  <a:t>take to compute as the problem size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) </a:t>
                </a:r>
                <a:r>
                  <a:rPr lang="en-US" dirty="0" smtClean="0"/>
                  <a:t>increases</a:t>
                </a:r>
              </a:p>
              <a:p>
                <a:r>
                  <a:rPr lang="en-US" dirty="0" smtClean="0"/>
                  <a:t>To determine – count the operations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31" t="-1033" b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big-oh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23" y="4130040"/>
            <a:ext cx="2622348" cy="26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3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Big-oh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Logarithmic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Linear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Example: searching for the minimum in an array. We must "look at"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elements of an array</a:t>
                </a:r>
              </a:p>
              <a:p>
                <a:r>
                  <a:rPr lang="en-US" dirty="0" err="1" smtClean="0"/>
                  <a:t>Linearithmic</a:t>
                </a:r>
                <a:r>
                  <a:rPr lang="en-US" dirty="0" smtClean="0"/>
                  <a:t>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Quadratic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500" t="-2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big-oh analy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95" y="2069281"/>
            <a:ext cx="5404820" cy="387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Shameless plug for CMSC 221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class is not about how we come up with these equations, or how we design better algorithms. For continued information, continue on in CS coursework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 this class, I want you to have an intuitive feel of what big-oh means through a few algorithms</a:t>
            </a:r>
          </a:p>
          <a:p>
            <a:r>
              <a:rPr lang="en-US" dirty="0" smtClean="0"/>
              <a:t>In this class, understand the algorithms I present, but I do not expect you to come up with it yourself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explore these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5421436" cy="3541714"/>
          </a:xfrm>
        </p:spPr>
        <p:txBody>
          <a:bodyPr/>
          <a:lstStyle/>
          <a:p>
            <a:r>
              <a:rPr lang="en-US" dirty="0" smtClean="0"/>
              <a:t>Case study on Searching</a:t>
            </a:r>
            <a:endParaRPr lang="en-US" dirty="0" smtClean="0"/>
          </a:p>
          <a:p>
            <a:pPr lvl="1"/>
            <a:r>
              <a:rPr lang="en-US" dirty="0" smtClean="0"/>
              <a:t>Linear </a:t>
            </a:r>
            <a:r>
              <a:rPr lang="en-US" dirty="0" smtClean="0"/>
              <a:t>Search</a:t>
            </a:r>
            <a:endParaRPr lang="en-US" dirty="0" smtClean="0"/>
          </a:p>
          <a:p>
            <a:pPr lvl="1"/>
            <a:r>
              <a:rPr lang="en-US" dirty="0" smtClean="0"/>
              <a:t>Binary </a:t>
            </a:r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5495081" cy="3541714"/>
          </a:xfrm>
        </p:spPr>
        <p:txBody>
          <a:bodyPr/>
          <a:lstStyle/>
          <a:p>
            <a:r>
              <a:rPr lang="en-US" dirty="0" smtClean="0"/>
              <a:t>Case study on Sorting</a:t>
            </a:r>
            <a:endParaRPr lang="en-US" dirty="0" smtClean="0"/>
          </a:p>
          <a:p>
            <a:pPr lvl="1"/>
            <a:r>
              <a:rPr lang="en-US" dirty="0" smtClean="0"/>
              <a:t>Bubble </a:t>
            </a:r>
            <a:r>
              <a:rPr lang="en-US" dirty="0" smtClean="0"/>
              <a:t>Sort</a:t>
            </a:r>
            <a:endParaRPr lang="en-US" dirty="0" smtClean="0"/>
          </a:p>
          <a:p>
            <a:pPr lvl="1"/>
            <a:r>
              <a:rPr lang="en-US" dirty="0" smtClean="0"/>
              <a:t>Selection </a:t>
            </a:r>
            <a:r>
              <a:rPr lang="en-US" dirty="0" smtClean="0"/>
              <a:t>Sort</a:t>
            </a:r>
            <a:endParaRPr lang="en-US" dirty="0" smtClean="0"/>
          </a:p>
          <a:p>
            <a:pPr lvl="1"/>
            <a:r>
              <a:rPr lang="en-US" dirty="0" smtClean="0"/>
              <a:t>Merge </a:t>
            </a:r>
            <a:r>
              <a:rPr lang="en-US" dirty="0" smtClean="0"/>
              <a:t>Sort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992</TotalTime>
  <Words>1082</Words>
  <Application>Microsoft Office PowerPoint</Application>
  <PresentationFormat>Widescreen</PresentationFormat>
  <Paragraphs>294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Calibri</vt:lpstr>
      <vt:lpstr>Cambria Math</vt:lpstr>
      <vt:lpstr>Courier New</vt:lpstr>
      <vt:lpstr>新細明體</vt:lpstr>
      <vt:lpstr>Symbol</vt:lpstr>
      <vt:lpstr>Tahoma</vt:lpstr>
      <vt:lpstr>Times New Roman</vt:lpstr>
      <vt:lpstr>Trebuchet MS</vt:lpstr>
      <vt:lpstr>Tw Cen MT</vt:lpstr>
      <vt:lpstr>Wingdings</vt:lpstr>
      <vt:lpstr>Circuit</vt:lpstr>
      <vt:lpstr>Performance</vt:lpstr>
      <vt:lpstr>What is performance?</vt:lpstr>
      <vt:lpstr>Examples of performance</vt:lpstr>
      <vt:lpstr>Why do we care?</vt:lpstr>
      <vt:lpstr>Big-Oh Complexity</vt:lpstr>
      <vt:lpstr>Big-oh complexity</vt:lpstr>
      <vt:lpstr>Common Big-oh functions</vt:lpstr>
      <vt:lpstr>Shameless plug for CMSC 221</vt:lpstr>
      <vt:lpstr>Lets explore these concepts</vt:lpstr>
      <vt:lpstr>Wait…how do we do experiments?</vt:lpstr>
      <vt:lpstr>Case study of searching</vt:lpstr>
      <vt:lpstr>Linear Search</vt:lpstr>
      <vt:lpstr>Can we do better?</vt:lpstr>
      <vt:lpstr>Binary search</vt:lpstr>
      <vt:lpstr>Binary Search</vt:lpstr>
      <vt:lpstr>Binary Search</vt:lpstr>
      <vt:lpstr>Experiment searching</vt:lpstr>
      <vt:lpstr>Conclusion</vt:lpstr>
      <vt:lpstr>Case study of sorting</vt:lpstr>
      <vt:lpstr>Bubble Sort</vt:lpstr>
      <vt:lpstr>Can we do better?</vt:lpstr>
      <vt:lpstr>Selection Sort</vt:lpstr>
      <vt:lpstr>Can we do better?</vt:lpstr>
      <vt:lpstr>Merge sort</vt:lpstr>
      <vt:lpstr>Merge Sort</vt:lpstr>
      <vt:lpstr>Merge Sort</vt:lpstr>
      <vt:lpstr>Experiment sorting</vt:lpstr>
      <vt:lpstr>Conclusion</vt:lpstr>
      <vt:lpstr>Algorithm 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150  Introduction to Computing</dc:title>
  <dc:creator>Jory Denny</dc:creator>
  <cp:lastModifiedBy>Jory Denny</cp:lastModifiedBy>
  <cp:revision>133</cp:revision>
  <dcterms:created xsi:type="dcterms:W3CDTF">2016-08-19T17:15:05Z</dcterms:created>
  <dcterms:modified xsi:type="dcterms:W3CDTF">2017-04-03T17:35:36Z</dcterms:modified>
</cp:coreProperties>
</file>