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3"/>
  </p:notesMasterIdLst>
  <p:sldIdLst>
    <p:sldId id="329" r:id="rId2"/>
    <p:sldId id="536" r:id="rId3"/>
    <p:sldId id="396" r:id="rId4"/>
    <p:sldId id="397" r:id="rId5"/>
    <p:sldId id="398" r:id="rId6"/>
    <p:sldId id="399" r:id="rId7"/>
    <p:sldId id="400" r:id="rId8"/>
    <p:sldId id="402" r:id="rId9"/>
    <p:sldId id="403" r:id="rId10"/>
    <p:sldId id="404" r:id="rId11"/>
    <p:sldId id="537" r:id="rId12"/>
    <p:sldId id="538" r:id="rId13"/>
    <p:sldId id="539" r:id="rId14"/>
    <p:sldId id="540" r:id="rId15"/>
    <p:sldId id="541" r:id="rId16"/>
    <p:sldId id="542" r:id="rId17"/>
    <p:sldId id="543" r:id="rId18"/>
    <p:sldId id="544" r:id="rId19"/>
    <p:sldId id="545" r:id="rId20"/>
    <p:sldId id="546" r:id="rId21"/>
    <p:sldId id="547" r:id="rId22"/>
    <p:sldId id="548" r:id="rId23"/>
    <p:sldId id="549" r:id="rId24"/>
    <p:sldId id="550" r:id="rId25"/>
    <p:sldId id="551" r:id="rId26"/>
    <p:sldId id="552" r:id="rId27"/>
    <p:sldId id="423" r:id="rId28"/>
    <p:sldId id="431" r:id="rId29"/>
    <p:sldId id="439" r:id="rId30"/>
    <p:sldId id="440" r:id="rId31"/>
    <p:sldId id="442" r:id="rId32"/>
    <p:sldId id="444" r:id="rId33"/>
    <p:sldId id="445" r:id="rId34"/>
    <p:sldId id="446" r:id="rId35"/>
    <p:sldId id="448" r:id="rId36"/>
    <p:sldId id="451" r:id="rId37"/>
    <p:sldId id="553" r:id="rId38"/>
    <p:sldId id="554" r:id="rId39"/>
    <p:sldId id="555" r:id="rId40"/>
    <p:sldId id="556" r:id="rId41"/>
    <p:sldId id="557" r:id="rId42"/>
    <p:sldId id="558" r:id="rId43"/>
    <p:sldId id="559" r:id="rId44"/>
    <p:sldId id="500" r:id="rId45"/>
    <p:sldId id="501" r:id="rId46"/>
    <p:sldId id="503" r:id="rId47"/>
    <p:sldId id="383" r:id="rId48"/>
    <p:sldId id="504" r:id="rId49"/>
    <p:sldId id="505" r:id="rId50"/>
    <p:sldId id="506" r:id="rId51"/>
    <p:sldId id="508" r:id="rId52"/>
    <p:sldId id="509" r:id="rId53"/>
    <p:sldId id="510" r:id="rId54"/>
    <p:sldId id="511" r:id="rId55"/>
    <p:sldId id="512" r:id="rId56"/>
    <p:sldId id="514" r:id="rId57"/>
    <p:sldId id="515" r:id="rId58"/>
    <p:sldId id="516" r:id="rId59"/>
    <p:sldId id="525" r:id="rId60"/>
    <p:sldId id="531" r:id="rId61"/>
    <p:sldId id="39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536"/>
            <p14:sldId id="396"/>
            <p14:sldId id="397"/>
            <p14:sldId id="398"/>
            <p14:sldId id="399"/>
            <p14:sldId id="400"/>
            <p14:sldId id="402"/>
            <p14:sldId id="403"/>
            <p14:sldId id="404"/>
            <p14:sldId id="537"/>
            <p14:sldId id="538"/>
            <p14:sldId id="539"/>
            <p14:sldId id="540"/>
            <p14:sldId id="541"/>
            <p14:sldId id="542"/>
            <p14:sldId id="543"/>
            <p14:sldId id="544"/>
            <p14:sldId id="545"/>
            <p14:sldId id="546"/>
            <p14:sldId id="547"/>
            <p14:sldId id="548"/>
            <p14:sldId id="549"/>
            <p14:sldId id="550"/>
            <p14:sldId id="551"/>
            <p14:sldId id="552"/>
            <p14:sldId id="423"/>
            <p14:sldId id="431"/>
            <p14:sldId id="439"/>
            <p14:sldId id="440"/>
            <p14:sldId id="442"/>
            <p14:sldId id="444"/>
            <p14:sldId id="445"/>
            <p14:sldId id="446"/>
            <p14:sldId id="448"/>
            <p14:sldId id="451"/>
            <p14:sldId id="553"/>
            <p14:sldId id="554"/>
            <p14:sldId id="555"/>
            <p14:sldId id="556"/>
            <p14:sldId id="557"/>
            <p14:sldId id="558"/>
            <p14:sldId id="559"/>
            <p14:sldId id="500"/>
            <p14:sldId id="501"/>
            <p14:sldId id="503"/>
            <p14:sldId id="383"/>
            <p14:sldId id="504"/>
            <p14:sldId id="505"/>
            <p14:sldId id="506"/>
            <p14:sldId id="508"/>
            <p14:sldId id="509"/>
            <p14:sldId id="510"/>
            <p14:sldId id="511"/>
            <p14:sldId id="512"/>
            <p14:sldId id="514"/>
            <p14:sldId id="515"/>
            <p14:sldId id="516"/>
            <p14:sldId id="525"/>
            <p14:sldId id="531"/>
            <p14:sldId id="3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10/13/2017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399A11-99D5-418F-830A-458FD54BCCF9}" type="slidenum">
              <a:rPr lang="en-US" altLang="en-US" sz="1000"/>
              <a:pPr/>
              <a:t>4</a:t>
            </a:fld>
            <a:endParaRPr lang="en-US" altLang="en-US" sz="1000"/>
          </a:p>
        </p:txBody>
      </p:sp>
      <p:sp>
        <p:nvSpPr>
          <p:cNvPr id="117763" name="Rectangle 2"/>
          <p:cNvSpPr>
            <a:spLocks noGrp="1" noRot="1" noChangeAspect="1" noChangeArrowheads="1" noTextEdit="1"/>
          </p:cNvSpPr>
          <p:nvPr>
            <p:ph type="sldImg"/>
          </p:nvPr>
        </p:nvSpPr>
        <p:spPr>
          <a:xfrm>
            <a:off x="393700" y="692150"/>
            <a:ext cx="6070600" cy="3416300"/>
          </a:xfrm>
          <a:ln cap="flat"/>
        </p:spPr>
      </p:sp>
      <p:sp>
        <p:nvSpPr>
          <p:cNvPr id="1177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6318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F27693A-DAE5-DC4D-B803-D88B50FABF7B}" type="slidenum">
              <a:rPr lang="en-US"/>
              <a:pPr/>
              <a:t>61</a:t>
            </a:fld>
            <a:endParaRPr lang="en-US"/>
          </a:p>
        </p:txBody>
      </p:sp>
      <p:sp>
        <p:nvSpPr>
          <p:cNvPr id="75779" name="Rectangle 2"/>
          <p:cNvSpPr>
            <a:spLocks noGrp="1" noRot="1" noChangeAspect="1" noChangeArrowheads="1" noTextEdit="1"/>
          </p:cNvSpPr>
          <p:nvPr>
            <p:ph type="sldImg"/>
          </p:nvPr>
        </p:nvSpPr>
        <p:spPr>
          <a:xfrm>
            <a:off x="385763" y="684213"/>
            <a:ext cx="6091237" cy="3427412"/>
          </a:xfrm>
          <a:solidFill>
            <a:srgbClr val="FFFFFF"/>
          </a:solidFill>
          <a:ln/>
        </p:spPr>
      </p:sp>
      <p:sp>
        <p:nvSpPr>
          <p:cNvPr id="75780"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9891" tIns="44946" rIns="89891" bIns="44946"/>
          <a:lstStyle/>
          <a:p>
            <a:pPr eaLnBrk="1" hangingPunct="1"/>
            <a:r>
              <a:rPr kumimoji="1" lang="en-US" smtClean="0"/>
              <a:t>"You’re always off by 1 in this business."   </a:t>
            </a:r>
            <a:r>
              <a:rPr kumimoji="1" lang="en-US" smtClean="0">
                <a:solidFill>
                  <a:schemeClr val="hlink"/>
                </a:solidFill>
              </a:rPr>
              <a:t>- J. Morris</a:t>
            </a:r>
            <a:r>
              <a:rPr lang="en-US" smtClean="0"/>
              <a:t>Bush:  We're number 0</a:t>
            </a:r>
          </a:p>
          <a:p>
            <a:pPr eaLnBrk="1" hangingPunct="1"/>
            <a:r>
              <a:rPr kumimoji="1" lang="en-US" smtClean="0"/>
              <a:t>" . . . By the way, we rank 10</a:t>
            </a:r>
            <a:r>
              <a:rPr kumimoji="1" lang="en-US" baseline="30000" smtClean="0"/>
              <a:t>th</a:t>
            </a:r>
            <a:r>
              <a:rPr kumimoji="1" lang="en-US" smtClean="0"/>
              <a:t> among the industrialized world in broadband technology and its availability.  That’s not good enough for America.  Tenth is 10 spots too low as far as I’m concerned. "   </a:t>
            </a:r>
            <a:r>
              <a:rPr kumimoji="1" lang="en-US" smtClean="0">
                <a:solidFill>
                  <a:schemeClr val="hlink"/>
                </a:solidFill>
              </a:rPr>
              <a:t>- George W. Bush</a:t>
            </a:r>
          </a:p>
          <a:p>
            <a:pPr eaLnBrk="1" hangingPunct="1"/>
            <a:endParaRPr kumimoji="1" lang="en-US" smtClean="0">
              <a:solidFill>
                <a:schemeClr val="hlink"/>
              </a:solidFill>
              <a:latin typeface="Courier New" charset="0"/>
            </a:endParaRPr>
          </a:p>
          <a:p>
            <a:pPr eaLnBrk="1" hangingPunct="1"/>
            <a:endParaRPr lang="en-US" smtClean="0"/>
          </a:p>
        </p:txBody>
      </p:sp>
    </p:spTree>
    <p:extLst>
      <p:ext uri="{BB962C8B-B14F-4D97-AF65-F5344CB8AC3E}">
        <p14:creationId xmlns:p14="http://schemas.microsoft.com/office/powerpoint/2010/main" val="129281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96E2FEB-4F6E-456D-BACE-12F2C4BAB379}" type="datetime1">
              <a:rPr lang="en-US" smtClean="0"/>
              <a:t>10/13/2017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9A361-44E6-4A3B-B06F-76B1C61DE283}" type="datetime1">
              <a:rPr lang="en-US" smtClean="0"/>
              <a:t>10/13/2017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E97F6-FE4E-4DBE-B91C-D572CA51CB87}" type="datetime1">
              <a:rPr lang="en-US" smtClean="0"/>
              <a:t>10/13/2017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FC54C-6887-41AE-B0D3-F122FA7AA9EA}" type="datetime1">
              <a:rPr lang="en-US" smtClean="0"/>
              <a:t>10/13/2017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39CAD-9ABB-4DD7-80F9-2F80619C86FE}" type="datetime1">
              <a:rPr lang="en-US" smtClean="0"/>
              <a:t>10/13/2017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671018-A873-4719-890D-6CCE0D0BB02C}" type="datetime1">
              <a:rPr lang="en-US" smtClean="0"/>
              <a:t>10/13/2017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7EF0661-3458-4F7D-AD7D-07E00A1A7633}" type="datetime1">
              <a:rPr lang="en-US" smtClean="0"/>
              <a:t>10/13/2017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28DFE-CC4D-4A17-BC6B-85BF3FB6AF29}" type="datetime1">
              <a:rPr lang="en-US" smtClean="0"/>
              <a:t>10/13/2017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F1B82-91F0-4A3C-AC76-5068D8E4032B}" type="datetime1">
              <a:rPr lang="en-US" smtClean="0"/>
              <a:t>10/13/2017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1AED4A-274F-453E-86CB-7D8D24A216FA}" type="datetime1">
              <a:rPr lang="en-US" smtClean="0"/>
              <a:t>10/13/2017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CAA60-9178-488A-A46C-94934E57FED5}" type="datetime1">
              <a:rPr lang="en-US" smtClean="0"/>
              <a:t>10/13/2017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685A7-58C8-4A93-9ED1-A4CA82A54551}" type="datetime1">
              <a:rPr lang="en-US" smtClean="0"/>
              <a:t>10/13/2017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0BA026-23E5-4400-874B-AF3365244AAC}" type="datetime1">
              <a:rPr lang="en-US" smtClean="0"/>
              <a:t>10/13/2017</a:t>
            </a:fld>
            <a:endParaRPr lang="en-US" dirty="0"/>
          </a:p>
        </p:txBody>
      </p:sp>
      <p:sp>
        <p:nvSpPr>
          <p:cNvPr id="8" name="Footer Placeholder 7"/>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112DD-3271-48F1-92F8-1ED50E4F9180}" type="datetime1">
              <a:rPr lang="en-US" smtClean="0"/>
              <a:t>10/13/2017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5929-3344-47C8-B549-501FBEA2336F}" type="datetime1">
              <a:rPr lang="en-US" smtClean="0"/>
              <a:t>10/13/2017</a:t>
            </a:fld>
            <a:endParaRPr lang="en-US" dirty="0"/>
          </a:p>
        </p:txBody>
      </p:sp>
      <p:sp>
        <p:nvSpPr>
          <p:cNvPr id="3" name="Footer Placeholder 2"/>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4A7DF-8AEC-4E6E-B9B5-17C2C5CCE346}" type="datetime1">
              <a:rPr lang="en-US" smtClean="0"/>
              <a:t>10/13/2017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90F3D-918D-42DB-878E-8D67AD825273}" type="datetime1">
              <a:rPr lang="en-US" smtClean="0"/>
              <a:t>10/13/2017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4510F8-1014-4666-9C16-AEAB7EC98A56}" type="datetime1">
              <a:rPr lang="en-US" smtClean="0"/>
              <a:t>10/13/2017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s.oracle.com/javase/7/docs/api/java/lang/String.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normAutofit fontScale="90000"/>
          </a:bodyPr>
          <a:lstStyle/>
          <a:p>
            <a:r>
              <a:rPr lang="en-US" altLang="en-US" dirty="0" smtClean="0"/>
              <a:t>Chapter 7</a:t>
            </a:r>
            <a:br>
              <a:rPr lang="en-US" altLang="en-US" dirty="0" smtClean="0"/>
            </a:br>
            <a:r>
              <a:rPr lang="en-US" altLang="en-US" dirty="0" smtClean="0"/>
              <a:t>Single-Dimensional Arrays</a:t>
            </a:r>
            <a:br>
              <a:rPr lang="en-US" altLang="en-US" dirty="0" smtClean="0"/>
            </a:br>
            <a:r>
              <a:rPr lang="en-US" altLang="en-US" dirty="0" smtClean="0"/>
              <a:t>Chapter 8</a:t>
            </a:r>
            <a:br>
              <a:rPr lang="en-US" altLang="en-US" dirty="0" smtClean="0"/>
            </a:br>
            <a:r>
              <a:rPr lang="en-US" altLang="en-US" dirty="0" err="1" smtClean="0"/>
              <a:t>MultiDimensional</a:t>
            </a:r>
            <a:r>
              <a:rPr lang="en-US" altLang="en-US" dirty="0" smtClean="0"/>
              <a:t> arrays</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t>Array Initializers</a:t>
            </a:r>
          </a:p>
        </p:txBody>
      </p:sp>
      <p:sp>
        <p:nvSpPr>
          <p:cNvPr id="14340" name="Rectangle 3"/>
          <p:cNvSpPr>
            <a:spLocks noGrp="1" noChangeArrowheads="1"/>
          </p:cNvSpPr>
          <p:nvPr>
            <p:ph sz="half" idx="1"/>
          </p:nvPr>
        </p:nvSpPr>
        <p:spPr/>
        <p:txBody>
          <a:bodyPr>
            <a:normAutofit lnSpcReduction="10000"/>
          </a:bodyPr>
          <a:lstStyle/>
          <a:p>
            <a:r>
              <a:rPr lang="en-US" altLang="en-US" dirty="0" smtClean="0"/>
              <a:t>You may also use array initializers to give non-default values to arrays:</a:t>
            </a:r>
            <a:r>
              <a:rPr lang="en-US" altLang="en-US" dirty="0"/>
              <a:t/>
            </a:r>
            <a:br>
              <a:rPr lang="en-US" altLang="en-US" dirty="0"/>
            </a:b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1.9</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2.9</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3.5</a:t>
            </a:r>
            <a:r>
              <a:rPr lang="en-US" altLang="en-US" dirty="0" smtClean="0">
                <a:latin typeface="Courier New" panose="02070309020205020404" pitchFamily="49" charset="0"/>
                <a:cs typeface="Courier New" panose="02070309020205020404" pitchFamily="49" charset="0"/>
              </a:rPr>
              <a:t>};</a:t>
            </a:r>
          </a:p>
          <a:p>
            <a:r>
              <a:rPr lang="en-US" altLang="en-US" dirty="0" smtClean="0"/>
              <a:t>This shorthand syntax must be in one statement. Splitting it causes a syntax error.</a:t>
            </a:r>
          </a:p>
        </p:txBody>
      </p:sp>
      <p:sp>
        <p:nvSpPr>
          <p:cNvPr id="4" name="Content Placeholder 3"/>
          <p:cNvSpPr>
            <a:spLocks noGrp="1"/>
          </p:cNvSpPr>
          <p:nvPr>
            <p:ph sz="half" idx="2"/>
          </p:nvPr>
        </p:nvSpPr>
        <p:spPr/>
        <p:txBody>
          <a:bodyPr>
            <a:normAutofit lnSpcReduction="10000"/>
          </a:bodyPr>
          <a:lstStyle/>
          <a:p>
            <a:r>
              <a:rPr lang="en-US" dirty="0"/>
              <a:t>This shorthand notation is equivalent to the following statements:</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1.9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2.9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3.4</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a:latin typeface="Courier New" panose="02070309020205020404" pitchFamily="49" charset="0"/>
                <a:cs typeface="Courier New" panose="02070309020205020404" pitchFamily="49" charset="0"/>
              </a:rPr>
              <a:t>myList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3.5</a:t>
            </a:r>
            <a:r>
              <a:rPr lang="en-US"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8594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339413288"/>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1615210" y="2322728"/>
            <a:ext cx="4914544"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1615210" y="4853354"/>
            <a:ext cx="4914544" cy="646331"/>
          </a:xfrm>
          <a:prstGeom prst="rect">
            <a:avLst/>
          </a:prstGeom>
          <a:noFill/>
          <a:ln w="38100">
            <a:solidFill>
              <a:schemeClr val="accent1"/>
            </a:solidFill>
          </a:ln>
        </p:spPr>
        <p:txBody>
          <a:bodyPr wrap="square" rtlCol="0">
            <a:spAutoFit/>
          </a:bodyPr>
          <a:lstStyle/>
          <a:p>
            <a:r>
              <a:rPr lang="en-US" dirty="0" smtClean="0"/>
              <a:t>Declare, create, and initialize an array named values of size 5</a:t>
            </a:r>
            <a:endParaRPr lang="en-US" dirty="0"/>
          </a:p>
        </p:txBody>
      </p:sp>
      <p:cxnSp>
        <p:nvCxnSpPr>
          <p:cNvPr id="16" name="Straight Arrow Connector 15"/>
          <p:cNvCxnSpPr>
            <a:stCxn id="14" idx="0"/>
            <a:endCxn id="13" idx="2"/>
          </p:cNvCxnSpPr>
          <p:nvPr/>
        </p:nvCxnSpPr>
        <p:spPr>
          <a:xfrm flipV="1">
            <a:off x="4072482" y="2766645"/>
            <a:ext cx="0" cy="20867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05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1</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08081224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752349" y="2733035"/>
            <a:ext cx="1702420"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319465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1</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08081224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22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1</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81288235"/>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033956" y="4979403"/>
            <a:ext cx="1834360" cy="369332"/>
          </a:xfrm>
          <a:prstGeom prst="rect">
            <a:avLst/>
          </a:prstGeom>
          <a:noFill/>
          <a:ln w="38100">
            <a:solidFill>
              <a:schemeClr val="accent1"/>
            </a:solidFill>
          </a:ln>
        </p:spPr>
        <p:txBody>
          <a:bodyPr wrap="square" rtlCol="0">
            <a:spAutoFit/>
          </a:bodyPr>
          <a:lstStyle/>
          <a:p>
            <a:r>
              <a:rPr lang="en-US" dirty="0" smtClean="0"/>
              <a:t>Set values[1] to 1</a:t>
            </a:r>
            <a:endParaRPr lang="en-US" dirty="0"/>
          </a:p>
        </p:txBody>
      </p:sp>
      <p:cxnSp>
        <p:nvCxnSpPr>
          <p:cNvPr id="8" name="Straight Arrow Connector 7"/>
          <p:cNvCxnSpPr>
            <a:stCxn id="7" idx="0"/>
            <a:endCxn id="13" idx="2"/>
          </p:cNvCxnSpPr>
          <p:nvPr/>
        </p:nvCxnSpPr>
        <p:spPr>
          <a:xfrm flipV="1">
            <a:off x="4951136" y="3645875"/>
            <a:ext cx="1" cy="13335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41980" y="4942111"/>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868316" y="5164069"/>
            <a:ext cx="297366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620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2</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727198251"/>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0830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2</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333842487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381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2</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95630715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033956" y="5340308"/>
            <a:ext cx="1834360" cy="369332"/>
          </a:xfrm>
          <a:prstGeom prst="rect">
            <a:avLst/>
          </a:prstGeom>
          <a:noFill/>
          <a:ln w="38100">
            <a:solidFill>
              <a:schemeClr val="accent1"/>
            </a:solidFill>
          </a:ln>
        </p:spPr>
        <p:txBody>
          <a:bodyPr wrap="square" rtlCol="0">
            <a:spAutoFit/>
          </a:bodyPr>
          <a:lstStyle/>
          <a:p>
            <a:r>
              <a:rPr lang="en-US" dirty="0" smtClean="0"/>
              <a:t>Set values[2] to 3</a:t>
            </a:r>
            <a:endParaRPr lang="en-US" dirty="0"/>
          </a:p>
        </p:txBody>
      </p:sp>
      <p:cxnSp>
        <p:nvCxnSpPr>
          <p:cNvPr id="8" name="Straight Arrow Connector 7"/>
          <p:cNvCxnSpPr>
            <a:stCxn id="7" idx="0"/>
            <a:endCxn id="13" idx="2"/>
          </p:cNvCxnSpPr>
          <p:nvPr/>
        </p:nvCxnSpPr>
        <p:spPr>
          <a:xfrm flipV="1">
            <a:off x="4951136" y="3645875"/>
            <a:ext cx="1" cy="1694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60310" y="5303016"/>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868316" y="5524974"/>
            <a:ext cx="299199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798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3</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009752171"/>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14912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3</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3157522781"/>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622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altLang="en-US" dirty="0"/>
                  <a:t>Read one hundred numbers, compute their average, and find out how many numbers are above the average. </a:t>
                </a:r>
                <a:endParaRPr lang="en-US" altLang="en-US" dirty="0" smtClean="0"/>
              </a:p>
              <a:p>
                <a:r>
                  <a:rPr lang="en-US" altLang="en-US" dirty="0" smtClean="0"/>
                  <a:t>Store and manipulate large amounts of data</a:t>
                </a:r>
              </a:p>
              <a:p>
                <a:pPr lvl="1"/>
                <a:r>
                  <a:rPr lang="en-US" dirty="0"/>
                  <a:t>52 playing cards in a deck</a:t>
                </a:r>
              </a:p>
              <a:p>
                <a:pPr lvl="1"/>
                <a:r>
                  <a:rPr lang="en-US" dirty="0"/>
                  <a:t>3 thousand undergrads at UR</a:t>
                </a:r>
              </a:p>
              <a:p>
                <a:pPr lvl="1"/>
                <a:r>
                  <a:rPr lang="en-US" dirty="0"/>
                  <a:t>140 characters per Tweet</a:t>
                </a:r>
              </a:p>
              <a:p>
                <a:pPr lvl="1"/>
                <a:r>
                  <a:rPr lang="en-US" dirty="0"/>
                  <a:t>4 billion nucleotides in a DNA strand</a:t>
                </a:r>
              </a:p>
              <a:p>
                <a:pPr lvl="1"/>
                <a:r>
                  <a:rPr lang="en-US" dirty="0"/>
                  <a:t>50 trillion cells in the human body</a:t>
                </a:r>
              </a:p>
              <a:p>
                <a:pPr lvl="1"/>
                <a14:m>
                  <m:oMath xmlns:m="http://schemas.openxmlformats.org/officeDocument/2006/math">
                    <m:r>
                      <a:rPr lang="en-US" i="1">
                        <a:latin typeface="Cambria Math" panose="02040503050406030204" pitchFamily="18" charset="0"/>
                      </a:rPr>
                      <m:t>6.022</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23</m:t>
                        </m:r>
                      </m:sup>
                    </m:sSup>
                  </m:oMath>
                </a14:m>
                <a:r>
                  <a:rPr lang="en-US" dirty="0"/>
                  <a:t> particles in a </a:t>
                </a:r>
                <a:r>
                  <a:rPr lang="en-US" dirty="0" smtClean="0"/>
                  <a:t>mole</a:t>
                </a:r>
                <a:endParaRPr lang="en-US"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6" t="-3098" r="-123"/>
                </a:stretch>
              </a:blipFill>
            </p:spPr>
            <p:txBody>
              <a:bodyPr/>
              <a:lstStyle/>
              <a:p>
                <a:r>
                  <a:rPr lang="en-US">
                    <a:noFill/>
                  </a:rPr>
                  <a:t> </a:t>
                </a:r>
              </a:p>
            </p:txBody>
          </p:sp>
        </mc:Fallback>
      </mc:AlternateContent>
      <p:pic>
        <p:nvPicPr>
          <p:cNvPr id="254978" name="Picture 2" descr="https://encrypted-tbn2.gstatic.com/images?q=tbn:ANd9GcTpgr9U9PNmePpuvwbFfI4bZmVEZghW1yHsE_YP0XkiV00tvnkj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615" y="3259499"/>
            <a:ext cx="4404851" cy="32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1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4978"/>
                                        </p:tgtEl>
                                        <p:attrNameLst>
                                          <p:attrName>style.visibility</p:attrName>
                                        </p:attrNameLst>
                                      </p:cBhvr>
                                      <p:to>
                                        <p:strVal val="visible"/>
                                      </p:to>
                                    </p:set>
                                    <p:animEffect transition="in" filter="fade">
                                      <p:cBhvr>
                                        <p:cTn id="28" dur="500"/>
                                        <p:tgtEl>
                                          <p:spTgt spid="254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3</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813418230"/>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033956" y="5700040"/>
            <a:ext cx="1834360" cy="369332"/>
          </a:xfrm>
          <a:prstGeom prst="rect">
            <a:avLst/>
          </a:prstGeom>
          <a:noFill/>
          <a:ln w="38100">
            <a:solidFill>
              <a:schemeClr val="accent1"/>
            </a:solidFill>
          </a:ln>
        </p:spPr>
        <p:txBody>
          <a:bodyPr wrap="square" rtlCol="0">
            <a:spAutoFit/>
          </a:bodyPr>
          <a:lstStyle/>
          <a:p>
            <a:r>
              <a:rPr lang="en-US" dirty="0" smtClean="0"/>
              <a:t>Set values[3] to 6</a:t>
            </a:r>
            <a:endParaRPr lang="en-US" dirty="0"/>
          </a:p>
        </p:txBody>
      </p:sp>
      <p:cxnSp>
        <p:nvCxnSpPr>
          <p:cNvPr id="8" name="Straight Arrow Connector 7"/>
          <p:cNvCxnSpPr>
            <a:stCxn id="7" idx="0"/>
            <a:endCxn id="13" idx="2"/>
          </p:cNvCxnSpPr>
          <p:nvPr/>
        </p:nvCxnSpPr>
        <p:spPr>
          <a:xfrm flipV="1">
            <a:off x="4951136" y="3645875"/>
            <a:ext cx="1" cy="2054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41979" y="5662748"/>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868316" y="5884706"/>
            <a:ext cx="297366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5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4</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91367587"/>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430739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4</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802343225"/>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639188" y="4771292"/>
            <a:ext cx="1315559"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true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611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4</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3555779202"/>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2329166" y="3201958"/>
            <a:ext cx="524394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3984591" y="6065293"/>
            <a:ext cx="1933090" cy="369332"/>
          </a:xfrm>
          <a:prstGeom prst="rect">
            <a:avLst/>
          </a:prstGeom>
          <a:noFill/>
          <a:ln w="38100">
            <a:solidFill>
              <a:schemeClr val="accent1"/>
            </a:solidFill>
          </a:ln>
        </p:spPr>
        <p:txBody>
          <a:bodyPr wrap="square" rtlCol="0">
            <a:spAutoFit/>
          </a:bodyPr>
          <a:lstStyle/>
          <a:p>
            <a:r>
              <a:rPr lang="en-US" dirty="0" smtClean="0"/>
              <a:t>Set values[4] to 10</a:t>
            </a:r>
            <a:endParaRPr lang="en-US" dirty="0"/>
          </a:p>
        </p:txBody>
      </p:sp>
      <p:cxnSp>
        <p:nvCxnSpPr>
          <p:cNvPr id="8" name="Straight Arrow Connector 7"/>
          <p:cNvCxnSpPr>
            <a:stCxn id="7" idx="0"/>
            <a:endCxn id="13" idx="2"/>
          </p:cNvCxnSpPr>
          <p:nvPr/>
        </p:nvCxnSpPr>
        <p:spPr>
          <a:xfrm flipV="1">
            <a:off x="4951136" y="3645875"/>
            <a:ext cx="1" cy="24194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8859592" y="6028001"/>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6" name="Straight Arrow Connector 15"/>
          <p:cNvCxnSpPr>
            <a:stCxn id="7" idx="3"/>
            <a:endCxn id="15" idx="1"/>
          </p:cNvCxnSpPr>
          <p:nvPr/>
        </p:nvCxnSpPr>
        <p:spPr>
          <a:xfrm>
            <a:off x="5917681" y="6249959"/>
            <a:ext cx="294191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871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5</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994795907"/>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5954746" y="2787457"/>
            <a:ext cx="634909"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4015914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5</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1297452215"/>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0</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4662059" y="2744758"/>
            <a:ext cx="1269818"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4568562" y="4771292"/>
            <a:ext cx="1456812" cy="369332"/>
          </a:xfrm>
          <a:prstGeom prst="rect">
            <a:avLst/>
          </a:prstGeom>
          <a:noFill/>
          <a:ln w="38100">
            <a:solidFill>
              <a:schemeClr val="accent1"/>
            </a:solidFill>
          </a:ln>
        </p:spPr>
        <p:txBody>
          <a:bodyPr wrap="square" rtlCol="0">
            <a:spAutoFit/>
          </a:bodyPr>
          <a:lstStyle/>
          <a:p>
            <a:r>
              <a:rPr lang="en-US" dirty="0" err="1" smtClean="0"/>
              <a:t>i</a:t>
            </a:r>
            <a:r>
              <a:rPr lang="en-US" dirty="0" smtClean="0"/>
              <a:t> &lt; 5 is false</a:t>
            </a:r>
            <a:endParaRPr lang="en-US" dirty="0"/>
          </a:p>
        </p:txBody>
      </p:sp>
      <p:cxnSp>
        <p:nvCxnSpPr>
          <p:cNvPr id="8" name="Straight Arrow Connector 7"/>
          <p:cNvCxnSpPr>
            <a:stCxn id="7" idx="0"/>
            <a:endCxn id="13" idx="2"/>
          </p:cNvCxnSpPr>
          <p:nvPr/>
        </p:nvCxnSpPr>
        <p:spPr>
          <a:xfrm flipV="1">
            <a:off x="5296968" y="3188675"/>
            <a:ext cx="0" cy="1582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166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Trace Problem with Arrays</a:t>
            </a:r>
            <a:endParaRPr lang="en-US" dirty="0"/>
          </a:p>
        </p:txBody>
      </p:sp>
      <p:sp>
        <p:nvSpPr>
          <p:cNvPr id="6" name="Content Placeholder 5"/>
          <p:cNvSpPr>
            <a:spLocks noGrp="1"/>
          </p:cNvSpPr>
          <p:nvPr>
            <p:ph sz="half" idx="1"/>
          </p:nvPr>
        </p:nvSpPr>
        <p:spPr>
          <a:xfrm>
            <a:off x="1141410" y="2249486"/>
            <a:ext cx="7041298" cy="3541714"/>
          </a:xfrm>
        </p:spPr>
        <p:txBody>
          <a:bodyPr>
            <a:normAutofit/>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values = </a:t>
            </a:r>
            <a:r>
              <a:rPr lang="en-US" b="1" dirty="0" smtClean="0">
                <a:solidFill>
                  <a:schemeClr val="accent3"/>
                </a:solidFill>
                <a:latin typeface="Courier New" panose="02070309020205020404" pitchFamily="49" charset="0"/>
                <a:cs typeface="Courier New" panose="02070309020205020404" pitchFamily="49" charset="0"/>
              </a:rPr>
              <a:t>new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values[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values[i-</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values[</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 values[</a:t>
            </a:r>
            <a:r>
              <a:rPr lang="en-US" dirty="0" smtClean="0">
                <a:solidFill>
                  <a:srgbClr val="FF0000"/>
                </a:solidFill>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Content Placeholder 9"/>
          <p:cNvSpPr>
            <a:spLocks noGrp="1"/>
          </p:cNvSpPr>
          <p:nvPr>
            <p:ph sz="half" idx="2"/>
          </p:nvPr>
        </p:nvSpPr>
        <p:spPr>
          <a:xfrm>
            <a:off x="7924800" y="2249485"/>
            <a:ext cx="3122611" cy="4362330"/>
          </a:xfrm>
          <a:noFill/>
          <a:ln w="38100">
            <a:solidFill>
              <a:schemeClr val="accent1"/>
            </a:solidFill>
          </a:ln>
        </p:spPr>
        <p:txBody>
          <a:bodyPr>
            <a:normAutofit/>
          </a:bodyPr>
          <a:lstStyle/>
          <a:p>
            <a:pPr marL="0" indent="0">
              <a:buNone/>
            </a:pPr>
            <a:r>
              <a:rPr lang="en-US" dirty="0" smtClean="0"/>
              <a:t>Memory</a:t>
            </a:r>
          </a:p>
          <a:p>
            <a:pPr marL="0" indent="0">
              <a:buNone/>
            </a:pPr>
            <a:r>
              <a:rPr lang="en-US" dirty="0" smtClean="0">
                <a:latin typeface="Courier New" panose="02070309020205020404" pitchFamily="49" charset="0"/>
                <a:cs typeface="Courier New" panose="02070309020205020404" pitchFamily="49" charset="0"/>
              </a:rPr>
              <a:t>values  0xA</a:t>
            </a:r>
          </a:p>
          <a:p>
            <a:pPr marL="0" indent="0">
              <a:buNone/>
            </a:pP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5</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0xA</a:t>
            </a:r>
          </a:p>
          <a:p>
            <a:pPr marL="0" indent="0">
              <a:buNone/>
            </a:pP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271023453"/>
              </p:ext>
            </p:extLst>
          </p:nvPr>
        </p:nvGraphicFramePr>
        <p:xfrm>
          <a:off x="9000704" y="4222653"/>
          <a:ext cx="1556957" cy="2225040"/>
        </p:xfrm>
        <a:graphic>
          <a:graphicData uri="http://schemas.openxmlformats.org/drawingml/2006/table">
            <a:tbl>
              <a:tblPr firstRow="1" bandRow="1">
                <a:tableStyleId>{5C22544A-7EE6-4342-B048-85BDC9FD1C3A}</a:tableStyleId>
              </a:tblPr>
              <a:tblGrid>
                <a:gridCol w="768858"/>
                <a:gridCol w="788099"/>
              </a:tblGrid>
              <a:tr h="370840">
                <a:tc>
                  <a:txBody>
                    <a:bodyPr/>
                    <a:lstStyle/>
                    <a:p>
                      <a:r>
                        <a:rPr lang="en-US" dirty="0" smtClean="0"/>
                        <a:t>Index</a:t>
                      </a:r>
                      <a:endParaRPr lang="en-US" dirty="0"/>
                    </a:p>
                  </a:txBody>
                  <a:tcPr/>
                </a:tc>
                <a:tc>
                  <a:txBody>
                    <a:bodyPr/>
                    <a:lstStyle/>
                    <a:p>
                      <a:r>
                        <a:rPr lang="en-US" dirty="0" smtClean="0"/>
                        <a:t>Value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1</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2</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3</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3</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6</a:t>
                      </a:r>
                      <a:endParaRPr lang="en-US" dirty="0">
                        <a:latin typeface="Courier New" panose="02070309020205020404" pitchFamily="49" charset="0"/>
                        <a:cs typeface="Courier New" panose="02070309020205020404" pitchFamily="49" charset="0"/>
                      </a:endParaRPr>
                    </a:p>
                  </a:txBody>
                  <a:tcPr/>
                </a:tc>
              </a:tr>
              <a:tr h="370840">
                <a:tc>
                  <a:txBody>
                    <a:bodyPr/>
                    <a:lstStyle/>
                    <a:p>
                      <a:pPr algn="ctr"/>
                      <a:r>
                        <a:rPr lang="en-US" dirty="0" smtClean="0"/>
                        <a:t>4</a:t>
                      </a:r>
                      <a:endParaRPr lang="en-US" dirty="0"/>
                    </a:p>
                  </a:txBody>
                  <a:tcPr/>
                </a:tc>
                <a:tc>
                  <a:txBody>
                    <a:bodyPr/>
                    <a:lstStyle/>
                    <a:p>
                      <a:pPr algn="ctr"/>
                      <a:r>
                        <a:rPr lang="en-US" dirty="0" smtClean="0">
                          <a:latin typeface="Courier New" panose="02070309020205020404" pitchFamily="49" charset="0"/>
                          <a:cs typeface="Courier New" panose="02070309020205020404" pitchFamily="49" charset="0"/>
                        </a:rPr>
                        <a:t>10</a:t>
                      </a:r>
                      <a:endParaRPr lang="en-US" dirty="0">
                        <a:latin typeface="Courier New" panose="02070309020205020404" pitchFamily="49" charset="0"/>
                        <a:cs typeface="Courier New" panose="02070309020205020404" pitchFamily="49" charset="0"/>
                      </a:endParaRPr>
                    </a:p>
                  </a:txBody>
                  <a:tcPr/>
                </a:tc>
              </a:tr>
            </a:tbl>
          </a:graphicData>
        </a:graphic>
      </p:graphicFrame>
      <p:sp>
        <p:nvSpPr>
          <p:cNvPr id="13" name="Rectangle 10"/>
          <p:cNvSpPr>
            <a:spLocks noChangeArrowheads="1"/>
          </p:cNvSpPr>
          <p:nvPr/>
        </p:nvSpPr>
        <p:spPr bwMode="auto">
          <a:xfrm>
            <a:off x="1649228" y="3576426"/>
            <a:ext cx="6275571"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 name="TextBox 6"/>
          <p:cNvSpPr txBox="1"/>
          <p:nvPr/>
        </p:nvSpPr>
        <p:spPr>
          <a:xfrm>
            <a:off x="3791762" y="4593606"/>
            <a:ext cx="1990501" cy="369332"/>
          </a:xfrm>
          <a:prstGeom prst="rect">
            <a:avLst/>
          </a:prstGeom>
          <a:noFill/>
          <a:ln w="38100">
            <a:solidFill>
              <a:schemeClr val="accent1"/>
            </a:solidFill>
          </a:ln>
        </p:spPr>
        <p:txBody>
          <a:bodyPr wrap="square" rtlCol="0">
            <a:spAutoFit/>
          </a:bodyPr>
          <a:lstStyle/>
          <a:p>
            <a:r>
              <a:rPr lang="en-US" dirty="0"/>
              <a:t>Set </a:t>
            </a:r>
            <a:r>
              <a:rPr lang="en-US" dirty="0" smtClean="0"/>
              <a:t>values[0] </a:t>
            </a:r>
            <a:r>
              <a:rPr lang="en-US" dirty="0"/>
              <a:t>to </a:t>
            </a:r>
            <a:r>
              <a:rPr lang="en-US" dirty="0" smtClean="0"/>
              <a:t>11</a:t>
            </a:r>
            <a:endParaRPr lang="en-US" dirty="0"/>
          </a:p>
        </p:txBody>
      </p:sp>
      <p:cxnSp>
        <p:nvCxnSpPr>
          <p:cNvPr id="8" name="Straight Arrow Connector 7"/>
          <p:cNvCxnSpPr>
            <a:stCxn id="7" idx="0"/>
            <a:endCxn id="13" idx="2"/>
          </p:cNvCxnSpPr>
          <p:nvPr/>
        </p:nvCxnSpPr>
        <p:spPr>
          <a:xfrm flipV="1">
            <a:off x="4787013" y="4020343"/>
            <a:ext cx="1" cy="573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0"/>
          <p:cNvSpPr>
            <a:spLocks noChangeArrowheads="1"/>
          </p:cNvSpPr>
          <p:nvPr/>
        </p:nvSpPr>
        <p:spPr bwMode="auto">
          <a:xfrm>
            <a:off x="8911116" y="4556314"/>
            <a:ext cx="1837743" cy="443917"/>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5" name="Straight Arrow Connector 14"/>
          <p:cNvCxnSpPr>
            <a:stCxn id="7" idx="3"/>
            <a:endCxn id="14" idx="1"/>
          </p:cNvCxnSpPr>
          <p:nvPr/>
        </p:nvCxnSpPr>
        <p:spPr>
          <a:xfrm>
            <a:off x="5782263" y="4778272"/>
            <a:ext cx="312885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444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dirty="0" smtClean="0"/>
              <a:t>Exercises As a table</a:t>
            </a:r>
            <a:endParaRPr lang="en-US" altLang="en-US" dirty="0"/>
          </a:p>
        </p:txBody>
      </p:sp>
      <p:sp>
        <p:nvSpPr>
          <p:cNvPr id="33796" name="Rectangle 3"/>
          <p:cNvSpPr>
            <a:spLocks noGrp="1" noChangeArrowheads="1"/>
          </p:cNvSpPr>
          <p:nvPr>
            <p:ph type="body" idx="1"/>
          </p:nvPr>
        </p:nvSpPr>
        <p:spPr/>
        <p:txBody>
          <a:bodyPr>
            <a:normAutofit/>
          </a:bodyPr>
          <a:lstStyle/>
          <a:p>
            <a:r>
              <a:rPr lang="en-US" altLang="en-US" dirty="0" smtClean="0"/>
              <a:t>1 – Printing array of integers</a:t>
            </a:r>
          </a:p>
          <a:p>
            <a:r>
              <a:rPr lang="en-US" altLang="en-US" dirty="0" smtClean="0"/>
              <a:t>2 – Summing an array of integers</a:t>
            </a:r>
          </a:p>
          <a:p>
            <a:r>
              <a:rPr lang="en-US" altLang="en-US" dirty="0" smtClean="0"/>
              <a:t>3 – Finding the largest element</a:t>
            </a:r>
          </a:p>
          <a:p>
            <a:r>
              <a:rPr lang="en-US" altLang="en-US" dirty="0" smtClean="0"/>
              <a:t>4 – Finding the largest index of the smallest element</a:t>
            </a:r>
          </a:p>
          <a:p>
            <a:r>
              <a:rPr lang="en-US" altLang="en-US" dirty="0" smtClean="0"/>
              <a:t>1,3 – Random shuffling </a:t>
            </a:r>
          </a:p>
          <a:p>
            <a:r>
              <a:rPr lang="en-US" altLang="en-US" dirty="0" smtClean="0"/>
              <a:t>2,4 – Rotate the elements by 1 index</a:t>
            </a:r>
            <a:endParaRPr lang="en-US" altLang="en-US" dirty="0"/>
          </a:p>
        </p:txBody>
      </p:sp>
    </p:spTree>
    <p:extLst>
      <p:ext uri="{BB962C8B-B14F-4D97-AF65-F5344CB8AC3E}">
        <p14:creationId xmlns:p14="http://schemas.microsoft.com/office/powerpoint/2010/main" val="343440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smtClean="0"/>
              <a:t>Enhanced for Loop (for-each loop)</a:t>
            </a:r>
            <a:endParaRPr lang="en-US" altLang="en-US"/>
          </a:p>
        </p:txBody>
      </p:sp>
      <p:sp>
        <p:nvSpPr>
          <p:cNvPr id="46084" name="Rectangle 3"/>
          <p:cNvSpPr>
            <a:spLocks noGrp="1" noChangeArrowheads="1"/>
          </p:cNvSpPr>
          <p:nvPr>
            <p:ph type="body" idx="1"/>
          </p:nvPr>
        </p:nvSpPr>
        <p:spPr/>
        <p:txBody>
          <a:bodyPr>
            <a:normAutofit fontScale="77500" lnSpcReduction="20000"/>
          </a:bodyPr>
          <a:lstStyle/>
          <a:p>
            <a:r>
              <a:rPr lang="en-US" dirty="0" smtClean="0"/>
              <a:t>JDK 1.5 introduced a new for loop that enables you to traverse the complete array sequentially without using an index variable. For example, the following code displays all elements in the array </a:t>
            </a:r>
            <a:r>
              <a:rPr lang="en-US" dirty="0" err="1" smtClean="0"/>
              <a:t>myList</a:t>
            </a:r>
            <a:r>
              <a:rPr lang="en-US" dirty="0" smtClean="0"/>
              <a:t>:</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value : </a:t>
            </a:r>
            <a:r>
              <a:rPr lang="en-US" dirty="0" err="1" smtClean="0">
                <a:latin typeface="Courier New" panose="02070309020205020404" pitchFamily="49" charset="0"/>
                <a:cs typeface="Courier New" panose="02070309020205020404" pitchFamily="49" charset="0"/>
              </a:rPr>
              <a:t>myList</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(value);</a:t>
            </a:r>
          </a:p>
          <a:p>
            <a:r>
              <a:rPr lang="en-US" dirty="0" smtClean="0"/>
              <a:t>In general, the syntax is</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elementType</a:t>
            </a:r>
            <a:r>
              <a:rPr lang="en-US" dirty="0" smtClean="0">
                <a:latin typeface="Courier New" panose="02070309020205020404" pitchFamily="49" charset="0"/>
                <a:cs typeface="Courier New" panose="02070309020205020404" pitchFamily="49" charset="0"/>
              </a:rPr>
              <a:t> value : </a:t>
            </a:r>
            <a:r>
              <a:rPr lang="en-US" dirty="0" err="1" smtClean="0">
                <a:latin typeface="Courier New" panose="02070309020205020404" pitchFamily="49" charset="0"/>
                <a:cs typeface="Courier New" panose="02070309020205020404" pitchFamily="49" charset="0"/>
              </a:rPr>
              <a:t>arrayRefVar</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Process the value</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p>
          <a:p>
            <a:r>
              <a:rPr lang="en-US" dirty="0" smtClean="0"/>
              <a:t>You still have to use an index variable if you wish to traverse the array in a different order or change the elements in the array. </a:t>
            </a:r>
            <a:endParaRPr lang="en-US" dirty="0"/>
          </a:p>
        </p:txBody>
      </p:sp>
    </p:spTree>
    <p:extLst>
      <p:ext uri="{BB962C8B-B14F-4D97-AF65-F5344CB8AC3E}">
        <p14:creationId xmlns:p14="http://schemas.microsoft.com/office/powerpoint/2010/main" val="3295064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ltLang="en-US" smtClean="0"/>
              <a:t>Copying Arrays</a:t>
            </a:r>
            <a:endParaRPr lang="en-US" altLang="en-US">
              <a:hlinkClick r:id="rId2" action="ppaction://program"/>
            </a:endParaRPr>
          </a:p>
        </p:txBody>
      </p:sp>
      <p:sp>
        <p:nvSpPr>
          <p:cNvPr id="50180" name="Rectangle 3"/>
          <p:cNvSpPr>
            <a:spLocks noGrp="1" noChangeArrowheads="1"/>
          </p:cNvSpPr>
          <p:nvPr>
            <p:ph type="body" idx="1"/>
          </p:nvPr>
        </p:nvSpPr>
        <p:spPr/>
        <p:txBody>
          <a:bodyPr/>
          <a:lstStyle/>
          <a:p>
            <a:r>
              <a:rPr lang="en-US" altLang="en-US" dirty="0" smtClean="0"/>
              <a:t>Often, in a program, you need to duplicate an array or a part of an array. In such cases you could attempt to use the assignment statement (=), as follows:</a:t>
            </a:r>
            <a:br>
              <a:rPr lang="en-US" altLang="en-US" dirty="0" smtClean="0"/>
            </a:br>
            <a:r>
              <a:rPr lang="en-US" altLang="en-US" dirty="0" smtClean="0">
                <a:latin typeface="Courier New" panose="02070309020205020404" pitchFamily="49" charset="0"/>
                <a:cs typeface="Courier New" panose="02070309020205020404" pitchFamily="49" charset="0"/>
              </a:rPr>
              <a:t>list2 = list1;</a:t>
            </a:r>
          </a:p>
        </p:txBody>
      </p:sp>
      <p:pic>
        <p:nvPicPr>
          <p:cNvPr id="50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795" y="3676167"/>
            <a:ext cx="7491634" cy="304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925297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p:nvPr>
        </p:nvSpPr>
        <p:spPr/>
        <p:txBody>
          <a:bodyPr/>
          <a:lstStyle/>
          <a:p>
            <a:r>
              <a:rPr lang="en-US" altLang="en-US" smtClean="0"/>
              <a:t>Introducing Arrays</a:t>
            </a:r>
            <a:endParaRPr lang="en-US" altLang="en-US"/>
          </a:p>
        </p:txBody>
      </p:sp>
      <p:sp>
        <p:nvSpPr>
          <p:cNvPr id="4" name="Content Placeholder 3"/>
          <p:cNvSpPr>
            <a:spLocks noGrp="1"/>
          </p:cNvSpPr>
          <p:nvPr>
            <p:ph idx="1"/>
          </p:nvPr>
        </p:nvSpPr>
        <p:spPr/>
        <p:txBody>
          <a:bodyPr/>
          <a:lstStyle/>
          <a:p>
            <a:r>
              <a:rPr lang="en-US" altLang="en-US" b="1" dirty="0">
                <a:solidFill>
                  <a:schemeClr val="accent3"/>
                </a:solidFill>
              </a:rPr>
              <a:t>Array</a:t>
            </a:r>
            <a:r>
              <a:rPr lang="en-US" altLang="en-US" dirty="0"/>
              <a:t> is a data structure that represents a collection of the same types of data. </a:t>
            </a:r>
            <a:endParaRPr lang="en-US" altLang="en-US" dirty="0" smtClean="0"/>
          </a:p>
          <a:p>
            <a:r>
              <a:rPr lang="en-US" altLang="en-US" dirty="0" smtClean="0"/>
              <a:t>Array variables</a:t>
            </a:r>
            <a:br>
              <a:rPr lang="en-US" altLang="en-US" dirty="0" smtClean="0"/>
            </a:br>
            <a:r>
              <a:rPr lang="en-US" altLang="en-US" dirty="0" smtClean="0"/>
              <a:t>are </a:t>
            </a:r>
            <a:r>
              <a:rPr lang="en-US" altLang="en-US" b="1" dirty="0" smtClean="0">
                <a:solidFill>
                  <a:schemeClr val="accent3"/>
                </a:solidFill>
              </a:rPr>
              <a:t>references</a:t>
            </a:r>
            <a:r>
              <a:rPr lang="en-US" altLang="en-US" dirty="0" smtClean="0"/>
              <a:t>.</a:t>
            </a:r>
            <a:br>
              <a:rPr lang="en-US" altLang="en-US" dirty="0" smtClean="0"/>
            </a:br>
            <a:r>
              <a:rPr lang="en-US" altLang="en-US" dirty="0" smtClean="0"/>
              <a:t>More on this to</a:t>
            </a:r>
            <a:br>
              <a:rPr lang="en-US" altLang="en-US" dirty="0" smtClean="0"/>
            </a:br>
            <a:r>
              <a:rPr lang="en-US" altLang="en-US" dirty="0" smtClean="0"/>
              <a:t>come.</a:t>
            </a:r>
            <a:endParaRPr lang="en-US" altLang="en-US" dirty="0"/>
          </a:p>
        </p:txBody>
      </p:sp>
      <p:sp>
        <p:nvSpPr>
          <p:cNvPr id="6149" name="Rectangle 1035"/>
          <p:cNvSpPr>
            <a:spLocks noChangeArrowheads="1"/>
          </p:cNvSpPr>
          <p:nvPr/>
        </p:nvSpPr>
        <p:spPr bwMode="auto">
          <a:xfrm>
            <a:off x="4294188" y="2198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50" name="Rectangle 1040"/>
          <p:cNvSpPr>
            <a:spLocks noChangeArrowheads="1"/>
          </p:cNvSpPr>
          <p:nvPr/>
        </p:nvSpPr>
        <p:spPr bwMode="auto">
          <a:xfrm>
            <a:off x="3695700" y="1912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24" y="2812753"/>
            <a:ext cx="7682985" cy="404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014072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smtClean="0"/>
              <a:t>Copying Arrays</a:t>
            </a:r>
          </a:p>
        </p:txBody>
      </p:sp>
      <p:sp>
        <p:nvSpPr>
          <p:cNvPr id="51204" name="Rectangle 3"/>
          <p:cNvSpPr>
            <a:spLocks noGrp="1" noChangeArrowheads="1"/>
          </p:cNvSpPr>
          <p:nvPr>
            <p:ph type="body" idx="1"/>
          </p:nvPr>
        </p:nvSpPr>
        <p:spPr/>
        <p:txBody>
          <a:bodyPr/>
          <a:lstStyle/>
          <a:p>
            <a:r>
              <a:rPr lang="en-US" altLang="en-US" dirty="0" smtClean="0"/>
              <a:t>Using a loop:</a:t>
            </a:r>
          </a:p>
          <a:p>
            <a:endParaRPr lang="en-US" altLang="en-US" dirty="0" smtClean="0"/>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sourceArray</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targetArray</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sourceArray.length</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sourceArrays.length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targetArray</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sourceArray</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endParaRPr lang="en-US" altLang="en-US" dirty="0"/>
          </a:p>
        </p:txBody>
      </p:sp>
    </p:spTree>
    <p:extLst>
      <p:ext uri="{BB962C8B-B14F-4D97-AF65-F5344CB8AC3E}">
        <p14:creationId xmlns:p14="http://schemas.microsoft.com/office/powerpoint/2010/main" val="91078438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altLang="en-US" dirty="0" smtClean="0"/>
              <a:t>Passing Arrays to Methods</a:t>
            </a:r>
            <a:endParaRPr lang="en-US" altLang="en-US" dirty="0" smtClean="0">
              <a:hlinkClick r:id="rId2" action="ppaction://program"/>
            </a:endParaRPr>
          </a:p>
        </p:txBody>
      </p:sp>
      <p:sp>
        <p:nvSpPr>
          <p:cNvPr id="53252" name="Rectangle 3"/>
          <p:cNvSpPr>
            <a:spLocks noGrp="1" noChangeArrowheads="1"/>
          </p:cNvSpPr>
          <p:nvPr>
            <p:ph type="body" idx="1"/>
          </p:nvPr>
        </p:nvSpPr>
        <p:spPr/>
        <p:txBody>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err="1" smtClean="0">
                <a:latin typeface="Courier New" panose="02070309020205020404" pitchFamily="49" charset="0"/>
                <a:cs typeface="Courier New" panose="02070309020205020404" pitchFamily="49" charset="0"/>
              </a:rPr>
              <a:t>printArray</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array)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array.length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a:t>
            </a:r>
            <a:r>
              <a:rPr lang="en-US" altLang="en-US" dirty="0" smtClean="0">
                <a:latin typeface="Courier New" panose="02070309020205020404" pitchFamily="49" charset="0"/>
                <a:cs typeface="Courier New" panose="02070309020205020404" pitchFamily="49" charset="0"/>
              </a:rPr>
              <a:t>(array[</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
        <p:nvSpPr>
          <p:cNvPr id="53253" name="Rectangle 6"/>
          <p:cNvSpPr>
            <a:spLocks noChangeArrowheads="1"/>
          </p:cNvSpPr>
          <p:nvPr/>
        </p:nvSpPr>
        <p:spPr bwMode="auto">
          <a:xfrm>
            <a:off x="1166491" y="5105399"/>
            <a:ext cx="468871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tx2"/>
              </a:buClr>
              <a:buSzPct val="75000"/>
              <a:buFont typeface="Monotype Sorts" pitchFamily="2" charset="2"/>
              <a:buNone/>
            </a:pPr>
            <a:r>
              <a:rPr lang="en-US" altLang="en-US" sz="1800" dirty="0">
                <a:latin typeface="Courier New" panose="02070309020205020404" pitchFamily="49" charset="0"/>
                <a:cs typeface="Courier New" panose="02070309020205020404" pitchFamily="49" charset="0"/>
              </a:rPr>
              <a:t>Invoke the method</a:t>
            </a:r>
          </a:p>
          <a:p>
            <a:pPr>
              <a:lnSpc>
                <a:spcPct val="90000"/>
              </a:lnSpc>
              <a:spcBef>
                <a:spcPct val="20000"/>
              </a:spcBef>
              <a:buClr>
                <a:schemeClr val="tx2"/>
              </a:buClr>
              <a:buSzPct val="75000"/>
              <a:buFont typeface="Monotype Sorts" pitchFamily="2" charset="2"/>
              <a:buNone/>
            </a:pPr>
            <a:endParaRPr lang="en-US" altLang="en-US" sz="1800" dirty="0">
              <a:latin typeface="Courier New" panose="02070309020205020404" pitchFamily="49" charset="0"/>
              <a:cs typeface="Courier New" panose="02070309020205020404" pitchFamily="49" charset="0"/>
            </a:endParaRPr>
          </a:p>
          <a:p>
            <a:pPr>
              <a:lnSpc>
                <a:spcPct val="90000"/>
              </a:lnSpc>
              <a:spcBef>
                <a:spcPct val="20000"/>
              </a:spcBef>
              <a:buClr>
                <a:schemeClr val="tx2"/>
              </a:buClr>
              <a:buSzPct val="75000"/>
              <a:buFont typeface="Monotype Sorts" pitchFamily="2" charset="2"/>
              <a:buNone/>
            </a:pPr>
            <a:r>
              <a:rPr lang="en-US" altLang="en-US" sz="1800" b="1" dirty="0" err="1">
                <a:solidFill>
                  <a:schemeClr val="accent3"/>
                </a:solidFill>
                <a:latin typeface="Courier New" panose="02070309020205020404" pitchFamily="49" charset="0"/>
                <a:cs typeface="Courier New" panose="02070309020205020404" pitchFamily="49" charset="0"/>
              </a:rPr>
              <a:t>int</a:t>
            </a:r>
            <a:r>
              <a:rPr lang="en-US" altLang="en-US" sz="1800" dirty="0">
                <a:latin typeface="Courier New" panose="02070309020205020404" pitchFamily="49" charset="0"/>
                <a:cs typeface="Courier New" panose="02070309020205020404" pitchFamily="49" charset="0"/>
              </a:rPr>
              <a:t>[] list = {</a:t>
            </a:r>
            <a:r>
              <a:rPr lang="en-US" altLang="en-US" sz="1800" dirty="0">
                <a:solidFill>
                  <a:srgbClr val="FF0000"/>
                </a:solidFill>
                <a:latin typeface="Courier New" panose="02070309020205020404" pitchFamily="49" charset="0"/>
                <a:cs typeface="Courier New" panose="02070309020205020404" pitchFamily="49" charset="0"/>
              </a:rPr>
              <a:t>3</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1</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6</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4</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a:t>
            </a:r>
          </a:p>
          <a:p>
            <a:pPr>
              <a:lnSpc>
                <a:spcPct val="90000"/>
              </a:lnSpc>
              <a:spcBef>
                <a:spcPct val="20000"/>
              </a:spcBef>
              <a:buClr>
                <a:schemeClr val="tx2"/>
              </a:buClr>
              <a:buSzPct val="75000"/>
              <a:buFont typeface="Monotype Sorts" pitchFamily="2" charset="2"/>
              <a:buNone/>
            </a:pPr>
            <a:r>
              <a:rPr lang="en-US" altLang="en-US" sz="1800" dirty="0" err="1">
                <a:latin typeface="Courier New" panose="02070309020205020404" pitchFamily="49" charset="0"/>
                <a:cs typeface="Courier New" panose="02070309020205020404" pitchFamily="49" charset="0"/>
              </a:rPr>
              <a:t>printArray</a:t>
            </a:r>
            <a:r>
              <a:rPr lang="en-US" altLang="en-US" sz="1800" dirty="0">
                <a:latin typeface="Courier New" panose="02070309020205020404" pitchFamily="49" charset="0"/>
                <a:cs typeface="Courier New" panose="02070309020205020404" pitchFamily="49" charset="0"/>
              </a:rPr>
              <a:t>(list);</a:t>
            </a:r>
          </a:p>
        </p:txBody>
      </p:sp>
      <p:sp>
        <p:nvSpPr>
          <p:cNvPr id="53255" name="Rectangle 11"/>
          <p:cNvSpPr>
            <a:spLocks noChangeArrowheads="1"/>
          </p:cNvSpPr>
          <p:nvPr/>
        </p:nvSpPr>
        <p:spPr bwMode="auto">
          <a:xfrm>
            <a:off x="5855202" y="5105399"/>
            <a:ext cx="566160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tx2"/>
              </a:buClr>
              <a:buSzPct val="75000"/>
              <a:buFont typeface="Monotype Sorts" pitchFamily="2" charset="2"/>
              <a:buNone/>
            </a:pPr>
            <a:r>
              <a:rPr lang="en-US" altLang="en-US" sz="1800" dirty="0">
                <a:latin typeface="Courier New" panose="02070309020205020404" pitchFamily="49" charset="0"/>
                <a:cs typeface="Courier New" panose="02070309020205020404" pitchFamily="49" charset="0"/>
              </a:rPr>
              <a:t>Invoke the </a:t>
            </a:r>
            <a:r>
              <a:rPr lang="en-US" altLang="en-US" sz="1800" dirty="0" smtClean="0">
                <a:latin typeface="Courier New" panose="02070309020205020404" pitchFamily="49" charset="0"/>
                <a:cs typeface="Courier New" panose="02070309020205020404" pitchFamily="49" charset="0"/>
              </a:rPr>
              <a:t>method with anonymous array</a:t>
            </a:r>
            <a:endParaRPr lang="en-US" altLang="en-US" sz="1800" dirty="0">
              <a:latin typeface="Courier New" panose="02070309020205020404" pitchFamily="49" charset="0"/>
              <a:cs typeface="Courier New" panose="02070309020205020404" pitchFamily="49" charset="0"/>
            </a:endParaRPr>
          </a:p>
          <a:p>
            <a:pPr>
              <a:lnSpc>
                <a:spcPct val="90000"/>
              </a:lnSpc>
              <a:spcBef>
                <a:spcPct val="20000"/>
              </a:spcBef>
              <a:buClr>
                <a:schemeClr val="tx2"/>
              </a:buClr>
              <a:buSzPct val="75000"/>
              <a:buFont typeface="Monotype Sorts" pitchFamily="2" charset="2"/>
              <a:buNone/>
            </a:pPr>
            <a:endParaRPr lang="en-US" altLang="en-US" sz="1800" dirty="0" smtClean="0">
              <a:latin typeface="Courier New" panose="02070309020205020404" pitchFamily="49" charset="0"/>
              <a:cs typeface="Courier New" panose="02070309020205020404" pitchFamily="49" charset="0"/>
            </a:endParaRPr>
          </a:p>
          <a:p>
            <a:pPr>
              <a:lnSpc>
                <a:spcPct val="90000"/>
              </a:lnSpc>
              <a:spcBef>
                <a:spcPct val="20000"/>
              </a:spcBef>
              <a:buClr>
                <a:schemeClr val="tx2"/>
              </a:buClr>
              <a:buSzPct val="75000"/>
              <a:buFont typeface="Monotype Sorts" pitchFamily="2" charset="2"/>
              <a:buNone/>
            </a:pPr>
            <a:r>
              <a:rPr lang="en-US" altLang="en-US" sz="1800" dirty="0" err="1" smtClean="0">
                <a:latin typeface="Courier New" panose="02070309020205020404" pitchFamily="49" charset="0"/>
                <a:cs typeface="Courier New" panose="02070309020205020404" pitchFamily="49" charset="0"/>
              </a:rPr>
              <a:t>printArray</a:t>
            </a:r>
            <a:r>
              <a:rPr lang="en-US" altLang="en-US" sz="1800" dirty="0" smtClean="0">
                <a:latin typeface="Courier New" panose="02070309020205020404" pitchFamily="49" charset="0"/>
                <a:cs typeface="Courier New" panose="02070309020205020404" pitchFamily="49" charset="0"/>
              </a:rPr>
              <a:t>(</a:t>
            </a:r>
            <a:r>
              <a:rPr lang="en-US" altLang="en-US" sz="1800" b="1" dirty="0" smtClean="0">
                <a:solidFill>
                  <a:schemeClr val="accent3"/>
                </a:solidFill>
                <a:latin typeface="Courier New" panose="02070309020205020404" pitchFamily="49" charset="0"/>
                <a:cs typeface="Courier New" panose="02070309020205020404" pitchFamily="49" charset="0"/>
              </a:rPr>
              <a:t>new </a:t>
            </a:r>
            <a:r>
              <a:rPr lang="en-US" altLang="en-US" sz="1800" b="1" dirty="0" err="1">
                <a:solidFill>
                  <a:schemeClr val="accent3"/>
                </a:solidFill>
                <a:latin typeface="Courier New" panose="02070309020205020404" pitchFamily="49" charset="0"/>
                <a:cs typeface="Courier New" panose="02070309020205020404" pitchFamily="49" charset="0"/>
              </a:rPr>
              <a:t>int</a:t>
            </a:r>
            <a:r>
              <a:rPr lang="en-US" altLang="en-US" sz="1800" dirty="0">
                <a:latin typeface="Courier New" panose="02070309020205020404" pitchFamily="49" charset="0"/>
                <a:cs typeface="Courier New" panose="02070309020205020404" pitchFamily="49" charset="0"/>
              </a:rPr>
              <a:t>[]{</a:t>
            </a:r>
            <a:r>
              <a:rPr lang="en-US" altLang="en-US" sz="1800" dirty="0">
                <a:solidFill>
                  <a:srgbClr val="FF0000"/>
                </a:solidFill>
                <a:latin typeface="Courier New" panose="02070309020205020404" pitchFamily="49" charset="0"/>
                <a:cs typeface="Courier New" panose="02070309020205020404" pitchFamily="49" charset="0"/>
              </a:rPr>
              <a:t>3</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1</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6</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4</a:t>
            </a:r>
            <a:r>
              <a:rPr lang="en-US" altLang="en-US" sz="1800" dirty="0">
                <a:latin typeface="Courier New" panose="02070309020205020404" pitchFamily="49" charset="0"/>
                <a:cs typeface="Courier New" panose="02070309020205020404" pitchFamily="49" charset="0"/>
              </a:rPr>
              <a:t>, </a:t>
            </a:r>
            <a:r>
              <a:rPr lang="en-US" altLang="en-US" sz="1800" dirty="0">
                <a:solidFill>
                  <a:srgbClr val="FF0000"/>
                </a:solidFill>
                <a:latin typeface="Courier New" panose="02070309020205020404" pitchFamily="49" charset="0"/>
                <a:cs typeface="Courier New" panose="02070309020205020404" pitchFamily="49" charset="0"/>
              </a:rPr>
              <a:t>2</a:t>
            </a:r>
            <a:r>
              <a:rPr lang="en-US" alt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26538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altLang="en-US" smtClean="0"/>
              <a:t>Pass By Value</a:t>
            </a:r>
            <a:endParaRPr lang="en-US" altLang="en-US" smtClean="0">
              <a:hlinkClick r:id="rId2" action="ppaction://program"/>
            </a:endParaRPr>
          </a:p>
        </p:txBody>
      </p:sp>
      <p:sp>
        <p:nvSpPr>
          <p:cNvPr id="55300" name="Rectangle 3"/>
          <p:cNvSpPr>
            <a:spLocks noGrp="1" noChangeArrowheads="1"/>
          </p:cNvSpPr>
          <p:nvPr>
            <p:ph type="body" idx="1"/>
          </p:nvPr>
        </p:nvSpPr>
        <p:spPr>
          <a:xfrm>
            <a:off x="1141412" y="2249486"/>
            <a:ext cx="9905999" cy="4313359"/>
          </a:xfrm>
        </p:spPr>
        <p:txBody>
          <a:bodyPr>
            <a:normAutofit fontScale="92500"/>
          </a:bodyPr>
          <a:lstStyle/>
          <a:p>
            <a:r>
              <a:rPr lang="en-US" altLang="en-US" dirty="0" smtClean="0"/>
              <a:t>Java uses </a:t>
            </a:r>
            <a:r>
              <a:rPr lang="en-US" altLang="en-US" b="1" dirty="0" smtClean="0">
                <a:solidFill>
                  <a:schemeClr val="accent3"/>
                </a:solidFill>
              </a:rPr>
              <a:t>pass by value </a:t>
            </a:r>
            <a:r>
              <a:rPr lang="en-US" altLang="en-US" dirty="0" smtClean="0"/>
              <a:t>to pass arguments to a method. There are important differences between passing a value of variables of primitive data types and passing arrays.</a:t>
            </a:r>
          </a:p>
          <a:p>
            <a:r>
              <a:rPr lang="en-US" altLang="en-US" dirty="0" smtClean="0"/>
              <a:t>For a parameter of a primitive type value, the actual value is passed. Changing the value of the local parameter inside the method does not affect the value of the variable outside the method.</a:t>
            </a:r>
          </a:p>
          <a:p>
            <a:r>
              <a:rPr lang="en-US" altLang="en-US" b="1" i="1" dirty="0" smtClean="0"/>
              <a:t>For a parameter of an array type, the value of the parameter contains a reference to an array; this reference is passed to the method. Any changes to the array that occur inside the method body will affect the original array that was passed as the argument. </a:t>
            </a:r>
            <a:endParaRPr lang="en-US" altLang="en-US" b="1" i="1" dirty="0"/>
          </a:p>
        </p:txBody>
      </p:sp>
    </p:spTree>
    <p:extLst>
      <p:ext uri="{BB962C8B-B14F-4D97-AF65-F5344CB8AC3E}">
        <p14:creationId xmlns:p14="http://schemas.microsoft.com/office/powerpoint/2010/main" val="1488018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p:nvPr>
        </p:nvSpPr>
        <p:spPr/>
        <p:txBody>
          <a:bodyPr/>
          <a:lstStyle/>
          <a:p>
            <a:r>
              <a:rPr lang="en-US" altLang="en-US" smtClean="0"/>
              <a:t>Simple Example</a:t>
            </a:r>
            <a:endParaRPr lang="en-US" altLang="en-US" smtClean="0">
              <a:hlinkClick r:id="rId2" action="ppaction://program"/>
            </a:endParaRPr>
          </a:p>
        </p:txBody>
      </p:sp>
      <p:sp>
        <p:nvSpPr>
          <p:cNvPr id="56323" name="Rectangle 3"/>
          <p:cNvSpPr>
            <a:spLocks noGrp="1" noChangeArrowheads="1"/>
          </p:cNvSpPr>
          <p:nvPr>
            <p:ph type="body" idx="1"/>
          </p:nvPr>
        </p:nvSpPr>
        <p:spPr>
          <a:xfrm>
            <a:off x="1141412" y="2249487"/>
            <a:ext cx="9905999" cy="4498554"/>
          </a:xfrm>
        </p:spPr>
        <p:txBody>
          <a:bodyPr>
            <a:normAutofit fontScale="70000" lnSpcReduction="20000"/>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public class </a:t>
            </a:r>
            <a:r>
              <a:rPr lang="en-US" altLang="en-US" b="1" dirty="0" smtClean="0">
                <a:latin typeface="Courier New" panose="02070309020205020404" pitchFamily="49" charset="0"/>
                <a:cs typeface="Courier New" panose="02070309020205020404" pitchFamily="49" charset="0"/>
              </a:rPr>
              <a:t>Test</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smtClean="0">
                <a:latin typeface="Courier New" panose="02070309020205020404" pitchFamily="49" charset="0"/>
                <a:cs typeface="Courier New" panose="02070309020205020404" pitchFamily="49" charset="0"/>
              </a:rPr>
              <a:t>main(</a:t>
            </a:r>
            <a:r>
              <a:rPr lang="en-US" altLang="en-US" b="1" dirty="0" smtClean="0">
                <a:latin typeface="Courier New" panose="02070309020205020404" pitchFamily="49" charset="0"/>
                <a:cs typeface="Courier New" panose="02070309020205020404" pitchFamily="49" charset="0"/>
              </a:rPr>
              <a:t>String</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x represents an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 value</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y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y represents an array of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 values</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m(x, y);               </a:t>
            </a:r>
            <a:r>
              <a:rPr lang="en-US" altLang="en-US" dirty="0" smtClean="0">
                <a:solidFill>
                  <a:schemeClr val="accent5"/>
                </a:solidFill>
                <a:latin typeface="Courier New" panose="02070309020205020404" pitchFamily="49" charset="0"/>
                <a:cs typeface="Courier New" panose="02070309020205020404" pitchFamily="49" charset="0"/>
              </a:rPr>
              <a:t>// Invoke m with arguments x and y</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"x is " </a:t>
            </a:r>
            <a:r>
              <a:rPr lang="en-US" altLang="en-US" dirty="0" smtClean="0">
                <a:latin typeface="Courier New" panose="02070309020205020404" pitchFamily="49" charset="0"/>
                <a:cs typeface="Courier New" panose="02070309020205020404" pitchFamily="49" charset="0"/>
              </a:rPr>
              <a:t>+ x);</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"y[0] is " </a:t>
            </a:r>
            <a:r>
              <a:rPr lang="en-US" altLang="en-US" dirty="0" smtClean="0">
                <a:latin typeface="Courier New" panose="02070309020205020404" pitchFamily="49" charset="0"/>
                <a:cs typeface="Courier New" panose="02070309020205020404" pitchFamily="49" charset="0"/>
              </a:rPr>
              <a:t>+ y[</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smtClean="0">
                <a:latin typeface="Courier New" panose="02070309020205020404" pitchFamily="49" charset="0"/>
                <a:cs typeface="Courier New" panose="02070309020205020404" pitchFamily="49" charset="0"/>
              </a:rPr>
              <a:t>m(</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number,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numbers)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number = </a:t>
            </a:r>
            <a:r>
              <a:rPr lang="en-US" altLang="en-US" dirty="0" smtClean="0">
                <a:solidFill>
                  <a:srgbClr val="FF0000"/>
                </a:solidFill>
                <a:latin typeface="Courier New" panose="02070309020205020404" pitchFamily="49" charset="0"/>
                <a:cs typeface="Courier New" panose="02070309020205020404" pitchFamily="49" charset="0"/>
              </a:rPr>
              <a:t>1001</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a new value to local variable number</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numbers[</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5555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a new value to numbers[0]</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5051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lstStyle/>
          <a:p>
            <a:r>
              <a:rPr lang="en-US" altLang="en-US" smtClean="0"/>
              <a:t>Call Stack</a:t>
            </a:r>
            <a:endParaRPr lang="en-US" altLang="en-US" smtClean="0">
              <a:hlinkClick r:id="rId2" action="ppaction://program"/>
            </a:endParaRPr>
          </a:p>
        </p:txBody>
      </p:sp>
      <p:sp>
        <p:nvSpPr>
          <p:cNvPr id="57349" name="Rectangle 8"/>
          <p:cNvSpPr>
            <a:spLocks noGrp="1" noChangeArrowheads="1"/>
          </p:cNvSpPr>
          <p:nvPr>
            <p:ph type="body" idx="1"/>
          </p:nvPr>
        </p:nvSpPr>
        <p:spPr/>
        <p:txBody>
          <a:bodyPr/>
          <a:lstStyle/>
          <a:p>
            <a:r>
              <a:rPr lang="en-US" altLang="en-US" dirty="0" smtClean="0"/>
              <a:t>When invoking m(x, y), the values of x and y are passed to number and numbers. Since y contains the reference value to the array, numbers now contains the same reference value to the same array.</a:t>
            </a:r>
            <a:endParaRPr lang="en-US" altLang="en-US" dirty="0"/>
          </a:p>
        </p:txBody>
      </p:sp>
      <p:sp>
        <p:nvSpPr>
          <p:cNvPr id="57348" name="Rectangle 6"/>
          <p:cNvSpPr>
            <a:spLocks noChangeArrowheads="1"/>
          </p:cNvSpPr>
          <p:nvPr/>
        </p:nvSpPr>
        <p:spPr bwMode="auto">
          <a:xfrm>
            <a:off x="40386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7350" name="Rectangle 10"/>
          <p:cNvSpPr>
            <a:spLocks noChangeArrowheads="1"/>
          </p:cNvSpPr>
          <p:nvPr/>
        </p:nvSpPr>
        <p:spPr bwMode="auto">
          <a:xfrm>
            <a:off x="40386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573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8" y="3698580"/>
            <a:ext cx="8988425"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543407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altLang="en-US" smtClean="0"/>
              <a:t>Heap</a:t>
            </a:r>
            <a:endParaRPr lang="en-US" altLang="en-US" smtClean="0">
              <a:hlinkClick r:id="rId3" action="ppaction://program"/>
            </a:endParaRPr>
          </a:p>
        </p:txBody>
      </p:sp>
      <p:sp>
        <p:nvSpPr>
          <p:cNvPr id="59398" name="Rectangle 5"/>
          <p:cNvSpPr>
            <a:spLocks noGrp="1" noChangeArrowheads="1"/>
          </p:cNvSpPr>
          <p:nvPr>
            <p:ph type="body" idx="1"/>
          </p:nvPr>
        </p:nvSpPr>
        <p:spPr/>
        <p:txBody>
          <a:bodyPr/>
          <a:lstStyle/>
          <a:p>
            <a:r>
              <a:rPr lang="en-US" altLang="en-US" dirty="0" smtClean="0"/>
              <a:t>The JVM stores the array in an area of memory, called heap, which is used for dynamic memory allocation where blocks of memory are allocated and freed in an arbitrary order. </a:t>
            </a:r>
            <a:endParaRPr lang="en-US" altLang="en-US" dirty="0"/>
          </a:p>
        </p:txBody>
      </p:sp>
      <p:sp>
        <p:nvSpPr>
          <p:cNvPr id="59396" name="Rectangle 3"/>
          <p:cNvSpPr>
            <a:spLocks noChangeArrowheads="1"/>
          </p:cNvSpPr>
          <p:nvPr/>
        </p:nvSpPr>
        <p:spPr bwMode="auto">
          <a:xfrm>
            <a:off x="40386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59397" name="Object 4"/>
          <p:cNvGraphicFramePr>
            <a:graphicFrameLocks noChangeAspect="1"/>
          </p:cNvGraphicFramePr>
          <p:nvPr>
            <p:extLst>
              <p:ext uri="{D42A27DB-BD31-4B8C-83A1-F6EECF244321}">
                <p14:modId xmlns:p14="http://schemas.microsoft.com/office/powerpoint/2010/main" val="562072293"/>
              </p:ext>
            </p:extLst>
          </p:nvPr>
        </p:nvGraphicFramePr>
        <p:xfrm>
          <a:off x="1941511" y="3668714"/>
          <a:ext cx="8305800" cy="2768600"/>
        </p:xfrm>
        <a:graphic>
          <a:graphicData uri="http://schemas.openxmlformats.org/presentationml/2006/ole">
            <mc:AlternateContent xmlns:mc="http://schemas.openxmlformats.org/markup-compatibility/2006">
              <mc:Choice xmlns:v="urn:schemas-microsoft-com:vml" Requires="v">
                <p:oleObj spid="_x0000_s347171" name="Picture" r:id="rId4" imgW="4113276" imgH="1373886" progId="Word.Picture.8">
                  <p:embed/>
                </p:oleObj>
              </mc:Choice>
              <mc:Fallback>
                <p:oleObj name="Picture" r:id="rId4" imgW="4113276" imgH="137388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1" y="3668714"/>
                        <a:ext cx="8305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2508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altLang="en-US" smtClean="0"/>
              <a:t>Returning an Array from a Method</a:t>
            </a:r>
            <a:endParaRPr lang="en-US" altLang="en-US">
              <a:hlinkClick r:id="rId2" action="ppaction://program"/>
            </a:endParaRPr>
          </a:p>
        </p:txBody>
      </p:sp>
      <p:sp>
        <p:nvSpPr>
          <p:cNvPr id="62470" name="Rectangle 9"/>
          <p:cNvSpPr>
            <a:spLocks noGrp="1" noChangeArrowheads="1"/>
          </p:cNvSpPr>
          <p:nvPr>
            <p:ph sz="half" idx="1"/>
          </p:nvPr>
        </p:nvSpPr>
        <p:spPr/>
        <p:txBody>
          <a:bodyPr>
            <a:normAutofit fontScale="70000" lnSpcReduction="20000"/>
          </a:bodyPr>
          <a:lstStyle/>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list1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6</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list2 = reverse(list1);</a:t>
            </a:r>
          </a:p>
          <a:p>
            <a:pPr marL="457200" indent="-457200">
              <a:spcBef>
                <a:spcPts val="0"/>
              </a:spcBef>
              <a:buFont typeface="+mj-lt"/>
              <a:buAutoNum type="arabicPeriod"/>
            </a:pPr>
            <a:endParaRPr lang="en-US" altLang="en-US" dirty="0">
              <a:latin typeface="Courier New" panose="02070309020205020404" pitchFamily="49" charset="0"/>
              <a:cs typeface="Courier New" panose="02070309020205020404" pitchFamily="49" charset="0"/>
            </a:endParaRPr>
          </a:p>
          <a:p>
            <a:pPr>
              <a:spcBef>
                <a:spcPts val="0"/>
              </a:spcBef>
            </a:pPr>
            <a:r>
              <a:rPr lang="en-US" altLang="en-US" dirty="0" smtClean="0">
                <a:cs typeface="Courier New" panose="02070309020205020404" pitchFamily="49" charset="0"/>
              </a:rPr>
              <a:t>Exercise: Trace the code. Show a detailed look at memory and how it changes.</a:t>
            </a:r>
          </a:p>
        </p:txBody>
      </p:sp>
      <p:sp>
        <p:nvSpPr>
          <p:cNvPr id="4" name="Content Placeholder 3"/>
          <p:cNvSpPr>
            <a:spLocks noGrp="1"/>
          </p:cNvSpPr>
          <p:nvPr>
            <p:ph sz="half" idx="2"/>
          </p:nvPr>
        </p:nvSpPr>
        <p:spPr>
          <a:xfrm>
            <a:off x="5871258" y="2249486"/>
            <a:ext cx="6019800" cy="3541714"/>
          </a:xfrm>
        </p:spPr>
        <p:txBody>
          <a:bodyPr vert="horz" lIns="91440" tIns="45720" rIns="91440" bIns="45720" rtlCol="0">
            <a:normAutofit fontScale="70000" lnSpcReduction="20000"/>
          </a:bodyPr>
          <a:lstStyle/>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static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reverse(</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list)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result = </a:t>
            </a:r>
            <a:r>
              <a:rPr lang="en-US" altLang="en-US" b="1" dirty="0">
                <a:solidFill>
                  <a:schemeClr val="accent3"/>
                </a:solidFill>
                <a:latin typeface="Courier New" panose="02070309020205020404" pitchFamily="49" charset="0"/>
                <a:cs typeface="Courier New" panose="02070309020205020404" pitchFamily="49" charset="0"/>
              </a:rPr>
              <a:t>new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list.length</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for</a:t>
            </a:r>
            <a:r>
              <a:rPr lang="en-US" altLang="en-US" dirty="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j = </a:t>
            </a:r>
            <a:r>
              <a:rPr lang="en-US" altLang="en-US" dirty="0" err="1">
                <a:latin typeface="Courier New" panose="02070309020205020404" pitchFamily="49" charset="0"/>
                <a:cs typeface="Courier New" panose="02070309020205020404" pitchFamily="49" charset="0"/>
              </a:rPr>
              <a:t>result.length</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1</a:t>
            </a: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&lt; </a:t>
            </a:r>
            <a:r>
              <a:rPr lang="en-US" altLang="en-US" dirty="0" err="1">
                <a:latin typeface="Courier New" panose="02070309020205020404" pitchFamily="49" charset="0"/>
                <a:cs typeface="Courier New" panose="02070309020205020404" pitchFamily="49" charset="0"/>
              </a:rPr>
              <a:t>list.length</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j--)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result[j] = list[</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return</a:t>
            </a:r>
            <a:r>
              <a:rPr lang="en-US" altLang="en-US" dirty="0">
                <a:latin typeface="Courier New" panose="02070309020205020404" pitchFamily="49" charset="0"/>
                <a:cs typeface="Courier New" panose="02070309020205020404" pitchFamily="49" charset="0"/>
              </a:rPr>
              <a:t> result;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0405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 Everyone code along</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575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1141412" y="2249486"/>
            <a:ext cx="9905999" cy="4608513"/>
          </a:xfrm>
        </p:spPr>
        <p:txBody>
          <a:bodyPr>
            <a:normAutofit fontScale="92500" lnSpcReduction="10000"/>
          </a:bodyPr>
          <a:lstStyle/>
          <a:p>
            <a:r>
              <a:rPr lang="en-US" dirty="0" smtClean="0"/>
              <a:t>We work for </a:t>
            </a:r>
            <a:r>
              <a:rPr lang="en-US" dirty="0" err="1" smtClean="0"/>
              <a:t>JLDiablo’s</a:t>
            </a:r>
            <a:r>
              <a:rPr lang="en-US" dirty="0" smtClean="0"/>
              <a:t> National Bank of </a:t>
            </a:r>
            <a:r>
              <a:rPr lang="en-US" dirty="0" err="1" smtClean="0"/>
              <a:t>Tristram</a:t>
            </a:r>
            <a:r>
              <a:rPr lang="en-US" dirty="0" smtClean="0"/>
              <a:t>.</a:t>
            </a:r>
          </a:p>
          <a:p>
            <a:r>
              <a:rPr lang="en-US" dirty="0" smtClean="0"/>
              <a:t>We manage savings, checking, and loan accounts for the citizens of </a:t>
            </a:r>
            <a:r>
              <a:rPr lang="en-US" dirty="0" err="1" smtClean="0"/>
              <a:t>Tristram</a:t>
            </a:r>
            <a:r>
              <a:rPr lang="en-US" dirty="0" smtClean="0"/>
              <a:t>, like good ole Wirt with his peg leg.</a:t>
            </a:r>
          </a:p>
          <a:p>
            <a:r>
              <a:rPr lang="en-US" dirty="0" smtClean="0"/>
              <a:t>We have all of the accounts stored in a file (accounts.txt). Each account has an id, a type, and an amount.</a:t>
            </a:r>
          </a:p>
          <a:p>
            <a:r>
              <a:rPr lang="en-US" dirty="0" smtClean="0"/>
              <a:t>We are </a:t>
            </a:r>
            <a:r>
              <a:rPr lang="en-US" dirty="0" err="1" smtClean="0"/>
              <a:t>gonna</a:t>
            </a:r>
            <a:r>
              <a:rPr lang="en-US" dirty="0" smtClean="0"/>
              <a:t> write a program to compute monthly changes based on the following:</a:t>
            </a:r>
          </a:p>
          <a:p>
            <a:pPr lvl="1"/>
            <a:r>
              <a:rPr lang="en-US" dirty="0" smtClean="0"/>
              <a:t>Savings earn interest of 0.01%</a:t>
            </a:r>
          </a:p>
          <a:p>
            <a:pPr lvl="1"/>
            <a:r>
              <a:rPr lang="en-US" dirty="0" smtClean="0"/>
              <a:t>Loans accrue interest of 0.4%</a:t>
            </a:r>
          </a:p>
          <a:p>
            <a:pPr lvl="1"/>
            <a:r>
              <a:rPr lang="en-US" dirty="0" smtClean="0"/>
              <a:t>Checking accounts </a:t>
            </a:r>
            <a:r>
              <a:rPr lang="en-US" dirty="0" err="1" smtClean="0"/>
              <a:t>hava</a:t>
            </a:r>
            <a:r>
              <a:rPr lang="en-US" dirty="0" smtClean="0"/>
              <a:t> a monthly fee of 10 gold.</a:t>
            </a:r>
          </a:p>
          <a:p>
            <a:r>
              <a:rPr lang="en-US" dirty="0" smtClean="0"/>
              <a:t>After we are done, we are going to save to a new file</a:t>
            </a:r>
          </a:p>
        </p:txBody>
      </p:sp>
      <p:pic>
        <p:nvPicPr>
          <p:cNvPr id="2052" name="Picture 4" descr="Bank, Money, Fi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571" y="5133307"/>
            <a:ext cx="2175030" cy="172469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095785" y="128522"/>
            <a:ext cx="2274849" cy="2648132"/>
            <a:chOff x="8095785" y="128522"/>
            <a:chExt cx="2274849" cy="2648132"/>
          </a:xfrm>
        </p:grpSpPr>
        <p:pic>
          <p:nvPicPr>
            <p:cNvPr id="2050" name="Picture 2" descr="Image result for wirt diablo"/>
            <p:cNvPicPr>
              <a:picLocks noChangeAspect="1" noChangeArrowheads="1"/>
            </p:cNvPicPr>
            <p:nvPr/>
          </p:nvPicPr>
          <p:blipFill rotWithShape="1">
            <a:blip r:embed="rId3">
              <a:extLst>
                <a:ext uri="{28A0092B-C50C-407E-A947-70E740481C1C}">
                  <a14:useLocalDpi xmlns:a14="http://schemas.microsoft.com/office/drawing/2010/main" val="0"/>
                </a:ext>
              </a:extLst>
            </a:blip>
            <a:srcRect l="13605" t="3826" r="26023" b="22196"/>
            <a:stretch/>
          </p:blipFill>
          <p:spPr bwMode="auto">
            <a:xfrm>
              <a:off x="8441472" y="128522"/>
              <a:ext cx="1583474" cy="19403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8095785" y="2249486"/>
              <a:ext cx="2274849" cy="527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Banker of the Month!</a:t>
              </a:r>
              <a:endParaRPr lang="en-US" dirty="0"/>
            </a:p>
          </p:txBody>
        </p:sp>
      </p:grpSp>
    </p:spTree>
    <p:extLst>
      <p:ext uri="{BB962C8B-B14F-4D97-AF65-F5344CB8AC3E}">
        <p14:creationId xmlns:p14="http://schemas.microsoft.com/office/powerpoint/2010/main" val="19068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Start the program</a:t>
            </a:r>
            <a:endParaRPr lang="en-US" dirty="0"/>
          </a:p>
        </p:txBody>
      </p:sp>
      <p:sp>
        <p:nvSpPr>
          <p:cNvPr id="5" name="Content Placeholder 4"/>
          <p:cNvSpPr>
            <a:spLocks noGrp="1"/>
          </p:cNvSpPr>
          <p:nvPr>
            <p:ph idx="1"/>
          </p:nvPr>
        </p:nvSpPr>
        <p:spPr/>
        <p:txBody>
          <a:bodyPr>
            <a:normAutofit fontScale="62500" lnSpcReduction="20000"/>
          </a:bodyPr>
          <a:lstStyle/>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i</a:t>
            </a:r>
            <a:r>
              <a:rPr lang="en-US" b="1" dirty="0" smtClean="0">
                <a:solidFill>
                  <a:schemeClr val="accent3"/>
                </a:solidFill>
                <a:latin typeface="Courier New" panose="02070309020205020404" pitchFamily="49" charset="0"/>
                <a:cs typeface="Courier New" panose="02070309020205020404" pitchFamily="49" charset="0"/>
              </a:rPr>
              <a:t>mport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java.io.</a:t>
            </a:r>
            <a:r>
              <a:rPr lang="en-US" b="1" dirty="0" err="1" smtClean="0">
                <a:latin typeface="Courier New" panose="02070309020205020404" pitchFamily="49" charset="0"/>
                <a:cs typeface="Courier New" panose="02070309020205020404" pitchFamily="49" charset="0"/>
              </a:rPr>
              <a:t>File</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i</a:t>
            </a:r>
            <a:r>
              <a:rPr lang="en-US" b="1" dirty="0" smtClean="0">
                <a:solidFill>
                  <a:schemeClr val="accent3"/>
                </a:solidFill>
                <a:latin typeface="Courier New" panose="02070309020205020404" pitchFamily="49" charset="0"/>
                <a:cs typeface="Courier New" panose="02070309020205020404" pitchFamily="49" charset="0"/>
              </a:rPr>
              <a:t>mport </a:t>
            </a:r>
            <a:r>
              <a:rPr lang="en-US" dirty="0" err="1" smtClean="0">
                <a:latin typeface="Courier New" panose="02070309020205020404" pitchFamily="49" charset="0"/>
                <a:cs typeface="Courier New" panose="02070309020205020404" pitchFamily="49" charset="0"/>
              </a:rPr>
              <a:t>java.io.</a:t>
            </a:r>
            <a:r>
              <a:rPr lang="en-US" b="1" dirty="0" err="1" smtClean="0">
                <a:latin typeface="Courier New" panose="02070309020205020404" pitchFamily="49" charset="0"/>
                <a:cs typeface="Courier New" panose="02070309020205020404" pitchFamily="49" charset="0"/>
              </a:rPr>
              <a:t>FileNotFoundException</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i</a:t>
            </a:r>
            <a:r>
              <a:rPr lang="en-US" b="1" dirty="0" smtClean="0">
                <a:solidFill>
                  <a:schemeClr val="accent3"/>
                </a:solidFill>
                <a:latin typeface="Courier New" panose="02070309020205020404" pitchFamily="49" charset="0"/>
                <a:cs typeface="Courier New" panose="02070309020205020404" pitchFamily="49" charset="0"/>
              </a:rPr>
              <a:t>mport </a:t>
            </a:r>
            <a:r>
              <a:rPr lang="en-US" dirty="0" err="1" smtClean="0">
                <a:latin typeface="Courier New" panose="02070309020205020404" pitchFamily="49" charset="0"/>
                <a:cs typeface="Courier New" panose="02070309020205020404" pitchFamily="49" charset="0"/>
              </a:rPr>
              <a:t>java.io.</a:t>
            </a:r>
            <a:r>
              <a:rPr lang="en-US" b="1" dirty="0" err="1" smtClean="0">
                <a:latin typeface="Courier New" panose="02070309020205020404" pitchFamily="49" charset="0"/>
                <a:cs typeface="Courier New" panose="02070309020205020404" pitchFamily="49" charset="0"/>
              </a:rPr>
              <a:t>PrintWriter</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Banking</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throws</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FileNotFoundException</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inFileName</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“accounts.txt”</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outFileName</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“accounts_new.txt”</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//Read each of the accounts into arrays</a:t>
            </a:r>
          </a:p>
          <a:p>
            <a:pPr marL="682625" indent="-682625">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//Process the account type</a:t>
            </a:r>
          </a:p>
          <a:p>
            <a:pPr marL="682625" indent="-682625">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//Output each of the accounts into the new file</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6311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Declaring Array Variables</a:t>
            </a:r>
          </a:p>
        </p:txBody>
      </p:sp>
      <p:sp>
        <p:nvSpPr>
          <p:cNvPr id="7172" name="Rectangle 3"/>
          <p:cNvSpPr>
            <a:spLocks noGrp="1" noChangeArrowheads="1"/>
          </p:cNvSpPr>
          <p:nvPr>
            <p:ph type="body" idx="1"/>
          </p:nvPr>
        </p:nvSpPr>
        <p:spPr>
          <a:xfrm>
            <a:off x="1141412" y="2249487"/>
            <a:ext cx="9905999" cy="4498554"/>
          </a:xfrm>
        </p:spPr>
        <p:txBody>
          <a:bodyPr>
            <a:normAutofit/>
          </a:bodyPr>
          <a:lstStyle/>
          <a:p>
            <a:r>
              <a:rPr lang="en-US" altLang="en-US" dirty="0" smtClean="0">
                <a:cs typeface="Courier New" panose="02070309020205020404" pitchFamily="49" charset="0"/>
              </a:rPr>
              <a:t>Array declaration</a:t>
            </a:r>
            <a:br>
              <a:rPr lang="en-US" altLang="en-US" dirty="0" smtClean="0">
                <a:cs typeface="Courier New" panose="02070309020205020404" pitchFamily="49" charset="0"/>
              </a:rPr>
            </a:br>
            <a:r>
              <a:rPr lang="en-US" altLang="en-US" b="1" dirty="0"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b="1"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a:t>
            </a:r>
          </a:p>
          <a:p>
            <a:pPr lvl="1"/>
            <a:r>
              <a:rPr lang="en-US" altLang="en-US" dirty="0" smtClean="0">
                <a:latin typeface="Courier New" panose="02070309020205020404" pitchFamily="49" charset="0"/>
                <a:cs typeface="Courier New" panose="02070309020205020404" pitchFamily="49" charset="0"/>
              </a:rPr>
              <a:t>Example: </a:t>
            </a:r>
            <a:br>
              <a:rPr lang="en-US" altLang="en-US" dirty="0" smtClean="0">
                <a:latin typeface="Courier New" panose="02070309020205020404" pitchFamily="49" charset="0"/>
                <a:cs typeface="Courier New" panose="02070309020205020404" pitchFamily="49" charset="0"/>
              </a:rPr>
            </a:b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Alternate declaration form</a:t>
            </a:r>
            <a:br>
              <a:rPr lang="en-US" altLang="en-US" dirty="0" smtClean="0">
                <a:cs typeface="Courier New" panose="02070309020205020404" pitchFamily="49" charset="0"/>
              </a:rPr>
            </a:br>
            <a:r>
              <a:rPr lang="en-US" altLang="en-US" b="1" dirty="0"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This style is allowed,</a:t>
            </a:r>
            <a:r>
              <a:rPr lang="en-US" altLang="en-US" dirty="0" smtClean="0">
                <a:latin typeface="Courier New" panose="02070309020205020404" pitchFamily="49" charset="0"/>
                <a:cs typeface="Courier New" panose="02070309020205020404" pitchFamily="49" charset="0"/>
              </a:rPr>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but not preferred</a:t>
            </a:r>
          </a:p>
          <a:p>
            <a:pPr lvl="1"/>
            <a:r>
              <a:rPr lang="en-US" altLang="en-US" dirty="0" smtClean="0">
                <a:latin typeface="Courier New" panose="02070309020205020404" pitchFamily="49" charset="0"/>
                <a:cs typeface="Courier New" panose="02070309020205020404" pitchFamily="49" charset="0"/>
              </a:rPr>
              <a:t>Example: </a:t>
            </a:r>
            <a:br>
              <a:rPr lang="en-US" altLang="en-US" dirty="0" smtClean="0">
                <a:latin typeface="Courier New" panose="02070309020205020404" pitchFamily="49" charset="0"/>
                <a:cs typeface="Courier New" panose="02070309020205020404" pitchFamily="49" charset="0"/>
              </a:rPr>
            </a:b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70011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Start filling out the comments into code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//Read each account into an array</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File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inFileName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in.nextInt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 double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in.nextInt</a:t>
            </a:r>
            <a:r>
              <a:rPr lang="en-US" smtClean="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in.next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in.close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340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Compile, test, and continue</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//Output each of the accounts into the new file</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PrintWriter</a:t>
            </a:r>
            <a:r>
              <a:rPr lang="en-US" dirty="0" smtClean="0">
                <a:latin typeface="Courier New" panose="02070309020205020404" pitchFamily="49" charset="0"/>
                <a:cs typeface="Courier New" panose="02070309020205020404" pitchFamily="49" charset="0"/>
              </a:rPr>
              <a:t> out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PrintWriter</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outFileName</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out.printf</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“%4d %8s %6.2f\n”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out.flush</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out.close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435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Compile, test, and continue</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//Process the account type</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err="1" smtClean="0">
                <a:latin typeface="Courier New" panose="02070309020205020404" pitchFamily="49" charset="0"/>
                <a:cs typeface="Courier New" panose="02070309020205020404" pitchFamily="49" charset="0"/>
              </a:rPr>
              <a:t>numAccounts</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].equals(</a:t>
            </a:r>
            <a:r>
              <a:rPr lang="en-US" dirty="0" smtClean="0">
                <a:solidFill>
                  <a:srgbClr val="FF0000"/>
                </a:solidFill>
                <a:latin typeface="Courier New" panose="02070309020205020404" pitchFamily="49" charset="0"/>
                <a:cs typeface="Courier New" panose="02070309020205020404" pitchFamily="49" charset="0"/>
              </a:rPr>
              <a:t>“Savings”</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1.0001</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//0.01% interest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].equals(</a:t>
            </a:r>
            <a:r>
              <a:rPr lang="en-US" dirty="0" smtClean="0">
                <a:solidFill>
                  <a:srgbClr val="FF0000"/>
                </a:solidFill>
                <a:latin typeface="Courier New" panose="02070309020205020404" pitchFamily="49" charset="0"/>
                <a:cs typeface="Courier New" panose="02070309020205020404" pitchFamily="49" charset="0"/>
              </a:rPr>
              <a:t>“Checking”</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//10 gold monthly fee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accountTypes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].equals(</a:t>
            </a:r>
            <a:r>
              <a:rPr lang="en-US" dirty="0" smtClean="0">
                <a:solidFill>
                  <a:srgbClr val="FF0000"/>
                </a:solidFill>
                <a:latin typeface="Courier New" panose="02070309020205020404" pitchFamily="49" charset="0"/>
                <a:cs typeface="Courier New" panose="02070309020205020404" pitchFamily="49" charset="0"/>
              </a:rPr>
              <a:t>“Loan”</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accountValues</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1.004</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//0.4% interest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13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in pairs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2249486"/>
                <a:ext cx="9905999" cy="4608513"/>
              </a:xfrm>
            </p:spPr>
            <p:txBody>
              <a:bodyPr>
                <a:normAutofit fontScale="85000" lnSpcReduction="10000"/>
              </a:bodyPr>
              <a:lstStyle/>
              <a:p>
                <a:pPr marL="457200" indent="-457200">
                  <a:buFont typeface="+mj-lt"/>
                  <a:buAutoNum type="arabicPeriod"/>
                </a:pPr>
                <a:r>
                  <a:rPr lang="en-US" dirty="0" smtClean="0"/>
                  <a:t>Write a program that will generates a random polygon of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=[3, 20]</m:t>
                    </m:r>
                  </m:oMath>
                </a14:m>
                <a:r>
                  <a:rPr lang="en-US" dirty="0" smtClean="0"/>
                  <a:t> sides at random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oMath>
                </a14:m>
                <a:r>
                  <a:rPr lang="en-US" dirty="0" smtClean="0"/>
                  <a:t> points between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−10, 10</m:t>
                        </m:r>
                      </m:e>
                    </m:d>
                  </m:oMath>
                </a14:m>
                <a:r>
                  <a:rPr lang="en-US" dirty="0" smtClean="0"/>
                  <a:t> – i.e., an array. Compute the center of mass</a:t>
                </a:r>
                <a:br>
                  <a:rPr lang="en-US" dirty="0" smtClean="0"/>
                </a:b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com</m:t>
                            </m:r>
                          </m:e>
                          <m:sub>
                            <m:r>
                              <m:rPr>
                                <m:sty m:val="p"/>
                              </m:rPr>
                              <a:rPr lang="en-US" b="0" i="0" smtClean="0">
                                <a:latin typeface="Cambria Math" panose="02040503050406030204" pitchFamily="18" charset="0"/>
                              </a:rPr>
                              <m:t>x</m:t>
                            </m:r>
                          </m:sub>
                        </m:sSub>
                        <m:r>
                          <a:rPr lang="en-US" b="0" i="0" smtClean="0">
                            <a:latin typeface="Cambria Math" panose="02040503050406030204" pitchFamily="18" charset="0"/>
                          </a:rPr>
                          <m:t>=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𝑁</m:t>
                            </m:r>
                          </m:den>
                        </m:f>
                        <m:r>
                          <a:rPr lang="en-US" b="0" i="1" smtClean="0">
                            <a:latin typeface="Cambria Math" panose="02040503050406030204" pitchFamily="18" charset="0"/>
                          </a:rPr>
                          <m:t>,</m:t>
                        </m:r>
                        <m:r>
                          <a:rPr lang="en-US" b="0" i="1" smtClean="0">
                            <a:latin typeface="Cambria Math" panose="02040503050406030204" pitchFamily="18" charset="0"/>
                          </a:rPr>
                          <m:t>𝑐𝑜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𝑁</m:t>
                            </m:r>
                          </m:den>
                        </m:f>
                      </m:e>
                    </m:d>
                  </m:oMath>
                </a14:m>
                <a:r>
                  <a:rPr lang="en-US" dirty="0" smtClean="0"/>
                  <a:t>. Shift all points of the polygon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𝑐𝑜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𝑥</m:t>
                            </m:r>
                          </m:sub>
                        </m:sSub>
                        <m:r>
                          <a:rPr lang="en-US" b="0" i="1" smtClean="0">
                            <a:latin typeface="Cambria Math" panose="02040503050406030204" pitchFamily="18" charset="0"/>
                          </a:rPr>
                          <m:t>, −</m:t>
                        </m:r>
                        <m:r>
                          <a:rPr lang="en-US" b="0" i="1" smtClean="0">
                            <a:latin typeface="Cambria Math" panose="02040503050406030204" pitchFamily="18" charset="0"/>
                          </a:rPr>
                          <m:t>𝑐𝑜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𝑦</m:t>
                            </m:r>
                          </m:sub>
                        </m:sSub>
                      </m:e>
                    </m:d>
                  </m:oMath>
                </a14:m>
                <a:r>
                  <a:rPr lang="en-US" dirty="0" smtClean="0"/>
                  <a:t>. Write the polygon (array) to a file – first line is </a:t>
                </a:r>
                <a14:m>
                  <m:oMath xmlns:m="http://schemas.openxmlformats.org/officeDocument/2006/math">
                    <m:r>
                      <a:rPr lang="en-US" b="0" i="1" smtClean="0">
                        <a:latin typeface="Cambria Math" panose="02040503050406030204" pitchFamily="18" charset="0"/>
                      </a:rPr>
                      <m:t>𝑁</m:t>
                    </m:r>
                  </m:oMath>
                </a14:m>
                <a:r>
                  <a:rPr lang="en-US" dirty="0" smtClean="0"/>
                  <a:t>, each line after is the points (output x y, not (x, y))</a:t>
                </a:r>
              </a:p>
              <a:p>
                <a:pPr marL="457200" indent="-457200">
                  <a:buFont typeface="+mj-lt"/>
                  <a:buAutoNum type="arabicPeriod"/>
                </a:pPr>
                <a:r>
                  <a:rPr lang="en-US" dirty="0" smtClean="0"/>
                  <a:t>Write a program that reads your polygon file and shows it to the user using </a:t>
                </a:r>
                <a:r>
                  <a:rPr lang="en-US" dirty="0" err="1" smtClean="0"/>
                  <a:t>StdDraw</a:t>
                </a:r>
                <a:r>
                  <a:rPr lang="en-US" dirty="0" smtClean="0"/>
                  <a:t>. Use a random color to show the outline and a different random color to fill the polygon.</a:t>
                </a:r>
              </a:p>
              <a:p>
                <a:pPr marL="457200" indent="-457200">
                  <a:buFont typeface="+mj-lt"/>
                  <a:buAutoNum type="arabicPeriod"/>
                </a:pPr>
                <a:r>
                  <a:rPr lang="en-US" dirty="0" smtClean="0"/>
                  <a:t>Make another program to allow a user to draw a polygon. Have them specify the number of points in the polygon. Let the user click in the window to specify the coordinates. Draw the polygon as they go. After they are done, write the polygon to a file and cleanly exit the program. Use #2 to view the polygon again.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2249486"/>
                <a:ext cx="9905999" cy="4608513"/>
              </a:xfrm>
              <a:blipFill rotWithShape="0">
                <a:blip r:embed="rId2"/>
                <a:stretch>
                  <a:fillRect l="-862" t="-1455" r="-135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924" y="0"/>
            <a:ext cx="2249487" cy="2249487"/>
          </a:xfrm>
          <a:prstGeom prst="rect">
            <a:avLst/>
          </a:prstGeom>
        </p:spPr>
      </p:pic>
    </p:spTree>
    <p:extLst>
      <p:ext uri="{BB962C8B-B14F-4D97-AF65-F5344CB8AC3E}">
        <p14:creationId xmlns:p14="http://schemas.microsoft.com/office/powerpoint/2010/main" val="349065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r>
              <a:rPr lang="en-US" altLang="en-US" smtClean="0"/>
              <a:t>Main Method Is Just a Regular Method</a:t>
            </a:r>
            <a:endParaRPr lang="en-US" altLang="en-US"/>
          </a:p>
        </p:txBody>
      </p:sp>
      <p:sp>
        <p:nvSpPr>
          <p:cNvPr id="112646" name="Rectangle 7"/>
          <p:cNvSpPr>
            <a:spLocks noGrp="1" noChangeArrowheads="1"/>
          </p:cNvSpPr>
          <p:nvPr>
            <p:ph type="body" idx="1"/>
          </p:nvPr>
        </p:nvSpPr>
        <p:spPr/>
        <p:txBody>
          <a:bodyPr/>
          <a:lstStyle/>
          <a:p>
            <a:r>
              <a:rPr lang="en-US" altLang="en-US" smtClean="0"/>
              <a:t>You can call a regular method by passing actual parameters. Can you pass arguments to main? Of course, yes. For example, the main method in class B is invoked by a method in A, as shown below:</a:t>
            </a:r>
          </a:p>
        </p:txBody>
      </p:sp>
      <p:sp>
        <p:nvSpPr>
          <p:cNvPr id="112644" name="Rectangle 6"/>
          <p:cNvSpPr>
            <a:spLocks noChangeArrowheads="1"/>
          </p:cNvSpPr>
          <p:nvPr/>
        </p:nvSpPr>
        <p:spPr bwMode="auto">
          <a:xfrm>
            <a:off x="1524001" y="2707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12645" name="Object 5"/>
          <p:cNvGraphicFramePr>
            <a:graphicFrameLocks noChangeAspect="1"/>
          </p:cNvGraphicFramePr>
          <p:nvPr/>
        </p:nvGraphicFramePr>
        <p:xfrm>
          <a:off x="1754189" y="4191000"/>
          <a:ext cx="8910637" cy="1506538"/>
        </p:xfrm>
        <a:graphic>
          <a:graphicData uri="http://schemas.openxmlformats.org/presentationml/2006/ole">
            <mc:AlternateContent xmlns:mc="http://schemas.openxmlformats.org/markup-compatibility/2006">
              <mc:Choice xmlns:v="urn:schemas-microsoft-com:vml" Requires="v">
                <p:oleObj spid="_x0000_s292900" name="Picture" r:id="rId3" imgW="6019800" imgH="1016000" progId="Word.Picture.8">
                  <p:embed/>
                </p:oleObj>
              </mc:Choice>
              <mc:Fallback>
                <p:oleObj name="Picture" r:id="rId3" imgW="6019800" imgH="10160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89" y="4191000"/>
                        <a:ext cx="89106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40859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r>
              <a:rPr lang="en-US" altLang="en-US" smtClean="0"/>
              <a:t>Command-Line Parameters</a:t>
            </a:r>
          </a:p>
        </p:txBody>
      </p:sp>
      <p:sp>
        <p:nvSpPr>
          <p:cNvPr id="113668" name="Rectangle 3"/>
          <p:cNvSpPr>
            <a:spLocks noGrp="1" noChangeArrowheads="1"/>
          </p:cNvSpPr>
          <p:nvPr>
            <p:ph type="body" idx="1"/>
          </p:nvPr>
        </p:nvSpPr>
        <p:spPr/>
        <p:txBody>
          <a:bodyPr>
            <a:normAutofit fontScale="92500" lnSpcReduction="10000"/>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public class </a:t>
            </a:r>
            <a:r>
              <a:rPr lang="en-US" altLang="en-US" b="1" dirty="0" err="1" smtClean="0">
                <a:latin typeface="Courier New" panose="02070309020205020404" pitchFamily="49" charset="0"/>
                <a:cs typeface="Courier New" panose="02070309020205020404" pitchFamily="49" charset="0"/>
              </a:rPr>
              <a:t>TestMain</a:t>
            </a: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smtClean="0">
                <a:latin typeface="Courier New" panose="02070309020205020404" pitchFamily="49" charset="0"/>
                <a:cs typeface="Courier New" panose="02070309020205020404" pitchFamily="49" charset="0"/>
              </a:rPr>
              <a:t>main(</a:t>
            </a:r>
            <a:r>
              <a:rPr lang="en-US" altLang="en-US" b="1" dirty="0" smtClean="0">
                <a:latin typeface="Courier New" panose="02070309020205020404" pitchFamily="49" charset="0"/>
                <a:cs typeface="Courier New" panose="02070309020205020404" pitchFamily="49" charset="0"/>
              </a:rPr>
              <a:t>String</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0;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args.length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“Argument ”</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 is ” </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p>
          <a:p>
            <a:pPr marL="0" indent="0">
              <a:spcBef>
                <a:spcPts val="0"/>
              </a:spcBef>
              <a:buNone/>
            </a:pPr>
            <a:endParaRPr lang="en-US" altLang="en-US" dirty="0" smtClean="0">
              <a:latin typeface="Courier New" panose="02070309020205020404" pitchFamily="49" charset="0"/>
              <a:cs typeface="Courier New" panose="02070309020205020404" pitchFamily="49" charset="0"/>
            </a:endParaRPr>
          </a:p>
          <a:p>
            <a:pPr>
              <a:spcBef>
                <a:spcPts val="0"/>
              </a:spcBef>
            </a:pPr>
            <a:r>
              <a:rPr lang="en-US" altLang="en-US" dirty="0" smtClean="0">
                <a:latin typeface="Courier New" panose="02070309020205020404" pitchFamily="49" charset="0"/>
                <a:cs typeface="Courier New" panose="02070309020205020404" pitchFamily="49" charset="0"/>
              </a:rPr>
              <a:t>%java </a:t>
            </a:r>
            <a:r>
              <a:rPr lang="en-US" altLang="en-US" dirty="0" err="1" smtClean="0">
                <a:latin typeface="Courier New" panose="02070309020205020404" pitchFamily="49" charset="0"/>
                <a:cs typeface="Courier New" panose="02070309020205020404" pitchFamily="49" charset="0"/>
              </a:rPr>
              <a:t>TestMain</a:t>
            </a:r>
            <a:r>
              <a:rPr lang="en-US" altLang="en-US" dirty="0" smtClean="0">
                <a:latin typeface="Courier New" panose="02070309020205020404" pitchFamily="49" charset="0"/>
                <a:cs typeface="Courier New" panose="02070309020205020404" pitchFamily="49" charset="0"/>
              </a:rPr>
              <a:t> arg0 arg1 arg2 ... </a:t>
            </a:r>
            <a:r>
              <a:rPr lang="en-US" altLang="en-US" dirty="0" err="1" smtClean="0">
                <a:latin typeface="Courier New" panose="02070309020205020404" pitchFamily="49" charset="0"/>
                <a:cs typeface="Courier New" panose="02070309020205020404" pitchFamily="49" charset="0"/>
              </a:rPr>
              <a:t>argn</a:t>
            </a: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06800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r>
              <a:rPr lang="en-US" altLang="en-US" dirty="0" smtClean="0"/>
              <a:t>Exercise with a partner</a:t>
            </a:r>
          </a:p>
        </p:txBody>
      </p:sp>
      <p:sp>
        <p:nvSpPr>
          <p:cNvPr id="115716" name="Rectangle 3"/>
          <p:cNvSpPr>
            <a:spLocks noGrp="1" noChangeArrowheads="1"/>
          </p:cNvSpPr>
          <p:nvPr>
            <p:ph type="body" idx="1"/>
          </p:nvPr>
        </p:nvSpPr>
        <p:spPr/>
        <p:txBody>
          <a:bodyPr/>
          <a:lstStyle/>
          <a:p>
            <a:r>
              <a:rPr lang="en-US" altLang="en-US" dirty="0" smtClean="0"/>
              <a:t>Write a program that will perform binary operations on integers.  The program receives three parameters: an operator and two integers. </a:t>
            </a:r>
          </a:p>
          <a:p>
            <a:r>
              <a:rPr lang="en-US" altLang="en-US" dirty="0" smtClean="0"/>
              <a:t>Support erroneous input and the operators +, -, *, /, %</a:t>
            </a:r>
          </a:p>
        </p:txBody>
      </p:sp>
    </p:spTree>
    <p:extLst>
      <p:ext uri="{BB962C8B-B14F-4D97-AF65-F5344CB8AC3E}">
        <p14:creationId xmlns:p14="http://schemas.microsoft.com/office/powerpoint/2010/main" val="537951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revisited</a:t>
            </a:r>
            <a:endParaRPr lang="en-US" dirty="0"/>
          </a:p>
        </p:txBody>
      </p:sp>
      <p:sp>
        <p:nvSpPr>
          <p:cNvPr id="3" name="Content Placeholder 2"/>
          <p:cNvSpPr>
            <a:spLocks noGrp="1"/>
          </p:cNvSpPr>
          <p:nvPr>
            <p:ph idx="1"/>
          </p:nvPr>
        </p:nvSpPr>
        <p:spPr>
          <a:xfrm>
            <a:off x="1141412" y="2249486"/>
            <a:ext cx="9905999" cy="4608513"/>
          </a:xfrm>
        </p:spPr>
        <p:txBody>
          <a:bodyPr>
            <a:normAutofit/>
          </a:bodyPr>
          <a:lstStyle/>
          <a:p>
            <a:r>
              <a:rPr lang="en-US" dirty="0" smtClean="0"/>
              <a:t>Strings are arrays of </a:t>
            </a:r>
            <a:r>
              <a:rPr lang="en-US" b="1" dirty="0" smtClean="0">
                <a:solidFill>
                  <a:schemeClr val="accent3"/>
                </a:solidFill>
              </a:rPr>
              <a:t>char</a:t>
            </a:r>
            <a:r>
              <a:rPr lang="en-US" dirty="0" smtClean="0"/>
              <a:t>! Well sort of…</a:t>
            </a:r>
          </a:p>
          <a:p>
            <a:r>
              <a:rPr lang="en-US" dirty="0" smtClean="0"/>
              <a:t>Strings ‘underneath the hood’ are arrays of </a:t>
            </a:r>
            <a:r>
              <a:rPr lang="en-US" b="1" dirty="0" smtClean="0">
                <a:solidFill>
                  <a:schemeClr val="accent3"/>
                </a:solidFill>
                <a:latin typeface="Arial Narrow" panose="020B0606020202030204" pitchFamily="34" charset="0"/>
              </a:rPr>
              <a:t>char</a:t>
            </a:r>
            <a:r>
              <a:rPr lang="en-US" dirty="0" smtClean="0"/>
              <a:t>, but we use them differently</a:t>
            </a:r>
          </a:p>
          <a:p>
            <a:pPr lvl="1"/>
            <a:r>
              <a:rPr lang="en-US" dirty="0" smtClean="0">
                <a:hlinkClick r:id="rId2"/>
              </a:rPr>
              <a:t>Java API for String</a:t>
            </a:r>
            <a:endParaRPr lang="en-US" dirty="0" smtClean="0"/>
          </a:p>
          <a:p>
            <a:pPr lvl="1"/>
            <a:r>
              <a:rPr lang="en-US" dirty="0" smtClean="0"/>
              <a:t>Use </a:t>
            </a:r>
            <a:r>
              <a:rPr lang="en-US" dirty="0" err="1" smtClean="0">
                <a:latin typeface="Arial Narrow" panose="020B0606020202030204" pitchFamily="34" charset="0"/>
              </a:rPr>
              <a:t>charAt</a:t>
            </a:r>
            <a:r>
              <a:rPr lang="en-US" dirty="0" smtClean="0">
                <a:latin typeface="Arial Narrow" panose="020B0606020202030204" pitchFamily="34" charset="0"/>
              </a:rPr>
              <a:t>(</a:t>
            </a:r>
            <a:r>
              <a:rPr lang="en-US" dirty="0" err="1" smtClean="0">
                <a:latin typeface="Arial Narrow" panose="020B0606020202030204" pitchFamily="34" charset="0"/>
              </a:rPr>
              <a:t>i</a:t>
            </a:r>
            <a:r>
              <a:rPr lang="en-US" dirty="0" smtClean="0">
                <a:latin typeface="Arial Narrow" panose="020B0606020202030204" pitchFamily="34" charset="0"/>
              </a:rPr>
              <a:t>)</a:t>
            </a:r>
            <a:r>
              <a:rPr lang="en-US" dirty="0" smtClean="0"/>
              <a:t> instead of </a:t>
            </a:r>
            <a:r>
              <a:rPr lang="en-US" dirty="0" smtClean="0">
                <a:latin typeface="Arial Narrow" panose="020B0606020202030204" pitchFamily="34" charset="0"/>
              </a:rPr>
              <a:t>[</a:t>
            </a:r>
            <a:r>
              <a:rPr lang="en-US" dirty="0" err="1" smtClean="0">
                <a:latin typeface="Arial Narrow" panose="020B0606020202030204" pitchFamily="34" charset="0"/>
              </a:rPr>
              <a:t>i</a:t>
            </a:r>
            <a:r>
              <a:rPr lang="en-US" dirty="0" smtClean="0">
                <a:latin typeface="Arial Narrow" panose="020B0606020202030204" pitchFamily="34" charset="0"/>
              </a:rPr>
              <a:t>]</a:t>
            </a:r>
          </a:p>
          <a:p>
            <a:pPr lvl="1"/>
            <a:r>
              <a:rPr lang="en-US" dirty="0" smtClean="0"/>
              <a:t>Convert to </a:t>
            </a:r>
            <a:r>
              <a:rPr lang="en-US" b="1" dirty="0" smtClean="0">
                <a:solidFill>
                  <a:schemeClr val="accent3"/>
                </a:solidFill>
                <a:latin typeface="Arial Narrow" panose="020B0606020202030204" pitchFamily="34" charset="0"/>
              </a:rPr>
              <a:t>char</a:t>
            </a:r>
            <a:r>
              <a:rPr lang="en-US" dirty="0" smtClean="0">
                <a:latin typeface="Arial Narrow" panose="020B0606020202030204" pitchFamily="34" charset="0"/>
              </a:rPr>
              <a:t>[] </a:t>
            </a:r>
            <a:r>
              <a:rPr lang="en-US" dirty="0" smtClean="0"/>
              <a:t>using </a:t>
            </a:r>
            <a:r>
              <a:rPr lang="en-US" dirty="0" err="1" smtClean="0">
                <a:latin typeface="Arial Narrow" panose="020B0606020202030204" pitchFamily="34" charset="0"/>
              </a:rPr>
              <a:t>toCharArray</a:t>
            </a:r>
            <a:r>
              <a:rPr lang="en-US" dirty="0" smtClean="0">
                <a:latin typeface="Arial Narrow" panose="020B0606020202030204" pitchFamily="34" charset="0"/>
              </a:rPr>
              <a:t>()</a:t>
            </a:r>
            <a:r>
              <a:rPr lang="en-US" dirty="0" smtClean="0"/>
              <a:t> and back to a String easily</a:t>
            </a:r>
            <a:br>
              <a:rPr lang="en-US" dirty="0" smtClean="0"/>
            </a:br>
            <a:r>
              <a:rPr lang="en-US" dirty="0" smtClean="0">
                <a:latin typeface="Arial Narrow" panose="020B0606020202030204" pitchFamily="34" charset="0"/>
              </a:rPr>
              <a:t>String s = “Hello”;</a:t>
            </a:r>
            <a:r>
              <a:rPr lang="en-US" dirty="0">
                <a:latin typeface="Arial Narrow" panose="020B0606020202030204" pitchFamily="34" charset="0"/>
              </a:rPr>
              <a:t/>
            </a:r>
            <a:br>
              <a:rPr lang="en-US" dirty="0">
                <a:latin typeface="Arial Narrow" panose="020B0606020202030204" pitchFamily="34" charset="0"/>
              </a:rPr>
            </a:br>
            <a:r>
              <a:rPr lang="en-US" b="1" dirty="0" smtClean="0">
                <a:solidFill>
                  <a:schemeClr val="accent3"/>
                </a:solidFill>
                <a:latin typeface="Arial Narrow" panose="020B0606020202030204" pitchFamily="34" charset="0"/>
              </a:rPr>
              <a:t>char</a:t>
            </a:r>
            <a:r>
              <a:rPr lang="en-US" dirty="0" smtClean="0">
                <a:latin typeface="Arial Narrow" panose="020B0606020202030204" pitchFamily="34" charset="0"/>
              </a:rPr>
              <a:t>[] c = </a:t>
            </a:r>
            <a:r>
              <a:rPr lang="en-US" dirty="0" err="1" smtClean="0">
                <a:latin typeface="Arial Narrow" panose="020B0606020202030204" pitchFamily="34" charset="0"/>
              </a:rPr>
              <a:t>s.toCharArray</a:t>
            </a:r>
            <a:r>
              <a:rPr lang="en-US" dirty="0" smtClean="0">
                <a:latin typeface="Arial Narrow" panose="020B0606020202030204" pitchFamily="34" charset="0"/>
              </a:rPr>
              <a:t>();</a:t>
            </a:r>
            <a:r>
              <a:rPr lang="en-US" dirty="0">
                <a:latin typeface="Arial Narrow" panose="020B0606020202030204" pitchFamily="34" charset="0"/>
              </a:rPr>
              <a:t/>
            </a:r>
            <a:br>
              <a:rPr lang="en-US" dirty="0">
                <a:latin typeface="Arial Narrow" panose="020B0606020202030204" pitchFamily="34" charset="0"/>
              </a:rPr>
            </a:br>
            <a:r>
              <a:rPr lang="en-US" dirty="0" smtClean="0">
                <a:latin typeface="Arial Narrow" panose="020B0606020202030204" pitchFamily="34" charset="0"/>
              </a:rPr>
              <a:t>String s2 = new String(c);</a:t>
            </a:r>
          </a:p>
          <a:p>
            <a:pPr lvl="1"/>
            <a:r>
              <a:rPr lang="en-US" dirty="0" smtClean="0"/>
              <a:t>Allows more, e.g., substring() which returns a portion of the String</a:t>
            </a:r>
          </a:p>
        </p:txBody>
      </p:sp>
    </p:spTree>
    <p:extLst>
      <p:ext uri="{BB962C8B-B14F-4D97-AF65-F5344CB8AC3E}">
        <p14:creationId xmlns:p14="http://schemas.microsoft.com/office/powerpoint/2010/main" val="99621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smtClean="0"/>
              <a:t>Multidimensional Arrays</a:t>
            </a:r>
            <a:endParaRPr lang="en-US" altLang="en-US" dirty="0"/>
          </a:p>
        </p:txBody>
      </p:sp>
      <p:sp>
        <p:nvSpPr>
          <p:cNvPr id="2" name="Text Placeholder 1"/>
          <p:cNvSpPr>
            <a:spLocks noGrp="1"/>
          </p:cNvSpPr>
          <p:nvPr>
            <p:ph type="body" idx="1"/>
          </p:nvPr>
        </p:nvSpPr>
        <p:spPr/>
        <p:txBody>
          <a:bodyPr/>
          <a:lstStyle/>
          <a:p>
            <a:endParaRPr lang="en-US"/>
          </a:p>
        </p:txBody>
      </p:sp>
      <p:pic>
        <p:nvPicPr>
          <p:cNvPr id="5" name="Picture 4" descr="2688237103_826928c42c_o.png"/>
          <p:cNvPicPr>
            <a:picLocks noChangeAspect="1"/>
          </p:cNvPicPr>
          <p:nvPr/>
        </p:nvPicPr>
        <p:blipFill>
          <a:blip r:embed="rId2"/>
          <a:stretch>
            <a:fillRect/>
          </a:stretch>
        </p:blipFill>
        <p:spPr>
          <a:xfrm>
            <a:off x="7156925" y="2290258"/>
            <a:ext cx="3088579" cy="3088579"/>
          </a:xfrm>
          <a:prstGeom prst="rect">
            <a:avLst/>
          </a:prstGeom>
        </p:spPr>
      </p:pic>
    </p:spTree>
    <p:extLst>
      <p:ext uri="{BB962C8B-B14F-4D97-AF65-F5344CB8AC3E}">
        <p14:creationId xmlns:p14="http://schemas.microsoft.com/office/powerpoint/2010/main" val="3009012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Motivations</a:t>
            </a:r>
          </a:p>
        </p:txBody>
      </p:sp>
      <p:sp>
        <p:nvSpPr>
          <p:cNvPr id="4102" name="Rectangle 7"/>
          <p:cNvSpPr>
            <a:spLocks noGrp="1" noChangeArrowheads="1"/>
          </p:cNvSpPr>
          <p:nvPr>
            <p:ph type="body" idx="1"/>
          </p:nvPr>
        </p:nvSpPr>
        <p:spPr/>
        <p:txBody>
          <a:bodyPr/>
          <a:lstStyle/>
          <a:p>
            <a:r>
              <a:rPr lang="en-US" altLang="en-US" smtClean="0"/>
              <a:t>Thus far, you have used one-dimensional arrays to model linear collections of elements. You can use a two-dimensional array to represent a matrix or a table. For example, the following table that describes the distances between the cities can be represented using a two-dimensional array.</a:t>
            </a:r>
            <a:endParaRPr lang="en-US" altLang="en-US"/>
          </a:p>
        </p:txBody>
      </p:sp>
      <p:sp>
        <p:nvSpPr>
          <p:cNvPr id="4100" name="Rectangle 6"/>
          <p:cNvSpPr>
            <a:spLocks noChangeArrowheads="1"/>
          </p:cNvSpPr>
          <p:nvPr/>
        </p:nvSpPr>
        <p:spPr bwMode="auto">
          <a:xfrm>
            <a:off x="1524001" y="20742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101" name="Object 5"/>
          <p:cNvGraphicFramePr>
            <a:graphicFrameLocks noChangeAspect="1"/>
          </p:cNvGraphicFramePr>
          <p:nvPr>
            <p:extLst>
              <p:ext uri="{D42A27DB-BD31-4B8C-83A1-F6EECF244321}">
                <p14:modId xmlns:p14="http://schemas.microsoft.com/office/powerpoint/2010/main" val="2317562201"/>
              </p:ext>
            </p:extLst>
          </p:nvPr>
        </p:nvGraphicFramePr>
        <p:xfrm>
          <a:off x="3117136" y="4133959"/>
          <a:ext cx="5954550" cy="2724041"/>
        </p:xfrm>
        <a:graphic>
          <a:graphicData uri="http://schemas.openxmlformats.org/presentationml/2006/ole">
            <mc:AlternateContent xmlns:mc="http://schemas.openxmlformats.org/markup-compatibility/2006">
              <mc:Choice xmlns:v="urn:schemas-microsoft-com:vml" Requires="v">
                <p:oleObj spid="_x0000_s286755" r:id="rId3" imgW="4917948" imgH="2246376" progId="Word.Picture.8">
                  <p:embed/>
                </p:oleObj>
              </mc:Choice>
              <mc:Fallback>
                <p:oleObj r:id="rId3" imgW="4917948" imgH="224637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136" y="4133959"/>
                        <a:ext cx="5954550" cy="272404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14531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smtClean="0"/>
              <a:t>Initializing Arrays</a:t>
            </a:r>
          </a:p>
        </p:txBody>
      </p:sp>
      <p:sp>
        <p:nvSpPr>
          <p:cNvPr id="8196" name="Rectangle 3"/>
          <p:cNvSpPr>
            <a:spLocks noGrp="1" noChangeArrowheads="1"/>
          </p:cNvSpPr>
          <p:nvPr>
            <p:ph type="body" idx="1"/>
          </p:nvPr>
        </p:nvSpPr>
        <p:spPr/>
        <p:txBody>
          <a:bodyPr>
            <a:normAutofit fontScale="92500" lnSpcReduction="20000"/>
          </a:bodyPr>
          <a:lstStyle/>
          <a:p>
            <a:r>
              <a:rPr lang="en-US" altLang="en-US" dirty="0" smtClean="0"/>
              <a:t>Initializing array</a:t>
            </a:r>
            <a:br>
              <a:rPr lang="en-US" altLang="en-US" dirty="0" smtClean="0"/>
            </a:b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dirty="0" smtClean="0">
                <a:latin typeface="Courier New" panose="02070309020205020404" pitchFamily="49" charset="0"/>
                <a:cs typeface="Courier New" panose="02070309020205020404" pitchFamily="49" charset="0"/>
              </a:rPr>
              <a:t> </a:t>
            </a:r>
            <a:r>
              <a:rPr lang="en-US" altLang="en-US" b="1" dirty="0"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arraySize</a:t>
            </a:r>
            <a:r>
              <a:rPr lang="en-US" altLang="en-US" dirty="0" smtClean="0">
                <a:latin typeface="Courier New" panose="02070309020205020404" pitchFamily="49" charset="0"/>
                <a:cs typeface="Courier New" panose="02070309020205020404" pitchFamily="49" charset="0"/>
              </a:rPr>
              <a:t>];</a:t>
            </a:r>
          </a:p>
          <a:p>
            <a:pPr lvl="1"/>
            <a:r>
              <a:rPr lang="en-US" altLang="en-US" dirty="0" smtClean="0"/>
              <a:t>Example:</a:t>
            </a:r>
            <a:br>
              <a:rPr lang="en-US" altLang="en-US" dirty="0" smtClean="0"/>
            </a:b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 double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p>
          <a:p>
            <a:r>
              <a:rPr lang="en-US" altLang="en-US" dirty="0" smtClean="0"/>
              <a:t>The values of the elements are default initialized</a:t>
            </a:r>
          </a:p>
          <a:p>
            <a:pPr lvl="1"/>
            <a:r>
              <a:rPr lang="en-US" altLang="en-US" b="1" dirty="0">
                <a:solidFill>
                  <a:schemeClr val="accent3"/>
                </a:solidFill>
                <a:latin typeface="Courier New" panose="02070309020205020404" pitchFamily="49" charset="0"/>
                <a:cs typeface="Courier New" panose="02070309020205020404" pitchFamily="49" charset="0"/>
              </a:rPr>
              <a:t>f</a:t>
            </a:r>
            <a:r>
              <a:rPr lang="en-US" altLang="en-US" b="1" dirty="0" smtClean="0">
                <a:solidFill>
                  <a:schemeClr val="accent3"/>
                </a:solidFill>
                <a:latin typeface="Courier New" panose="02070309020205020404" pitchFamily="49" charset="0"/>
                <a:cs typeface="Courier New" panose="02070309020205020404" pitchFamily="49" charset="0"/>
              </a:rPr>
              <a:t>alse</a:t>
            </a:r>
            <a:r>
              <a:rPr lang="en-US" altLang="en-US" dirty="0" smtClean="0"/>
              <a:t> for Boolean types</a:t>
            </a:r>
          </a:p>
          <a:p>
            <a:pPr lvl="1"/>
            <a:r>
              <a:rPr lang="en-US" altLang="en-US" dirty="0">
                <a:solidFill>
                  <a:srgbClr val="FF0000"/>
                </a:solidFill>
                <a:latin typeface="Courier New" panose="02070309020205020404" pitchFamily="49" charset="0"/>
                <a:cs typeface="Courier New" panose="02070309020205020404" pitchFamily="49" charset="0"/>
              </a:rPr>
              <a:t>0</a:t>
            </a:r>
            <a:r>
              <a:rPr lang="en-US" altLang="en-US" dirty="0"/>
              <a:t> or </a:t>
            </a:r>
            <a:r>
              <a:rPr lang="en-US" altLang="en-US" dirty="0">
                <a:solidFill>
                  <a:srgbClr val="FF0000"/>
                </a:solidFill>
                <a:latin typeface="Courier New" panose="02070309020205020404" pitchFamily="49" charset="0"/>
                <a:cs typeface="Courier New" panose="02070309020205020404" pitchFamily="49" charset="0"/>
              </a:rPr>
              <a:t>0.0</a:t>
            </a:r>
            <a:r>
              <a:rPr lang="en-US" altLang="en-US" dirty="0"/>
              <a:t> </a:t>
            </a:r>
            <a:r>
              <a:rPr lang="en-US" altLang="en-US" dirty="0" smtClean="0"/>
              <a:t>for numeric types (integral or floating-point, respectively)</a:t>
            </a:r>
          </a:p>
          <a:p>
            <a:pPr lvl="1"/>
            <a:r>
              <a:rPr lang="en-US" altLang="en-US" dirty="0">
                <a:solidFill>
                  <a:srgbClr val="FF0000"/>
                </a:solidFill>
                <a:latin typeface="Courier New" panose="02070309020205020404" pitchFamily="49" charset="0"/>
                <a:cs typeface="Courier New" panose="02070309020205020404" pitchFamily="49" charset="0"/>
              </a:rPr>
              <a:t>‘\u0000’ </a:t>
            </a:r>
            <a:r>
              <a:rPr lang="en-US" altLang="en-US" dirty="0" smtClean="0"/>
              <a:t>for Characters</a:t>
            </a:r>
            <a:endParaRPr lang="en-US" altLang="en-US" dirty="0" smtClean="0">
              <a:solidFill>
                <a:srgbClr val="FF0000"/>
              </a:solidFill>
              <a:latin typeface="Courier New" panose="02070309020205020404" pitchFamily="49" charset="0"/>
              <a:cs typeface="Courier New" panose="02070309020205020404" pitchFamily="49" charset="0"/>
            </a:endParaRPr>
          </a:p>
          <a:p>
            <a:pPr lvl="1"/>
            <a:r>
              <a:rPr lang="en-US" altLang="en-US" b="1" dirty="0">
                <a:solidFill>
                  <a:schemeClr val="accent3"/>
                </a:solidFill>
                <a:latin typeface="Courier New" panose="02070309020205020404" pitchFamily="49" charset="0"/>
                <a:cs typeface="Courier New" panose="02070309020205020404" pitchFamily="49" charset="0"/>
              </a:rPr>
              <a:t>n</a:t>
            </a:r>
            <a:r>
              <a:rPr lang="en-US" altLang="en-US" b="1" dirty="0" smtClean="0">
                <a:solidFill>
                  <a:schemeClr val="accent3"/>
                </a:solidFill>
                <a:latin typeface="Courier New" panose="02070309020205020404" pitchFamily="49" charset="0"/>
                <a:cs typeface="Courier New" panose="02070309020205020404" pitchFamily="49" charset="0"/>
              </a:rPr>
              <a:t>ull </a:t>
            </a:r>
            <a:r>
              <a:rPr lang="en-US" altLang="en-US" dirty="0" smtClean="0"/>
              <a:t>for Strings and object types</a:t>
            </a:r>
            <a:endParaRPr lang="en-US" altLang="en-US" b="1" dirty="0" smtClean="0">
              <a:solidFill>
                <a:schemeClr val="accent3"/>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0751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Motivations</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96153" y="2249488"/>
            <a:ext cx="7796520" cy="3541712"/>
          </a:xfrm>
        </p:spPr>
      </p:pic>
      <p:sp>
        <p:nvSpPr>
          <p:cNvPr id="5124" name="Rectangle 6"/>
          <p:cNvSpPr>
            <a:spLocks noChangeArrowheads="1"/>
          </p:cNvSpPr>
          <p:nvPr/>
        </p:nvSpPr>
        <p:spPr bwMode="auto">
          <a:xfrm>
            <a:off x="1524001" y="20742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87854135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Declare/Create Two-dimensional Arrays</a:t>
            </a:r>
            <a:endParaRPr lang="en-US" altLang="en-US"/>
          </a:p>
        </p:txBody>
      </p:sp>
      <p:sp>
        <p:nvSpPr>
          <p:cNvPr id="7172" name="Rectangle 3"/>
          <p:cNvSpPr>
            <a:spLocks noGrp="1" noChangeArrowheads="1"/>
          </p:cNvSpPr>
          <p:nvPr>
            <p:ph type="body" idx="1"/>
          </p:nvPr>
        </p:nvSpPr>
        <p:spPr/>
        <p:txBody>
          <a:bodyPr>
            <a:normAutofit fontScale="85000" lnSpcReduction="20000"/>
          </a:bodyPr>
          <a:lstStyle/>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Declare array ref </a:t>
            </a:r>
            <a:r>
              <a:rPr lang="en-US" altLang="en-US" dirty="0" err="1" smtClean="0">
                <a:solidFill>
                  <a:schemeClr val="accent5"/>
                </a:solidFill>
                <a:latin typeface="Courier New" panose="02070309020205020404" pitchFamily="49" charset="0"/>
                <a:cs typeface="Courier New" panose="02070309020205020404" pitchFamily="49" charset="0"/>
              </a:rPr>
              <a:t>var</a:t>
            </a:r>
            <a:endParaRPr lang="en-US" altLang="en-US" dirty="0" smtClean="0">
              <a:solidFill>
                <a:schemeClr val="accent5"/>
              </a:solidFill>
              <a:latin typeface="Courier New" panose="02070309020205020404" pitchFamily="49" charset="0"/>
              <a:cs typeface="Courier New" panose="02070309020205020404" pitchFamily="49" charset="0"/>
            </a:endParaRPr>
          </a:p>
          <a:p>
            <a:pPr marL="682625" indent="-682625">
              <a:spcBef>
                <a:spcPts val="0"/>
              </a:spcBef>
              <a:buFont typeface="+mj-lt"/>
              <a:buAutoNum type="arabicPeriod"/>
            </a:pP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Create array and assign its reference to variable</a:t>
            </a:r>
          </a:p>
          <a:p>
            <a:pPr marL="682625" indent="-682625">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 </a:t>
            </a:r>
            <a:r>
              <a:rPr lang="en-US" altLang="en-US" b="1" dirty="0" smtClean="0">
                <a:latin typeface="Courier New" panose="02070309020205020404" pitchFamily="49" charset="0"/>
                <a:cs typeface="Courier New" panose="02070309020205020404" pitchFamily="49" charset="0"/>
              </a:rPr>
              <a:t>new </a:t>
            </a: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Combine declaration and creation in one statement</a:t>
            </a:r>
          </a:p>
          <a:p>
            <a:pPr marL="682625" indent="-682625">
              <a:spcBef>
                <a:spcPts val="0"/>
              </a:spcBef>
              <a:buFont typeface="+mj-lt"/>
              <a:buAutoNum type="arabicPeriod"/>
            </a:pP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 </a:t>
            </a:r>
            <a:r>
              <a:rPr lang="en-US" altLang="en-US" b="1" dirty="0" smtClean="0">
                <a:latin typeface="Courier New" panose="02070309020205020404" pitchFamily="49" charset="0"/>
                <a:cs typeface="Courier New" panose="02070309020205020404" pitchFamily="49" charset="0"/>
              </a:rPr>
              <a:t>new </a:t>
            </a: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Alternative syntax</a:t>
            </a:r>
          </a:p>
          <a:p>
            <a:pPr marL="682625" indent="-682625">
              <a:spcBef>
                <a:spcPts val="0"/>
              </a:spcBef>
              <a:buFont typeface="+mj-lt"/>
              <a:buAutoNum type="arabicPeriod"/>
            </a:pP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refVar</a:t>
            </a:r>
            <a:r>
              <a:rPr lang="en-US" altLang="en-US" dirty="0" smtClean="0">
                <a:latin typeface="Courier New" panose="02070309020205020404" pitchFamily="49" charset="0"/>
                <a:cs typeface="Courier New" panose="02070309020205020404" pitchFamily="49" charset="0"/>
              </a:rPr>
              <a:t>[][] = </a:t>
            </a:r>
            <a:r>
              <a:rPr lang="en-US" altLang="en-US" b="1" dirty="0" smtClean="0">
                <a:latin typeface="Courier New" panose="02070309020205020404" pitchFamily="49" charset="0"/>
                <a:cs typeface="Courier New" panose="02070309020205020404" pitchFamily="49" charset="0"/>
              </a:rPr>
              <a:t>new </a:t>
            </a:r>
            <a:r>
              <a:rPr lang="en-US" altLang="en-US" b="1" dirty="0" err="1" smtClean="0">
                <a:latin typeface="Courier New" panose="02070309020205020404" pitchFamily="49" charset="0"/>
                <a:cs typeface="Courier New" panose="02070309020205020404" pitchFamily="49" charset="0"/>
              </a:rPr>
              <a:t>dataType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62614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r>
              <a:rPr lang="en-US" altLang="en-US" dirty="0" err="1" smtClean="0"/>
              <a:t>DeclarE</a:t>
            </a:r>
            <a:r>
              <a:rPr lang="en-US" altLang="en-US" dirty="0" smtClean="0"/>
              <a:t>/Create Two-dimensional Arrays </a:t>
            </a:r>
            <a:endParaRPr lang="en-US" altLang="en-US" dirty="0"/>
          </a:p>
        </p:txBody>
      </p:sp>
      <p:sp>
        <p:nvSpPr>
          <p:cNvPr id="8196" name="Rectangle 3"/>
          <p:cNvSpPr>
            <a:spLocks noGrp="1" noChangeArrowheads="1"/>
          </p:cNvSpPr>
          <p:nvPr>
            <p:ph type="body" idx="1"/>
          </p:nvPr>
        </p:nvSpPr>
        <p:spPr/>
        <p:txBody>
          <a:bodyPr>
            <a:normAutofit lnSpcReduction="10000"/>
          </a:bodyPr>
          <a:lstStyle/>
          <a:p>
            <a:pPr marL="457200" indent="-457200">
              <a:spcBef>
                <a:spcPts val="0"/>
              </a:spcBef>
              <a:buFont typeface="+mj-lt"/>
              <a:buAutoNum type="arabicPeriod"/>
            </a:pP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matrix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//or</a:t>
            </a:r>
            <a:r>
              <a:rPr lang="en-US" altLang="en-US" dirty="0">
                <a:solidFill>
                  <a:schemeClr val="accent5"/>
                </a:solidFill>
                <a:latin typeface="Courier New" panose="02070309020205020404" pitchFamily="49" charset="0"/>
                <a:cs typeface="Courier New" panose="02070309020205020404" pitchFamily="49" charset="0"/>
              </a:rPr>
              <a:t>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 matrix[][] = new </a:t>
            </a:r>
            <a:r>
              <a:rPr lang="en-US" altLang="en-US" dirty="0" err="1" smtClean="0">
                <a:solidFill>
                  <a:schemeClr val="accent5"/>
                </a:solidFill>
                <a:latin typeface="Courier New" panose="02070309020205020404" pitchFamily="49" charset="0"/>
                <a:cs typeface="Courier New" panose="02070309020205020404" pitchFamily="49" charset="0"/>
              </a:rPr>
              <a:t>int</a:t>
            </a:r>
            <a:r>
              <a:rPr lang="en-US" altLang="en-US" dirty="0" smtClean="0">
                <a:solidFill>
                  <a:schemeClr val="accent5"/>
                </a:solidFill>
                <a:latin typeface="Courier New" panose="02070309020205020404" pitchFamily="49" charset="0"/>
                <a:cs typeface="Courier New" panose="02070309020205020404" pitchFamily="49" charset="0"/>
              </a:rPr>
              <a:t>[10][10];</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matrix[</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&lt; </a:t>
            </a:r>
            <a:r>
              <a:rPr lang="en-US" altLang="en-US" dirty="0" err="1" smtClean="0">
                <a:latin typeface="Courier New" panose="02070309020205020404" pitchFamily="49" charset="0"/>
                <a:cs typeface="Courier New" panose="02070309020205020404" pitchFamily="49" charset="0"/>
              </a:rPr>
              <a:t>matrix.length</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for</a:t>
            </a:r>
            <a:r>
              <a:rPr lang="en-US" altLang="en-US" dirty="0" smtClean="0">
                <a:latin typeface="Courier New" panose="02070309020205020404" pitchFamily="49" charset="0"/>
                <a:cs typeface="Courier New" panose="02070309020205020404" pitchFamily="49" charset="0"/>
              </a:rPr>
              <a:t>(</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j =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j &lt; matrix[</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].length; </a:t>
            </a:r>
            <a:r>
              <a:rPr lang="en-US" altLang="en-US" dirty="0" err="1" smtClean="0">
                <a:latin typeface="Courier New" panose="02070309020205020404" pitchFamily="49" charset="0"/>
                <a:cs typeface="Courier New" panose="02070309020205020404" pitchFamily="49" charset="0"/>
              </a:rPr>
              <a:t>j++</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matrix[</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][j] =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b="1" dirty="0" err="1" smtClean="0">
                <a:latin typeface="Courier New" panose="02070309020205020404" pitchFamily="49" charset="0"/>
                <a:cs typeface="Courier New" panose="02070309020205020404" pitchFamily="49" charset="0"/>
              </a:rPr>
              <a:t>Math</a:t>
            </a:r>
            <a:r>
              <a:rPr lang="en-US" altLang="en-US" dirty="0" err="1" smtClean="0">
                <a:latin typeface="Courier New" panose="02070309020205020404" pitchFamily="49" charset="0"/>
                <a:cs typeface="Courier New" panose="02070309020205020404" pitchFamily="49" charset="0"/>
              </a:rPr>
              <a:t>.random</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1000</a:t>
            </a:r>
            <a:r>
              <a:rPr lang="en-US" alt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877758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smtClean="0"/>
              <a:t>Two-dimensional Array Illustration</a:t>
            </a:r>
          </a:p>
        </p:txBody>
      </p:sp>
      <p:sp>
        <p:nvSpPr>
          <p:cNvPr id="9220" name="Rectangle 7"/>
          <p:cNvSpPr>
            <a:spLocks noChangeArrowheads="1"/>
          </p:cNvSpPr>
          <p:nvPr/>
        </p:nvSpPr>
        <p:spPr bwMode="auto">
          <a:xfrm>
            <a:off x="3848100" y="24765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9221" name="Text Box 9"/>
          <p:cNvSpPr txBox="1">
            <a:spLocks noChangeArrowheads="1"/>
          </p:cNvSpPr>
          <p:nvPr/>
        </p:nvSpPr>
        <p:spPr bwMode="auto">
          <a:xfrm>
            <a:off x="7864193" y="5898504"/>
            <a:ext cx="318321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dirty="0" err="1">
                <a:latin typeface="Courier New" panose="02070309020205020404" pitchFamily="49" charset="0"/>
                <a:cs typeface="Courier New" panose="02070309020205020404" pitchFamily="49" charset="0"/>
              </a:rPr>
              <a:t>array.length</a:t>
            </a:r>
            <a:r>
              <a:rPr lang="en-US" altLang="en-US" sz="2000" dirty="0"/>
              <a:t>?  4</a:t>
            </a:r>
          </a:p>
          <a:p>
            <a:pPr>
              <a:spcBef>
                <a:spcPct val="50000"/>
              </a:spcBef>
              <a:buClrTx/>
              <a:buSzTx/>
              <a:buFontTx/>
              <a:buNone/>
            </a:pPr>
            <a:r>
              <a:rPr lang="en-US" altLang="en-US" sz="2000" dirty="0">
                <a:latin typeface="Courier New" panose="02070309020205020404" pitchFamily="49" charset="0"/>
                <a:cs typeface="Courier New" panose="02070309020205020404" pitchFamily="49" charset="0"/>
              </a:rPr>
              <a:t>array[0].length</a:t>
            </a:r>
            <a:r>
              <a:rPr lang="en-US" altLang="en-US" sz="2000" dirty="0"/>
              <a:t>? 3</a:t>
            </a:r>
          </a:p>
        </p:txBody>
      </p:sp>
      <p:sp>
        <p:nvSpPr>
          <p:cNvPr id="9222" name="Text Box 8"/>
          <p:cNvSpPr txBox="1">
            <a:spLocks noChangeArrowheads="1"/>
          </p:cNvSpPr>
          <p:nvPr/>
        </p:nvSpPr>
        <p:spPr bwMode="auto">
          <a:xfrm>
            <a:off x="1965789" y="5898504"/>
            <a:ext cx="33354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dirty="0" err="1">
                <a:latin typeface="Courier New" panose="02070309020205020404" pitchFamily="49" charset="0"/>
                <a:cs typeface="Courier New" panose="02070309020205020404" pitchFamily="49" charset="0"/>
              </a:rPr>
              <a:t>matrix.length</a:t>
            </a:r>
            <a:r>
              <a:rPr lang="en-US" altLang="en-US" sz="2000" dirty="0"/>
              <a:t>?  5</a:t>
            </a:r>
          </a:p>
          <a:p>
            <a:pPr>
              <a:spcBef>
                <a:spcPct val="50000"/>
              </a:spcBef>
              <a:buClrTx/>
              <a:buSzTx/>
              <a:buFontTx/>
              <a:buNone/>
            </a:pPr>
            <a:r>
              <a:rPr lang="en-US" altLang="en-US" sz="2000" dirty="0">
                <a:latin typeface="Courier New" panose="02070309020205020404" pitchFamily="49" charset="0"/>
                <a:cs typeface="Courier New" panose="02070309020205020404" pitchFamily="49" charset="0"/>
              </a:rPr>
              <a:t>matrix[0].length</a:t>
            </a:r>
            <a:r>
              <a:rPr lang="en-US" altLang="en-US" sz="2000" dirty="0"/>
              <a:t>? 5</a:t>
            </a:r>
          </a:p>
        </p:txBody>
      </p:sp>
      <p:pic>
        <p:nvPicPr>
          <p:cNvPr id="8"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5789" y="2249488"/>
            <a:ext cx="8257248"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3766807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Declaring, Creating, and Initializing Using Shorthand Notations</a:t>
            </a:r>
            <a:endParaRPr lang="en-US" altLang="en-US"/>
          </a:p>
        </p:txBody>
      </p:sp>
      <p:sp>
        <p:nvSpPr>
          <p:cNvPr id="10244" name="Rectangle 3"/>
          <p:cNvSpPr>
            <a:spLocks noGrp="1" noChangeArrowheads="1"/>
          </p:cNvSpPr>
          <p:nvPr>
            <p:ph type="body" idx="1"/>
          </p:nvPr>
        </p:nvSpPr>
        <p:spPr/>
        <p:txBody>
          <a:bodyPr/>
          <a:lstStyle/>
          <a:p>
            <a:r>
              <a:rPr lang="en-US" altLang="en-US" dirty="0" smtClean="0"/>
              <a:t>You can also use an array initializer to declare, create and initialize a two-dimensional array. For example,</a:t>
            </a:r>
            <a:endParaRPr lang="en-US" altLang="en-US" dirty="0"/>
          </a:p>
        </p:txBody>
      </p:sp>
      <p:sp>
        <p:nvSpPr>
          <p:cNvPr id="10245" name="Rectangle 4"/>
          <p:cNvSpPr>
            <a:spLocks noChangeArrowheads="1"/>
          </p:cNvSpPr>
          <p:nvPr/>
        </p:nvSpPr>
        <p:spPr bwMode="auto">
          <a:xfrm>
            <a:off x="4648200" y="5166579"/>
            <a:ext cx="6747419" cy="155404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600" b="1" dirty="0" err="1">
                <a:solidFill>
                  <a:schemeClr val="accent3"/>
                </a:solidFill>
                <a:latin typeface="Courier New" panose="02070309020205020404" pitchFamily="49" charset="0"/>
                <a:cs typeface="Courier New" panose="02070309020205020404" pitchFamily="49" charset="0"/>
              </a:rPr>
              <a:t>int</a:t>
            </a:r>
            <a:r>
              <a:rPr lang="en-US" altLang="en-US" sz="1600" dirty="0">
                <a:latin typeface="Courier New" panose="02070309020205020404" pitchFamily="49" charset="0"/>
                <a:cs typeface="Courier New" panose="02070309020205020404" pitchFamily="49" charset="0"/>
              </a:rPr>
              <a:t>[][] array = </a:t>
            </a:r>
            <a:r>
              <a:rPr lang="en-US" altLang="en-US" sz="1600" b="1" dirty="0">
                <a:solidFill>
                  <a:schemeClr val="accent3"/>
                </a:solidFill>
                <a:latin typeface="Courier New" panose="02070309020205020404" pitchFamily="49" charset="0"/>
                <a:cs typeface="Courier New" panose="02070309020205020404" pitchFamily="49" charset="0"/>
              </a:rPr>
              <a:t>new </a:t>
            </a:r>
            <a:r>
              <a:rPr lang="en-US" altLang="en-US" sz="1600" b="1" dirty="0" err="1">
                <a:solidFill>
                  <a:schemeClr val="accent3"/>
                </a:solidFill>
                <a:latin typeface="Courier New" panose="02070309020205020404" pitchFamily="49" charset="0"/>
                <a:cs typeface="Courier New" panose="02070309020205020404" pitchFamily="49" charset="0"/>
              </a:rPr>
              <a:t>int</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4</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 </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rgbClr val="FF0000"/>
                </a:solidFill>
                <a:latin typeface="Courier New" panose="02070309020205020404" pitchFamily="49" charset="0"/>
                <a:cs typeface="Courier New" panose="02070309020205020404" pitchFamily="49" charset="0"/>
              </a:rPr>
              <a:t>4</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5</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6</a:t>
            </a:r>
            <a:r>
              <a:rPr lang="en-US" altLang="en-US" sz="1600" dirty="0">
                <a:latin typeface="Courier New" panose="02070309020205020404" pitchFamily="49" charset="0"/>
                <a:cs typeface="Courier New" panose="02070309020205020404" pitchFamily="49" charset="0"/>
              </a:rPr>
              <a:t>; </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rgbClr val="FF0000"/>
                </a:solidFill>
                <a:latin typeface="Courier New" panose="02070309020205020404" pitchFamily="49" charset="0"/>
                <a:cs typeface="Courier New" panose="02070309020205020404" pitchFamily="49" charset="0"/>
              </a:rPr>
              <a:t>7</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8</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a:t>
            </a:r>
            <a:r>
              <a:rPr lang="en-US" altLang="en-US" sz="1600" dirty="0" smtClean="0">
                <a:latin typeface="Courier New" panose="02070309020205020404" pitchFamily="49" charset="0"/>
                <a:cs typeface="Courier New" panose="02070309020205020404" pitchFamily="49" charset="0"/>
              </a:rPr>
              <a:t>=  </a:t>
            </a:r>
            <a:r>
              <a:rPr lang="en-US" altLang="en-US" sz="1600" dirty="0">
                <a:solidFill>
                  <a:srgbClr val="FF0000"/>
                </a:solidFill>
                <a:latin typeface="Courier New" panose="02070309020205020404" pitchFamily="49" charset="0"/>
                <a:cs typeface="Courier New" panose="02070309020205020404" pitchFamily="49" charset="0"/>
              </a:rPr>
              <a:t>9</a:t>
            </a:r>
            <a:r>
              <a:rPr lang="en-US" altLang="en-US" sz="1600" dirty="0">
                <a:latin typeface="Courier New" panose="02070309020205020404" pitchFamily="49" charset="0"/>
                <a:cs typeface="Courier New" panose="02070309020205020404" pitchFamily="49" charset="0"/>
              </a:rPr>
              <a:t>; </a:t>
            </a:r>
          </a:p>
          <a:p>
            <a:pPr>
              <a:buFont typeface="Monotype Sorts" pitchFamily="2" charset="2"/>
              <a:buNone/>
            </a:pPr>
            <a:r>
              <a:rPr lang="en-US" altLang="en-US" sz="1600" dirty="0">
                <a:latin typeface="Courier New" panose="02070309020205020404" pitchFamily="49" charset="0"/>
                <a:cs typeface="Courier New" panose="02070309020205020404" pitchFamily="49" charset="0"/>
              </a:rPr>
              <a:t>array[</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 </a:t>
            </a:r>
            <a:r>
              <a:rPr lang="en-US" altLang="en-US" sz="1600" dirty="0">
                <a:solidFill>
                  <a:srgbClr val="FF0000"/>
                </a:solidFill>
                <a:latin typeface="Courier New" panose="02070309020205020404" pitchFamily="49" charset="0"/>
                <a:cs typeface="Courier New" panose="02070309020205020404" pitchFamily="49" charset="0"/>
              </a:rPr>
              <a:t>10</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1</a:t>
            </a:r>
            <a:r>
              <a:rPr lang="en-US" altLang="en-US" sz="1600" dirty="0">
                <a:latin typeface="Courier New" panose="02070309020205020404" pitchFamily="49" charset="0"/>
                <a:cs typeface="Courier New" panose="02070309020205020404" pitchFamily="49" charset="0"/>
              </a:rPr>
              <a:t>] = </a:t>
            </a:r>
            <a:r>
              <a:rPr lang="en-US" altLang="en-US" sz="1600" dirty="0">
                <a:solidFill>
                  <a:srgbClr val="FF0000"/>
                </a:solidFill>
                <a:latin typeface="Courier New" panose="02070309020205020404" pitchFamily="49" charset="0"/>
                <a:cs typeface="Courier New" panose="02070309020205020404" pitchFamily="49" charset="0"/>
              </a:rPr>
              <a:t>11</a:t>
            </a:r>
            <a:r>
              <a:rPr lang="en-US" altLang="en-US" sz="1600" dirty="0">
                <a:latin typeface="Courier New" panose="02070309020205020404" pitchFamily="49" charset="0"/>
                <a:cs typeface="Courier New" panose="02070309020205020404" pitchFamily="49" charset="0"/>
              </a:rPr>
              <a:t>; array[</a:t>
            </a:r>
            <a:r>
              <a:rPr lang="en-US" altLang="en-US" sz="1600" dirty="0">
                <a:solidFill>
                  <a:srgbClr val="FF0000"/>
                </a:solidFill>
                <a:latin typeface="Courier New" panose="02070309020205020404" pitchFamily="49" charset="0"/>
                <a:cs typeface="Courier New" panose="02070309020205020404" pitchFamily="49" charset="0"/>
              </a:rPr>
              <a:t>3</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2</a:t>
            </a:r>
            <a:r>
              <a:rPr lang="en-US" altLang="en-US" sz="1600" dirty="0">
                <a:latin typeface="Courier New" panose="02070309020205020404" pitchFamily="49" charset="0"/>
                <a:cs typeface="Courier New" panose="02070309020205020404" pitchFamily="49" charset="0"/>
              </a:rPr>
              <a:t>] = </a:t>
            </a:r>
            <a:r>
              <a:rPr lang="en-US" altLang="en-US" sz="1600" dirty="0">
                <a:solidFill>
                  <a:srgbClr val="FF0000"/>
                </a:solidFill>
                <a:latin typeface="Courier New" panose="02070309020205020404" pitchFamily="49" charset="0"/>
                <a:cs typeface="Courier New" panose="02070309020205020404" pitchFamily="49" charset="0"/>
              </a:rPr>
              <a:t>12</a:t>
            </a:r>
            <a:r>
              <a:rPr lang="en-US" altLang="en-US" sz="1600" dirty="0">
                <a:latin typeface="Courier New" panose="02070309020205020404" pitchFamily="49" charset="0"/>
                <a:cs typeface="Courier New" panose="02070309020205020404" pitchFamily="49" charset="0"/>
              </a:rPr>
              <a:t>; </a:t>
            </a:r>
          </a:p>
        </p:txBody>
      </p:sp>
      <p:sp>
        <p:nvSpPr>
          <p:cNvPr id="10246" name="Rectangle 5"/>
          <p:cNvSpPr>
            <a:spLocks noChangeArrowheads="1"/>
          </p:cNvSpPr>
          <p:nvPr/>
        </p:nvSpPr>
        <p:spPr bwMode="auto">
          <a:xfrm>
            <a:off x="1253576" y="3514706"/>
            <a:ext cx="3046416" cy="2286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b="1" dirty="0" err="1">
                <a:solidFill>
                  <a:schemeClr val="accent3"/>
                </a:solidFill>
                <a:latin typeface="Courier New" panose="02070309020205020404" pitchFamily="49" charset="0"/>
                <a:cs typeface="Courier New" panose="02070309020205020404" pitchFamily="49" charset="0"/>
              </a:rPr>
              <a:t>int</a:t>
            </a:r>
            <a:r>
              <a:rPr lang="en-US" altLang="en-US" sz="2000" dirty="0">
                <a:latin typeface="Courier New" panose="02070309020205020404" pitchFamily="49" charset="0"/>
                <a:cs typeface="Courier New" panose="02070309020205020404" pitchFamily="49" charset="0"/>
              </a:rPr>
              <a:t>[][] array = {</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1</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2</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3</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4</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5</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6</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7</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8</a:t>
            </a:r>
            <a:r>
              <a:rPr lang="en-US" altLang="en-US" sz="2000" dirty="0">
                <a:latin typeface="Courier New" panose="02070309020205020404" pitchFamily="49" charset="0"/>
                <a:cs typeface="Courier New" panose="02070309020205020404" pitchFamily="49" charset="0"/>
              </a:rPr>
              <a:t>, </a:t>
            </a:r>
            <a:r>
              <a:rPr lang="en-US" altLang="en-US" sz="2000" dirty="0" smtClean="0">
                <a:latin typeface="Courier New" panose="02070309020205020404" pitchFamily="49" charset="0"/>
                <a:cs typeface="Courier New" panose="02070309020205020404" pitchFamily="49" charset="0"/>
              </a:rPr>
              <a:t> </a:t>
            </a:r>
            <a:r>
              <a:rPr lang="en-US" altLang="en-US" sz="2000" dirty="0" smtClean="0">
                <a:solidFill>
                  <a:srgbClr val="FF0000"/>
                </a:solidFill>
                <a:latin typeface="Courier New" panose="02070309020205020404" pitchFamily="49" charset="0"/>
                <a:cs typeface="Courier New" panose="02070309020205020404" pitchFamily="49" charset="0"/>
              </a:rPr>
              <a:t>9</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  {</a:t>
            </a:r>
            <a:r>
              <a:rPr lang="en-US" altLang="en-US" sz="2000" dirty="0">
                <a:solidFill>
                  <a:srgbClr val="FF0000"/>
                </a:solidFill>
                <a:latin typeface="Courier New" panose="02070309020205020404" pitchFamily="49" charset="0"/>
                <a:cs typeface="Courier New" panose="02070309020205020404" pitchFamily="49" charset="0"/>
              </a:rPr>
              <a:t>10</a:t>
            </a:r>
            <a:r>
              <a:rPr lang="en-US" altLang="en-US" sz="2000" dirty="0">
                <a:latin typeface="Courier New" panose="02070309020205020404" pitchFamily="49" charset="0"/>
                <a:cs typeface="Courier New" panose="02070309020205020404" pitchFamily="49" charset="0"/>
              </a:rPr>
              <a:t>, </a:t>
            </a:r>
            <a:r>
              <a:rPr lang="en-US" altLang="en-US" sz="2000" dirty="0">
                <a:solidFill>
                  <a:srgbClr val="FF0000"/>
                </a:solidFill>
                <a:latin typeface="Courier New" panose="02070309020205020404" pitchFamily="49" charset="0"/>
                <a:cs typeface="Courier New" panose="02070309020205020404" pitchFamily="49" charset="0"/>
              </a:rPr>
              <a:t>11</a:t>
            </a:r>
            <a:r>
              <a:rPr lang="en-US" altLang="en-US" sz="2000" dirty="0">
                <a:latin typeface="Courier New" panose="02070309020205020404" pitchFamily="49" charset="0"/>
                <a:cs typeface="Courier New" panose="02070309020205020404" pitchFamily="49" charset="0"/>
              </a:rPr>
              <a:t>, </a:t>
            </a:r>
            <a:r>
              <a:rPr lang="en-US" altLang="en-US" sz="2000" dirty="0">
                <a:solidFill>
                  <a:srgbClr val="FF0000"/>
                </a:solidFill>
                <a:latin typeface="Courier New" panose="02070309020205020404" pitchFamily="49" charset="0"/>
                <a:cs typeface="Courier New" panose="02070309020205020404" pitchFamily="49" charset="0"/>
              </a:rPr>
              <a:t>12</a:t>
            </a:r>
            <a:r>
              <a:rPr lang="en-US" altLang="en-US" sz="2000" dirty="0">
                <a:latin typeface="Courier New" panose="02070309020205020404" pitchFamily="49" charset="0"/>
                <a:cs typeface="Courier New" panose="02070309020205020404" pitchFamily="49" charset="0"/>
              </a:rPr>
              <a:t>}</a:t>
            </a:r>
          </a:p>
          <a:p>
            <a:pPr>
              <a:buFont typeface="Monotype Sorts" pitchFamily="2" charset="2"/>
              <a:buNone/>
            </a:pPr>
            <a:r>
              <a:rPr lang="en-US" altLang="en-US" sz="2000" dirty="0">
                <a:latin typeface="Courier New" panose="02070309020205020404" pitchFamily="49" charset="0"/>
                <a:cs typeface="Courier New" panose="02070309020205020404" pitchFamily="49" charset="0"/>
              </a:rPr>
              <a:t>};</a:t>
            </a:r>
            <a:endParaRPr lang="en-US" altLang="en-US" sz="1600" dirty="0">
              <a:latin typeface="Courier New" panose="02070309020205020404" pitchFamily="49" charset="0"/>
              <a:cs typeface="Courier New" panose="02070309020205020404" pitchFamily="49" charset="0"/>
            </a:endParaRPr>
          </a:p>
        </p:txBody>
      </p:sp>
      <p:cxnSp>
        <p:nvCxnSpPr>
          <p:cNvPr id="5" name="Elbow Connector 4"/>
          <p:cNvCxnSpPr>
            <a:stCxn id="10246" idx="2"/>
            <a:endCxn id="10245" idx="1"/>
          </p:cNvCxnSpPr>
          <p:nvPr/>
        </p:nvCxnSpPr>
        <p:spPr>
          <a:xfrm rot="16200000" flipH="1">
            <a:off x="3641045" y="4936445"/>
            <a:ext cx="142894" cy="187141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76784" y="5943599"/>
            <a:ext cx="1523208" cy="369332"/>
          </a:xfrm>
          <a:prstGeom prst="rect">
            <a:avLst/>
          </a:prstGeom>
          <a:noFill/>
        </p:spPr>
        <p:txBody>
          <a:bodyPr wrap="square" rtlCol="0">
            <a:spAutoFit/>
          </a:bodyPr>
          <a:lstStyle/>
          <a:p>
            <a:pPr algn="ctr"/>
            <a:r>
              <a:rPr lang="en-US" dirty="0" smtClean="0"/>
              <a:t>Equivalent</a:t>
            </a:r>
            <a:endParaRPr lang="en-US" dirty="0"/>
          </a:p>
        </p:txBody>
      </p:sp>
    </p:spTree>
    <p:extLst>
      <p:ext uri="{BB962C8B-B14F-4D97-AF65-F5344CB8AC3E}">
        <p14:creationId xmlns:p14="http://schemas.microsoft.com/office/powerpoint/2010/main" val="117416308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Lengths of Two-dimensional Arrays</a:t>
            </a:r>
            <a:endParaRPr lang="en-US" altLang="en-US" smtClean="0">
              <a:hlinkClick r:id="rId2" action="ppaction://program"/>
            </a:endParaRPr>
          </a:p>
        </p:txBody>
      </p:sp>
      <p:sp>
        <p:nvSpPr>
          <p:cNvPr id="11269" name="Rectangle 17"/>
          <p:cNvSpPr>
            <a:spLocks noGrp="1" noChangeArrowheads="1"/>
          </p:cNvSpPr>
          <p:nvPr>
            <p:ph type="body" idx="1"/>
          </p:nvPr>
        </p:nvSpPr>
        <p:spPr/>
        <p:txBody>
          <a:bodyPr/>
          <a:lstStyle/>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b="1" dirty="0" smtClean="0">
                <a:solidFill>
                  <a:schemeClr val="accent3"/>
                </a:solidFill>
                <a:latin typeface="Courier New" panose="02070309020205020404" pitchFamily="49" charset="0"/>
                <a:cs typeface="Courier New" panose="02070309020205020404" pitchFamily="49" charset="0"/>
              </a:rPr>
              <a:t>new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a:t>
            </a:r>
          </a:p>
        </p:txBody>
      </p:sp>
      <p:sp>
        <p:nvSpPr>
          <p:cNvPr id="11268" name="Rectangle 12"/>
          <p:cNvSpPr>
            <a:spLocks noChangeArrowheads="1"/>
          </p:cNvSpPr>
          <p:nvPr/>
        </p:nvSpPr>
        <p:spPr bwMode="auto">
          <a:xfrm>
            <a:off x="3990975" y="27908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12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6" y="3733803"/>
            <a:ext cx="8909050" cy="259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799071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Ragged Arrays</a:t>
            </a:r>
            <a:endParaRPr lang="en-US" altLang="en-US" smtClean="0">
              <a:hlinkClick r:id="rId2" action="ppaction://program"/>
            </a:endParaRPr>
          </a:p>
        </p:txBody>
      </p:sp>
      <p:sp>
        <p:nvSpPr>
          <p:cNvPr id="13316" name="Rectangle 3"/>
          <p:cNvSpPr>
            <a:spLocks noGrp="1" noChangeArrowheads="1"/>
          </p:cNvSpPr>
          <p:nvPr>
            <p:ph type="body" idx="1"/>
          </p:nvPr>
        </p:nvSpPr>
        <p:spPr/>
        <p:txBody>
          <a:bodyPr>
            <a:normAutofit fontScale="85000" lnSpcReduction="20000"/>
          </a:bodyPr>
          <a:lstStyle/>
          <a:p>
            <a:r>
              <a:rPr lang="en-US" altLang="en-US" dirty="0" smtClean="0"/>
              <a:t>Each row in a two-dimensional array is itself an array. So, the rows can have different lengths. Such an array is known as a </a:t>
            </a:r>
            <a:r>
              <a:rPr lang="en-US" altLang="en-US" b="1" dirty="0" smtClean="0">
                <a:solidFill>
                  <a:schemeClr val="accent3"/>
                </a:solidFill>
              </a:rPr>
              <a:t>ragged array</a:t>
            </a:r>
            <a:r>
              <a:rPr lang="en-US" altLang="en-US" dirty="0" smtClean="0"/>
              <a:t>. For example, </a:t>
            </a:r>
          </a:p>
          <a:p>
            <a:endParaRPr lang="en-US" altLang="en-US" dirty="0" smtClean="0"/>
          </a:p>
          <a:p>
            <a:pPr marL="457200" indent="-457200">
              <a:spcBef>
                <a:spcPts val="0"/>
              </a:spcBef>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matrix = {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matrix.length</a:t>
            </a:r>
            <a:r>
              <a:rPr lang="en-US" altLang="en-US" dirty="0" smtClean="0">
                <a:solidFill>
                  <a:schemeClr val="accent5"/>
                </a:solidFill>
                <a:latin typeface="Courier New" panose="02070309020205020404" pitchFamily="49" charset="0"/>
                <a:cs typeface="Courier New" panose="02070309020205020404" pitchFamily="49" charset="0"/>
              </a:rPr>
              <a:t> is 5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//matrix[0].length is 5</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//matrix[1].length is 4</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//matrix[2].length is 3</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4</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//matrix[3].length is 2</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//matrix[4].length is 1</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46331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smtClean="0"/>
              <a:t>Ragged Arrays</a:t>
            </a:r>
            <a:endParaRPr lang="en-US" altLang="en-US" dirty="0" smtClean="0">
              <a:hlinkClick r:id="rId2" action="ppaction://program"/>
            </a:endParaRPr>
          </a:p>
        </p:txBody>
      </p:sp>
      <p:sp>
        <p:nvSpPr>
          <p:cNvPr id="14340" name="Rectangle 7"/>
          <p:cNvSpPr>
            <a:spLocks noChangeArrowheads="1"/>
          </p:cNvSpPr>
          <p:nvPr/>
        </p:nvSpPr>
        <p:spPr bwMode="auto">
          <a:xfrm>
            <a:off x="4110038" y="27670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341" name="Rectangle 9"/>
          <p:cNvSpPr>
            <a:spLocks noChangeArrowheads="1"/>
          </p:cNvSpPr>
          <p:nvPr/>
        </p:nvSpPr>
        <p:spPr bwMode="auto">
          <a:xfrm>
            <a:off x="1524001" y="25361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1475" y="2249488"/>
            <a:ext cx="8945876"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63876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smtClean="0"/>
              <a:t>Exercise as a table</a:t>
            </a:r>
            <a:endParaRPr lang="en-US" altLang="en-US" dirty="0" smtClean="0">
              <a:hlinkClick r:id="rId2" action="ppaction://program"/>
            </a:endParaRPr>
          </a:p>
        </p:txBody>
      </p:sp>
      <p:sp>
        <p:nvSpPr>
          <p:cNvPr id="15364" name="Rectangle 3"/>
          <p:cNvSpPr>
            <a:spLocks noGrp="1" noChangeArrowheads="1"/>
          </p:cNvSpPr>
          <p:nvPr>
            <p:ph type="body" idx="1"/>
          </p:nvPr>
        </p:nvSpPr>
        <p:spPr/>
        <p:txBody>
          <a:bodyPr>
            <a:normAutofit/>
          </a:bodyPr>
          <a:lstStyle/>
          <a:p>
            <a:r>
              <a:rPr lang="en-US" altLang="en-US" dirty="0" smtClean="0"/>
              <a:t>1 – Printing all elements into organized way</a:t>
            </a:r>
          </a:p>
          <a:p>
            <a:r>
              <a:rPr lang="en-US" altLang="en-US" dirty="0" smtClean="0"/>
              <a:t>2 – Summing all elements</a:t>
            </a:r>
          </a:p>
          <a:p>
            <a:r>
              <a:rPr lang="en-US" altLang="en-US" dirty="0" smtClean="0"/>
              <a:t>3 – Summing all elements by column into an array of sums</a:t>
            </a:r>
          </a:p>
          <a:p>
            <a:r>
              <a:rPr lang="en-US" altLang="en-US" dirty="0" smtClean="0"/>
              <a:t>4 – Finding the maximum of each row into an array of maximums</a:t>
            </a:r>
          </a:p>
        </p:txBody>
      </p:sp>
      <p:sp>
        <p:nvSpPr>
          <p:cNvPr id="15365" name="Rectangle 4"/>
          <p:cNvSpPr>
            <a:spLocks noChangeArrowheads="1"/>
          </p:cNvSpPr>
          <p:nvPr/>
        </p:nvSpPr>
        <p:spPr bwMode="auto">
          <a:xfrm>
            <a:off x="4495800" y="25146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6" name="Rectangle 6"/>
          <p:cNvSpPr>
            <a:spLocks noChangeArrowheads="1"/>
          </p:cNvSpPr>
          <p:nvPr/>
        </p:nvSpPr>
        <p:spPr bwMode="auto">
          <a:xfrm>
            <a:off x="4876800" y="2971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730028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smtClean="0"/>
              <a:t>Exercise with a pair</a:t>
            </a:r>
            <a:endParaRPr lang="en-US" altLang="en-US" dirty="0"/>
          </a:p>
        </p:txBody>
      </p:sp>
      <p:sp>
        <p:nvSpPr>
          <p:cNvPr id="2" name="Content Placeholder 1"/>
          <p:cNvSpPr>
            <a:spLocks noGrp="1"/>
          </p:cNvSpPr>
          <p:nvPr>
            <p:ph sz="half" idx="1"/>
          </p:nvPr>
        </p:nvSpPr>
        <p:spPr/>
        <p:txBody>
          <a:bodyPr/>
          <a:lstStyle/>
          <a:p>
            <a:r>
              <a:rPr lang="en-US" altLang="en-US" dirty="0" smtClean="0"/>
              <a:t>Write an algorithm to find the two points nearest </a:t>
            </a:r>
            <a:r>
              <a:rPr lang="en-US" altLang="en-US" dirty="0"/>
              <a:t>to </a:t>
            </a:r>
            <a:r>
              <a:rPr lang="en-US" altLang="en-US" dirty="0" smtClean="0"/>
              <a:t>each other</a:t>
            </a:r>
          </a:p>
          <a:p>
            <a:r>
              <a:rPr lang="en-US" dirty="0" smtClean="0"/>
              <a:t>Generalize to n-dimensional points</a:t>
            </a:r>
            <a:endParaRPr lang="en-US" dirty="0"/>
          </a:p>
        </p:txBody>
      </p:sp>
      <p:sp>
        <p:nvSpPr>
          <p:cNvPr id="24582" name="Rectangle 8"/>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3" name="Rectangle 9"/>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4" name="Rectangle 12"/>
          <p:cNvSpPr>
            <a:spLocks noChangeArrowheads="1"/>
          </p:cNvSpPr>
          <p:nvPr/>
        </p:nvSpPr>
        <p:spPr bwMode="auto">
          <a:xfrm>
            <a:off x="1524001" y="24441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5" name="Rectangle 13"/>
          <p:cNvSpPr>
            <a:spLocks noChangeArrowheads="1"/>
          </p:cNvSpPr>
          <p:nvPr/>
        </p:nvSpPr>
        <p:spPr bwMode="auto">
          <a:xfrm>
            <a:off x="1524001" y="395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5" name="Picture 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870904"/>
            <a:ext cx="4875213" cy="229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56846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t>Declaring and Initializing</a:t>
            </a:r>
            <a:br>
              <a:rPr lang="en-US" altLang="en-US" dirty="0" smtClean="0"/>
            </a:br>
            <a:r>
              <a:rPr lang="en-US" altLang="en-US" dirty="0" smtClean="0"/>
              <a:t>in One Step</a:t>
            </a:r>
            <a:endParaRPr lang="en-US" altLang="en-US" dirty="0"/>
          </a:p>
        </p:txBody>
      </p:sp>
      <p:sp>
        <p:nvSpPr>
          <p:cNvPr id="13316" name="Rectangle 3"/>
          <p:cNvSpPr>
            <a:spLocks noGrp="1" noChangeArrowheads="1"/>
          </p:cNvSpPr>
          <p:nvPr>
            <p:ph type="body" idx="1"/>
          </p:nvPr>
        </p:nvSpPr>
        <p:spPr/>
        <p:txBody>
          <a:bodyPr/>
          <a:lstStyle/>
          <a:p>
            <a:r>
              <a:rPr lang="en-US" b="1" dirty="0" smtClean="0">
                <a:latin typeface="Courier New" panose="02070309020205020404" pitchFamily="49" charset="0"/>
                <a:cs typeface="Courier New" panose="02070309020205020404" pitchFamily="49" charset="0"/>
              </a:rPr>
              <a:t>datatype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arrayRefVar</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datatype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arraySize</a:t>
            </a:r>
            <a:r>
              <a:rPr lang="en-US" dirty="0" smtClean="0">
                <a:latin typeface="Courier New" panose="02070309020205020404" pitchFamily="49" charset="0"/>
                <a:cs typeface="Courier New" panose="02070309020205020404" pitchFamily="49" charset="0"/>
              </a:rPr>
              <a:t>];</a:t>
            </a:r>
          </a:p>
          <a:p>
            <a:pPr lvl="1"/>
            <a:r>
              <a:rPr lang="en-US" dirty="0" smtClean="0"/>
              <a:t>Example</a:t>
            </a:r>
            <a:r>
              <a:rPr lang="en-US" dirty="0"/>
              <a:t/>
            </a:r>
            <a:br>
              <a:rPr lang="en-US" dirty="0"/>
            </a:b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myList</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 double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datatype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arrayRefVar</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datatype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arraySize</a:t>
            </a:r>
            <a:r>
              <a:rPr lang="en-US" dirty="0" smtClean="0">
                <a:latin typeface="Courier New" panose="02070309020205020404" pitchFamily="49" charset="0"/>
                <a:cs typeface="Courier New" panose="02070309020205020404" pitchFamily="49" charset="0"/>
              </a:rPr>
              <a:t>];</a:t>
            </a:r>
          </a:p>
          <a:p>
            <a:pPr lvl="1"/>
            <a:r>
              <a:rPr lang="en-US" dirty="0" smtClean="0"/>
              <a:t>Example</a:t>
            </a:r>
            <a:br>
              <a:rPr lang="en-US" dirty="0" smtClean="0"/>
            </a:b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myList</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 double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59156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smtClean="0"/>
              <a:t>Multidimensional Arrays</a:t>
            </a:r>
          </a:p>
        </p:txBody>
      </p:sp>
      <p:sp>
        <p:nvSpPr>
          <p:cNvPr id="30724" name="Rectangle 3"/>
          <p:cNvSpPr>
            <a:spLocks noGrp="1" noChangeArrowheads="1"/>
          </p:cNvSpPr>
          <p:nvPr>
            <p:ph type="body" idx="1"/>
          </p:nvPr>
        </p:nvSpPr>
        <p:spPr/>
        <p:txBody>
          <a:bodyPr/>
          <a:lstStyle/>
          <a:p>
            <a:r>
              <a:rPr lang="en-US" altLang="en-US" dirty="0" smtClean="0"/>
              <a:t>Occasionally, you will need to represent n-dimensional data structures. In Java, you can create n-dimensional arrays for any integer n. </a:t>
            </a:r>
          </a:p>
          <a:p>
            <a:r>
              <a:rPr lang="en-US" altLang="en-US" dirty="0" smtClean="0"/>
              <a:t>The way to declare two-dimensional array variables and create two-dimensional arrays can be generalized to declare n-dimensional array variables and create n-dimensional arrays for n &gt;= 3.</a:t>
            </a:r>
          </a:p>
          <a:p>
            <a:endParaRPr lang="en-US" altLang="en-US" dirty="0" smtClean="0"/>
          </a:p>
        </p:txBody>
      </p:sp>
    </p:spTree>
    <p:extLst>
      <p:ext uri="{BB962C8B-B14F-4D97-AF65-F5344CB8AC3E}">
        <p14:creationId xmlns:p14="http://schemas.microsoft.com/office/powerpoint/2010/main" val="23304089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smtClean="0"/>
              <a:t>Summary</a:t>
            </a:r>
            <a:endParaRPr lang="en-US"/>
          </a:p>
        </p:txBody>
      </p:sp>
      <p:sp>
        <p:nvSpPr>
          <p:cNvPr id="74756" name="Rectangle 3"/>
          <p:cNvSpPr>
            <a:spLocks noGrp="1" noChangeArrowheads="1"/>
          </p:cNvSpPr>
          <p:nvPr>
            <p:ph type="body" idx="1"/>
          </p:nvPr>
        </p:nvSpPr>
        <p:spPr/>
        <p:txBody>
          <a:bodyPr/>
          <a:lstStyle/>
          <a:p>
            <a:r>
              <a:rPr lang="en-US" dirty="0" smtClean="0"/>
              <a:t>Arrays.</a:t>
            </a:r>
          </a:p>
          <a:p>
            <a:pPr lvl="1"/>
            <a:r>
              <a:rPr lang="en-US" dirty="0" smtClean="0"/>
              <a:t>Organized way to store huge quantities of data.</a:t>
            </a:r>
          </a:p>
          <a:p>
            <a:pPr lvl="1"/>
            <a:r>
              <a:rPr lang="en-US" dirty="0" smtClean="0"/>
              <a:t>Almost as easy to use as primitive types.</a:t>
            </a:r>
          </a:p>
          <a:p>
            <a:pPr lvl="1"/>
            <a:r>
              <a:rPr lang="en-US" dirty="0" smtClean="0"/>
              <a:t>Can directly access an element given its index.</a:t>
            </a:r>
          </a:p>
        </p:txBody>
      </p:sp>
      <p:grpSp>
        <p:nvGrpSpPr>
          <p:cNvPr id="2" name="Group 1"/>
          <p:cNvGrpSpPr/>
          <p:nvPr/>
        </p:nvGrpSpPr>
        <p:grpSpPr>
          <a:xfrm>
            <a:off x="7140893" y="2097088"/>
            <a:ext cx="4681538" cy="2860674"/>
            <a:chOff x="7472363" y="2097088"/>
            <a:chExt cx="4681538" cy="2860674"/>
          </a:xfrm>
        </p:grpSpPr>
        <p:pic>
          <p:nvPicPr>
            <p:cNvPr id="74759" name="Picture 5" descr="donald_knuth"/>
            <p:cNvPicPr>
              <a:picLocks noChangeAspect="1" noChangeArrowheads="1"/>
            </p:cNvPicPr>
            <p:nvPr/>
          </p:nvPicPr>
          <p:blipFill>
            <a:blip r:embed="rId3"/>
            <a:srcRect/>
            <a:stretch>
              <a:fillRect/>
            </a:stretch>
          </p:blipFill>
          <p:spPr bwMode="auto">
            <a:xfrm>
              <a:off x="7472363" y="2097088"/>
              <a:ext cx="4681538" cy="2478087"/>
            </a:xfrm>
            <a:prstGeom prst="rect">
              <a:avLst/>
            </a:prstGeom>
            <a:noFill/>
            <a:ln w="9525">
              <a:noFill/>
              <a:miter lim="800000"/>
              <a:headEnd/>
              <a:tailEnd/>
            </a:ln>
          </p:spPr>
        </p:pic>
        <p:sp>
          <p:nvSpPr>
            <p:cNvPr id="74760" name="Rectangle 6"/>
            <p:cNvSpPr>
              <a:spLocks noChangeArrowheads="1"/>
            </p:cNvSpPr>
            <p:nvPr/>
          </p:nvSpPr>
          <p:spPr bwMode="auto">
            <a:xfrm>
              <a:off x="8189913" y="4727574"/>
              <a:ext cx="3246438" cy="230188"/>
            </a:xfrm>
            <a:prstGeom prst="rect">
              <a:avLst/>
            </a:prstGeom>
            <a:noFill/>
            <a:ln w="9525">
              <a:noFill/>
              <a:miter lim="800000"/>
              <a:headEnd/>
              <a:tailEnd type="none" w="sm" len="sm"/>
            </a:ln>
          </p:spPr>
          <p:txBody>
            <a:bodyPr wrap="none">
              <a:prstTxWarp prst="textNoShape">
                <a:avLst/>
              </a:prstTxWarp>
              <a:spAutoFit/>
            </a:bodyPr>
            <a:lstStyle/>
            <a:p>
              <a:r>
                <a:rPr lang="en-US" sz="900" b="1" dirty="0">
                  <a:latin typeface="Courier New" charset="0"/>
                </a:rPr>
                <a:t>http://imgs.xkcd.com/comics/donald_knuth.png</a:t>
              </a:r>
            </a:p>
          </p:txBody>
        </p:sp>
      </p:grpSp>
    </p:spTree>
    <p:extLst>
      <p:ext uri="{BB962C8B-B14F-4D97-AF65-F5344CB8AC3E}">
        <p14:creationId xmlns:p14="http://schemas.microsoft.com/office/powerpoint/2010/main" val="396322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The Length of an Array</a:t>
            </a:r>
          </a:p>
        </p:txBody>
      </p:sp>
      <p:sp>
        <p:nvSpPr>
          <p:cNvPr id="10244" name="Rectangle 3"/>
          <p:cNvSpPr>
            <a:spLocks noGrp="1" noChangeArrowheads="1"/>
          </p:cNvSpPr>
          <p:nvPr>
            <p:ph type="body" idx="1"/>
          </p:nvPr>
        </p:nvSpPr>
        <p:spPr/>
        <p:txBody>
          <a:bodyPr>
            <a:normAutofit/>
          </a:bodyPr>
          <a:lstStyle/>
          <a:p>
            <a:r>
              <a:rPr lang="en-US" altLang="en-US" dirty="0" smtClean="0"/>
              <a:t>Once an array is created, its size is fixed. It cannot be changed. You can find its size using</a:t>
            </a:r>
            <a:br>
              <a:rPr lang="en-US" altLang="en-US" dirty="0" smtClean="0"/>
            </a:br>
            <a:r>
              <a:rPr lang="en-US" altLang="en-US" dirty="0" err="1" smtClean="0">
                <a:latin typeface="Courier New" panose="02070309020205020404" pitchFamily="49" charset="0"/>
                <a:cs typeface="Courier New" panose="02070309020205020404" pitchFamily="49" charset="0"/>
              </a:rPr>
              <a:t>arrayRefVar.length</a:t>
            </a:r>
            <a:endParaRPr lang="en-US" altLang="en-US" dirty="0" smtClean="0">
              <a:latin typeface="Courier New" panose="02070309020205020404" pitchFamily="49" charset="0"/>
              <a:cs typeface="Courier New" panose="02070309020205020404" pitchFamily="49" charset="0"/>
            </a:endParaRPr>
          </a:p>
          <a:p>
            <a:pPr lvl="2"/>
            <a:endParaRPr lang="en-US" altLang="en-US" dirty="0" smtClean="0"/>
          </a:p>
          <a:p>
            <a:r>
              <a:rPr lang="en-US" altLang="en-US" dirty="0" smtClean="0"/>
              <a:t>For example,</a:t>
            </a:r>
            <a:br>
              <a:rPr lang="en-US" altLang="en-US" dirty="0" smtClean="0"/>
            </a:b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n = </a:t>
            </a:r>
            <a:r>
              <a:rPr lang="en-US" altLang="en-US" dirty="0" err="1" smtClean="0">
                <a:latin typeface="Courier New" panose="02070309020205020404" pitchFamily="49" charset="0"/>
                <a:cs typeface="Courier New" panose="02070309020205020404" pitchFamily="49" charset="0"/>
              </a:rPr>
              <a:t>myList.length</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//returns 10 based on</a:t>
            </a:r>
            <a:r>
              <a:rPr lang="en-US" altLang="en-US" dirty="0" smtClean="0">
                <a:latin typeface="Courier New" panose="02070309020205020404" pitchFamily="49" charset="0"/>
                <a:cs typeface="Courier New" panose="02070309020205020404" pitchFamily="49" charset="0"/>
              </a:rPr>
              <a:t>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//prior construction</a:t>
            </a:r>
          </a:p>
        </p:txBody>
      </p:sp>
    </p:spTree>
    <p:extLst>
      <p:ext uri="{BB962C8B-B14F-4D97-AF65-F5344CB8AC3E}">
        <p14:creationId xmlns:p14="http://schemas.microsoft.com/office/powerpoint/2010/main" val="1198307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Indexed Variables</a:t>
            </a:r>
          </a:p>
        </p:txBody>
      </p:sp>
      <p:pic>
        <p:nvPicPr>
          <p:cNvPr id="10"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0697" y="3709333"/>
            <a:ext cx="5801359" cy="305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2292" name="Rectangle 3"/>
          <p:cNvSpPr>
            <a:spLocks noGrp="1" noChangeArrowheads="1"/>
          </p:cNvSpPr>
          <p:nvPr>
            <p:ph sz="half" idx="1"/>
          </p:nvPr>
        </p:nvSpPr>
        <p:spPr>
          <a:xfrm>
            <a:off x="1141410" y="2249486"/>
            <a:ext cx="5030790" cy="3541714"/>
          </a:xfrm>
        </p:spPr>
        <p:txBody>
          <a:bodyPr>
            <a:normAutofit fontScale="85000" lnSpcReduction="10000"/>
          </a:bodyPr>
          <a:lstStyle/>
          <a:p>
            <a:r>
              <a:rPr lang="en-US" altLang="en-US" dirty="0" smtClean="0"/>
              <a:t>The array elements are accessed through the index. The array indices are 0-based, i.e., it starts from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t> to </a:t>
            </a:r>
            <a:r>
              <a:rPr lang="en-US" altLang="en-US" dirty="0" smtClean="0">
                <a:latin typeface="Courier New" panose="02070309020205020404" pitchFamily="49" charset="0"/>
                <a:cs typeface="Courier New" panose="02070309020205020404" pitchFamily="49" charset="0"/>
              </a:rPr>
              <a:t>arrayRefVar.length-</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t>. In our example, </a:t>
            </a:r>
            <a:r>
              <a:rPr lang="en-US" altLang="en-US" dirty="0" err="1" smtClean="0">
                <a:latin typeface="Courier New" panose="02070309020205020404" pitchFamily="49" charset="0"/>
                <a:cs typeface="Courier New" panose="02070309020205020404" pitchFamily="49" charset="0"/>
              </a:rPr>
              <a:t>myList</a:t>
            </a:r>
            <a:r>
              <a:rPr lang="en-US" altLang="en-US" dirty="0" smtClean="0"/>
              <a:t> holds ten double values and the indices are from 0 to 9.</a:t>
            </a:r>
          </a:p>
          <a:p>
            <a:r>
              <a:rPr lang="en-US" altLang="en-US" dirty="0" smtClean="0"/>
              <a:t>Each element in the array is represented using the following syntax, known as an indexed variable:</a:t>
            </a:r>
            <a:r>
              <a:rPr lang="en-US" altLang="en-US" dirty="0"/>
              <a:t/>
            </a:r>
            <a:br>
              <a:rPr lang="en-US" altLang="en-US" dirty="0"/>
            </a:br>
            <a:r>
              <a:rPr lang="en-US" altLang="en-US" dirty="0" err="1" smtClean="0">
                <a:latin typeface="Courier New" panose="02070309020205020404" pitchFamily="49" charset="0"/>
                <a:cs typeface="Courier New" panose="02070309020205020404" pitchFamily="49" charset="0"/>
              </a:rPr>
              <a:t>arrayRefVar</a:t>
            </a:r>
            <a:r>
              <a:rPr lang="en-US" altLang="en-US" dirty="0" smtClean="0">
                <a:latin typeface="Courier New" panose="02070309020205020404" pitchFamily="49" charset="0"/>
                <a:cs typeface="Courier New" panose="02070309020205020404" pitchFamily="49" charset="0"/>
              </a:rPr>
              <a:t>[index];</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17238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Using Indexed Variables</a:t>
            </a:r>
          </a:p>
        </p:txBody>
      </p:sp>
      <p:sp>
        <p:nvSpPr>
          <p:cNvPr id="13316" name="Rectangle 3"/>
          <p:cNvSpPr>
            <a:spLocks noGrp="1" noChangeArrowheads="1"/>
          </p:cNvSpPr>
          <p:nvPr>
            <p:ph type="body" idx="1"/>
          </p:nvPr>
        </p:nvSpPr>
        <p:spPr/>
        <p:txBody>
          <a:bodyPr/>
          <a:lstStyle/>
          <a:p>
            <a:r>
              <a:rPr lang="en-US" altLang="en-US" dirty="0" smtClean="0"/>
              <a:t>After an array is created, an indexed variable can be used in the same way as a regular variable. For example, the following code adds the value in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a:t>
            </a:r>
            <a:r>
              <a:rPr lang="en-US" altLang="en-US" dirty="0" smtClean="0"/>
              <a:t> and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r>
              <a:rPr lang="en-US" altLang="en-US" dirty="0" smtClean="0"/>
              <a:t> to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a:t>
            </a:r>
            <a:r>
              <a:rPr lang="en-US" altLang="en-US" dirty="0" smtClean="0"/>
              <a:t>.</a:t>
            </a:r>
            <a:br>
              <a:rPr lang="en-US" altLang="en-US" dirty="0" smtClean="0"/>
            </a:br>
            <a:r>
              <a:rPr lang="en-US" altLang="en-US" dirty="0" smtClean="0"/>
              <a:t/>
            </a:r>
            <a:br>
              <a:rPr lang="en-US" altLang="en-US" dirty="0" smtClean="0"/>
            </a:b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myList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97376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2133</TotalTime>
  <Words>3084</Words>
  <Application>Microsoft Office PowerPoint</Application>
  <PresentationFormat>Widescreen</PresentationFormat>
  <Paragraphs>631</Paragraphs>
  <Slides>61</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3" baseType="lpstr">
      <vt:lpstr>Arial</vt:lpstr>
      <vt:lpstr>Arial Narrow</vt:lpstr>
      <vt:lpstr>Calibri</vt:lpstr>
      <vt:lpstr>Cambria Math</vt:lpstr>
      <vt:lpstr>Courier New</vt:lpstr>
      <vt:lpstr>Monotype Sorts</vt:lpstr>
      <vt:lpstr>Times New Roman</vt:lpstr>
      <vt:lpstr>Trebuchet MS</vt:lpstr>
      <vt:lpstr>Tw Cen MT</vt:lpstr>
      <vt:lpstr>Circuit</vt:lpstr>
      <vt:lpstr>Picture</vt:lpstr>
      <vt:lpstr>Microsoft Word Picture</vt:lpstr>
      <vt:lpstr>Chapter 7 Single-Dimensional Arrays Chapter 8 MultiDimensional arrays</vt:lpstr>
      <vt:lpstr>Motivation</vt:lpstr>
      <vt:lpstr>Introducing Arrays</vt:lpstr>
      <vt:lpstr>Declaring Array Variables</vt:lpstr>
      <vt:lpstr>Initializing Arrays</vt:lpstr>
      <vt:lpstr>Declaring and Initializing in One Step</vt:lpstr>
      <vt:lpstr>The Length of an Array</vt:lpstr>
      <vt:lpstr>Indexed Variables</vt:lpstr>
      <vt:lpstr>Using Indexed Variables</vt:lpstr>
      <vt:lpstr>Array Initializers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Trace Problem with Arrays</vt:lpstr>
      <vt:lpstr>Exercises As a table</vt:lpstr>
      <vt:lpstr>Enhanced for Loop (for-each loop)</vt:lpstr>
      <vt:lpstr>Copying Arrays</vt:lpstr>
      <vt:lpstr>Copying Arrays</vt:lpstr>
      <vt:lpstr>Passing Arrays to Methods</vt:lpstr>
      <vt:lpstr>Pass By Value</vt:lpstr>
      <vt:lpstr>Simple Example</vt:lpstr>
      <vt:lpstr>Call Stack</vt:lpstr>
      <vt:lpstr>Heap</vt:lpstr>
      <vt:lpstr>Returning an Array from a Method</vt:lpstr>
      <vt:lpstr>Exercise – Everyone code along</vt:lpstr>
      <vt:lpstr>Exercise</vt:lpstr>
      <vt:lpstr>Exercise – Start the program</vt:lpstr>
      <vt:lpstr>Exercise – Start filling out the comments into code</vt:lpstr>
      <vt:lpstr>Exercise – Compile, test, and continue</vt:lpstr>
      <vt:lpstr>Exercise – Compile, test, and continue</vt:lpstr>
      <vt:lpstr>Exercise in pairs</vt:lpstr>
      <vt:lpstr>Main Method Is Just a Regular Method</vt:lpstr>
      <vt:lpstr>Command-Line Parameters</vt:lpstr>
      <vt:lpstr>Exercise with a partner</vt:lpstr>
      <vt:lpstr>Strings revisited</vt:lpstr>
      <vt:lpstr>Multidimensional Arrays</vt:lpstr>
      <vt:lpstr>Motivations</vt:lpstr>
      <vt:lpstr>Motivations</vt:lpstr>
      <vt:lpstr>Declare/Create Two-dimensional Arrays</vt:lpstr>
      <vt:lpstr>DeclarE/Create Two-dimensional Arrays </vt:lpstr>
      <vt:lpstr>Two-dimensional Array Illustration</vt:lpstr>
      <vt:lpstr>Declaring, Creating, and Initializing Using Shorthand Notations</vt:lpstr>
      <vt:lpstr>Lengths of Two-dimensional Arrays</vt:lpstr>
      <vt:lpstr>Ragged Arrays</vt:lpstr>
      <vt:lpstr>Ragged Arrays</vt:lpstr>
      <vt:lpstr>Exercise as a table</vt:lpstr>
      <vt:lpstr>Exercise with a pair</vt:lpstr>
      <vt:lpstr>Multidimensional Arrays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265</cp:revision>
  <dcterms:created xsi:type="dcterms:W3CDTF">2016-08-19T17:15:05Z</dcterms:created>
  <dcterms:modified xsi:type="dcterms:W3CDTF">2017-10-13T19:59:45Z</dcterms:modified>
</cp:coreProperties>
</file>