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6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66" r:id="rId31"/>
    <p:sldId id="367" r:id="rId32"/>
    <p:sldId id="368" r:id="rId33"/>
    <p:sldId id="369" r:id="rId34"/>
    <p:sldId id="362" r:id="rId35"/>
    <p:sldId id="363" r:id="rId36"/>
    <p:sldId id="370" r:id="rId37"/>
    <p:sldId id="364" r:id="rId38"/>
    <p:sldId id="357" r:id="rId39"/>
    <p:sldId id="358" r:id="rId40"/>
    <p:sldId id="359" r:id="rId41"/>
    <p:sldId id="360" r:id="rId42"/>
    <p:sldId id="36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78FC59-15B1-4870-BA5F-8D77518E235F}">
          <p14:sldIdLst>
            <p14:sldId id="329"/>
            <p14:sldId id="330"/>
            <p14:sldId id="331"/>
            <p14:sldId id="332"/>
            <p14:sldId id="333"/>
            <p14:sldId id="334"/>
            <p14:sldId id="335"/>
            <p14:sldId id="36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66"/>
            <p14:sldId id="367"/>
            <p14:sldId id="368"/>
            <p14:sldId id="369"/>
            <p14:sldId id="362"/>
            <p14:sldId id="363"/>
            <p14:sldId id="370"/>
            <p14:sldId id="364"/>
            <p14:sldId id="357"/>
            <p14:sldId id="358"/>
            <p14:sldId id="359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81BA-29EF-4810-BED0-52C03834EBA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6BBF-FAE3-4B9C-98E9-6432FABD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727336-4396-0345-9796-80EBBAC93A3F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E807E-7799-8746-B789-BCFF3473604B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C9F814-0A04-F441-AAAD-7303B3B5872C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575E-6829-514D-9EB0-ED9E03A5DD6C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F0062B-1B76-5644-8FD9-71B4F8FCAC5B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F7EFF-C3D3-304D-828B-151C8221C6B1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F5289DF-CD90-664E-8F1B-01739BD25971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29554-6B91-B747-B402-7DEEFF64F5BB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2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D25807-A4E6-6C4E-B2B8-52D9DFA9E08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D043F-D98D-7C44-AA41-9EDD95B1ECB1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15E1D5-7462-7443-B7A2-64E18391005A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2FCC9-0D02-6F40-9F1C-F2AE5C53CBD2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97BCAA-D25B-9E49-B6A7-2CF31801D882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D6634-7612-A94F-95C7-191F088DB504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53B801-C95C-CD49-9E5F-13F960A7CB4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A75E7-D6D0-064C-A15D-0673A54F5728}" type="slidenum">
              <a:rPr lang="en-US"/>
              <a:pPr/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96B5C7-92A1-A34F-9301-B2534196CF98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8C870-3FB6-604C-B634-C25A32939BE4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33C2DF-AFA8-1041-B9A4-820235640F48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440C-5AA5-D642-8A4A-24B4BCA992E5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1BFAF-C44C-1E43-A1DE-A75E8E6F07B6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/>
              <a:t>Recursion and self reference are hugely important concepts in computer science and the natural world.</a:t>
            </a:r>
          </a:p>
          <a:p>
            <a:pPr eaLnBrk="1" hangingPunct="1"/>
            <a:r>
              <a:rPr lang="en-US"/>
              <a:t>Escher. title = "Drawing Hands". We use title (Escher's reproductive parts) due to Bernard Chazelle.</a:t>
            </a:r>
          </a:p>
        </p:txBody>
      </p:sp>
    </p:spTree>
    <p:extLst>
      <p:ext uri="{BB962C8B-B14F-4D97-AF65-F5344CB8AC3E}">
        <p14:creationId xmlns:p14="http://schemas.microsoft.com/office/powerpoint/2010/main" val="1499573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98A2C9-240D-8643-BBEB-A3CEB3B37034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8F4D1-A55B-6845-A2F4-904DCD59991A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C8785D-5E76-8947-B364-3614287FB671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173D4-1CF2-754E-A86B-B95202C05113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5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2E4807-D9D7-3E49-BBF5-750A17BFC26C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6A24E-14B4-1A4C-B051-6A2CED424993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8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EBFC19-192F-2B4D-9E9C-F6D91DE5324E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E9E9E-99EC-2449-81B7-F0A13FD0B8DD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9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25DCAB-C42C-6B43-A293-98BDDA7254B5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EB7E9-A0D5-CA4A-8745-A8FD7950E898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6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4B7676-D68F-4C40-B9E5-BBF769CE8980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D1326-0CE7-4B4C-BBA2-7C336BBB786D}" type="slidenum">
              <a:rPr lang="en-US"/>
              <a:pPr/>
              <a:t>28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0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1C3518-D95F-624A-8DC3-A2736D2075D2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B62B8-26DC-7D43-AEE9-0C15D27681E1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4594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1694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D0BA-858C-4649-9D36-37B637219E43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dirty="0" smtClean="0"/>
              <a:t>Ask students how many calls to different F() values there are.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3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explain notation.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BCE1F-EFB0-DB47-B98E-C16940970486}" type="slidenum">
              <a:rPr lang="en-US"/>
              <a:pPr/>
              <a:t>35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sz="1300" dirty="0" smtClean="0">
                <a:solidFill>
                  <a:srgbClr val="000000"/>
                </a:solidFill>
              </a:rPr>
              <a:t>Example reusing computed values. Explain what iterative means. Trace through code</a:t>
            </a:r>
            <a:r>
              <a:rPr lang="en-US" sz="1300" baseline="0" dirty="0" smtClean="0">
                <a:solidFill>
                  <a:srgbClr val="000000"/>
                </a:solidFill>
              </a:rPr>
              <a:t> with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42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8D412-1682-1B44-8C2A-899391D59602}" type="slidenum">
              <a:rPr lang="en-US"/>
              <a:pPr/>
              <a:t>37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2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8B8E-A247-6544-8FCE-703F31B81F8F}" type="slidenum">
              <a:rPr lang="en-US"/>
              <a:pPr/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/>
              <a:t>Edouard Lucas invented Towers of Hanoi puzzle (1883)</a:t>
            </a:r>
          </a:p>
          <a:p>
            <a:pPr eaLnBrk="1" hangingPunct="1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044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F0210-EA8D-C541-9649-410203E817E9}" type="slidenum">
              <a:rPr lang="en-US"/>
              <a:pPr/>
              <a:t>40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dirty="0" smtClean="0"/>
              <a:t>After this slide, let them try to write code.</a:t>
            </a:r>
          </a:p>
        </p:txBody>
      </p:sp>
    </p:spTree>
    <p:extLst>
      <p:ext uri="{BB962C8B-B14F-4D97-AF65-F5344CB8AC3E}">
        <p14:creationId xmlns:p14="http://schemas.microsoft.com/office/powerpoint/2010/main" val="782518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72634-61F0-C840-903E-54C09848D4CA}" type="slidenum">
              <a:rPr lang="en-US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task of moving </a:t>
            </a:r>
            <a:r>
              <a:rPr lang="en-US" dirty="0" err="1" smtClean="0"/>
              <a:t>n</a:t>
            </a:r>
            <a:r>
              <a:rPr lang="en-US" baseline="0" dirty="0" smtClean="0"/>
              <a:t> discs from between two different poles is similar but requires ability to move stack in either direction.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also that placement of bigger discs does not interfere with movement of smaller discs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0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A2E13-7B7F-1F43-A55E-6DE7ADC00AC9}" type="slidenum">
              <a:rPr lang="en-US"/>
              <a:pPr/>
              <a:t>42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79413" y="684213"/>
            <a:ext cx="6097587" cy="3430587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draw solution on the board and discuss with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them on the board and then go through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350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mathematical definition of the piecewise function on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9B760C-5F88-6445-B6DD-7914C7C41D4A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ACE41-4531-8B47-AA9B-9379A8F0EC48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426FED-D050-614D-9961-7CB176940B65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05198-5A52-9C47-BB3A-812F5A64E9D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6BEA04E-2241-46A5-909A-811906BD0C62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FF3-2FC6-48ED-9BEB-9E1387989ECB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C63-4C93-4035-A0A0-FF8D10A3DB33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0B7F-44B4-4CFA-8BE9-B6A8225D2EC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DD2A-EEEB-42F3-9806-F6599191B36A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8B6B-F6A9-4846-A272-2928D8DB67C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94C1-F0A8-4F17-9ECE-9569134043D5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593-7851-478D-832E-6509D3B2F1B1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E9CF-2D3E-426A-8FDB-FB0E3731F0D8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309-DCA3-4188-B292-A4769E26527A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6817-D1AC-4E3C-B094-0CCAAE4FE3C7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B15-6F23-4AFA-BB44-664FF9BB331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CFD8-9390-413C-A447-DA6C7B11E60C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B409-A103-4B94-B653-C7487019FBA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4263-DDA9-45C2-8F1E-68A2DBD6990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145-89B0-4C09-9524-2C1DD5886499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012D-5D96-42D0-B4CE-E3D8E05B98A4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E4B9-A931-495F-AAA4-06DB45EFED50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Chapter 18 </a:t>
            </a:r>
            <a:br>
              <a:rPr lang="en-US" altLang="en-US" dirty="0" smtClean="0"/>
            </a:br>
            <a:r>
              <a:rPr lang="en-US" altLang="en-US" dirty="0" smtClean="0"/>
              <a:t>Recursion</a:t>
            </a:r>
            <a:endParaRPr lang="en-US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Introduction to Java Programming, Liang (Pearson 2014)</a:t>
            </a:r>
          </a:p>
        </p:txBody>
      </p:sp>
    </p:spTree>
    <p:extLst>
      <p:ext uri="{BB962C8B-B14F-4D97-AF65-F5344CB8AC3E}">
        <p14:creationId xmlns:p14="http://schemas.microsoft.com/office/powerpoint/2010/main" val="196499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Designing Recursive Functions</a:t>
            </a:r>
            <a:br>
              <a:rPr lang="en-US" dirty="0" smtClean="0"/>
            </a:br>
            <a:r>
              <a:rPr lang="en-US" sz="2800" dirty="0" smtClean="0"/>
              <a:t>Greatest Common Denominator (GCD)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GCD</a:t>
                </a:r>
              </a:p>
              <a:p>
                <a:pPr lvl="1"/>
                <a:r>
                  <a:rPr lang="en-US" dirty="0" smtClean="0"/>
                  <a:t>For two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then the GCD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q</a:t>
                </a:r>
              </a:p>
              <a:p>
                <a:pPr lvl="1"/>
                <a:r>
                  <a:rPr lang="en-US" dirty="0" smtClean="0"/>
                  <a:t>Otherwise the GCD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Step 1: Identify the base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implies that the GCD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Step 2: Identify the recursive step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Step 3: Code</a:t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p,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q) {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(q ==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(q,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p%q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GCD Demo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Euclid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p,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(q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 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(q, p % q);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1272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216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 dirty="0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 dirty="0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 dirty="0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static 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p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Courier New" charset="0"/>
                </a:rPr>
                <a:t>int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 dirty="0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 dirty="0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 dirty="0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74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7987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511925" y="1320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23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089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0908" name="Group 1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0910" name="Text Box 1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48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2270125" y="1255713"/>
            <a:ext cx="2000250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1272  =  216 </a:t>
            </a:r>
            <a:r>
              <a:rPr lang="en-US" sz="1400">
                <a:solidFill>
                  <a:srgbClr val="006600"/>
                </a:solidFill>
                <a:sym typeface="Symbol" charset="2"/>
              </a:rPr>
              <a:t> 5  +  192</a:t>
            </a:r>
            <a:endParaRPr lang="en-US" sz="1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89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294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453063" y="28019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52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499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36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2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2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 smtClean="0">
                  <a:solidFill>
                    <a:srgbClr val="006600"/>
                  </a:solidFill>
                </a:rPr>
                <a:t>gcd</a:t>
              </a:r>
              <a:r>
                <a:rPr lang="en-US" sz="1400" dirty="0" smtClean="0">
                  <a:solidFill>
                    <a:srgbClr val="006600"/>
                  </a:solidFill>
                </a:rPr>
                <a:t> call - 1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33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704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4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4408488" y="4248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7067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020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Recursion</a:t>
                </a:r>
                <a:r>
                  <a:rPr lang="en-US" dirty="0" smtClean="0"/>
                  <a:t> is an algorithmic technique where a function calls itself directly or indirectly.</a:t>
                </a:r>
              </a:p>
              <a:p>
                <a:r>
                  <a:rPr lang="en-US" dirty="0" smtClean="0"/>
                  <a:t>Why learn recursion?</a:t>
                </a:r>
              </a:p>
              <a:p>
                <a:pPr lvl="1"/>
                <a:r>
                  <a:rPr lang="en-US" dirty="0" smtClean="0"/>
                  <a:t>New mode of thinking.</a:t>
                </a:r>
              </a:p>
              <a:p>
                <a:pPr lvl="1"/>
                <a:r>
                  <a:rPr lang="en-US" dirty="0" smtClean="0"/>
                  <a:t>Powerful programming paradigm.</a:t>
                </a:r>
              </a:p>
              <a:p>
                <a:r>
                  <a:rPr lang="en-US" dirty="0" smtClean="0"/>
                  <a:t>Many computations are naturally self-referential.</a:t>
                </a:r>
              </a:p>
              <a:p>
                <a:pPr lvl="1"/>
                <a:r>
                  <a:rPr lang="en-US" dirty="0" smtClean="0"/>
                  <a:t>A folder containing files and 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other folders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Mathematical sequences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(whole numbers)</a:t>
                </a:r>
              </a:p>
              <a:p>
                <a:pPr lvl="1"/>
                <a:r>
                  <a:rPr lang="en-US" dirty="0" smtClean="0"/>
                  <a:t>Exploring mazes – make a step in the maze, then keep 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exploring the maze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46" t="-3098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infinite mirr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4" y="2737895"/>
            <a:ext cx="1713390" cy="25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806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6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8088" name="Text Box 24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8091" name="Text Box 27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8092" name="Text Box 28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361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09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110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89111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89112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89118" name="Text Box 30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89119" name="Text Box 31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89120" name="Group 3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89121" name="Text Box 3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89122" name="Text Box 3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231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78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92183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3390900" y="57150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2195" name="Group 35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2197" name="Text Box 3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2199" name="Text Box 39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2200" name="Text Box 40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0224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318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3362325" y="4983164"/>
            <a:ext cx="4095750" cy="1520825"/>
            <a:chOff x="2592" y="192"/>
            <a:chExt cx="2352" cy="958"/>
          </a:xfrm>
        </p:grpSpPr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3208" name="Text Box 2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gcd(24, 0)</a:t>
              </a:r>
            </a:p>
          </p:txBody>
        </p:sp>
      </p:grp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1643063" y="4786313"/>
            <a:ext cx="1458912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24, q = 0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1524001" y="5159375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4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3390900" y="57150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flipV="1">
            <a:off x="5827714" y="5048251"/>
            <a:ext cx="674687" cy="708025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3216" name="Text Box 3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3218" name="Group 34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3219" name="Text Box 3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3220" name="Text Box 3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323248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4224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- 3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grpSp>
        <p:nvGrpSpPr>
          <p:cNvPr id="94240" name="Group 32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4242" name="Text Box 3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4244" name="Text Box 3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3337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4389438" y="3513139"/>
            <a:ext cx="4095750" cy="1520825"/>
            <a:chOff x="2592" y="192"/>
            <a:chExt cx="2352" cy="958"/>
          </a:xfrm>
        </p:grpSpPr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gcd(192, 24)</a:t>
              </a:r>
            </a:p>
          </p:txBody>
        </p:sp>
      </p:grp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327276" y="3367088"/>
            <a:ext cx="1776413" cy="355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tIns="9144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 = 192, q = 24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314576" y="3767138"/>
            <a:ext cx="1749425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400" dirty="0">
                <a:solidFill>
                  <a:srgbClr val="006600"/>
                </a:solidFill>
              </a:rPr>
              <a:t>Memory </a:t>
            </a:r>
            <a:r>
              <a:rPr lang="en-US" sz="1400" dirty="0" err="1">
                <a:solidFill>
                  <a:srgbClr val="006600"/>
                </a:solidFill>
              </a:rPr>
              <a:t>gcd</a:t>
            </a:r>
            <a:r>
              <a:rPr lang="en-US" sz="1400" dirty="0">
                <a:solidFill>
                  <a:srgbClr val="006600"/>
                </a:solidFill>
              </a:rPr>
              <a:t> call - </a:t>
            </a:r>
            <a:r>
              <a:rPr lang="en-US" sz="1400" dirty="0" smtClean="0">
                <a:solidFill>
                  <a:srgbClr val="006600"/>
                </a:solidFill>
              </a:rPr>
              <a:t>3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408488" y="450215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6491289" y="4786314"/>
            <a:ext cx="261937" cy="261937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5994400" y="3521075"/>
            <a:ext cx="1574800" cy="1030288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5256" name="Group 24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5258" name="Text Box 2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5259" name="Group 27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5260" name="Text Box 28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5262" name="Oval 30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13826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6259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6280" name="Group 24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- 2</a:t>
              </a:r>
            </a:p>
          </p:txBody>
        </p:sp>
      </p:grp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3164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430838" y="2052639"/>
            <a:ext cx="4095750" cy="1520825"/>
            <a:chOff x="2592" y="192"/>
            <a:chExt cx="2352" cy="958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gcd(216, 192)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130550" y="1906588"/>
            <a:ext cx="2014538" cy="615950"/>
            <a:chOff x="776" y="532"/>
            <a:chExt cx="1269" cy="388"/>
          </a:xfrm>
        </p:grpSpPr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216, q = 192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2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5453063" y="3043238"/>
            <a:ext cx="4076700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V="1">
            <a:off x="7094539" y="2054226"/>
            <a:ext cx="1512887" cy="1033463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auto">
          <a:xfrm>
            <a:off x="7556500" y="332105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7308" name="Oval 28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388426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8307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8308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grpSp>
        <p:nvGrpSpPr>
          <p:cNvPr id="98326" name="Group 22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475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496050" y="587376"/>
            <a:ext cx="4095750" cy="1520825"/>
            <a:chOff x="2592" y="192"/>
            <a:chExt cx="2352" cy="958"/>
          </a:xfrm>
        </p:grpSpPr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95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6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600" b="1">
                <a:solidFill>
                  <a:srgbClr val="0000FF"/>
                </a:solidFill>
                <a:latin typeface="Courier New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static int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int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int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{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if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==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</a:t>
              </a:r>
              <a:r>
                <a:rPr lang="en-US" sz="1600" b="1">
                  <a:solidFill>
                    <a:srgbClr val="993399"/>
                  </a:solidFill>
                  <a:latin typeface="Courier New" charset="0"/>
                </a:rPr>
                <a:t>0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return p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else return </a:t>
              </a: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gcd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(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,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p 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%</a:t>
              </a:r>
              <a:r>
                <a:rPr lang="en-US" sz="1600" b="1">
                  <a:solidFill>
                    <a:srgbClr val="0000FF"/>
                  </a:solidFill>
                  <a:latin typeface="Courier New" charset="0"/>
                </a:rPr>
                <a:t> q</a:t>
              </a:r>
              <a:r>
                <a:rPr lang="en-US" sz="1600" b="1">
                  <a:solidFill>
                    <a:srgbClr val="9A1900"/>
                  </a:solidFill>
                  <a:latin typeface="Courier New" charset="0"/>
                </a:rPr>
                <a:t>);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}</a:t>
              </a:r>
            </a:p>
          </p:txBody>
        </p:sp>
        <p:sp>
          <p:nvSpPr>
            <p:cNvPr id="99332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352" cy="218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gcd(1272, 216)</a:t>
              </a:r>
            </a:p>
          </p:txBody>
        </p:sp>
      </p:grp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4230689" y="439738"/>
            <a:ext cx="2014537" cy="615950"/>
            <a:chOff x="776" y="532"/>
            <a:chExt cx="1269" cy="388"/>
          </a:xfrm>
        </p:grpSpPr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776" y="532"/>
              <a:ext cx="1269" cy="2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>
                  <a:solidFill>
                    <a:schemeClr val="bg2"/>
                  </a:solidFill>
                </a:rPr>
                <a:t>p = 1272, q = 216</a:t>
              </a:r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784" y="784"/>
              <a:ext cx="1260" cy="1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r>
                <a:rPr lang="en-US" sz="1400" dirty="0">
                  <a:solidFill>
                    <a:srgbClr val="006600"/>
                  </a:solidFill>
                </a:rPr>
                <a:t>Memory </a:t>
              </a:r>
              <a:r>
                <a:rPr lang="en-US" sz="1400" dirty="0" err="1">
                  <a:solidFill>
                    <a:srgbClr val="006600"/>
                  </a:solidFill>
                </a:rPr>
                <a:t>gcd</a:t>
              </a:r>
              <a:r>
                <a:rPr lang="en-US" sz="1400" dirty="0">
                  <a:solidFill>
                    <a:srgbClr val="006600"/>
                  </a:solidFill>
                </a:rPr>
                <a:t> call - </a:t>
              </a:r>
              <a:r>
                <a:rPr lang="en-US" sz="1400" dirty="0" smtClean="0">
                  <a:solidFill>
                    <a:srgbClr val="006600"/>
                  </a:solidFill>
                </a:rPr>
                <a:t>1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511925" y="1574801"/>
            <a:ext cx="4076700" cy="290513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6365875" y="4762500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870075" y="2816225"/>
            <a:ext cx="5734050" cy="2739211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182880" rIns="182880" bIns="182880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Euclid {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 charset="0"/>
              </a:rPr>
              <a:t>public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q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==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p 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%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main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String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[]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System</a:t>
            </a:r>
            <a:r>
              <a:rPr lang="en-US" sz="1600" b="1" dirty="0" err="1" smtClean="0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out</a:t>
            </a:r>
            <a:r>
              <a:rPr lang="en-US" sz="1600" b="1" dirty="0" err="1" smtClean="0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gcd</a:t>
            </a:r>
            <a:r>
              <a:rPr lang="en-US" sz="1600" b="1" dirty="0" smtClean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p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q</a:t>
            </a: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));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A19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8596314" y="1854200"/>
            <a:ext cx="261937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5208586" y="4815378"/>
            <a:ext cx="261938" cy="261938"/>
          </a:xfrm>
          <a:prstGeom prst="ellipse">
            <a:avLst/>
          </a:prstGeom>
          <a:solidFill>
            <a:srgbClr val="3366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890713" y="4577743"/>
            <a:ext cx="5713412" cy="290512"/>
          </a:xfrm>
          <a:prstGeom prst="rect">
            <a:avLst/>
          </a:prstGeom>
          <a:solidFill>
            <a:srgbClr val="000080">
              <a:alpha val="50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 flipH="1">
            <a:off x="5470524" y="1822452"/>
            <a:ext cx="2625726" cy="3045804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05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Counting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Lets take an example of counting from 0</a:t>
                </a:r>
              </a:p>
              <a:p>
                <a:r>
                  <a:rPr lang="en-US" dirty="0" smtClean="0"/>
                  <a:t>The next number is the previous number plus 1, or mathematically: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lets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this would be great if 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, so lets expand it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then finally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3"/>
                <a:stretch>
                  <a:fillRect l="-862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Image result for counting sh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20" y="2465404"/>
            <a:ext cx="4022480" cy="20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Helper methods</a:t>
            </a:r>
            <a:endParaRPr lang="en-US" alt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Many of the problems presented in the early chapters can be solved using recursion if you think recursively.  For example, the palindrome problem can be solved recursively as follows: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sz="2100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&lt;=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1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US" altLang="en-US" sz="21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1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s.substring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Helper Methods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10464434" cy="460851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The preceding recursive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/>
              <a:t> method is not efficient, because it creates a new string for every recursive call. To avoid creating new strings, use a helper method:</a:t>
            </a:r>
          </a:p>
          <a:p>
            <a:endParaRPr lang="en-US" altLang="en-US" dirty="0" smtClean="0"/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alt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low,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high)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(high &lt;= low) </a:t>
            </a:r>
            <a:r>
              <a:rPr lang="en-US" alt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(low) !=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(high)) </a:t>
            </a:r>
            <a:r>
              <a:rPr lang="en-US" alt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 case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low +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high -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1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Program Together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StdDraw</a:t>
            </a:r>
            <a:r>
              <a:rPr lang="en-US" dirty="0" smtClean="0"/>
              <a:t> – lets draw a tree!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951052" cy="3541714"/>
          </a:xfrm>
        </p:spPr>
        <p:txBody>
          <a:bodyPr>
            <a:normAutofit fontScale="55000" lnSpcReduction="20000"/>
          </a:bodyPr>
          <a:lstStyle/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.PI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l,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t1,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t2)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&lt;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x2 = x + l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(t1);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y2 = y + l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StdDraw.line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y, x2, y2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-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x2, y2, l*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t1 + t2, t2);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 -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x2, y2, l*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t1 - t2, t2);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b="1" dirty="0">
                <a:solidFill>
                  <a:schemeClr val="accent3"/>
                </a:solidFill>
              </a:rPr>
              <a:t>public static void </a:t>
            </a:r>
            <a:r>
              <a:rPr lang="en-US" dirty="0"/>
              <a:t>main(</a:t>
            </a:r>
            <a:r>
              <a:rPr lang="en-US" b="1" dirty="0"/>
              <a:t>String</a:t>
            </a:r>
            <a:r>
              <a:rPr lang="en-US" dirty="0"/>
              <a:t> </a:t>
            </a:r>
            <a:r>
              <a:rPr lang="en-US" dirty="0" err="1"/>
              <a:t>args</a:t>
            </a:r>
            <a:r>
              <a:rPr lang="en-US" dirty="0"/>
              <a:t>[])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/>
              <a:t>Scanner</a:t>
            </a:r>
            <a:r>
              <a:rPr lang="en-US" dirty="0"/>
              <a:t> in = </a:t>
            </a:r>
            <a:r>
              <a:rPr lang="en-US" b="1" dirty="0">
                <a:solidFill>
                  <a:schemeClr val="accent3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/>
              <a:t>Scanner</a:t>
            </a:r>
            <a:r>
              <a:rPr lang="en-US" dirty="0"/>
              <a:t>(</a:t>
            </a:r>
            <a:r>
              <a:rPr lang="en-US" b="1" dirty="0"/>
              <a:t>System</a:t>
            </a:r>
            <a:r>
              <a:rPr lang="en-US" dirty="0"/>
              <a:t>.in);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System</a:t>
            </a:r>
            <a:r>
              <a:rPr lang="en-US" dirty="0" err="1"/>
              <a:t>.out.print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"Enter an order: "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>
                <a:solidFill>
                  <a:schemeClr val="accent3"/>
                </a:solidFill>
              </a:rPr>
              <a:t>int</a:t>
            </a:r>
            <a:r>
              <a:rPr lang="en-US" dirty="0"/>
              <a:t> order = </a:t>
            </a:r>
            <a:r>
              <a:rPr lang="en-US" dirty="0" err="1"/>
              <a:t>in.nextInt</a:t>
            </a:r>
            <a:r>
              <a:rPr lang="en-US" dirty="0" smtClean="0"/>
              <a:t>();</a:t>
            </a:r>
            <a:endParaRPr lang="en-US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.setXscale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-200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200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.setYscale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400</a:t>
            </a:r>
            <a:r>
              <a:rPr lang="en-US" dirty="0"/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.enableDoubleBuffering</a:t>
            </a:r>
            <a:r>
              <a:rPr lang="en-US" dirty="0"/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dirty="0" err="1"/>
              <a:t>drawTree</a:t>
            </a:r>
            <a:r>
              <a:rPr lang="en-US" dirty="0"/>
              <a:t>(order);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  </a:t>
            </a:r>
            <a:r>
              <a:rPr lang="en-US" b="1" dirty="0" err="1"/>
              <a:t>StdDraw</a:t>
            </a:r>
            <a:r>
              <a:rPr lang="en-US" dirty="0" err="1"/>
              <a:t>.show</a:t>
            </a:r>
            <a:r>
              <a:rPr lang="en-US" dirty="0"/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15"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26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 of Recursion</a:t>
            </a:r>
            <a:endParaRPr lang="en-US" dirty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Recursion is not always efficient!</a:t>
            </a:r>
          </a:p>
          <a:p>
            <a:r>
              <a:rPr lang="en-US" dirty="0" smtClean="0"/>
              <a:t>Take for instance, the Fibonacci sequence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F(n-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4095" y="3907928"/>
            <a:ext cx="4875211" cy="287496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F(50) is called once.</a:t>
            </a:r>
          </a:p>
          <a:p>
            <a:pPr>
              <a:spcBef>
                <a:spcPct val="50000"/>
              </a:spcBef>
            </a:pPr>
            <a:r>
              <a:rPr lang="en-US" dirty="0"/>
              <a:t>F(49) is called once.</a:t>
            </a:r>
          </a:p>
          <a:p>
            <a:pPr>
              <a:spcBef>
                <a:spcPct val="50000"/>
              </a:spcBef>
            </a:pPr>
            <a:r>
              <a:rPr lang="en-US" dirty="0"/>
              <a:t>F(48) is called 2 times.</a:t>
            </a:r>
          </a:p>
          <a:p>
            <a:pPr>
              <a:spcBef>
                <a:spcPct val="50000"/>
              </a:spcBef>
            </a:pPr>
            <a:r>
              <a:rPr lang="en-US" dirty="0"/>
              <a:t>F(47) is called 3 times.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smtClean="0"/>
              <a:t>...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F(1) is called 12,586,269,025 times.</a:t>
            </a:r>
          </a:p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094412" y="1710825"/>
            <a:ext cx="5302250" cy="2099470"/>
            <a:chOff x="515938" y="3957637"/>
            <a:chExt cx="5302250" cy="2099470"/>
          </a:xfrm>
          <a:solidFill>
            <a:schemeClr val="accent1"/>
          </a:solidFill>
        </p:grpSpPr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515938" y="3957637"/>
              <a:ext cx="5302250" cy="20994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779713" y="395763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F(50)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524000" y="4405313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F(49)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3886200" y="4405313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F(48)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8382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F(48)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6096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2192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 flipH="1">
              <a:off x="9906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2954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1336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18288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24384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H="1">
              <a:off x="22098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25146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46482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43434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49530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F(44)</a:t>
              </a: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flipH="1">
              <a:off x="47244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50292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3276600" y="4806950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F(47)</a:t>
              </a:r>
            </a:p>
          </p:txBody>
        </p:sp>
        <p:sp>
          <p:nvSpPr>
            <p:cNvPr id="84" name="Text Box 33"/>
            <p:cNvSpPr txBox="1">
              <a:spLocks noChangeArrowheads="1"/>
            </p:cNvSpPr>
            <p:nvPr/>
          </p:nvSpPr>
          <p:spPr bwMode="auto">
            <a:xfrm>
              <a:off x="30480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F(46)</a:t>
              </a:r>
            </a:p>
          </p:txBody>
        </p:sp>
        <p:sp>
          <p:nvSpPr>
            <p:cNvPr id="85" name="Text Box 34"/>
            <p:cNvSpPr txBox="1">
              <a:spLocks noChangeArrowheads="1"/>
            </p:cNvSpPr>
            <p:nvPr/>
          </p:nvSpPr>
          <p:spPr bwMode="auto">
            <a:xfrm>
              <a:off x="3657600" y="5284788"/>
              <a:ext cx="685800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</a:rPr>
                <a:t>F(45)</a:t>
              </a: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 flipH="1">
              <a:off x="34290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3733800" y="5132388"/>
              <a:ext cx="152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 flipH="1">
              <a:off x="793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946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 flipH="1">
              <a:off x="14033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555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 flipH="1">
              <a:off x="38417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3" name="Line 42"/>
            <p:cNvSpPr>
              <a:spLocks noChangeShapeType="1"/>
            </p:cNvSpPr>
            <p:nvPr/>
          </p:nvSpPr>
          <p:spPr bwMode="auto">
            <a:xfrm>
              <a:off x="3994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 flipH="1">
              <a:off x="3232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3384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 flipH="1">
              <a:off x="2622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2774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 flipH="1">
              <a:off x="2012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21653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0" name="Line 49"/>
            <p:cNvSpPr>
              <a:spLocks noChangeShapeType="1"/>
            </p:cNvSpPr>
            <p:nvPr/>
          </p:nvSpPr>
          <p:spPr bwMode="auto">
            <a:xfrm flipH="1">
              <a:off x="51371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1" name="Line 50"/>
            <p:cNvSpPr>
              <a:spLocks noChangeShapeType="1"/>
            </p:cNvSpPr>
            <p:nvPr/>
          </p:nvSpPr>
          <p:spPr bwMode="auto">
            <a:xfrm>
              <a:off x="5289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2" name="Line 51"/>
            <p:cNvSpPr>
              <a:spLocks noChangeShapeType="1"/>
            </p:cNvSpPr>
            <p:nvPr/>
          </p:nvSpPr>
          <p:spPr bwMode="auto">
            <a:xfrm flipH="1">
              <a:off x="45275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3" name="Line 52"/>
            <p:cNvSpPr>
              <a:spLocks noChangeShapeType="1"/>
            </p:cNvSpPr>
            <p:nvPr/>
          </p:nvSpPr>
          <p:spPr bwMode="auto">
            <a:xfrm>
              <a:off x="4679950" y="5602288"/>
              <a:ext cx="762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4" name="Line 53"/>
            <p:cNvSpPr>
              <a:spLocks noChangeShapeType="1"/>
            </p:cNvSpPr>
            <p:nvPr/>
          </p:nvSpPr>
          <p:spPr bwMode="auto">
            <a:xfrm flipH="1">
              <a:off x="1447800" y="4675188"/>
              <a:ext cx="381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>
              <a:off x="1905000" y="4675188"/>
              <a:ext cx="3048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6" name="Line 55"/>
            <p:cNvSpPr>
              <a:spLocks noChangeShapeType="1"/>
            </p:cNvSpPr>
            <p:nvPr/>
          </p:nvSpPr>
          <p:spPr bwMode="auto">
            <a:xfrm flipH="1">
              <a:off x="3886200" y="4675188"/>
              <a:ext cx="3048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7" name="Line 56"/>
            <p:cNvSpPr>
              <a:spLocks noChangeShapeType="1"/>
            </p:cNvSpPr>
            <p:nvPr/>
          </p:nvSpPr>
          <p:spPr bwMode="auto">
            <a:xfrm>
              <a:off x="4343400" y="4675188"/>
              <a:ext cx="381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8" name="Line 57"/>
            <p:cNvSpPr>
              <a:spLocks noChangeShapeType="1"/>
            </p:cNvSpPr>
            <p:nvPr/>
          </p:nvSpPr>
          <p:spPr bwMode="auto">
            <a:xfrm flipV="1">
              <a:off x="2133600" y="4294188"/>
              <a:ext cx="9144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9" name="Line 58"/>
            <p:cNvSpPr>
              <a:spLocks noChangeShapeType="1"/>
            </p:cNvSpPr>
            <p:nvPr/>
          </p:nvSpPr>
          <p:spPr bwMode="auto">
            <a:xfrm>
              <a:off x="3200400" y="4294188"/>
              <a:ext cx="762000" cy="1524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0" name="Rectangle 60"/>
            <p:cNvSpPr>
              <a:spLocks noChangeArrowheads="1"/>
            </p:cNvSpPr>
            <p:nvPr/>
          </p:nvSpPr>
          <p:spPr bwMode="auto">
            <a:xfrm>
              <a:off x="1552575" y="5782469"/>
              <a:ext cx="3228975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</a:rPr>
                <a:t>recursion tree for naïve Fibonacci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7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</a:t>
            </a:r>
            <a:br>
              <a:rPr lang="en-US" dirty="0" smtClean="0"/>
            </a:br>
            <a:r>
              <a:rPr lang="en-US" sz="2800" dirty="0" smtClean="0"/>
              <a:t>Convert Recursive Algorithms to Iterative Ones</a:t>
            </a:r>
            <a:endParaRPr lang="en-US" sz="2800" dirty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37763"/>
            <a:ext cx="9905999" cy="46085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Try to do this whenever possible</a:t>
            </a:r>
          </a:p>
          <a:p>
            <a:r>
              <a:rPr lang="en-US" dirty="0" smtClean="0"/>
              <a:t>Example Fibonacci Sequence</a:t>
            </a:r>
          </a:p>
          <a:p>
            <a:pPr marL="692150" indent="-6921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is an example conversion. You can be even more efficient!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fn2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fn1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Iterative means repetition until failure condition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typically done with loops and not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recursion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fn1 + fn2; 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fn2 = fn1; 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fn1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92150" indent="-6921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7038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Do tail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Tail recursion is when the last operation of a function is the recursive call</a:t>
                </a:r>
              </a:p>
              <a:p>
                <a:r>
                  <a:rPr lang="en-US" dirty="0" smtClean="0"/>
                  <a:t>Example with factorial: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long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factorial(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n) {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 ==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n*factorial(n-</a:t>
                </a:r>
                <a:r>
                  <a:rPr lang="en-US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625" t="-2238" r="-250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factorial(n,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n –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 * result);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write simple recursive programs?</a:t>
            </a:r>
          </a:p>
          <a:p>
            <a:pPr lvl="1"/>
            <a:r>
              <a:rPr lang="en-US" dirty="0" smtClean="0"/>
              <a:t>Base case, reduction step.</a:t>
            </a:r>
          </a:p>
          <a:p>
            <a:r>
              <a:rPr lang="en-US" dirty="0" smtClean="0"/>
              <a:t>Trace the execution of a recursive program.</a:t>
            </a:r>
          </a:p>
          <a:p>
            <a:r>
              <a:rPr lang="en-US" dirty="0" smtClean="0"/>
              <a:t>Why learn recursion?</a:t>
            </a:r>
          </a:p>
          <a:p>
            <a:pPr lvl="1"/>
            <a:r>
              <a:rPr lang="en-US" dirty="0" smtClean="0"/>
              <a:t>New mode of thinking.</a:t>
            </a:r>
          </a:p>
          <a:p>
            <a:pPr lvl="1"/>
            <a:r>
              <a:rPr lang="en-US" dirty="0" smtClean="0"/>
              <a:t>Powerful programming tool</a:t>
            </a:r>
          </a:p>
        </p:txBody>
      </p:sp>
      <p:pic>
        <p:nvPicPr>
          <p:cNvPr id="15362" name="Picture 2" descr="Image result for recursive 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80" y="1939157"/>
            <a:ext cx="3711031" cy="41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Towers of Hanoi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79602" y="5851889"/>
            <a:ext cx="6232796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ourier New" charset="0"/>
              </a:rPr>
              <a:t>http://en.wikipedia.org/wiki/Image:Hanoiklein.jpg</a:t>
            </a:r>
          </a:p>
        </p:txBody>
      </p:sp>
      <p:pic>
        <p:nvPicPr>
          <p:cNvPr id="6" name="Picture 4" descr="Hanoiklei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2948" y="2249488"/>
            <a:ext cx="8046104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1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recursive algorithm to move all the discs from the leftmost peg to the rightmost one.</a:t>
            </a:r>
          </a:p>
          <a:p>
            <a:pPr lvl="1"/>
            <a:r>
              <a:rPr lang="en-US" dirty="0" smtClean="0"/>
              <a:t>Only one disc may be moved at a time.</a:t>
            </a:r>
          </a:p>
          <a:p>
            <a:pPr lvl="1"/>
            <a:r>
              <a:rPr lang="en-US" dirty="0" smtClean="0"/>
              <a:t>A disc can be placed either on empty peg or on top of a larger disc.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6446519" y="4241258"/>
          <a:ext cx="34369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2" name="Bitmap Image" r:id="rId4" imgW="4285714" imgH="2381582" progId="">
                  <p:embed/>
                </p:oleObj>
              </mc:Choice>
              <mc:Fallback>
                <p:oleObj name="Bitmap Image" r:id="rId4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19" y="4241258"/>
                        <a:ext cx="3436938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extLst/>
          </p:nvPr>
        </p:nvGraphicFramePr>
        <p:xfrm>
          <a:off x="2103120" y="4247608"/>
          <a:ext cx="34274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3" name="Bitmap Image" r:id="rId6" imgW="4285714" imgH="2381582" progId="">
                  <p:embed/>
                </p:oleObj>
              </mc:Choice>
              <mc:Fallback>
                <p:oleObj name="Bitmap Image" r:id="rId6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120" y="4247608"/>
                        <a:ext cx="34274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2103119" y="614625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/>
              <a:t>start</a:t>
            </a:r>
            <a:endParaRPr kumimoji="1" lang="en-US" sz="240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6446519" y="614625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/>
              <a:t>finish</a:t>
            </a:r>
            <a:endParaRPr kumimoji="1" lang="en-US" sz="2400"/>
          </a:p>
        </p:txBody>
      </p:sp>
    </p:spTree>
    <p:extLst>
      <p:ext uri="{BB962C8B-B14F-4D97-AF65-F5344CB8AC3E}">
        <p14:creationId xmlns:p14="http://schemas.microsoft.com/office/powerpoint/2010/main" val="29176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Recursive Formulas</a:t>
            </a:r>
            <a:br>
              <a:rPr lang="en-US" dirty="0" smtClean="0"/>
            </a:br>
            <a:r>
              <a:rPr lang="en-US" sz="2800" dirty="0" smtClean="0"/>
              <a:t>Fibonacci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Fibonacci Sequence is used in various places in mathematics and computer science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Expand and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, work with a partner and show your 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Image result for fibonacci 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9" y="4449996"/>
            <a:ext cx="3756163" cy="21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sz="2800" dirty="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1735183" y="4521200"/>
          <a:ext cx="338328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8" name="Bitmap Image" r:id="rId4" imgW="4285714" imgH="2381582" progId="">
                  <p:embed/>
                </p:oleObj>
              </mc:Choice>
              <mc:Fallback>
                <p:oleObj name="Bitmap Image" r:id="rId4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83" y="4521200"/>
                        <a:ext cx="3383280" cy="187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>
            <p:extLst/>
          </p:nvPr>
        </p:nvGraphicFramePr>
        <p:xfrm>
          <a:off x="6165738" y="4495800"/>
          <a:ext cx="34255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9" name="Bitmap Image" r:id="rId6" imgW="4285714" imgH="2381582" progId="">
                  <p:embed/>
                </p:oleObj>
              </mc:Choice>
              <mc:Fallback>
                <p:oleObj name="Bitmap Image" r:id="rId6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738" y="4495800"/>
                        <a:ext cx="342552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>
            <p:extLst/>
          </p:nvPr>
        </p:nvGraphicFramePr>
        <p:xfrm>
          <a:off x="6165738" y="2131618"/>
          <a:ext cx="34369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0" name="Bitmap Image" r:id="rId8" imgW="4285714" imgH="2381582" progId="">
                  <p:embed/>
                </p:oleObj>
              </mc:Choice>
              <mc:Fallback>
                <p:oleObj name="Bitmap Image" r:id="rId8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738" y="2131618"/>
                        <a:ext cx="3436938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/>
          </p:nvPr>
        </p:nvGraphicFramePr>
        <p:xfrm>
          <a:off x="1735184" y="2140743"/>
          <a:ext cx="338328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1" name="Bitmap Image" r:id="rId10" imgW="4285714" imgH="2381582" progId="">
                  <p:embed/>
                </p:oleObj>
              </mc:Choice>
              <mc:Fallback>
                <p:oleObj name="Bitmap Image" r:id="rId10" imgW="4285714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84" y="2140743"/>
                        <a:ext cx="338328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45623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/>
              <a:t>Move n-1 smallest discs right.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445623" y="4020345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 dirty="0"/>
              <a:t>Move n-1 smallest discs right.</a:t>
            </a:r>
          </a:p>
        </p:txBody>
      </p:sp>
      <p:sp>
        <p:nvSpPr>
          <p:cNvPr id="43019" name="Rectangle 14"/>
          <p:cNvSpPr>
            <a:spLocks noChangeArrowheads="1"/>
          </p:cNvSpPr>
          <p:nvPr/>
        </p:nvSpPr>
        <p:spPr bwMode="auto">
          <a:xfrm>
            <a:off x="6110196" y="402034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defTabSz="857250"/>
            <a:r>
              <a:rPr kumimoji="1" lang="en-US" sz="1600" dirty="0"/>
              <a:t>Move largest </a:t>
            </a:r>
            <a:r>
              <a:rPr kumimoji="1" lang="en-US" sz="1600" smtClean="0"/>
              <a:t>disc right.</a:t>
            </a:r>
            <a:endParaRPr kumimoji="1" lang="en-US" sz="1600" dirty="0"/>
          </a:p>
        </p:txBody>
      </p:sp>
    </p:spTree>
    <p:extLst>
      <p:ext uri="{BB962C8B-B14F-4D97-AF65-F5344CB8AC3E}">
        <p14:creationId xmlns:p14="http://schemas.microsoft.com/office/powerpoint/2010/main" val="25341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9" grpId="0"/>
      <p:bldP spid="430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TowersOfHanoi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moves(</a:t>
            </a:r>
            <a:r>
              <a:rPr lang="en-US" b="1" dirty="0" err="1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from,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to,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aux)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 ==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from, aux, to);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“Move disk %d from peg %c to peg %c”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n, from, to);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moves(n-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aux, to, from);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moves(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‘A’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‘B’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Tree (Function trace)</a:t>
            </a:r>
            <a:br>
              <a:rPr lang="en-US" dirty="0" smtClean="0"/>
            </a:br>
            <a:r>
              <a:rPr lang="en-US" sz="2800" dirty="0" smtClean="0"/>
              <a:t>Towers of Hanoi</a:t>
            </a:r>
            <a:endParaRPr lang="en-US" sz="2800" dirty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5643511" y="2256886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Courier New" charset="0"/>
              </a:rPr>
              <a:t>3, true</a:t>
            </a:r>
            <a:endParaRPr kumimoji="1" lang="en-US" sz="1400" b="1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332386" y="3617374"/>
            <a:ext cx="11362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2, false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2214511" y="4944524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4467174" y="4957224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7739286" y="3623724"/>
            <a:ext cx="11362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Courier New" charset="0"/>
              </a:rPr>
              <a:t>2, false</a:t>
            </a:r>
            <a:endParaRPr kumimoji="1" lang="en-US" sz="1400" b="1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09" name="Rectangle 12"/>
          <p:cNvSpPr>
            <a:spLocks noChangeArrowheads="1"/>
          </p:cNvSpPr>
          <p:nvPr/>
        </p:nvSpPr>
        <p:spPr bwMode="auto">
          <a:xfrm>
            <a:off x="6618236" y="4966749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8958211" y="4961986"/>
            <a:ext cx="1028808" cy="367793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wrap="none" lIns="137160" tIns="91440" rIns="137160" bIns="9144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urier New" charset="0"/>
              </a:rPr>
              <a:t>1, true</a:t>
            </a:r>
            <a:endParaRPr kumimoji="1" lang="en-US" sz="1400" b="1">
              <a:solidFill>
                <a:schemeClr val="bg1"/>
              </a:solidFill>
              <a:latin typeface="Courier New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51882" y="5312317"/>
            <a:ext cx="771525" cy="1326609"/>
            <a:chOff x="2351882" y="5312317"/>
            <a:chExt cx="771525" cy="1326609"/>
          </a:xfrm>
        </p:grpSpPr>
        <p:sp>
          <p:nvSpPr>
            <p:cNvPr id="51269" name="Rectangle 19"/>
            <p:cNvSpPr>
              <a:spLocks noChangeArrowheads="1"/>
            </p:cNvSpPr>
            <p:nvPr/>
          </p:nvSpPr>
          <p:spPr bwMode="auto">
            <a:xfrm>
              <a:off x="2351882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0" name="AutoShape 20"/>
            <p:cNvCxnSpPr>
              <a:cxnSpLocks noChangeShapeType="1"/>
              <a:stCxn id="51269" idx="0"/>
              <a:endCxn id="51206" idx="2"/>
            </p:cNvCxnSpPr>
            <p:nvPr/>
          </p:nvCxnSpPr>
          <p:spPr bwMode="auto">
            <a:xfrm flipH="1" flipV="1">
              <a:off x="2728915" y="5312317"/>
              <a:ext cx="8730" cy="95881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1" name="Group 20"/>
          <p:cNvGrpSpPr/>
          <p:nvPr/>
        </p:nvGrpSpPr>
        <p:grpSpPr>
          <a:xfrm>
            <a:off x="3509170" y="3985167"/>
            <a:ext cx="771525" cy="2653759"/>
            <a:chOff x="3509170" y="3985167"/>
            <a:chExt cx="771525" cy="2653759"/>
          </a:xfrm>
        </p:grpSpPr>
        <p:sp>
          <p:nvSpPr>
            <p:cNvPr id="51271" name="Rectangle 21"/>
            <p:cNvSpPr>
              <a:spLocks noChangeArrowheads="1"/>
            </p:cNvSpPr>
            <p:nvPr/>
          </p:nvSpPr>
          <p:spPr bwMode="auto">
            <a:xfrm>
              <a:off x="3509170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2 right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2" name="AutoShape 22"/>
            <p:cNvCxnSpPr>
              <a:cxnSpLocks noChangeShapeType="1"/>
              <a:stCxn id="51271" idx="0"/>
              <a:endCxn id="51205" idx="2"/>
            </p:cNvCxnSpPr>
            <p:nvPr/>
          </p:nvCxnSpPr>
          <p:spPr bwMode="auto">
            <a:xfrm flipV="1">
              <a:off x="3894933" y="3985167"/>
              <a:ext cx="5557" cy="228596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4595020" y="5325017"/>
            <a:ext cx="771525" cy="1305971"/>
            <a:chOff x="4595020" y="5325017"/>
            <a:chExt cx="771525" cy="1305971"/>
          </a:xfrm>
        </p:grpSpPr>
        <p:sp>
          <p:nvSpPr>
            <p:cNvPr id="51273" name="Rectangle 23"/>
            <p:cNvSpPr>
              <a:spLocks noChangeArrowheads="1"/>
            </p:cNvSpPr>
            <p:nvPr/>
          </p:nvSpPr>
          <p:spPr bwMode="auto">
            <a:xfrm>
              <a:off x="4595020" y="6263195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4" name="AutoShape 24"/>
            <p:cNvCxnSpPr>
              <a:cxnSpLocks noChangeShapeType="1"/>
              <a:stCxn id="51273" idx="0"/>
              <a:endCxn id="51207" idx="2"/>
            </p:cNvCxnSpPr>
            <p:nvPr/>
          </p:nvCxnSpPr>
          <p:spPr bwMode="auto">
            <a:xfrm flipV="1">
              <a:off x="4980783" y="5325017"/>
              <a:ext cx="795" cy="93817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3" name="Group 22"/>
          <p:cNvGrpSpPr/>
          <p:nvPr/>
        </p:nvGrpSpPr>
        <p:grpSpPr>
          <a:xfrm>
            <a:off x="5763420" y="2624679"/>
            <a:ext cx="771525" cy="4014247"/>
            <a:chOff x="5763420" y="2624679"/>
            <a:chExt cx="771525" cy="4014247"/>
          </a:xfrm>
        </p:grpSpPr>
        <p:sp>
          <p:nvSpPr>
            <p:cNvPr id="51275" name="Rectangle 25"/>
            <p:cNvSpPr>
              <a:spLocks noChangeArrowheads="1"/>
            </p:cNvSpPr>
            <p:nvPr/>
          </p:nvSpPr>
          <p:spPr bwMode="auto">
            <a:xfrm>
              <a:off x="5763420" y="627113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3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6" name="AutoShape 26"/>
            <p:cNvCxnSpPr>
              <a:cxnSpLocks noChangeShapeType="1"/>
              <a:stCxn id="51275" idx="0"/>
              <a:endCxn id="51204" idx="2"/>
            </p:cNvCxnSpPr>
            <p:nvPr/>
          </p:nvCxnSpPr>
          <p:spPr bwMode="auto">
            <a:xfrm flipV="1">
              <a:off x="6149183" y="2624679"/>
              <a:ext cx="8732" cy="36464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7933532" y="3991517"/>
            <a:ext cx="771525" cy="2639471"/>
            <a:chOff x="7933532" y="3991517"/>
            <a:chExt cx="771525" cy="2639471"/>
          </a:xfrm>
        </p:grpSpPr>
        <p:sp>
          <p:nvSpPr>
            <p:cNvPr id="51277" name="Rectangle 27"/>
            <p:cNvSpPr>
              <a:spLocks noChangeArrowheads="1"/>
            </p:cNvSpPr>
            <p:nvPr/>
          </p:nvSpPr>
          <p:spPr bwMode="auto">
            <a:xfrm>
              <a:off x="7933532" y="6263195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2 right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78" name="AutoShape 28"/>
            <p:cNvCxnSpPr>
              <a:cxnSpLocks noChangeShapeType="1"/>
              <a:stCxn id="51277" idx="0"/>
              <a:endCxn id="51208" idx="2"/>
            </p:cNvCxnSpPr>
            <p:nvPr/>
          </p:nvCxnSpPr>
          <p:spPr bwMode="auto">
            <a:xfrm flipH="1" flipV="1">
              <a:off x="8307390" y="3991517"/>
              <a:ext cx="11905" cy="227167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6" name="Group 25"/>
          <p:cNvGrpSpPr/>
          <p:nvPr/>
        </p:nvGrpSpPr>
        <p:grpSpPr>
          <a:xfrm>
            <a:off x="9097170" y="5329779"/>
            <a:ext cx="771525" cy="1304384"/>
            <a:chOff x="9097170" y="5329779"/>
            <a:chExt cx="771525" cy="1304384"/>
          </a:xfrm>
        </p:grpSpPr>
        <p:sp>
          <p:nvSpPr>
            <p:cNvPr id="51279" name="Rectangle 29"/>
            <p:cNvSpPr>
              <a:spLocks noChangeArrowheads="1"/>
            </p:cNvSpPr>
            <p:nvPr/>
          </p:nvSpPr>
          <p:spPr bwMode="auto">
            <a:xfrm>
              <a:off x="9097170" y="6266370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 dirty="0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80" name="AutoShape 30"/>
            <p:cNvCxnSpPr>
              <a:cxnSpLocks noChangeShapeType="1"/>
              <a:stCxn id="51279" idx="0"/>
              <a:endCxn id="51210" idx="2"/>
            </p:cNvCxnSpPr>
            <p:nvPr/>
          </p:nvCxnSpPr>
          <p:spPr bwMode="auto">
            <a:xfrm flipH="1" flipV="1">
              <a:off x="9472615" y="5329779"/>
              <a:ext cx="10318" cy="93659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6754020" y="5334542"/>
            <a:ext cx="771525" cy="1298034"/>
            <a:chOff x="6754020" y="5334542"/>
            <a:chExt cx="771525" cy="1298034"/>
          </a:xfrm>
        </p:grpSpPr>
        <p:sp>
          <p:nvSpPr>
            <p:cNvPr id="51281" name="Rectangle 31"/>
            <p:cNvSpPr>
              <a:spLocks noChangeArrowheads="1"/>
            </p:cNvSpPr>
            <p:nvPr/>
          </p:nvSpPr>
          <p:spPr bwMode="auto">
            <a:xfrm>
              <a:off x="6754020" y="6264783"/>
              <a:ext cx="771525" cy="36779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137160" r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ourier New" charset="0"/>
                </a:rPr>
                <a:t>1 left</a:t>
              </a:r>
              <a:endParaRPr kumimoji="1" lang="en-US" sz="1400" b="1">
                <a:solidFill>
                  <a:schemeClr val="accent1"/>
                </a:solidFill>
                <a:latin typeface="Courier New" charset="0"/>
              </a:endParaRPr>
            </a:p>
          </p:txBody>
        </p:sp>
        <p:cxnSp>
          <p:nvCxnSpPr>
            <p:cNvPr id="51282" name="AutoShape 32"/>
            <p:cNvCxnSpPr>
              <a:cxnSpLocks noChangeShapeType="1"/>
              <a:stCxn id="51281" idx="0"/>
              <a:endCxn id="51209" idx="2"/>
            </p:cNvCxnSpPr>
            <p:nvPr/>
          </p:nvCxnSpPr>
          <p:spPr bwMode="auto">
            <a:xfrm flipH="1" flipV="1">
              <a:off x="7132640" y="5334542"/>
              <a:ext cx="7143" cy="93024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51213" name="Line 56"/>
          <p:cNvSpPr>
            <a:spLocks noChangeShapeType="1"/>
          </p:cNvSpPr>
          <p:nvPr/>
        </p:nvSpPr>
        <p:spPr bwMode="auto">
          <a:xfrm flipV="1">
            <a:off x="3765552" y="2617789"/>
            <a:ext cx="2055813" cy="995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57"/>
          <p:cNvSpPr>
            <a:spLocks noChangeShapeType="1"/>
          </p:cNvSpPr>
          <p:nvPr/>
        </p:nvSpPr>
        <p:spPr bwMode="auto">
          <a:xfrm flipV="1">
            <a:off x="4024314" y="2630488"/>
            <a:ext cx="2063750" cy="100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Rectangle 49"/>
          <p:cNvSpPr>
            <a:spLocks noChangeArrowheads="1"/>
          </p:cNvSpPr>
          <p:nvPr/>
        </p:nvSpPr>
        <p:spPr bwMode="auto">
          <a:xfrm>
            <a:off x="4803144" y="2921750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</a:t>
            </a:r>
          </a:p>
        </p:txBody>
      </p:sp>
      <p:sp>
        <p:nvSpPr>
          <p:cNvPr id="51216" name="Rectangle 58"/>
          <p:cNvSpPr>
            <a:spLocks noChangeArrowheads="1"/>
          </p:cNvSpPr>
          <p:nvPr/>
        </p:nvSpPr>
        <p:spPr bwMode="auto">
          <a:xfrm>
            <a:off x="5047145" y="3035621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14</a:t>
            </a:r>
          </a:p>
        </p:txBody>
      </p:sp>
      <p:sp>
        <p:nvSpPr>
          <p:cNvPr id="51217" name="Line 59"/>
          <p:cNvSpPr>
            <a:spLocks noChangeShapeType="1"/>
          </p:cNvSpPr>
          <p:nvPr/>
        </p:nvSpPr>
        <p:spPr bwMode="auto">
          <a:xfrm flipV="1">
            <a:off x="2660652" y="3979864"/>
            <a:ext cx="919163" cy="95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60"/>
          <p:cNvSpPr>
            <a:spLocks noChangeShapeType="1"/>
          </p:cNvSpPr>
          <p:nvPr/>
        </p:nvSpPr>
        <p:spPr bwMode="auto">
          <a:xfrm flipV="1">
            <a:off x="2851152" y="3984626"/>
            <a:ext cx="906463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Rectangle 61"/>
          <p:cNvSpPr>
            <a:spLocks noChangeArrowheads="1"/>
          </p:cNvSpPr>
          <p:nvPr/>
        </p:nvSpPr>
        <p:spPr bwMode="auto">
          <a:xfrm>
            <a:off x="3022724" y="4312562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</a:t>
            </a:r>
          </a:p>
        </p:txBody>
      </p:sp>
      <p:sp>
        <p:nvSpPr>
          <p:cNvPr id="51220" name="Rectangle 62"/>
          <p:cNvSpPr>
            <a:spLocks noChangeArrowheads="1"/>
          </p:cNvSpPr>
          <p:nvPr/>
        </p:nvSpPr>
        <p:spPr bwMode="auto">
          <a:xfrm>
            <a:off x="3276272" y="4324455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7</a:t>
            </a:r>
          </a:p>
        </p:txBody>
      </p:sp>
      <p:sp>
        <p:nvSpPr>
          <p:cNvPr id="51221" name="Line 63"/>
          <p:cNvSpPr>
            <a:spLocks noChangeShapeType="1"/>
          </p:cNvSpPr>
          <p:nvPr/>
        </p:nvSpPr>
        <p:spPr bwMode="auto">
          <a:xfrm flipV="1">
            <a:off x="2074864" y="530542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64"/>
          <p:cNvSpPr>
            <a:spLocks noChangeShapeType="1"/>
          </p:cNvSpPr>
          <p:nvPr/>
        </p:nvSpPr>
        <p:spPr bwMode="auto">
          <a:xfrm flipV="1">
            <a:off x="2209802" y="531018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Rectangle 65"/>
          <p:cNvSpPr>
            <a:spLocks noChangeArrowheads="1"/>
          </p:cNvSpPr>
          <p:nvPr/>
        </p:nvSpPr>
        <p:spPr bwMode="auto">
          <a:xfrm>
            <a:off x="2201865" y="5537202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3</a:t>
            </a:r>
          </a:p>
        </p:txBody>
      </p:sp>
      <p:sp>
        <p:nvSpPr>
          <p:cNvPr id="51224" name="Rectangle 66"/>
          <p:cNvSpPr>
            <a:spLocks noChangeArrowheads="1"/>
          </p:cNvSpPr>
          <p:nvPr/>
        </p:nvSpPr>
        <p:spPr bwMode="auto">
          <a:xfrm>
            <a:off x="2376490" y="5538789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4</a:t>
            </a:r>
          </a:p>
        </p:txBody>
      </p:sp>
      <p:sp>
        <p:nvSpPr>
          <p:cNvPr id="51225" name="Line 67"/>
          <p:cNvSpPr>
            <a:spLocks noChangeShapeType="1"/>
          </p:cNvSpPr>
          <p:nvPr/>
        </p:nvSpPr>
        <p:spPr bwMode="auto">
          <a:xfrm flipH="1" flipV="1">
            <a:off x="2992439" y="5313364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Line 68"/>
          <p:cNvSpPr>
            <a:spLocks noChangeShapeType="1"/>
          </p:cNvSpPr>
          <p:nvPr/>
        </p:nvSpPr>
        <p:spPr bwMode="auto">
          <a:xfrm flipH="1" flipV="1">
            <a:off x="2846390" y="5318126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7" name="Rectangle 69"/>
          <p:cNvSpPr>
            <a:spLocks noChangeArrowheads="1"/>
          </p:cNvSpPr>
          <p:nvPr/>
        </p:nvSpPr>
        <p:spPr bwMode="auto">
          <a:xfrm flipH="1">
            <a:off x="3111502" y="5545139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6</a:t>
            </a:r>
          </a:p>
        </p:txBody>
      </p:sp>
      <p:sp>
        <p:nvSpPr>
          <p:cNvPr id="51228" name="Rectangle 70"/>
          <p:cNvSpPr>
            <a:spLocks noChangeArrowheads="1"/>
          </p:cNvSpPr>
          <p:nvPr/>
        </p:nvSpPr>
        <p:spPr bwMode="auto">
          <a:xfrm flipH="1">
            <a:off x="2921002" y="5546727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5</a:t>
            </a:r>
          </a:p>
        </p:txBody>
      </p:sp>
      <p:sp>
        <p:nvSpPr>
          <p:cNvPr id="51229" name="Line 72"/>
          <p:cNvSpPr>
            <a:spLocks noChangeShapeType="1"/>
          </p:cNvSpPr>
          <p:nvPr/>
        </p:nvSpPr>
        <p:spPr bwMode="auto">
          <a:xfrm flipV="1">
            <a:off x="4335464" y="5322889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73"/>
          <p:cNvSpPr>
            <a:spLocks noChangeShapeType="1"/>
          </p:cNvSpPr>
          <p:nvPr/>
        </p:nvSpPr>
        <p:spPr bwMode="auto">
          <a:xfrm flipV="1">
            <a:off x="4470402" y="5327651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1" name="Rectangle 74"/>
          <p:cNvSpPr>
            <a:spLocks noChangeArrowheads="1"/>
          </p:cNvSpPr>
          <p:nvPr/>
        </p:nvSpPr>
        <p:spPr bwMode="auto">
          <a:xfrm>
            <a:off x="4416161" y="5554664"/>
            <a:ext cx="1997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9</a:t>
            </a:r>
          </a:p>
        </p:txBody>
      </p:sp>
      <p:sp>
        <p:nvSpPr>
          <p:cNvPr id="51232" name="Rectangle 75"/>
          <p:cNvSpPr>
            <a:spLocks noChangeArrowheads="1"/>
          </p:cNvSpPr>
          <p:nvPr/>
        </p:nvSpPr>
        <p:spPr bwMode="auto">
          <a:xfrm>
            <a:off x="4629152" y="556418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10</a:t>
            </a:r>
          </a:p>
        </p:txBody>
      </p:sp>
      <p:sp>
        <p:nvSpPr>
          <p:cNvPr id="51233" name="Line 76"/>
          <p:cNvSpPr>
            <a:spLocks noChangeShapeType="1"/>
          </p:cNvSpPr>
          <p:nvPr/>
        </p:nvSpPr>
        <p:spPr bwMode="auto">
          <a:xfrm flipH="1" flipV="1">
            <a:off x="5253039" y="533082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Line 77"/>
          <p:cNvSpPr>
            <a:spLocks noChangeShapeType="1"/>
          </p:cNvSpPr>
          <p:nvPr/>
        </p:nvSpPr>
        <p:spPr bwMode="auto">
          <a:xfrm flipH="1" flipV="1">
            <a:off x="5106990" y="533558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Rectangle 78"/>
          <p:cNvSpPr>
            <a:spLocks noChangeArrowheads="1"/>
          </p:cNvSpPr>
          <p:nvPr/>
        </p:nvSpPr>
        <p:spPr bwMode="auto">
          <a:xfrm flipH="1">
            <a:off x="5411812" y="5562035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12</a:t>
            </a:r>
          </a:p>
        </p:txBody>
      </p:sp>
      <p:sp>
        <p:nvSpPr>
          <p:cNvPr id="51236" name="Rectangle 79"/>
          <p:cNvSpPr>
            <a:spLocks noChangeArrowheads="1"/>
          </p:cNvSpPr>
          <p:nvPr/>
        </p:nvSpPr>
        <p:spPr bwMode="auto">
          <a:xfrm flipH="1">
            <a:off x="5167315" y="556418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11</a:t>
            </a:r>
          </a:p>
        </p:txBody>
      </p:sp>
      <p:sp>
        <p:nvSpPr>
          <p:cNvPr id="51237" name="Line 80"/>
          <p:cNvSpPr>
            <a:spLocks noChangeShapeType="1"/>
          </p:cNvSpPr>
          <p:nvPr/>
        </p:nvSpPr>
        <p:spPr bwMode="auto">
          <a:xfrm flipV="1">
            <a:off x="6491289" y="532447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Line 81"/>
          <p:cNvSpPr>
            <a:spLocks noChangeShapeType="1"/>
          </p:cNvSpPr>
          <p:nvPr/>
        </p:nvSpPr>
        <p:spPr bwMode="auto">
          <a:xfrm flipV="1">
            <a:off x="6626227" y="532923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9" name="Rectangle 82"/>
          <p:cNvSpPr>
            <a:spLocks noChangeArrowheads="1"/>
          </p:cNvSpPr>
          <p:nvPr/>
        </p:nvSpPr>
        <p:spPr bwMode="auto">
          <a:xfrm>
            <a:off x="6536952" y="5554664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17</a:t>
            </a:r>
          </a:p>
        </p:txBody>
      </p:sp>
      <p:sp>
        <p:nvSpPr>
          <p:cNvPr id="51240" name="Rectangle 83"/>
          <p:cNvSpPr>
            <a:spLocks noChangeArrowheads="1"/>
          </p:cNvSpPr>
          <p:nvPr/>
        </p:nvSpPr>
        <p:spPr bwMode="auto">
          <a:xfrm>
            <a:off x="6808790" y="555783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18</a:t>
            </a:r>
          </a:p>
        </p:txBody>
      </p:sp>
      <p:sp>
        <p:nvSpPr>
          <p:cNvPr id="51241" name="Line 84"/>
          <p:cNvSpPr>
            <a:spLocks noChangeShapeType="1"/>
          </p:cNvSpPr>
          <p:nvPr/>
        </p:nvSpPr>
        <p:spPr bwMode="auto">
          <a:xfrm flipH="1" flipV="1">
            <a:off x="7408864" y="5332414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2" name="Line 85"/>
          <p:cNvSpPr>
            <a:spLocks noChangeShapeType="1"/>
          </p:cNvSpPr>
          <p:nvPr/>
        </p:nvSpPr>
        <p:spPr bwMode="auto">
          <a:xfrm flipH="1" flipV="1">
            <a:off x="7262815" y="5337176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3" name="Rectangle 86"/>
          <p:cNvSpPr>
            <a:spLocks noChangeArrowheads="1"/>
          </p:cNvSpPr>
          <p:nvPr/>
        </p:nvSpPr>
        <p:spPr bwMode="auto">
          <a:xfrm flipH="1">
            <a:off x="7613157" y="5565552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20</a:t>
            </a:r>
          </a:p>
        </p:txBody>
      </p:sp>
      <p:sp>
        <p:nvSpPr>
          <p:cNvPr id="51244" name="Rectangle 87"/>
          <p:cNvSpPr>
            <a:spLocks noChangeArrowheads="1"/>
          </p:cNvSpPr>
          <p:nvPr/>
        </p:nvSpPr>
        <p:spPr bwMode="auto">
          <a:xfrm flipH="1">
            <a:off x="7315202" y="5565777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19</a:t>
            </a:r>
          </a:p>
        </p:txBody>
      </p:sp>
      <p:sp>
        <p:nvSpPr>
          <p:cNvPr id="51245" name="Line 88"/>
          <p:cNvSpPr>
            <a:spLocks noChangeShapeType="1"/>
          </p:cNvSpPr>
          <p:nvPr/>
        </p:nvSpPr>
        <p:spPr bwMode="auto">
          <a:xfrm flipV="1">
            <a:off x="8751889" y="5341939"/>
            <a:ext cx="3984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6" name="Line 89"/>
          <p:cNvSpPr>
            <a:spLocks noChangeShapeType="1"/>
          </p:cNvSpPr>
          <p:nvPr/>
        </p:nvSpPr>
        <p:spPr bwMode="auto">
          <a:xfrm flipV="1">
            <a:off x="8886827" y="5346701"/>
            <a:ext cx="409575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7" name="Rectangle 90"/>
          <p:cNvSpPr>
            <a:spLocks noChangeArrowheads="1"/>
          </p:cNvSpPr>
          <p:nvPr/>
        </p:nvSpPr>
        <p:spPr bwMode="auto">
          <a:xfrm>
            <a:off x="8794005" y="5581085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23</a:t>
            </a:r>
          </a:p>
        </p:txBody>
      </p:sp>
      <p:sp>
        <p:nvSpPr>
          <p:cNvPr id="51248" name="Rectangle 91"/>
          <p:cNvSpPr>
            <a:spLocks noChangeArrowheads="1"/>
          </p:cNvSpPr>
          <p:nvPr/>
        </p:nvSpPr>
        <p:spPr bwMode="auto">
          <a:xfrm>
            <a:off x="9061452" y="5575302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24</a:t>
            </a:r>
          </a:p>
        </p:txBody>
      </p:sp>
      <p:sp>
        <p:nvSpPr>
          <p:cNvPr id="51249" name="Line 92"/>
          <p:cNvSpPr>
            <a:spLocks noChangeShapeType="1"/>
          </p:cNvSpPr>
          <p:nvPr/>
        </p:nvSpPr>
        <p:spPr bwMode="auto">
          <a:xfrm flipH="1" flipV="1">
            <a:off x="9669464" y="5349876"/>
            <a:ext cx="398462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0" name="Line 93"/>
          <p:cNvSpPr>
            <a:spLocks noChangeShapeType="1"/>
          </p:cNvSpPr>
          <p:nvPr/>
        </p:nvSpPr>
        <p:spPr bwMode="auto">
          <a:xfrm flipH="1" flipV="1">
            <a:off x="9523415" y="5354639"/>
            <a:ext cx="409575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1" name="Rectangle 94"/>
          <p:cNvSpPr>
            <a:spLocks noChangeArrowheads="1"/>
          </p:cNvSpPr>
          <p:nvPr/>
        </p:nvSpPr>
        <p:spPr bwMode="auto">
          <a:xfrm flipH="1">
            <a:off x="9821865" y="5595601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26</a:t>
            </a:r>
          </a:p>
        </p:txBody>
      </p:sp>
      <p:sp>
        <p:nvSpPr>
          <p:cNvPr id="51252" name="Rectangle 95"/>
          <p:cNvSpPr>
            <a:spLocks noChangeArrowheads="1"/>
          </p:cNvSpPr>
          <p:nvPr/>
        </p:nvSpPr>
        <p:spPr bwMode="auto">
          <a:xfrm flipH="1">
            <a:off x="9575802" y="5583239"/>
            <a:ext cx="3071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25</a:t>
            </a:r>
          </a:p>
        </p:txBody>
      </p:sp>
      <p:sp>
        <p:nvSpPr>
          <p:cNvPr id="51253" name="Line 96"/>
          <p:cNvSpPr>
            <a:spLocks noChangeShapeType="1"/>
          </p:cNvSpPr>
          <p:nvPr/>
        </p:nvSpPr>
        <p:spPr bwMode="auto">
          <a:xfrm flipH="1" flipV="1">
            <a:off x="4208464" y="3983039"/>
            <a:ext cx="919162" cy="95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4" name="Line 97"/>
          <p:cNvSpPr>
            <a:spLocks noChangeShapeType="1"/>
          </p:cNvSpPr>
          <p:nvPr/>
        </p:nvSpPr>
        <p:spPr bwMode="auto">
          <a:xfrm flipH="1" flipV="1">
            <a:off x="4030664" y="3987801"/>
            <a:ext cx="906462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5" name="Rectangle 98"/>
          <p:cNvSpPr>
            <a:spLocks noChangeArrowheads="1"/>
          </p:cNvSpPr>
          <p:nvPr/>
        </p:nvSpPr>
        <p:spPr bwMode="auto">
          <a:xfrm flipH="1">
            <a:off x="4514852" y="4318002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13</a:t>
            </a:r>
          </a:p>
        </p:txBody>
      </p:sp>
      <p:sp>
        <p:nvSpPr>
          <p:cNvPr id="51256" name="Rectangle 99"/>
          <p:cNvSpPr>
            <a:spLocks noChangeArrowheads="1"/>
          </p:cNvSpPr>
          <p:nvPr/>
        </p:nvSpPr>
        <p:spPr bwMode="auto">
          <a:xfrm flipH="1">
            <a:off x="4292671" y="4360363"/>
            <a:ext cx="2157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8</a:t>
            </a:r>
          </a:p>
        </p:txBody>
      </p:sp>
      <p:sp>
        <p:nvSpPr>
          <p:cNvPr id="51257" name="Line 101"/>
          <p:cNvSpPr>
            <a:spLocks noChangeShapeType="1"/>
          </p:cNvSpPr>
          <p:nvPr/>
        </p:nvSpPr>
        <p:spPr bwMode="auto">
          <a:xfrm flipV="1">
            <a:off x="7053264" y="3984626"/>
            <a:ext cx="919162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8" name="Line 102"/>
          <p:cNvSpPr>
            <a:spLocks noChangeShapeType="1"/>
          </p:cNvSpPr>
          <p:nvPr/>
        </p:nvSpPr>
        <p:spPr bwMode="auto">
          <a:xfrm flipV="1">
            <a:off x="7243764" y="3989388"/>
            <a:ext cx="906462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9" name="Rectangle 103"/>
          <p:cNvSpPr>
            <a:spLocks noChangeArrowheads="1"/>
          </p:cNvSpPr>
          <p:nvPr/>
        </p:nvSpPr>
        <p:spPr bwMode="auto">
          <a:xfrm>
            <a:off x="7366583" y="4311652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Courier New" charset="0"/>
              </a:rPr>
              <a:t>16</a:t>
            </a:r>
          </a:p>
        </p:txBody>
      </p:sp>
      <p:sp>
        <p:nvSpPr>
          <p:cNvPr id="51260" name="Rectangle 104"/>
          <p:cNvSpPr>
            <a:spLocks noChangeArrowheads="1"/>
          </p:cNvSpPr>
          <p:nvPr/>
        </p:nvSpPr>
        <p:spPr bwMode="auto">
          <a:xfrm>
            <a:off x="7696995" y="4324456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21</a:t>
            </a:r>
          </a:p>
        </p:txBody>
      </p:sp>
      <p:sp>
        <p:nvSpPr>
          <p:cNvPr id="51261" name="Line 105"/>
          <p:cNvSpPr>
            <a:spLocks noChangeShapeType="1"/>
          </p:cNvSpPr>
          <p:nvPr/>
        </p:nvSpPr>
        <p:spPr bwMode="auto">
          <a:xfrm flipH="1" flipV="1">
            <a:off x="8601077" y="3987801"/>
            <a:ext cx="919163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2" name="Line 106"/>
          <p:cNvSpPr>
            <a:spLocks noChangeShapeType="1"/>
          </p:cNvSpPr>
          <p:nvPr/>
        </p:nvSpPr>
        <p:spPr bwMode="auto">
          <a:xfrm flipH="1" flipV="1">
            <a:off x="8423277" y="3992563"/>
            <a:ext cx="906463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3" name="Rectangle 107"/>
          <p:cNvSpPr>
            <a:spLocks noChangeArrowheads="1"/>
          </p:cNvSpPr>
          <p:nvPr/>
        </p:nvSpPr>
        <p:spPr bwMode="auto">
          <a:xfrm flipH="1">
            <a:off x="9016737" y="4370580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27</a:t>
            </a:r>
          </a:p>
        </p:txBody>
      </p:sp>
      <p:sp>
        <p:nvSpPr>
          <p:cNvPr id="51264" name="Rectangle 108"/>
          <p:cNvSpPr>
            <a:spLocks noChangeArrowheads="1"/>
          </p:cNvSpPr>
          <p:nvPr/>
        </p:nvSpPr>
        <p:spPr bwMode="auto">
          <a:xfrm flipH="1">
            <a:off x="8619016" y="4368766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22</a:t>
            </a:r>
          </a:p>
        </p:txBody>
      </p:sp>
      <p:sp>
        <p:nvSpPr>
          <p:cNvPr id="51265" name="Line 109"/>
          <p:cNvSpPr>
            <a:spLocks noChangeShapeType="1"/>
          </p:cNvSpPr>
          <p:nvPr/>
        </p:nvSpPr>
        <p:spPr bwMode="auto">
          <a:xfrm flipH="1" flipV="1">
            <a:off x="6507164" y="2620964"/>
            <a:ext cx="2055812" cy="995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6" name="Line 110"/>
          <p:cNvSpPr>
            <a:spLocks noChangeShapeType="1"/>
          </p:cNvSpPr>
          <p:nvPr/>
        </p:nvSpPr>
        <p:spPr bwMode="auto">
          <a:xfrm flipH="1" flipV="1">
            <a:off x="6240464" y="2633663"/>
            <a:ext cx="2063750" cy="100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7" name="Rectangle 111"/>
          <p:cNvSpPr>
            <a:spLocks noChangeArrowheads="1"/>
          </p:cNvSpPr>
          <p:nvPr/>
        </p:nvSpPr>
        <p:spPr bwMode="auto">
          <a:xfrm flipH="1">
            <a:off x="7424740" y="3021014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28</a:t>
            </a:r>
          </a:p>
        </p:txBody>
      </p:sp>
      <p:sp>
        <p:nvSpPr>
          <p:cNvPr id="51268" name="Rectangle 112"/>
          <p:cNvSpPr>
            <a:spLocks noChangeArrowheads="1"/>
          </p:cNvSpPr>
          <p:nvPr/>
        </p:nvSpPr>
        <p:spPr bwMode="auto">
          <a:xfrm flipH="1">
            <a:off x="7011990" y="3032127"/>
            <a:ext cx="33919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Courier New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123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recursion in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call the function within its own body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//possibly do some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foo();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example of recursion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prossibly</a:t>
            </a: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some more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4338" name="Picture 2" descr="Image result for recursive definition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69" y="2453832"/>
            <a:ext cx="2876748" cy="28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259390" cy="35417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//This function counts using recursion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sz="16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recursiveCount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6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 smtClean="0">
                  <a:solidFill>
                    <a:schemeClr val="accent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6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recursiveCount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(n-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259390" cy="3541714"/>
              </a:xfrm>
              <a:blipFill rotWithShape="0"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96300" y="2249486"/>
            <a:ext cx="4875211" cy="4608514"/>
          </a:xfrm>
        </p:spPr>
        <p:txBody>
          <a:bodyPr>
            <a:normAutofit/>
          </a:bodyPr>
          <a:lstStyle/>
          <a:p>
            <a:r>
              <a:rPr lang="en-US" dirty="0" smtClean="0"/>
              <a:t>Together lets trace</a:t>
            </a:r>
            <a:br>
              <a:rPr lang="en-US" dirty="0" smtClean="0"/>
            </a:br>
            <a:r>
              <a:rPr lang="en-US" dirty="0" err="1" smtClean="0">
                <a:latin typeface="Arial Narrow" panose="020B0606020202030204" pitchFamily="34" charset="0"/>
              </a:rPr>
              <a:t>System.out.println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latin typeface="Arial Narrow" panose="020B0606020202030204" pitchFamily="34" charset="0"/>
              </a:rPr>
              <a:t>(3));</a:t>
            </a: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(3)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(2) </a:t>
            </a:r>
            <a:r>
              <a:rPr lang="en-US" dirty="0" smtClean="0">
                <a:latin typeface="Arial Narrow" panose="020B0606020202030204" pitchFamily="34" charset="0"/>
              </a:rPr>
              <a:t>+ 1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(1)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3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recursiveCount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(0)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4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0;</a:t>
            </a:r>
          </a:p>
          <a:p>
            <a:pPr lvl="3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dirty="0" smtClean="0">
                <a:latin typeface="Arial Narrow" panose="020B0606020202030204" pitchFamily="34" charset="0"/>
              </a:rPr>
              <a:t> + 1;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 </a:t>
            </a:r>
            <a:r>
              <a:rPr lang="en-US" dirty="0" smtClean="0">
                <a:latin typeface="Arial Narrow" panose="020B0606020202030204" pitchFamily="34" charset="0"/>
              </a:rPr>
              <a:t>+ 1;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+ 1;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endParaRPr lang="en-US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Recursive Code</a:t>
            </a:r>
            <a:br>
              <a:rPr lang="en-US" dirty="0" smtClean="0"/>
            </a:br>
            <a:r>
              <a:rPr lang="en-US" dirty="0" smtClean="0"/>
              <a:t>Fibonacci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490884" cy="35417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Write a Java function </a:t>
                </a:r>
                <a:r>
                  <a:rPr lang="en-US" dirty="0" smtClean="0">
                    <a:latin typeface="Arial Narrow" panose="020B0606020202030204" pitchFamily="34" charset="0"/>
                  </a:rPr>
                  <a:t>Fibonacci </a:t>
                </a:r>
                <a:r>
                  <a:rPr lang="en-US" dirty="0" smtClean="0"/>
                  <a:t>for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public static </a:t>
                </a:r>
                <a:r>
                  <a:rPr lang="en-US" sz="17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Fibonacci(</a:t>
                </a:r>
                <a:r>
                  <a:rPr lang="en-US" sz="1700" b="1" dirty="0" err="1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 ==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700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Fibonacci(n-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Fibonacci(n-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490884" cy="3541714"/>
              </a:xfrm>
              <a:blipFill rotWithShape="0">
                <a:blip r:embed="rId3"/>
                <a:stretch>
                  <a:fillRect l="-1887" t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294" y="2249486"/>
            <a:ext cx="4875211" cy="46085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Practice tracing </a:t>
            </a:r>
            <a:r>
              <a:rPr lang="en-US" dirty="0" smtClean="0">
                <a:latin typeface="Arial Narrow" panose="020B0606020202030204" pitchFamily="34" charset="0"/>
              </a:rPr>
              <a:t>Fibonacci(3)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Fibonacci(3)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Fibonacci(2) </a:t>
            </a:r>
            <a:r>
              <a:rPr lang="en-US" dirty="0" smtClean="0">
                <a:latin typeface="Arial Narrow" panose="020B0606020202030204" pitchFamily="34" charset="0"/>
              </a:rPr>
              <a:t>+ Fibonacci(1);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Fibonacci(1) </a:t>
            </a:r>
            <a:r>
              <a:rPr lang="en-US" dirty="0" smtClean="0">
                <a:latin typeface="Arial Narrow" panose="020B0606020202030204" pitchFamily="34" charset="0"/>
              </a:rPr>
              <a:t>+ Fibonacci(0);</a:t>
            </a:r>
          </a:p>
          <a:p>
            <a:pPr lvl="3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Fibonacci(0)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3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0;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Fibonacci(1)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1;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return</a:t>
            </a:r>
            <a:r>
              <a:rPr lang="en-US" dirty="0" smtClean="0">
                <a:latin typeface="Arial Narrow" panose="020B0606020202030204" pitchFamily="34" charset="0"/>
              </a:rPr>
              <a:t> 1 +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en-US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41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Recursion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All recursive methods have the following characteristics:</a:t>
            </a:r>
          </a:p>
          <a:p>
            <a:pPr lvl="1"/>
            <a:r>
              <a:rPr lang="en-US" altLang="en-US" dirty="0" smtClean="0"/>
              <a:t>One or more </a:t>
            </a:r>
            <a:r>
              <a:rPr lang="en-US" altLang="en-US" b="1" dirty="0" smtClean="0">
                <a:solidFill>
                  <a:schemeClr val="accent3"/>
                </a:solidFill>
              </a:rPr>
              <a:t>base cases </a:t>
            </a:r>
            <a:r>
              <a:rPr lang="en-US" altLang="en-US" dirty="0" smtClean="0"/>
              <a:t>(the simplest case) are used to stop recursion.</a:t>
            </a:r>
          </a:p>
          <a:p>
            <a:pPr lvl="1"/>
            <a:r>
              <a:rPr lang="en-US" altLang="en-US" dirty="0" smtClean="0"/>
              <a:t>Every recursive call reduces the original problem, bringing it increasingly closer to a base case until it becomes that case.</a:t>
            </a:r>
          </a:p>
          <a:p>
            <a:r>
              <a:rPr lang="en-US" altLang="en-US" dirty="0" smtClean="0"/>
              <a:t>In general, to solve a problem using recursion, you break it into </a:t>
            </a:r>
            <a:r>
              <a:rPr lang="en-US" altLang="en-US" b="1" dirty="0" err="1" smtClean="0">
                <a:solidFill>
                  <a:schemeClr val="accent3"/>
                </a:solidFill>
              </a:rPr>
              <a:t>subproblems</a:t>
            </a:r>
            <a:r>
              <a:rPr lang="en-US" altLang="en-US" dirty="0" smtClean="0"/>
              <a:t>. If a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resembles the original problem, you can apply the same approach to solve the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recursively. This </a:t>
            </a:r>
            <a:r>
              <a:rPr lang="en-US" altLang="en-US" dirty="0" err="1" smtClean="0"/>
              <a:t>subproblem</a:t>
            </a:r>
            <a:r>
              <a:rPr lang="en-US" altLang="en-US" dirty="0" smtClean="0"/>
              <a:t> is almost the same as the original problem in nature with a smaller size.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1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Recursive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Identify the base case</a:t>
                </a:r>
              </a:p>
              <a:p>
                <a:pPr lvl="1"/>
                <a:r>
                  <a:rPr lang="en-US" dirty="0" smtClean="0"/>
                  <a:t>The base case is the part of the recursion not defined in terms of itself, </a:t>
                </a:r>
                <a:br>
                  <a:rPr lang="en-US" dirty="0" smtClean="0"/>
                </a:b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when the recursion stops! If you forget your base case, then the world will end</a:t>
                </a:r>
              </a:p>
              <a:p>
                <a:pPr lvl="2"/>
                <a:r>
                  <a:rPr lang="en-US" dirty="0" smtClean="0"/>
                  <a:t>Really an infinite series of function calls until your computer crashes (if it ever does)</a:t>
                </a:r>
              </a:p>
              <a:p>
                <a:r>
                  <a:rPr lang="en-US" dirty="0" smtClean="0"/>
                  <a:t>Identify the recursive process</a:t>
                </a:r>
              </a:p>
              <a:p>
                <a:pPr lvl="1"/>
                <a:r>
                  <a:rPr lang="en-US" dirty="0" smtClean="0"/>
                  <a:t>This is the algorithmic process or algorithmic formula</a:t>
                </a:r>
              </a:p>
              <a:p>
                <a:r>
                  <a:rPr lang="en-US" dirty="0" smtClean="0"/>
                  <a:t>Write the code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926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1638</TotalTime>
  <Words>3580</Words>
  <Application>Microsoft Office PowerPoint</Application>
  <PresentationFormat>Widescreen</PresentationFormat>
  <Paragraphs>810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Cambria Math</vt:lpstr>
      <vt:lpstr>Comic Sans MS</vt:lpstr>
      <vt:lpstr>Courier New</vt:lpstr>
      <vt:lpstr>Symbol</vt:lpstr>
      <vt:lpstr>Trebuchet MS</vt:lpstr>
      <vt:lpstr>Tw Cen MT</vt:lpstr>
      <vt:lpstr>Circuit</vt:lpstr>
      <vt:lpstr>Bitmap Image</vt:lpstr>
      <vt:lpstr>Chapter 18  Recursion</vt:lpstr>
      <vt:lpstr>Overview</vt:lpstr>
      <vt:lpstr>Example Counting</vt:lpstr>
      <vt:lpstr>Practice Recursive Formulas Fibonacci Sequence</vt:lpstr>
      <vt:lpstr>How do we do recursion in code?</vt:lpstr>
      <vt:lpstr>Example Counting</vt:lpstr>
      <vt:lpstr>Practice Recursive Code Fibonacci Sequence</vt:lpstr>
      <vt:lpstr>Characteristics of Recursion </vt:lpstr>
      <vt:lpstr>Designing Recursive Functions</vt:lpstr>
      <vt:lpstr>Practice Designing Recursive Functions Greatest Common Denominator (GCD)</vt:lpstr>
      <vt:lpstr>Recursive GCD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Helper methods</vt:lpstr>
      <vt:lpstr>Recursive Helper Methods</vt:lpstr>
      <vt:lpstr>Exercise – Program Together</vt:lpstr>
      <vt:lpstr>Code</vt:lpstr>
      <vt:lpstr>Downside of Recursion</vt:lpstr>
      <vt:lpstr>Best Practice Convert Recursive Algorithms to Iterative Ones</vt:lpstr>
      <vt:lpstr>OR Do tail recursion</vt:lpstr>
      <vt:lpstr>Summary</vt:lpstr>
      <vt:lpstr>Towers of Hanoi</vt:lpstr>
      <vt:lpstr>Practice Towers of Hanoi</vt:lpstr>
      <vt:lpstr>Solution Towers of Hanoi</vt:lpstr>
      <vt:lpstr>Code Towers of Hanoi</vt:lpstr>
      <vt:lpstr>Recursion Tree (Function trace) Towers of Hanoi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Jory Denny</cp:lastModifiedBy>
  <cp:revision>228</cp:revision>
  <dcterms:created xsi:type="dcterms:W3CDTF">2016-08-19T17:15:05Z</dcterms:created>
  <dcterms:modified xsi:type="dcterms:W3CDTF">2017-03-02T14:46:30Z</dcterms:modified>
</cp:coreProperties>
</file>