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56"/>
  </p:notesMasterIdLst>
  <p:sldIdLst>
    <p:sldId id="329" r:id="rId2"/>
    <p:sldId id="370" r:id="rId3"/>
    <p:sldId id="371" r:id="rId4"/>
    <p:sldId id="373" r:id="rId5"/>
    <p:sldId id="442" r:id="rId6"/>
    <p:sldId id="443" r:id="rId7"/>
    <p:sldId id="445" r:id="rId8"/>
    <p:sldId id="446" r:id="rId9"/>
    <p:sldId id="447" r:id="rId10"/>
    <p:sldId id="448" r:id="rId11"/>
    <p:sldId id="474" r:id="rId12"/>
    <p:sldId id="464" r:id="rId13"/>
    <p:sldId id="465" r:id="rId14"/>
    <p:sldId id="475" r:id="rId15"/>
    <p:sldId id="472" r:id="rId16"/>
    <p:sldId id="473" r:id="rId17"/>
    <p:sldId id="466" r:id="rId18"/>
    <p:sldId id="449" r:id="rId19"/>
    <p:sldId id="451" r:id="rId20"/>
    <p:sldId id="452" r:id="rId21"/>
    <p:sldId id="453" r:id="rId22"/>
    <p:sldId id="454" r:id="rId23"/>
    <p:sldId id="455" r:id="rId24"/>
    <p:sldId id="395" r:id="rId25"/>
    <p:sldId id="407" r:id="rId26"/>
    <p:sldId id="450" r:id="rId27"/>
    <p:sldId id="410" r:id="rId28"/>
    <p:sldId id="467" r:id="rId29"/>
    <p:sldId id="468" r:id="rId30"/>
    <p:sldId id="469" r:id="rId31"/>
    <p:sldId id="470" r:id="rId32"/>
    <p:sldId id="471" r:id="rId33"/>
    <p:sldId id="457" r:id="rId34"/>
    <p:sldId id="414" r:id="rId35"/>
    <p:sldId id="416" r:id="rId36"/>
    <p:sldId id="418" r:id="rId37"/>
    <p:sldId id="458" r:id="rId38"/>
    <p:sldId id="459" r:id="rId39"/>
    <p:sldId id="423" r:id="rId40"/>
    <p:sldId id="430" r:id="rId41"/>
    <p:sldId id="431" r:id="rId42"/>
    <p:sldId id="460" r:id="rId43"/>
    <p:sldId id="461" r:id="rId44"/>
    <p:sldId id="462" r:id="rId45"/>
    <p:sldId id="463" r:id="rId46"/>
    <p:sldId id="362" r:id="rId47"/>
    <p:sldId id="476" r:id="rId48"/>
    <p:sldId id="477" r:id="rId49"/>
    <p:sldId id="478" r:id="rId50"/>
    <p:sldId id="479" r:id="rId51"/>
    <p:sldId id="480" r:id="rId52"/>
    <p:sldId id="481" r:id="rId53"/>
    <p:sldId id="482" r:id="rId54"/>
    <p:sldId id="483" r:id="rId5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E778FC59-15B1-4870-BA5F-8D77518E235F}">
          <p14:sldIdLst>
            <p14:sldId id="329"/>
            <p14:sldId id="370"/>
            <p14:sldId id="371"/>
            <p14:sldId id="373"/>
            <p14:sldId id="442"/>
            <p14:sldId id="443"/>
            <p14:sldId id="445"/>
            <p14:sldId id="446"/>
            <p14:sldId id="447"/>
            <p14:sldId id="448"/>
            <p14:sldId id="474"/>
            <p14:sldId id="464"/>
            <p14:sldId id="465"/>
            <p14:sldId id="475"/>
            <p14:sldId id="472"/>
            <p14:sldId id="473"/>
            <p14:sldId id="466"/>
            <p14:sldId id="449"/>
            <p14:sldId id="451"/>
            <p14:sldId id="452"/>
            <p14:sldId id="453"/>
            <p14:sldId id="454"/>
            <p14:sldId id="455"/>
            <p14:sldId id="395"/>
            <p14:sldId id="407"/>
            <p14:sldId id="450"/>
            <p14:sldId id="410"/>
            <p14:sldId id="467"/>
            <p14:sldId id="468"/>
            <p14:sldId id="469"/>
            <p14:sldId id="470"/>
            <p14:sldId id="471"/>
            <p14:sldId id="457"/>
            <p14:sldId id="414"/>
            <p14:sldId id="416"/>
            <p14:sldId id="418"/>
            <p14:sldId id="458"/>
            <p14:sldId id="459"/>
            <p14:sldId id="423"/>
            <p14:sldId id="430"/>
            <p14:sldId id="431"/>
            <p14:sldId id="460"/>
            <p14:sldId id="461"/>
            <p14:sldId id="462"/>
            <p14:sldId id="463"/>
            <p14:sldId id="362"/>
            <p14:sldId id="476"/>
            <p14:sldId id="477"/>
            <p14:sldId id="478"/>
            <p14:sldId id="479"/>
            <p14:sldId id="480"/>
            <p14:sldId id="481"/>
            <p14:sldId id="482"/>
            <p14:sldId id="483"/>
          </p14:sldIdLst>
        </p14:section>
        <p14:section name="Old" id="{AEE74743-DD28-41D8-A926-8F1FB05AA56B}">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4" autoAdjust="0"/>
    <p:restoredTop sz="94660"/>
  </p:normalViewPr>
  <p:slideViewPr>
    <p:cSldViewPr snapToGrid="0">
      <p:cViewPr varScale="1">
        <p:scale>
          <a:sx n="66" d="100"/>
          <a:sy n="66" d="100"/>
        </p:scale>
        <p:origin x="600"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w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2.w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4.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4.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w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6.w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DCF81BA-29EF-4810-BED0-52C03834EBA6}" type="datetimeFigureOut">
              <a:rPr lang="en-US" smtClean="0"/>
              <a:t>10/1/2017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B426BBF-FAE3-4B9C-98E9-6432FABD39A7}" type="slidenum">
              <a:rPr lang="en-US" smtClean="0"/>
              <a:t>‹#›</a:t>
            </a:fld>
            <a:endParaRPr lang="en-US"/>
          </a:p>
        </p:txBody>
      </p:sp>
    </p:spTree>
    <p:extLst>
      <p:ext uri="{BB962C8B-B14F-4D97-AF65-F5344CB8AC3E}">
        <p14:creationId xmlns:p14="http://schemas.microsoft.com/office/powerpoint/2010/main" val="2234426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5B426BBF-FAE3-4B9C-98E9-6432FABD39A7}" type="slidenum">
              <a:rPr lang="en-US" smtClean="0"/>
              <a:t>1</a:t>
            </a:fld>
            <a:endParaRPr lang="en-US"/>
          </a:p>
        </p:txBody>
      </p:sp>
    </p:spTree>
    <p:extLst>
      <p:ext uri="{BB962C8B-B14F-4D97-AF65-F5344CB8AC3E}">
        <p14:creationId xmlns:p14="http://schemas.microsoft.com/office/powerpoint/2010/main" val="22946907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673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9059140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1981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29950401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A5A41EBB-944B-FE46-82B9-552C5FBDD5F6}" type="slidenum">
              <a:rPr lang="en-US"/>
              <a:pPr/>
              <a:t>28</a:t>
            </a:fld>
            <a:endParaRPr lang="en-US"/>
          </a:p>
        </p:txBody>
      </p:sp>
      <p:sp>
        <p:nvSpPr>
          <p:cNvPr id="231426" name="Rectangle 2"/>
          <p:cNvSpPr>
            <a:spLocks noGrp="1" noRot="1" noChangeAspect="1" noChangeArrowheads="1" noTextEdit="1"/>
          </p:cNvSpPr>
          <p:nvPr>
            <p:ph type="sldImg"/>
          </p:nvPr>
        </p:nvSpPr>
        <p:spPr>
          <a:ln/>
        </p:spPr>
      </p:sp>
      <p:sp>
        <p:nvSpPr>
          <p:cNvPr id="23142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6588771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C105BC3-7D35-0E42-84B0-E9E7EBECB034}" type="slidenum">
              <a:rPr lang="en-US"/>
              <a:pPr/>
              <a:t>29</a:t>
            </a:fld>
            <a:endParaRPr lang="en-US"/>
          </a:p>
        </p:txBody>
      </p:sp>
      <p:sp>
        <p:nvSpPr>
          <p:cNvPr id="241666" name="Rectangle 2"/>
          <p:cNvSpPr>
            <a:spLocks noGrp="1" noRot="1" noChangeAspect="1" noChangeArrowheads="1" noTextEdit="1"/>
          </p:cNvSpPr>
          <p:nvPr>
            <p:ph type="sldImg"/>
          </p:nvPr>
        </p:nvSpPr>
        <p:spPr>
          <a:ln/>
        </p:spPr>
      </p:sp>
      <p:sp>
        <p:nvSpPr>
          <p:cNvPr id="241667" name="Rectangle 3"/>
          <p:cNvSpPr>
            <a:spLocks noGrp="1" noChangeArrowheads="1"/>
          </p:cNvSpPr>
          <p:nvPr>
            <p:ph type="body" idx="1"/>
          </p:nvPr>
        </p:nvSpPr>
        <p:spPr/>
        <p:txBody>
          <a:bodyPr/>
          <a:lstStyle/>
          <a:p>
            <a:r>
              <a:rPr lang="en-US"/>
              <a:t>Compiler error i is already defined</a:t>
            </a:r>
          </a:p>
        </p:txBody>
      </p:sp>
    </p:spTree>
    <p:extLst>
      <p:ext uri="{BB962C8B-B14F-4D97-AF65-F5344CB8AC3E}">
        <p14:creationId xmlns:p14="http://schemas.microsoft.com/office/powerpoint/2010/main" val="139836798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320D575-2F42-E744-8DF2-5D2503BDA697}" type="slidenum">
              <a:rPr lang="en-US"/>
              <a:pPr/>
              <a:t>30</a:t>
            </a:fld>
            <a:endParaRPr lang="en-US"/>
          </a:p>
        </p:txBody>
      </p:sp>
      <p:sp>
        <p:nvSpPr>
          <p:cNvPr id="243714" name="Rectangle 2"/>
          <p:cNvSpPr>
            <a:spLocks noGrp="1" noRot="1" noChangeAspect="1" noChangeArrowheads="1" noTextEdit="1"/>
          </p:cNvSpPr>
          <p:nvPr>
            <p:ph type="sldImg"/>
          </p:nvPr>
        </p:nvSpPr>
        <p:spPr>
          <a:ln/>
        </p:spPr>
      </p:sp>
      <p:sp>
        <p:nvSpPr>
          <p:cNvPr id="243715" name="Rectangle 3"/>
          <p:cNvSpPr>
            <a:spLocks noGrp="1" noChangeArrowheads="1"/>
          </p:cNvSpPr>
          <p:nvPr>
            <p:ph type="body" idx="1"/>
          </p:nvPr>
        </p:nvSpPr>
        <p:spPr/>
        <p:txBody>
          <a:bodyPr/>
          <a:lstStyle/>
          <a:p>
            <a:r>
              <a:rPr lang="en-US"/>
              <a:t>Compiler error:  missing return statement</a:t>
            </a:r>
          </a:p>
        </p:txBody>
      </p:sp>
    </p:spTree>
    <p:extLst>
      <p:ext uri="{BB962C8B-B14F-4D97-AF65-F5344CB8AC3E}">
        <p14:creationId xmlns:p14="http://schemas.microsoft.com/office/powerpoint/2010/main" val="307959292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6320A32-13AE-4A43-85EB-5F146A83179F}" type="slidenum">
              <a:rPr lang="en-US"/>
              <a:pPr/>
              <a:t>31</a:t>
            </a:fld>
            <a:endParaRPr lang="en-US"/>
          </a:p>
        </p:txBody>
      </p:sp>
      <p:sp>
        <p:nvSpPr>
          <p:cNvPr id="245762" name="Rectangle 2"/>
          <p:cNvSpPr>
            <a:spLocks noGrp="1" noRot="1" noChangeAspect="1" noChangeArrowheads="1" noTextEdit="1"/>
          </p:cNvSpPr>
          <p:nvPr>
            <p:ph type="sldImg"/>
          </p:nvPr>
        </p:nvSpPr>
        <p:spPr>
          <a:ln/>
        </p:spPr>
      </p:sp>
      <p:sp>
        <p:nvSpPr>
          <p:cNvPr id="245763" name="Rectangle 3"/>
          <p:cNvSpPr>
            <a:spLocks noGrp="1" noChangeArrowheads="1"/>
          </p:cNvSpPr>
          <p:nvPr>
            <p:ph type="body" idx="1"/>
          </p:nvPr>
        </p:nvSpPr>
        <p:spPr/>
        <p:txBody>
          <a:bodyPr/>
          <a:lstStyle/>
          <a:p>
            <a:r>
              <a:rPr lang="en-US"/>
              <a:t>Correct: the i in cube() and the i in main() are different</a:t>
            </a:r>
          </a:p>
        </p:txBody>
      </p:sp>
    </p:spTree>
    <p:extLst>
      <p:ext uri="{BB962C8B-B14F-4D97-AF65-F5344CB8AC3E}">
        <p14:creationId xmlns:p14="http://schemas.microsoft.com/office/powerpoint/2010/main" val="24910867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4A04408-3F5C-E441-BB2B-F803AB168584}" type="slidenum">
              <a:rPr lang="en-US"/>
              <a:pPr/>
              <a:t>32</a:t>
            </a:fld>
            <a:endParaRPr lang="en-US"/>
          </a:p>
        </p:txBody>
      </p:sp>
      <p:sp>
        <p:nvSpPr>
          <p:cNvPr id="247810" name="Rectangle 2"/>
          <p:cNvSpPr>
            <a:spLocks noGrp="1" noRot="1" noChangeAspect="1" noChangeArrowheads="1" noTextEdit="1"/>
          </p:cNvSpPr>
          <p:nvPr>
            <p:ph type="sldImg"/>
          </p:nvPr>
        </p:nvSpPr>
        <p:spPr>
          <a:ln/>
        </p:spPr>
      </p:sp>
      <p:sp>
        <p:nvSpPr>
          <p:cNvPr id="247811" name="Rectangle 3"/>
          <p:cNvSpPr>
            <a:spLocks noGrp="1" noChangeArrowheads="1"/>
          </p:cNvSpPr>
          <p:nvPr>
            <p:ph type="body" idx="1"/>
          </p:nvPr>
        </p:nvSpPr>
        <p:spPr/>
        <p:txBody>
          <a:bodyPr/>
          <a:lstStyle/>
          <a:p>
            <a:r>
              <a:rPr lang="en-US"/>
              <a:t>Correct and preferred style</a:t>
            </a:r>
          </a:p>
        </p:txBody>
      </p:sp>
    </p:spTree>
    <p:extLst>
      <p:ext uri="{BB962C8B-B14F-4D97-AF65-F5344CB8AC3E}">
        <p14:creationId xmlns:p14="http://schemas.microsoft.com/office/powerpoint/2010/main" val="38188445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390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60750077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44122224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80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762014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78851"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10666308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2595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83837302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312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9319769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029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029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23251215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314"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1315"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560417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848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4848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73457545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47910751-1E03-494C-9AB9-7F0EEEF76902}" type="slidenum">
              <a:rPr lang="en-US"/>
              <a:pPr/>
              <a:t>46</a:t>
            </a:fld>
            <a:endParaRPr lang="en-US"/>
          </a:p>
        </p:txBody>
      </p:sp>
      <p:sp>
        <p:nvSpPr>
          <p:cNvPr id="193538" name="Rectangle 2"/>
          <p:cNvSpPr>
            <a:spLocks noGrp="1" noRot="1" noChangeAspect="1" noChangeArrowheads="1"/>
          </p:cNvSpPr>
          <p:nvPr>
            <p:ph type="sldImg"/>
          </p:nvPr>
        </p:nvSpPr>
        <p:spPr bwMode="auto">
          <a:xfrm>
            <a:off x="385763" y="687388"/>
            <a:ext cx="6088062" cy="3425825"/>
          </a:xfrm>
          <a:prstGeom prst="rect">
            <a:avLst/>
          </a:prstGeom>
          <a:solidFill>
            <a:srgbClr val="FFFFFF"/>
          </a:solidFill>
          <a:ln>
            <a:solidFill>
              <a:srgbClr val="000000"/>
            </a:solidFill>
            <a:miter lim="800000"/>
            <a:headEnd/>
            <a:tailEnd/>
          </a:ln>
        </p:spPr>
      </p:sp>
      <p:sp>
        <p:nvSpPr>
          <p:cNvPr id="193539" name="Rectangle 3"/>
          <p:cNvSpPr>
            <a:spLocks noGrp="1" noChangeArrowheads="1"/>
          </p:cNvSpPr>
          <p:nvPr>
            <p:ph type="body" idx="1"/>
          </p:nvPr>
        </p:nvSpPr>
        <p:spPr bwMode="auto">
          <a:xfrm>
            <a:off x="917575" y="4343400"/>
            <a:ext cx="5024438" cy="4113213"/>
          </a:xfrm>
          <a:prstGeom prst="rect">
            <a:avLst/>
          </a:prstGeom>
          <a:solidFill>
            <a:srgbClr val="FFFFFF"/>
          </a:solidFill>
          <a:ln>
            <a:solidFill>
              <a:srgbClr val="000000"/>
            </a:solidFill>
            <a:miter lim="800000"/>
            <a:headEnd/>
            <a:tailEnd/>
          </a:ln>
        </p:spPr>
        <p:txBody>
          <a:bodyPr lIns="89886" tIns="44943" rIns="89886" bIns="44943">
            <a:prstTxWarp prst="textNoShape">
              <a:avLst/>
            </a:prstTxWarp>
          </a:bodyPr>
          <a:lstStyle/>
          <a:p>
            <a:pPr eaLnBrk="0" hangingPunct="0">
              <a:spcBef>
                <a:spcPct val="0"/>
              </a:spcBef>
            </a:pPr>
            <a:endParaRPr lang="en-US"/>
          </a:p>
        </p:txBody>
      </p:sp>
    </p:spTree>
    <p:extLst>
      <p:ext uri="{BB962C8B-B14F-4D97-AF65-F5344CB8AC3E}">
        <p14:creationId xmlns:p14="http://schemas.microsoft.com/office/powerpoint/2010/main" val="34665020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79875"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243168444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bwMode="auto">
          <a:xfrm>
            <a:off x="393700" y="692150"/>
            <a:ext cx="6070600" cy="3416300"/>
          </a:xfrm>
          <a:prstGeom prst="rect">
            <a:avLst/>
          </a:prstGeom>
          <a:solidFill>
            <a:srgbClr val="FFFFFF"/>
          </a:solidFill>
          <a:ln>
            <a:solidFill>
              <a:srgbClr val="000000"/>
            </a:solidFill>
            <a:miter lim="800000"/>
            <a:headEnd/>
            <a:tailEnd/>
          </a:ln>
        </p:spPr>
      </p:sp>
      <p:sp>
        <p:nvSpPr>
          <p:cNvPr id="81923" name="Rectangle 3"/>
          <p:cNvSpPr>
            <a:spLocks noGrp="1" noChangeArrowheads="1"/>
          </p:cNvSpPr>
          <p:nvPr>
            <p:ph type="body" idx="1"/>
          </p:nvPr>
        </p:nvSpPr>
        <p:spPr bwMode="auto">
          <a:xfrm>
            <a:off x="914400" y="4343400"/>
            <a:ext cx="5029200" cy="4114800"/>
          </a:xfrm>
          <a:prstGeom prst="rect">
            <a:avLst/>
          </a:prstGeom>
          <a:solidFill>
            <a:srgbClr val="FFFFFF"/>
          </a:solidFill>
          <a:ln>
            <a:solidFill>
              <a:srgbClr val="000000"/>
            </a:solidFill>
            <a:miter lim="800000"/>
            <a:headEnd/>
            <a:tailEnd/>
          </a:ln>
        </p:spPr>
        <p:txBody>
          <a:bodyPr/>
          <a:lstStyle/>
          <a:p>
            <a:endParaRPr lang="en-US" altLang="en-US" smtClean="0"/>
          </a:p>
        </p:txBody>
      </p:sp>
    </p:spTree>
    <p:extLst>
      <p:ext uri="{BB962C8B-B14F-4D97-AF65-F5344CB8AC3E}">
        <p14:creationId xmlns:p14="http://schemas.microsoft.com/office/powerpoint/2010/main" val="1652418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2403"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40174474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3427"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7524401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32099"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16370246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67982F0A-E10C-3A47-BD47-F1BD97EC21D7}" type="slidenum">
              <a:rPr lang="en-US"/>
              <a:pPr/>
              <a:t>17</a:t>
            </a:fld>
            <a:endParaRPr lang="en-US"/>
          </a:p>
        </p:txBody>
      </p:sp>
      <p:sp>
        <p:nvSpPr>
          <p:cNvPr id="233474" name="Rectangle 2"/>
          <p:cNvSpPr>
            <a:spLocks noGrp="1" noRot="1" noChangeAspect="1" noChangeArrowheads="1" noTextEdit="1"/>
          </p:cNvSpPr>
          <p:nvPr>
            <p:ph type="sldImg"/>
          </p:nvPr>
        </p:nvSpPr>
        <p:spPr>
          <a:ln/>
        </p:spPr>
      </p:sp>
      <p:sp>
        <p:nvSpPr>
          <p:cNvPr id="23347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254685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bwMode="auto">
          <a:xfrm>
            <a:off x="381000" y="685800"/>
            <a:ext cx="6096000" cy="3429000"/>
          </a:xfrm>
          <a:prstGeom prst="rect">
            <a:avLst/>
          </a:prstGeom>
          <a:noFill/>
          <a:ln>
            <a:solidFill>
              <a:srgbClr val="000000"/>
            </a:solidFill>
            <a:miter lim="800000"/>
            <a:headEnd/>
            <a:tailEnd/>
          </a:ln>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104451" name="Rectangle 3"/>
          <p:cNvSpPr>
            <a:spLocks noGrp="1"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tLang="en-US" smtClean="0"/>
          </a:p>
        </p:txBody>
      </p:sp>
    </p:spTree>
    <p:extLst>
      <p:ext uri="{BB962C8B-B14F-4D97-AF65-F5344CB8AC3E}">
        <p14:creationId xmlns:p14="http://schemas.microsoft.com/office/powerpoint/2010/main" val="27566685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66" name="Picture 2" descr="\\DROBO-FS\QuickDrops\JB\PPTX NG\Droplets\LightingOverlay.png"/>
          <p:cNvPicPr>
            <a:picLocks noChangeAspect="1" noChangeArrowheads="1"/>
          </p:cNvPicPr>
          <p:nvPr/>
        </p:nvPicPr>
        <p:blipFill>
          <a:blip r:embed="rId2">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11" name="Group 10"/>
          <p:cNvGrpSpPr/>
          <p:nvPr/>
        </p:nvGrpSpPr>
        <p:grpSpPr>
          <a:xfrm>
            <a:off x="0" y="0"/>
            <a:ext cx="2305051" cy="6858001"/>
            <a:chOff x="0" y="0"/>
            <a:chExt cx="2305051" cy="6858001"/>
          </a:xfrm>
          <a:gradFill flip="none" rotWithShape="1">
            <a:gsLst>
              <a:gs pos="0">
                <a:schemeClr val="tx2"/>
              </a:gs>
              <a:gs pos="100000">
                <a:schemeClr val="bg2">
                  <a:lumMod val="60000"/>
                  <a:lumOff val="40000"/>
                </a:schemeClr>
              </a:gs>
            </a:gsLst>
            <a:lin ang="5400000" scaled="0"/>
            <a:tileRect/>
          </a:gradFill>
        </p:grpSpPr>
        <p:sp>
          <p:nvSpPr>
            <p:cNvPr id="12" name="Rectangle 5"/>
            <p:cNvSpPr>
              <a:spLocks noChangeArrowheads="1"/>
            </p:cNvSpPr>
            <p:nvPr/>
          </p:nvSpPr>
          <p:spPr bwMode="auto">
            <a:xfrm>
              <a:off x="1209675"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3" name="Freeform 6"/>
            <p:cNvSpPr>
              <a:spLocks noEditPoints="1"/>
            </p:cNvSpPr>
            <p:nvPr/>
          </p:nvSpPr>
          <p:spPr bwMode="auto">
            <a:xfrm>
              <a:off x="1128713"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7"/>
            <p:cNvSpPr>
              <a:spLocks noEditPoints="1"/>
            </p:cNvSpPr>
            <p:nvPr/>
          </p:nvSpPr>
          <p:spPr bwMode="auto">
            <a:xfrm>
              <a:off x="1123950"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Rectangle 8"/>
            <p:cNvSpPr>
              <a:spLocks noChangeArrowheads="1"/>
            </p:cNvSpPr>
            <p:nvPr/>
          </p:nvSpPr>
          <p:spPr bwMode="auto">
            <a:xfrm>
              <a:off x="414338" y="9525"/>
              <a:ext cx="28575" cy="44815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16" name="Freeform 9"/>
            <p:cNvSpPr>
              <a:spLocks noEditPoints="1"/>
            </p:cNvSpPr>
            <p:nvPr/>
          </p:nvSpPr>
          <p:spPr bwMode="auto">
            <a:xfrm>
              <a:off x="333375"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10"/>
            <p:cNvSpPr/>
            <p:nvPr/>
          </p:nvSpPr>
          <p:spPr bwMode="auto">
            <a:xfrm>
              <a:off x="190500" y="9525"/>
              <a:ext cx="152400" cy="908050"/>
            </a:xfrm>
            <a:custGeom>
              <a:avLst/>
              <a:gdLst/>
              <a:ahLst/>
              <a:cxnLst/>
              <a:rect l="0" t="0" r="r" b="b"/>
              <a:pathLst>
                <a:path w="96" h="572">
                  <a:moveTo>
                    <a:pt x="15" y="572"/>
                  </a:moveTo>
                  <a:lnTo>
                    <a:pt x="0" y="566"/>
                  </a:lnTo>
                  <a:lnTo>
                    <a:pt x="81" y="380"/>
                  </a:lnTo>
                  <a:lnTo>
                    <a:pt x="81" y="0"/>
                  </a:lnTo>
                  <a:lnTo>
                    <a:pt x="96" y="0"/>
                  </a:lnTo>
                  <a:lnTo>
                    <a:pt x="96" y="383"/>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11"/>
            <p:cNvSpPr/>
            <p:nvPr/>
          </p:nvSpPr>
          <p:spPr bwMode="auto">
            <a:xfrm>
              <a:off x="1290638" y="14288"/>
              <a:ext cx="376238" cy="1801813"/>
            </a:xfrm>
            <a:custGeom>
              <a:avLst/>
              <a:gdLst/>
              <a:ahLst/>
              <a:cxnLst/>
              <a:rect l="0" t="0" r="r" b="b"/>
              <a:pathLst>
                <a:path w="237" h="1135">
                  <a:moveTo>
                    <a:pt x="222" y="1135"/>
                  </a:moveTo>
                  <a:lnTo>
                    <a:pt x="0" y="620"/>
                  </a:lnTo>
                  <a:lnTo>
                    <a:pt x="0" y="0"/>
                  </a:lnTo>
                  <a:lnTo>
                    <a:pt x="18" y="0"/>
                  </a:lnTo>
                  <a:lnTo>
                    <a:pt x="18" y="617"/>
                  </a:lnTo>
                  <a:lnTo>
                    <a:pt x="237" y="1129"/>
                  </a:lnTo>
                  <a:lnTo>
                    <a:pt x="222"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12"/>
            <p:cNvSpPr>
              <a:spLocks noEditPoints="1"/>
            </p:cNvSpPr>
            <p:nvPr/>
          </p:nvSpPr>
          <p:spPr bwMode="auto">
            <a:xfrm>
              <a:off x="1600200" y="180181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Freeform 13"/>
            <p:cNvSpPr/>
            <p:nvPr/>
          </p:nvSpPr>
          <p:spPr bwMode="auto">
            <a:xfrm>
              <a:off x="1381125" y="9525"/>
              <a:ext cx="371475" cy="1425575"/>
            </a:xfrm>
            <a:custGeom>
              <a:avLst/>
              <a:gdLst/>
              <a:ahLst/>
              <a:cxnLst/>
              <a:rect l="0" t="0" r="r" b="b"/>
              <a:pathLst>
                <a:path w="234" h="898">
                  <a:moveTo>
                    <a:pt x="219" y="898"/>
                  </a:moveTo>
                  <a:lnTo>
                    <a:pt x="0" y="383"/>
                  </a:lnTo>
                  <a:lnTo>
                    <a:pt x="0" y="0"/>
                  </a:lnTo>
                  <a:lnTo>
                    <a:pt x="15" y="0"/>
                  </a:lnTo>
                  <a:lnTo>
                    <a:pt x="15" y="380"/>
                  </a:lnTo>
                  <a:lnTo>
                    <a:pt x="234" y="892"/>
                  </a:lnTo>
                  <a:lnTo>
                    <a:pt x="219"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1" name="Freeform 14"/>
            <p:cNvSpPr/>
            <p:nvPr/>
          </p:nvSpPr>
          <p:spPr bwMode="auto">
            <a:xfrm>
              <a:off x="1643063"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2" name="Freeform 15"/>
            <p:cNvSpPr>
              <a:spLocks noEditPoints="1"/>
            </p:cNvSpPr>
            <p:nvPr/>
          </p:nvSpPr>
          <p:spPr bwMode="auto">
            <a:xfrm>
              <a:off x="1685925" y="14208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16"/>
            <p:cNvSpPr>
              <a:spLocks noEditPoints="1"/>
            </p:cNvSpPr>
            <p:nvPr/>
          </p:nvSpPr>
          <p:spPr bwMode="auto">
            <a:xfrm>
              <a:off x="168592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17"/>
            <p:cNvSpPr/>
            <p:nvPr/>
          </p:nvSpPr>
          <p:spPr bwMode="auto">
            <a:xfrm>
              <a:off x="1743075" y="4763"/>
              <a:ext cx="419100" cy="522288"/>
            </a:xfrm>
            <a:custGeom>
              <a:avLst/>
              <a:gdLst/>
              <a:ahLst/>
              <a:cxnLst/>
              <a:rect l="0" t="0" r="r" b="b"/>
              <a:pathLst>
                <a:path w="264" h="329">
                  <a:moveTo>
                    <a:pt x="252" y="329"/>
                  </a:moveTo>
                  <a:lnTo>
                    <a:pt x="45" y="120"/>
                  </a:lnTo>
                  <a:lnTo>
                    <a:pt x="0" y="6"/>
                  </a:lnTo>
                  <a:lnTo>
                    <a:pt x="15" y="0"/>
                  </a:lnTo>
                  <a:lnTo>
                    <a:pt x="60" y="111"/>
                  </a:lnTo>
                  <a:lnTo>
                    <a:pt x="264" y="317"/>
                  </a:lnTo>
                  <a:lnTo>
                    <a:pt x="252" y="32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18"/>
            <p:cNvSpPr>
              <a:spLocks noEditPoints="1"/>
            </p:cNvSpPr>
            <p:nvPr/>
          </p:nvSpPr>
          <p:spPr bwMode="auto">
            <a:xfrm>
              <a:off x="2119313"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9"/>
            <p:cNvSpPr/>
            <p:nvPr/>
          </p:nvSpPr>
          <p:spPr bwMode="auto">
            <a:xfrm>
              <a:off x="952500" y="4763"/>
              <a:ext cx="152400" cy="908050"/>
            </a:xfrm>
            <a:custGeom>
              <a:avLst/>
              <a:gdLst/>
              <a:ahLst/>
              <a:cxnLst/>
              <a:rect l="0" t="0" r="r" b="b"/>
              <a:pathLst>
                <a:path w="96" h="572">
                  <a:moveTo>
                    <a:pt x="15" y="572"/>
                  </a:moveTo>
                  <a:lnTo>
                    <a:pt x="0" y="572"/>
                  </a:lnTo>
                  <a:lnTo>
                    <a:pt x="0" y="189"/>
                  </a:lnTo>
                  <a:lnTo>
                    <a:pt x="81" y="0"/>
                  </a:lnTo>
                  <a:lnTo>
                    <a:pt x="96" y="6"/>
                  </a:lnTo>
                  <a:lnTo>
                    <a:pt x="15" y="192"/>
                  </a:lnTo>
                  <a:lnTo>
                    <a:pt x="15" y="57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20"/>
            <p:cNvSpPr>
              <a:spLocks noEditPoints="1"/>
            </p:cNvSpPr>
            <p:nvPr/>
          </p:nvSpPr>
          <p:spPr bwMode="auto">
            <a:xfrm>
              <a:off x="866775"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2"/>
                    <a:pt x="4" y="20"/>
                  </a:cubicBezTo>
                  <a:cubicBezTo>
                    <a:pt x="4" y="29"/>
                    <a:pt x="11"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21"/>
            <p:cNvSpPr>
              <a:spLocks noEditPoints="1"/>
            </p:cNvSpPr>
            <p:nvPr/>
          </p:nvSpPr>
          <p:spPr bwMode="auto">
            <a:xfrm>
              <a:off x="890588" y="15541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22"/>
            <p:cNvSpPr/>
            <p:nvPr/>
          </p:nvSpPr>
          <p:spPr bwMode="auto">
            <a:xfrm>
              <a:off x="738188" y="5622925"/>
              <a:ext cx="338138" cy="1216025"/>
            </a:xfrm>
            <a:custGeom>
              <a:avLst/>
              <a:gdLst/>
              <a:ahLst/>
              <a:cxnLst/>
              <a:rect l="0" t="0" r="r" b="b"/>
              <a:pathLst>
                <a:path w="213" h="766">
                  <a:moveTo>
                    <a:pt x="213" y="766"/>
                  </a:moveTo>
                  <a:lnTo>
                    <a:pt x="195" y="766"/>
                  </a:lnTo>
                  <a:lnTo>
                    <a:pt x="195" y="464"/>
                  </a:lnTo>
                  <a:lnTo>
                    <a:pt x="0" y="6"/>
                  </a:lnTo>
                  <a:lnTo>
                    <a:pt x="12" y="0"/>
                  </a:lnTo>
                  <a:lnTo>
                    <a:pt x="213" y="461"/>
                  </a:lnTo>
                  <a:lnTo>
                    <a:pt x="213"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23"/>
            <p:cNvSpPr>
              <a:spLocks noEditPoints="1"/>
            </p:cNvSpPr>
            <p:nvPr/>
          </p:nvSpPr>
          <p:spPr bwMode="auto">
            <a:xfrm>
              <a:off x="647700" y="5480050"/>
              <a:ext cx="157163" cy="157163"/>
            </a:xfrm>
            <a:custGeom>
              <a:avLst/>
              <a:gdLst/>
              <a:ahLst/>
              <a:cxnLst/>
              <a:rect l="0" t="0" r="r" b="b"/>
              <a:pathLst>
                <a:path w="33" h="33">
                  <a:moveTo>
                    <a:pt x="17" y="33"/>
                  </a:moveTo>
                  <a:cubicBezTo>
                    <a:pt x="8" y="33"/>
                    <a:pt x="0" y="26"/>
                    <a:pt x="0" y="17"/>
                  </a:cubicBezTo>
                  <a:cubicBezTo>
                    <a:pt x="0" y="8"/>
                    <a:pt x="8" y="0"/>
                    <a:pt x="17" y="0"/>
                  </a:cubicBezTo>
                  <a:cubicBezTo>
                    <a:pt x="26" y="0"/>
                    <a:pt x="33" y="8"/>
                    <a:pt x="33" y="17"/>
                  </a:cubicBezTo>
                  <a:cubicBezTo>
                    <a:pt x="33" y="26"/>
                    <a:pt x="26" y="33"/>
                    <a:pt x="17" y="33"/>
                  </a:cubicBezTo>
                  <a:close/>
                  <a:moveTo>
                    <a:pt x="17" y="4"/>
                  </a:moveTo>
                  <a:cubicBezTo>
                    <a:pt x="10" y="4"/>
                    <a:pt x="4" y="10"/>
                    <a:pt x="4" y="17"/>
                  </a:cubicBezTo>
                  <a:cubicBezTo>
                    <a:pt x="4" y="24"/>
                    <a:pt x="10" y="29"/>
                    <a:pt x="17" y="29"/>
                  </a:cubicBezTo>
                  <a:cubicBezTo>
                    <a:pt x="23" y="29"/>
                    <a:pt x="29" y="24"/>
                    <a:pt x="29" y="17"/>
                  </a:cubicBezTo>
                  <a:cubicBezTo>
                    <a:pt x="29" y="10"/>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24"/>
            <p:cNvSpPr>
              <a:spLocks noEditPoints="1"/>
            </p:cNvSpPr>
            <p:nvPr/>
          </p:nvSpPr>
          <p:spPr bwMode="auto">
            <a:xfrm>
              <a:off x="66675" y="903288"/>
              <a:ext cx="190500" cy="190500"/>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2"/>
                    <a:pt x="4" y="20"/>
                  </a:cubicBezTo>
                  <a:cubicBezTo>
                    <a:pt x="4" y="29"/>
                    <a:pt x="12" y="36"/>
                    <a:pt x="20" y="36"/>
                  </a:cubicBezTo>
                  <a:cubicBezTo>
                    <a:pt x="29" y="36"/>
                    <a:pt x="36" y="29"/>
                    <a:pt x="36" y="20"/>
                  </a:cubicBezTo>
                  <a:cubicBezTo>
                    <a:pt x="36" y="12"/>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Freeform 25"/>
            <p:cNvSpPr/>
            <p:nvPr/>
          </p:nvSpPr>
          <p:spPr bwMode="auto">
            <a:xfrm>
              <a:off x="0" y="3897313"/>
              <a:ext cx="133350" cy="266700"/>
            </a:xfrm>
            <a:custGeom>
              <a:avLst/>
              <a:gdLst/>
              <a:ahLst/>
              <a:cxnLst/>
              <a:rect l="0" t="0" r="r" b="b"/>
              <a:pathLst>
                <a:path w="84" h="168">
                  <a:moveTo>
                    <a:pt x="69" y="168"/>
                  </a:moveTo>
                  <a:lnTo>
                    <a:pt x="0" y="6"/>
                  </a:lnTo>
                  <a:lnTo>
                    <a:pt x="12" y="0"/>
                  </a:lnTo>
                  <a:lnTo>
                    <a:pt x="84" y="162"/>
                  </a:lnTo>
                  <a:lnTo>
                    <a:pt x="69" y="16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3" name="Freeform 26"/>
            <p:cNvSpPr>
              <a:spLocks noEditPoints="1"/>
            </p:cNvSpPr>
            <p:nvPr/>
          </p:nvSpPr>
          <p:spPr bwMode="auto">
            <a:xfrm>
              <a:off x="66675" y="414972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27"/>
            <p:cNvSpPr/>
            <p:nvPr/>
          </p:nvSpPr>
          <p:spPr bwMode="auto">
            <a:xfrm>
              <a:off x="0" y="1644650"/>
              <a:ext cx="133350" cy="269875"/>
            </a:xfrm>
            <a:custGeom>
              <a:avLst/>
              <a:gdLst/>
              <a:ahLst/>
              <a:cxnLst/>
              <a:rect l="0" t="0" r="r" b="b"/>
              <a:pathLst>
                <a:path w="84" h="170">
                  <a:moveTo>
                    <a:pt x="12" y="170"/>
                  </a:moveTo>
                  <a:lnTo>
                    <a:pt x="0" y="164"/>
                  </a:lnTo>
                  <a:lnTo>
                    <a:pt x="69" y="0"/>
                  </a:lnTo>
                  <a:lnTo>
                    <a:pt x="84" y="6"/>
                  </a:lnTo>
                  <a:lnTo>
                    <a:pt x="12" y="17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28"/>
            <p:cNvSpPr>
              <a:spLocks noEditPoints="1"/>
            </p:cNvSpPr>
            <p:nvPr/>
          </p:nvSpPr>
          <p:spPr bwMode="auto">
            <a:xfrm>
              <a:off x="66675" y="146843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9"/>
            <p:cNvSpPr/>
            <p:nvPr/>
          </p:nvSpPr>
          <p:spPr bwMode="auto">
            <a:xfrm>
              <a:off x="695325" y="4763"/>
              <a:ext cx="309563" cy="1558925"/>
            </a:xfrm>
            <a:custGeom>
              <a:avLst/>
              <a:gdLst/>
              <a:ahLst/>
              <a:cxnLst/>
              <a:rect l="0" t="0" r="r" b="b"/>
              <a:pathLst>
                <a:path w="195" h="982">
                  <a:moveTo>
                    <a:pt x="195" y="982"/>
                  </a:moveTo>
                  <a:lnTo>
                    <a:pt x="177" y="982"/>
                  </a:lnTo>
                  <a:lnTo>
                    <a:pt x="177" y="805"/>
                  </a:lnTo>
                  <a:lnTo>
                    <a:pt x="0" y="629"/>
                  </a:lnTo>
                  <a:lnTo>
                    <a:pt x="0" y="0"/>
                  </a:lnTo>
                  <a:lnTo>
                    <a:pt x="18" y="0"/>
                  </a:lnTo>
                  <a:lnTo>
                    <a:pt x="18" y="623"/>
                  </a:lnTo>
                  <a:lnTo>
                    <a:pt x="195" y="796"/>
                  </a:lnTo>
                  <a:lnTo>
                    <a:pt x="195" y="98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Freeform 30"/>
            <p:cNvSpPr>
              <a:spLocks noEditPoints="1"/>
            </p:cNvSpPr>
            <p:nvPr/>
          </p:nvSpPr>
          <p:spPr bwMode="auto">
            <a:xfrm>
              <a:off x="57150" y="48815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8" name="Freeform 31"/>
            <p:cNvSpPr/>
            <p:nvPr/>
          </p:nvSpPr>
          <p:spPr bwMode="auto">
            <a:xfrm>
              <a:off x="138113" y="5060950"/>
              <a:ext cx="304800" cy="1778000"/>
            </a:xfrm>
            <a:custGeom>
              <a:avLst/>
              <a:gdLst/>
              <a:ahLst/>
              <a:cxnLst/>
              <a:rect l="0" t="0" r="r" b="b"/>
              <a:pathLst>
                <a:path w="192" h="1120">
                  <a:moveTo>
                    <a:pt x="192" y="1120"/>
                  </a:moveTo>
                  <a:lnTo>
                    <a:pt x="177" y="1120"/>
                  </a:lnTo>
                  <a:lnTo>
                    <a:pt x="177" y="360"/>
                  </a:lnTo>
                  <a:lnTo>
                    <a:pt x="0" y="183"/>
                  </a:lnTo>
                  <a:lnTo>
                    <a:pt x="0" y="0"/>
                  </a:lnTo>
                  <a:lnTo>
                    <a:pt x="15" y="0"/>
                  </a:lnTo>
                  <a:lnTo>
                    <a:pt x="15" y="177"/>
                  </a:lnTo>
                  <a:lnTo>
                    <a:pt x="192" y="354"/>
                  </a:lnTo>
                  <a:lnTo>
                    <a:pt x="192" y="112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32"/>
            <p:cNvSpPr>
              <a:spLocks noEditPoints="1"/>
            </p:cNvSpPr>
            <p:nvPr/>
          </p:nvSpPr>
          <p:spPr bwMode="auto">
            <a:xfrm>
              <a:off x="561975" y="6430963"/>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Rectangle 33"/>
            <p:cNvSpPr>
              <a:spLocks noChangeArrowheads="1"/>
            </p:cNvSpPr>
            <p:nvPr/>
          </p:nvSpPr>
          <p:spPr bwMode="auto">
            <a:xfrm>
              <a:off x="642938" y="6610350"/>
              <a:ext cx="23813" cy="242888"/>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41" name="Freeform 34"/>
            <p:cNvSpPr>
              <a:spLocks noEditPoints="1"/>
            </p:cNvSpPr>
            <p:nvPr/>
          </p:nvSpPr>
          <p:spPr bwMode="auto">
            <a:xfrm>
              <a:off x="76200" y="6430963"/>
              <a:ext cx="190500" cy="188913"/>
            </a:xfrm>
            <a:custGeom>
              <a:avLst/>
              <a:gdLst/>
              <a:ahLst/>
              <a:cxnLst/>
              <a:rect l="0" t="0" r="r" b="b"/>
              <a:pathLst>
                <a:path w="40" h="40">
                  <a:moveTo>
                    <a:pt x="20" y="40"/>
                  </a:moveTo>
                  <a:cubicBezTo>
                    <a:pt x="9" y="40"/>
                    <a:pt x="0" y="31"/>
                    <a:pt x="0" y="20"/>
                  </a:cubicBezTo>
                  <a:cubicBezTo>
                    <a:pt x="0" y="9"/>
                    <a:pt x="9" y="0"/>
                    <a:pt x="20" y="0"/>
                  </a:cubicBezTo>
                  <a:cubicBezTo>
                    <a:pt x="32" y="0"/>
                    <a:pt x="40" y="9"/>
                    <a:pt x="40" y="20"/>
                  </a:cubicBezTo>
                  <a:cubicBezTo>
                    <a:pt x="40" y="31"/>
                    <a:pt x="32"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35"/>
            <p:cNvSpPr/>
            <p:nvPr/>
          </p:nvSpPr>
          <p:spPr bwMode="auto">
            <a:xfrm>
              <a:off x="0" y="5978525"/>
              <a:ext cx="190500" cy="461963"/>
            </a:xfrm>
            <a:custGeom>
              <a:avLst/>
              <a:gdLst/>
              <a:ahLst/>
              <a:cxnLst/>
              <a:rect l="0" t="0" r="r" b="b"/>
              <a:pathLst>
                <a:path w="120" h="291">
                  <a:moveTo>
                    <a:pt x="120" y="291"/>
                  </a:moveTo>
                  <a:lnTo>
                    <a:pt x="105" y="291"/>
                  </a:lnTo>
                  <a:lnTo>
                    <a:pt x="105" y="114"/>
                  </a:lnTo>
                  <a:lnTo>
                    <a:pt x="0" y="9"/>
                  </a:lnTo>
                  <a:lnTo>
                    <a:pt x="12" y="0"/>
                  </a:lnTo>
                  <a:lnTo>
                    <a:pt x="120" y="108"/>
                  </a:lnTo>
                  <a:lnTo>
                    <a:pt x="120" y="29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36"/>
            <p:cNvSpPr/>
            <p:nvPr/>
          </p:nvSpPr>
          <p:spPr bwMode="auto">
            <a:xfrm>
              <a:off x="1014413" y="1801813"/>
              <a:ext cx="214313" cy="755650"/>
            </a:xfrm>
            <a:custGeom>
              <a:avLst/>
              <a:gdLst/>
              <a:ahLst/>
              <a:cxnLst/>
              <a:rect l="0" t="0" r="r" b="b"/>
              <a:pathLst>
                <a:path w="135" h="476">
                  <a:moveTo>
                    <a:pt x="12" y="476"/>
                  </a:moveTo>
                  <a:lnTo>
                    <a:pt x="0" y="476"/>
                  </a:lnTo>
                  <a:lnTo>
                    <a:pt x="0" y="128"/>
                  </a:lnTo>
                  <a:lnTo>
                    <a:pt x="126" y="0"/>
                  </a:lnTo>
                  <a:lnTo>
                    <a:pt x="135" y="9"/>
                  </a:lnTo>
                  <a:lnTo>
                    <a:pt x="12" y="131"/>
                  </a:lnTo>
                  <a:lnTo>
                    <a:pt x="12" y="47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37"/>
            <p:cNvSpPr>
              <a:spLocks noEditPoints="1"/>
            </p:cNvSpPr>
            <p:nvPr/>
          </p:nvSpPr>
          <p:spPr bwMode="auto">
            <a:xfrm>
              <a:off x="938213" y="2547938"/>
              <a:ext cx="166688" cy="160338"/>
            </a:xfrm>
            <a:custGeom>
              <a:avLst/>
              <a:gdLst/>
              <a:ahLst/>
              <a:cxnLst/>
              <a:rect l="0" t="0" r="r" b="b"/>
              <a:pathLst>
                <a:path w="35" h="34">
                  <a:moveTo>
                    <a:pt x="18" y="34"/>
                  </a:moveTo>
                  <a:cubicBezTo>
                    <a:pt x="8" y="34"/>
                    <a:pt x="0" y="26"/>
                    <a:pt x="0" y="17"/>
                  </a:cubicBezTo>
                  <a:cubicBezTo>
                    <a:pt x="0" y="7"/>
                    <a:pt x="8" y="0"/>
                    <a:pt x="18" y="0"/>
                  </a:cubicBezTo>
                  <a:cubicBezTo>
                    <a:pt x="27" y="0"/>
                    <a:pt x="35" y="7"/>
                    <a:pt x="35" y="17"/>
                  </a:cubicBezTo>
                  <a:cubicBezTo>
                    <a:pt x="35" y="26"/>
                    <a:pt x="27" y="34"/>
                    <a:pt x="18" y="34"/>
                  </a:cubicBezTo>
                  <a:close/>
                  <a:moveTo>
                    <a:pt x="18" y="4"/>
                  </a:moveTo>
                  <a:cubicBezTo>
                    <a:pt x="10" y="4"/>
                    <a:pt x="4" y="10"/>
                    <a:pt x="4" y="17"/>
                  </a:cubicBezTo>
                  <a:cubicBezTo>
                    <a:pt x="4" y="24"/>
                    <a:pt x="10" y="30"/>
                    <a:pt x="18" y="30"/>
                  </a:cubicBezTo>
                  <a:cubicBezTo>
                    <a:pt x="25" y="30"/>
                    <a:pt x="31" y="24"/>
                    <a:pt x="31" y="17"/>
                  </a:cubicBezTo>
                  <a:cubicBezTo>
                    <a:pt x="31" y="10"/>
                    <a:pt x="25" y="4"/>
                    <a:pt x="18"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38"/>
            <p:cNvSpPr/>
            <p:nvPr/>
          </p:nvSpPr>
          <p:spPr bwMode="auto">
            <a:xfrm>
              <a:off x="595313" y="4763"/>
              <a:ext cx="638175" cy="4025900"/>
            </a:xfrm>
            <a:custGeom>
              <a:avLst/>
              <a:gdLst/>
              <a:ahLst/>
              <a:cxnLst/>
              <a:rect l="0" t="0" r="r" b="b"/>
              <a:pathLst>
                <a:path w="402" h="2536">
                  <a:moveTo>
                    <a:pt x="402" y="2536"/>
                  </a:moveTo>
                  <a:lnTo>
                    <a:pt x="387" y="2536"/>
                  </a:lnTo>
                  <a:lnTo>
                    <a:pt x="387" y="2311"/>
                  </a:lnTo>
                  <a:lnTo>
                    <a:pt x="0" y="1925"/>
                  </a:lnTo>
                  <a:lnTo>
                    <a:pt x="0" y="0"/>
                  </a:lnTo>
                  <a:lnTo>
                    <a:pt x="15" y="0"/>
                  </a:lnTo>
                  <a:lnTo>
                    <a:pt x="15" y="1916"/>
                  </a:lnTo>
                  <a:lnTo>
                    <a:pt x="402" y="2302"/>
                  </a:lnTo>
                  <a:lnTo>
                    <a:pt x="402" y="253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9"/>
            <p:cNvSpPr/>
            <p:nvPr/>
          </p:nvSpPr>
          <p:spPr bwMode="auto">
            <a:xfrm>
              <a:off x="1223963"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40"/>
            <p:cNvSpPr>
              <a:spLocks noEditPoints="1"/>
            </p:cNvSpPr>
            <p:nvPr/>
          </p:nvSpPr>
          <p:spPr bwMode="auto">
            <a:xfrm>
              <a:off x="1300163" y="1849438"/>
              <a:ext cx="109538" cy="107950"/>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8" name="Freeform 41"/>
            <p:cNvSpPr/>
            <p:nvPr/>
          </p:nvSpPr>
          <p:spPr bwMode="auto">
            <a:xfrm>
              <a:off x="280988" y="3417888"/>
              <a:ext cx="142875" cy="474663"/>
            </a:xfrm>
            <a:custGeom>
              <a:avLst/>
              <a:gdLst/>
              <a:ahLst/>
              <a:cxnLst/>
              <a:rect l="0" t="0" r="r" b="b"/>
              <a:pathLst>
                <a:path w="90" h="299">
                  <a:moveTo>
                    <a:pt x="12" y="299"/>
                  </a:moveTo>
                  <a:lnTo>
                    <a:pt x="0" y="299"/>
                  </a:lnTo>
                  <a:lnTo>
                    <a:pt x="0" y="80"/>
                  </a:lnTo>
                  <a:lnTo>
                    <a:pt x="81" y="0"/>
                  </a:lnTo>
                  <a:lnTo>
                    <a:pt x="90" y="8"/>
                  </a:lnTo>
                  <a:lnTo>
                    <a:pt x="12" y="83"/>
                  </a:lnTo>
                  <a:lnTo>
                    <a:pt x="12" y="299"/>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9" name="Freeform 42"/>
            <p:cNvSpPr>
              <a:spLocks noEditPoints="1"/>
            </p:cNvSpPr>
            <p:nvPr/>
          </p:nvSpPr>
          <p:spPr bwMode="auto">
            <a:xfrm>
              <a:off x="238125" y="3883025"/>
              <a:ext cx="109538" cy="109538"/>
            </a:xfrm>
            <a:custGeom>
              <a:avLst/>
              <a:gdLst/>
              <a:ahLst/>
              <a:cxnLst/>
              <a:rect l="0" t="0" r="r" b="b"/>
              <a:pathLst>
                <a:path w="23" h="23">
                  <a:moveTo>
                    <a:pt x="11" y="23"/>
                  </a:moveTo>
                  <a:cubicBezTo>
                    <a:pt x="5" y="23"/>
                    <a:pt x="0" y="18"/>
                    <a:pt x="0" y="12"/>
                  </a:cubicBezTo>
                  <a:cubicBezTo>
                    <a:pt x="0" y="5"/>
                    <a:pt x="5" y="0"/>
                    <a:pt x="11" y="0"/>
                  </a:cubicBezTo>
                  <a:cubicBezTo>
                    <a:pt x="17" y="0"/>
                    <a:pt x="23" y="5"/>
                    <a:pt x="23" y="12"/>
                  </a:cubicBezTo>
                  <a:cubicBezTo>
                    <a:pt x="23" y="18"/>
                    <a:pt x="17" y="23"/>
                    <a:pt x="11" y="23"/>
                  </a:cubicBezTo>
                  <a:close/>
                  <a:moveTo>
                    <a:pt x="11" y="4"/>
                  </a:moveTo>
                  <a:cubicBezTo>
                    <a:pt x="7" y="4"/>
                    <a:pt x="4" y="8"/>
                    <a:pt x="4" y="12"/>
                  </a:cubicBezTo>
                  <a:cubicBezTo>
                    <a:pt x="4" y="16"/>
                    <a:pt x="7" y="19"/>
                    <a:pt x="11" y="19"/>
                  </a:cubicBezTo>
                  <a:cubicBezTo>
                    <a:pt x="15" y="19"/>
                    <a:pt x="19" y="16"/>
                    <a:pt x="19" y="12"/>
                  </a:cubicBezTo>
                  <a:cubicBezTo>
                    <a:pt x="19" y="8"/>
                    <a:pt x="15" y="4"/>
                    <a:pt x="11"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0" name="Freeform 43"/>
            <p:cNvSpPr/>
            <p:nvPr/>
          </p:nvSpPr>
          <p:spPr bwMode="auto">
            <a:xfrm>
              <a:off x="4763" y="2166938"/>
              <a:ext cx="114300" cy="452438"/>
            </a:xfrm>
            <a:custGeom>
              <a:avLst/>
              <a:gdLst/>
              <a:ahLst/>
              <a:cxnLst/>
              <a:rect l="0" t="0" r="r" b="b"/>
              <a:pathLst>
                <a:path w="72" h="285">
                  <a:moveTo>
                    <a:pt x="6" y="285"/>
                  </a:moveTo>
                  <a:lnTo>
                    <a:pt x="0" y="276"/>
                  </a:lnTo>
                  <a:lnTo>
                    <a:pt x="60" y="216"/>
                  </a:lnTo>
                  <a:lnTo>
                    <a:pt x="60" y="0"/>
                  </a:lnTo>
                  <a:lnTo>
                    <a:pt x="72" y="0"/>
                  </a:lnTo>
                  <a:lnTo>
                    <a:pt x="72" y="222"/>
                  </a:lnTo>
                  <a:lnTo>
                    <a:pt x="6" y="28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1" name="Freeform 44"/>
            <p:cNvSpPr>
              <a:spLocks noEditPoints="1"/>
            </p:cNvSpPr>
            <p:nvPr/>
          </p:nvSpPr>
          <p:spPr bwMode="auto">
            <a:xfrm>
              <a:off x="52388" y="2066925"/>
              <a:ext cx="109538" cy="109538"/>
            </a:xfrm>
            <a:custGeom>
              <a:avLst/>
              <a:gdLst/>
              <a:ahLst/>
              <a:cxnLst/>
              <a:rect l="0" t="0" r="r" b="b"/>
              <a:pathLst>
                <a:path w="23" h="23">
                  <a:moveTo>
                    <a:pt x="12" y="23"/>
                  </a:moveTo>
                  <a:cubicBezTo>
                    <a:pt x="5" y="23"/>
                    <a:pt x="0" y="18"/>
                    <a:pt x="0" y="12"/>
                  </a:cubicBezTo>
                  <a:cubicBezTo>
                    <a:pt x="0" y="5"/>
                    <a:pt x="5" y="0"/>
                    <a:pt x="12" y="0"/>
                  </a:cubicBezTo>
                  <a:cubicBezTo>
                    <a:pt x="18" y="0"/>
                    <a:pt x="23" y="5"/>
                    <a:pt x="23" y="12"/>
                  </a:cubicBezTo>
                  <a:cubicBezTo>
                    <a:pt x="23" y="18"/>
                    <a:pt x="18" y="23"/>
                    <a:pt x="12" y="23"/>
                  </a:cubicBezTo>
                  <a:close/>
                  <a:moveTo>
                    <a:pt x="12" y="4"/>
                  </a:moveTo>
                  <a:cubicBezTo>
                    <a:pt x="8" y="4"/>
                    <a:pt x="4" y="8"/>
                    <a:pt x="4" y="12"/>
                  </a:cubicBezTo>
                  <a:cubicBezTo>
                    <a:pt x="4" y="16"/>
                    <a:pt x="8" y="19"/>
                    <a:pt x="12" y="19"/>
                  </a:cubicBezTo>
                  <a:cubicBezTo>
                    <a:pt x="16" y="19"/>
                    <a:pt x="19" y="16"/>
                    <a:pt x="19" y="12"/>
                  </a:cubicBezTo>
                  <a:cubicBezTo>
                    <a:pt x="19"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2" name="Rectangle 45"/>
            <p:cNvSpPr>
              <a:spLocks noChangeArrowheads="1"/>
            </p:cNvSpPr>
            <p:nvPr/>
          </p:nvSpPr>
          <p:spPr bwMode="auto">
            <a:xfrm>
              <a:off x="1228725"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53" name="Freeform 46"/>
            <p:cNvSpPr/>
            <p:nvPr/>
          </p:nvSpPr>
          <p:spPr bwMode="auto">
            <a:xfrm>
              <a:off x="1319213" y="5041900"/>
              <a:ext cx="371475" cy="1801813"/>
            </a:xfrm>
            <a:custGeom>
              <a:avLst/>
              <a:gdLst/>
              <a:ahLst/>
              <a:cxnLst/>
              <a:rect l="0" t="0" r="r" b="b"/>
              <a:pathLst>
                <a:path w="234" h="1135">
                  <a:moveTo>
                    <a:pt x="15" y="1135"/>
                  </a:moveTo>
                  <a:lnTo>
                    <a:pt x="0" y="1135"/>
                  </a:lnTo>
                  <a:lnTo>
                    <a:pt x="0" y="515"/>
                  </a:lnTo>
                  <a:lnTo>
                    <a:pt x="0" y="512"/>
                  </a:lnTo>
                  <a:lnTo>
                    <a:pt x="219" y="0"/>
                  </a:lnTo>
                  <a:lnTo>
                    <a:pt x="234"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4" name="Freeform 47"/>
            <p:cNvSpPr>
              <a:spLocks noEditPoints="1"/>
            </p:cNvSpPr>
            <p:nvPr/>
          </p:nvSpPr>
          <p:spPr bwMode="auto">
            <a:xfrm>
              <a:off x="1147763"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5" name="Freeform 48"/>
            <p:cNvSpPr/>
            <p:nvPr/>
          </p:nvSpPr>
          <p:spPr bwMode="auto">
            <a:xfrm>
              <a:off x="819150" y="3983038"/>
              <a:ext cx="347663" cy="2860675"/>
            </a:xfrm>
            <a:custGeom>
              <a:avLst/>
              <a:gdLst/>
              <a:ahLst/>
              <a:cxnLst/>
              <a:rect l="0" t="0" r="r" b="b"/>
              <a:pathLst>
                <a:path w="219" h="1802">
                  <a:moveTo>
                    <a:pt x="219" y="1802"/>
                  </a:moveTo>
                  <a:lnTo>
                    <a:pt x="201" y="1802"/>
                  </a:lnTo>
                  <a:lnTo>
                    <a:pt x="201" y="1185"/>
                  </a:lnTo>
                  <a:lnTo>
                    <a:pt x="0" y="3"/>
                  </a:lnTo>
                  <a:lnTo>
                    <a:pt x="15" y="0"/>
                  </a:lnTo>
                  <a:lnTo>
                    <a:pt x="219" y="1185"/>
                  </a:lnTo>
                  <a:lnTo>
                    <a:pt x="219" y="180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6" name="Freeform 49"/>
            <p:cNvSpPr>
              <a:spLocks noEditPoints="1"/>
            </p:cNvSpPr>
            <p:nvPr/>
          </p:nvSpPr>
          <p:spPr bwMode="auto">
            <a:xfrm>
              <a:off x="728663" y="3806825"/>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8"/>
                    <a:pt x="11" y="36"/>
                    <a:pt x="20" y="36"/>
                  </a:cubicBezTo>
                  <a:cubicBezTo>
                    <a:pt x="29" y="36"/>
                    <a:pt x="36" y="28"/>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7" name="Freeform 50"/>
            <p:cNvSpPr>
              <a:spLocks noEditPoints="1"/>
            </p:cNvSpPr>
            <p:nvPr/>
          </p:nvSpPr>
          <p:spPr bwMode="auto">
            <a:xfrm>
              <a:off x="1624013"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8" name="Freeform 51"/>
            <p:cNvSpPr/>
            <p:nvPr/>
          </p:nvSpPr>
          <p:spPr bwMode="auto">
            <a:xfrm>
              <a:off x="1404938" y="5422900"/>
              <a:ext cx="371475" cy="1425575"/>
            </a:xfrm>
            <a:custGeom>
              <a:avLst/>
              <a:gdLst/>
              <a:ahLst/>
              <a:cxnLst/>
              <a:rect l="0" t="0" r="r" b="b"/>
              <a:pathLst>
                <a:path w="234" h="898">
                  <a:moveTo>
                    <a:pt x="18" y="898"/>
                  </a:moveTo>
                  <a:lnTo>
                    <a:pt x="0" y="898"/>
                  </a:lnTo>
                  <a:lnTo>
                    <a:pt x="0" y="515"/>
                  </a:lnTo>
                  <a:lnTo>
                    <a:pt x="0" y="512"/>
                  </a:lnTo>
                  <a:lnTo>
                    <a:pt x="222" y="0"/>
                  </a:lnTo>
                  <a:lnTo>
                    <a:pt x="234"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59" name="Freeform 52"/>
            <p:cNvSpPr/>
            <p:nvPr/>
          </p:nvSpPr>
          <p:spPr bwMode="auto">
            <a:xfrm>
              <a:off x="1666875"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0" name="Freeform 53"/>
            <p:cNvSpPr>
              <a:spLocks noEditPoints="1"/>
            </p:cNvSpPr>
            <p:nvPr/>
          </p:nvSpPr>
          <p:spPr bwMode="auto">
            <a:xfrm>
              <a:off x="1709738"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1" name="Freeform 54"/>
            <p:cNvSpPr>
              <a:spLocks noEditPoints="1"/>
            </p:cNvSpPr>
            <p:nvPr/>
          </p:nvSpPr>
          <p:spPr bwMode="auto">
            <a:xfrm>
              <a:off x="1709738"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2" name="Freeform 55"/>
            <p:cNvSpPr/>
            <p:nvPr/>
          </p:nvSpPr>
          <p:spPr bwMode="auto">
            <a:xfrm>
              <a:off x="1766888" y="6330950"/>
              <a:ext cx="419100" cy="527050"/>
            </a:xfrm>
            <a:custGeom>
              <a:avLst/>
              <a:gdLst/>
              <a:ahLst/>
              <a:cxnLst/>
              <a:rect l="0" t="0" r="r" b="b"/>
              <a:pathLst>
                <a:path w="264" h="332">
                  <a:moveTo>
                    <a:pt x="12" y="332"/>
                  </a:moveTo>
                  <a:lnTo>
                    <a:pt x="0" y="326"/>
                  </a:lnTo>
                  <a:lnTo>
                    <a:pt x="45" y="206"/>
                  </a:lnTo>
                  <a:lnTo>
                    <a:pt x="255" y="0"/>
                  </a:lnTo>
                  <a:lnTo>
                    <a:pt x="264" y="12"/>
                  </a:lnTo>
                  <a:lnTo>
                    <a:pt x="60" y="215"/>
                  </a:lnTo>
                  <a:lnTo>
                    <a:pt x="12"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3" name="Freeform 56"/>
            <p:cNvSpPr>
              <a:spLocks noEditPoints="1"/>
            </p:cNvSpPr>
            <p:nvPr/>
          </p:nvSpPr>
          <p:spPr bwMode="auto">
            <a:xfrm>
              <a:off x="2147888"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4" name="Freeform 57"/>
            <p:cNvSpPr/>
            <p:nvPr/>
          </p:nvSpPr>
          <p:spPr bwMode="auto">
            <a:xfrm>
              <a:off x="504825" y="9525"/>
              <a:ext cx="233363" cy="5103813"/>
            </a:xfrm>
            <a:custGeom>
              <a:avLst/>
              <a:gdLst/>
              <a:ahLst/>
              <a:cxnLst/>
              <a:rect l="0" t="0" r="r" b="b"/>
              <a:pathLst>
                <a:path w="147" h="3215">
                  <a:moveTo>
                    <a:pt x="132" y="3215"/>
                  </a:moveTo>
                  <a:lnTo>
                    <a:pt x="129" y="2754"/>
                  </a:lnTo>
                  <a:lnTo>
                    <a:pt x="0" y="1901"/>
                  </a:lnTo>
                  <a:lnTo>
                    <a:pt x="0" y="0"/>
                  </a:lnTo>
                  <a:lnTo>
                    <a:pt x="15" y="0"/>
                  </a:lnTo>
                  <a:lnTo>
                    <a:pt x="15" y="1898"/>
                  </a:lnTo>
                  <a:lnTo>
                    <a:pt x="144" y="2754"/>
                  </a:lnTo>
                  <a:lnTo>
                    <a:pt x="147" y="3215"/>
                  </a:lnTo>
                  <a:lnTo>
                    <a:pt x="132" y="321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65" name="Freeform 58"/>
            <p:cNvSpPr>
              <a:spLocks noEditPoints="1"/>
            </p:cNvSpPr>
            <p:nvPr/>
          </p:nvSpPr>
          <p:spPr bwMode="auto">
            <a:xfrm>
              <a:off x="633413" y="5103813"/>
              <a:ext cx="185738" cy="185738"/>
            </a:xfrm>
            <a:custGeom>
              <a:avLst/>
              <a:gdLst/>
              <a:ahLst/>
              <a:cxnLst/>
              <a:rect l="0" t="0" r="r" b="b"/>
              <a:pathLst>
                <a:path w="39" h="39">
                  <a:moveTo>
                    <a:pt x="20" y="39"/>
                  </a:moveTo>
                  <a:cubicBezTo>
                    <a:pt x="9" y="39"/>
                    <a:pt x="0" y="30"/>
                    <a:pt x="0" y="19"/>
                  </a:cubicBezTo>
                  <a:cubicBezTo>
                    <a:pt x="0" y="9"/>
                    <a:pt x="9" y="0"/>
                    <a:pt x="20" y="0"/>
                  </a:cubicBezTo>
                  <a:cubicBezTo>
                    <a:pt x="30" y="0"/>
                    <a:pt x="39" y="9"/>
                    <a:pt x="39" y="19"/>
                  </a:cubicBezTo>
                  <a:cubicBezTo>
                    <a:pt x="39" y="30"/>
                    <a:pt x="30" y="39"/>
                    <a:pt x="20" y="39"/>
                  </a:cubicBezTo>
                  <a:close/>
                  <a:moveTo>
                    <a:pt x="20" y="4"/>
                  </a:moveTo>
                  <a:cubicBezTo>
                    <a:pt x="11" y="4"/>
                    <a:pt x="4" y="11"/>
                    <a:pt x="4" y="19"/>
                  </a:cubicBezTo>
                  <a:cubicBezTo>
                    <a:pt x="4" y="28"/>
                    <a:pt x="11" y="35"/>
                    <a:pt x="20" y="35"/>
                  </a:cubicBezTo>
                  <a:cubicBezTo>
                    <a:pt x="28" y="35"/>
                    <a:pt x="35" y="28"/>
                    <a:pt x="35" y="19"/>
                  </a:cubicBezTo>
                  <a:cubicBezTo>
                    <a:pt x="35"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sp>
        <p:nvSpPr>
          <p:cNvPr id="2" name="Title 1"/>
          <p:cNvSpPr>
            <a:spLocks noGrp="1"/>
          </p:cNvSpPr>
          <p:nvPr>
            <p:ph type="ctrTitle"/>
          </p:nvPr>
        </p:nvSpPr>
        <p:spPr>
          <a:xfrm>
            <a:off x="1876424" y="1122363"/>
            <a:ext cx="8791575" cy="2387600"/>
          </a:xfrm>
        </p:spPr>
        <p:txBody>
          <a:bodyPr anchor="b">
            <a:normAutofit/>
          </a:bodyPr>
          <a:lstStyle>
            <a:lvl1pPr algn="l">
              <a:defRPr sz="4800"/>
            </a:lvl1pPr>
          </a:lstStyle>
          <a:p>
            <a:r>
              <a:rPr lang="en-US" smtClean="0"/>
              <a:t>Click to edit Master title style</a:t>
            </a:r>
            <a:endParaRPr lang="en-US" dirty="0"/>
          </a:p>
        </p:txBody>
      </p:sp>
      <p:sp>
        <p:nvSpPr>
          <p:cNvPr id="3" name="Subtitle 2"/>
          <p:cNvSpPr>
            <a:spLocks noGrp="1"/>
          </p:cNvSpPr>
          <p:nvPr>
            <p:ph type="subTitle" idx="1"/>
          </p:nvPr>
        </p:nvSpPr>
        <p:spPr>
          <a:xfrm>
            <a:off x="1876424" y="3602038"/>
            <a:ext cx="8791575" cy="1655762"/>
          </a:xfrm>
        </p:spPr>
        <p:txBody>
          <a:bodyPr>
            <a:normAutofit/>
          </a:bodyPr>
          <a:lstStyle>
            <a:lvl1pPr marL="0" indent="0" algn="l">
              <a:buNone/>
              <a:defRPr sz="2000" cap="all" baseline="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a:xfrm>
            <a:off x="7077511" y="5410201"/>
            <a:ext cx="2743200" cy="365125"/>
          </a:xfrm>
        </p:spPr>
        <p:txBody>
          <a:bodyPr/>
          <a:lstStyle/>
          <a:p>
            <a:fld id="{F6BEA04E-2241-46A5-909A-811906BD0C62}" type="datetime1">
              <a:rPr lang="en-US" smtClean="0"/>
              <a:t>10/1/2017</a:t>
            </a:fld>
            <a:endParaRPr lang="en-US" dirty="0"/>
          </a:p>
        </p:txBody>
      </p:sp>
      <p:sp>
        <p:nvSpPr>
          <p:cNvPr id="5" name="Footer Placeholder 4"/>
          <p:cNvSpPr>
            <a:spLocks noGrp="1"/>
          </p:cNvSpPr>
          <p:nvPr>
            <p:ph type="ftr" sz="quarter" idx="11"/>
          </p:nvPr>
        </p:nvSpPr>
        <p:spPr>
          <a:xfrm>
            <a:off x="1876424" y="5410201"/>
            <a:ext cx="5124886" cy="365125"/>
          </a:xfrm>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a:xfrm>
            <a:off x="9896911" y="5410199"/>
            <a:ext cx="771089" cy="365125"/>
          </a:xfrm>
        </p:spPr>
        <p:txBody>
          <a:bodyPr/>
          <a:lstStyle/>
          <a:p>
            <a:fld id="{6D22F896-40B5-4ADD-8801-0D06FADFA09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0" y="4304664"/>
            <a:ext cx="9912355" cy="819355"/>
          </a:xfrm>
        </p:spPr>
        <p:txBody>
          <a:bodyPr anchor="b">
            <a:normAutofit/>
          </a:bodyPr>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41411" y="606426"/>
            <a:ext cx="9912354" cy="3299778"/>
          </a:xfrm>
          <a:prstGeom prst="round2DiagRect">
            <a:avLst>
              <a:gd name="adj1" fmla="val 4860"/>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3200"/>
            </a:lvl1pPr>
          </a:lstStyle>
          <a:p>
            <a:pPr marL="0" lvl="0" indent="0">
              <a:buNone/>
            </a:pPr>
            <a:r>
              <a:rPr lang="en-US" smtClean="0"/>
              <a:t>Click icon to add picture</a:t>
            </a:r>
            <a:endParaRPr lang="en-US" dirty="0"/>
          </a:p>
        </p:txBody>
      </p:sp>
      <p:sp>
        <p:nvSpPr>
          <p:cNvPr id="4" name="Text Placeholder 3"/>
          <p:cNvSpPr>
            <a:spLocks noGrp="1"/>
          </p:cNvSpPr>
          <p:nvPr>
            <p:ph type="body" sz="half" idx="2"/>
          </p:nvPr>
        </p:nvSpPr>
        <p:spPr>
          <a:xfrm>
            <a:off x="1141364" y="5124020"/>
            <a:ext cx="9910859" cy="682472"/>
          </a:xfrm>
        </p:spPr>
        <p:txBody>
          <a:bodyP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7615FF3-2FC6-48ED-9BEB-9E1387989ECB}"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56" y="609600"/>
            <a:ext cx="9905955" cy="3429000"/>
          </a:xfrm>
        </p:spPr>
        <p:txBody>
          <a:bodyPr anchor="ctr">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410" y="4419599"/>
            <a:ext cx="9904459" cy="1371599"/>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C31DC63-4C93-4035-A0A0-FF8D10A3DB33}"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599"/>
            <a:ext cx="9302752" cy="2748429"/>
          </a:xfrm>
        </p:spPr>
        <p:txBody>
          <a:bodyPr anchor="ctr">
            <a:normAutofit/>
          </a:bodyPr>
          <a:lstStyle>
            <a:lvl1pPr>
              <a:defRPr sz="3600"/>
            </a:lvl1pPr>
          </a:lstStyle>
          <a:p>
            <a:r>
              <a:rPr lang="en-US" smtClean="0"/>
              <a:t>Click to edit Master title style</a:t>
            </a:r>
            <a:endParaRPr lang="en-US" dirty="0"/>
          </a:p>
        </p:txBody>
      </p:sp>
      <p:sp>
        <p:nvSpPr>
          <p:cNvPr id="12" name="Text Placeholder 3"/>
          <p:cNvSpPr>
            <a:spLocks noGrp="1"/>
          </p:cNvSpPr>
          <p:nvPr>
            <p:ph type="body" sz="half" idx="13"/>
          </p:nvPr>
        </p:nvSpPr>
        <p:spPr>
          <a:xfrm>
            <a:off x="1720644" y="3365557"/>
            <a:ext cx="8752299" cy="548968"/>
          </a:xfrm>
        </p:spPr>
        <p:txBody>
          <a:bodyPr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4" name="Text Placeholder 3"/>
          <p:cNvSpPr>
            <a:spLocks noGrp="1"/>
          </p:cNvSpPr>
          <p:nvPr>
            <p:ph type="body" sz="half" idx="2"/>
          </p:nvPr>
        </p:nvSpPr>
        <p:spPr>
          <a:xfrm>
            <a:off x="1141411" y="4309919"/>
            <a:ext cx="9906002" cy="1489496"/>
          </a:xfrm>
        </p:spPr>
        <p:txBody>
          <a:bodyPr anchor="ctr">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2F70B7F-44B4-4CFA-8BE9-B6A8225D2ECE}"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
        <p:nvSpPr>
          <p:cNvPr id="60" name="TextBox 59"/>
          <p:cNvSpPr txBox="1"/>
          <p:nvPr/>
        </p:nvSpPr>
        <p:spPr>
          <a:xfrm>
            <a:off x="903512" y="73239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
        <p:nvSpPr>
          <p:cNvPr id="61" name="TextBox 60"/>
          <p:cNvSpPr txBox="1"/>
          <p:nvPr/>
        </p:nvSpPr>
        <p:spPr>
          <a:xfrm>
            <a:off x="10537370" y="2764972"/>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Trebuchet MS"/>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0" y="2134041"/>
            <a:ext cx="9906001" cy="2511835"/>
          </a:xfrm>
        </p:spPr>
        <p:txBody>
          <a:bodyPr anchor="b">
            <a:normAutofit/>
          </a:bodyPr>
          <a:lstStyle>
            <a:lvl1pPr>
              <a:defRPr sz="3600"/>
            </a:lvl1pPr>
          </a:lstStyle>
          <a:p>
            <a:r>
              <a:rPr lang="en-US" smtClean="0"/>
              <a:t>Click to edit Master title style</a:t>
            </a:r>
            <a:endParaRPr lang="en-US" dirty="0"/>
          </a:p>
        </p:txBody>
      </p:sp>
      <p:sp>
        <p:nvSpPr>
          <p:cNvPr id="4" name="Text Placeholder 3"/>
          <p:cNvSpPr>
            <a:spLocks noGrp="1"/>
          </p:cNvSpPr>
          <p:nvPr>
            <p:ph type="body" sz="half" idx="2"/>
          </p:nvPr>
        </p:nvSpPr>
        <p:spPr>
          <a:xfrm>
            <a:off x="1141364" y="4657655"/>
            <a:ext cx="9904505" cy="1140644"/>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B4DDD2A-EEEB-42F3-9806-F6599191B36A}"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1141413" y="609600"/>
            <a:ext cx="9905998" cy="1905000"/>
          </a:xfrm>
        </p:spPr>
        <p:txBody>
          <a:bodyPr/>
          <a:lstStyle/>
          <a:p>
            <a:r>
              <a:rPr lang="en-US" smtClean="0"/>
              <a:t>Click to edit Master title style</a:t>
            </a:r>
            <a:endParaRPr lang="en-US" dirty="0"/>
          </a:p>
        </p:txBody>
      </p:sp>
      <p:sp>
        <p:nvSpPr>
          <p:cNvPr id="7" name="Text Placeholder 2"/>
          <p:cNvSpPr>
            <a:spLocks noGrp="1"/>
          </p:cNvSpPr>
          <p:nvPr>
            <p:ph type="body" idx="1"/>
          </p:nvPr>
        </p:nvSpPr>
        <p:spPr>
          <a:xfrm>
            <a:off x="1141410" y="2674463"/>
            <a:ext cx="3196899"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8" name="Text Placeholder 3"/>
          <p:cNvSpPr>
            <a:spLocks noGrp="1"/>
          </p:cNvSpPr>
          <p:nvPr>
            <p:ph type="body" sz="half" idx="15"/>
          </p:nvPr>
        </p:nvSpPr>
        <p:spPr>
          <a:xfrm>
            <a:off x="1127918" y="3360263"/>
            <a:ext cx="3208735"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4"/>
          <p:cNvSpPr>
            <a:spLocks noGrp="1"/>
          </p:cNvSpPr>
          <p:nvPr>
            <p:ph type="body" sz="quarter" idx="3"/>
          </p:nvPr>
        </p:nvSpPr>
        <p:spPr>
          <a:xfrm>
            <a:off x="4514766" y="2677635"/>
            <a:ext cx="3184385"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0" name="Text Placeholder 3"/>
          <p:cNvSpPr>
            <a:spLocks noGrp="1"/>
          </p:cNvSpPr>
          <p:nvPr>
            <p:ph type="body" sz="half" idx="16"/>
          </p:nvPr>
        </p:nvSpPr>
        <p:spPr>
          <a:xfrm>
            <a:off x="4504213" y="3363435"/>
            <a:ext cx="3195830"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1" name="Text Placeholder 4"/>
          <p:cNvSpPr>
            <a:spLocks noGrp="1"/>
          </p:cNvSpPr>
          <p:nvPr>
            <p:ph type="body" sz="quarter" idx="13"/>
          </p:nvPr>
        </p:nvSpPr>
        <p:spPr>
          <a:xfrm>
            <a:off x="7852442" y="2674463"/>
            <a:ext cx="3194968" cy="685800"/>
          </a:xfrm>
        </p:spPr>
        <p:txBody>
          <a:bodyPr anchor="b">
            <a:noAutofit/>
          </a:bodyPr>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2" name="Text Placeholder 3"/>
          <p:cNvSpPr>
            <a:spLocks noGrp="1"/>
          </p:cNvSpPr>
          <p:nvPr>
            <p:ph type="body" sz="half" idx="17"/>
          </p:nvPr>
        </p:nvSpPr>
        <p:spPr>
          <a:xfrm>
            <a:off x="7852442" y="3360263"/>
            <a:ext cx="3194968" cy="2430936"/>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FF9F8B6B-F6A9-4846-A272-2928D8DB67C6}" type="datetime1">
              <a:rPr lang="en-US" smtClean="0"/>
              <a:t>10/1/2017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1141411" y="609600"/>
            <a:ext cx="9905999" cy="1905000"/>
          </a:xfrm>
        </p:spPr>
        <p:txBody>
          <a:bodyPr/>
          <a:lstStyle/>
          <a:p>
            <a:r>
              <a:rPr lang="en-US" smtClean="0"/>
              <a:t>Click to edit Master title style</a:t>
            </a:r>
            <a:endParaRPr lang="en-US" dirty="0"/>
          </a:p>
        </p:txBody>
      </p:sp>
      <p:sp>
        <p:nvSpPr>
          <p:cNvPr id="19" name="Text Placeholder 2"/>
          <p:cNvSpPr>
            <a:spLocks noGrp="1"/>
          </p:cNvSpPr>
          <p:nvPr>
            <p:ph type="body" idx="1"/>
          </p:nvPr>
        </p:nvSpPr>
        <p:spPr>
          <a:xfrm>
            <a:off x="1141413" y="4404596"/>
            <a:ext cx="319524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0" name="Picture Placeholder 2"/>
          <p:cNvSpPr>
            <a:spLocks noGrp="1" noChangeAspect="1"/>
          </p:cNvSpPr>
          <p:nvPr>
            <p:ph type="pic" idx="15"/>
          </p:nvPr>
        </p:nvSpPr>
        <p:spPr>
          <a:xfrm>
            <a:off x="1141413" y="2666998"/>
            <a:ext cx="31952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1" name="Text Placeholder 3"/>
          <p:cNvSpPr>
            <a:spLocks noGrp="1"/>
          </p:cNvSpPr>
          <p:nvPr>
            <p:ph type="body" sz="half" idx="18"/>
          </p:nvPr>
        </p:nvSpPr>
        <p:spPr>
          <a:xfrm>
            <a:off x="1141413" y="4980858"/>
            <a:ext cx="3195240" cy="81784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2" name="Text Placeholder 4"/>
          <p:cNvSpPr>
            <a:spLocks noGrp="1"/>
          </p:cNvSpPr>
          <p:nvPr>
            <p:ph type="body" sz="quarter" idx="3"/>
          </p:nvPr>
        </p:nvSpPr>
        <p:spPr>
          <a:xfrm>
            <a:off x="4489053" y="4404596"/>
            <a:ext cx="3200400"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3" name="Picture Placeholder 2"/>
          <p:cNvSpPr>
            <a:spLocks noGrp="1" noChangeAspect="1"/>
          </p:cNvSpPr>
          <p:nvPr>
            <p:ph type="pic" idx="21"/>
          </p:nvPr>
        </p:nvSpPr>
        <p:spPr>
          <a:xfrm>
            <a:off x="4489053" y="2666998"/>
            <a:ext cx="3198940"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4" name="Text Placeholder 3"/>
          <p:cNvSpPr>
            <a:spLocks noGrp="1"/>
          </p:cNvSpPr>
          <p:nvPr>
            <p:ph type="body" sz="half" idx="19"/>
          </p:nvPr>
        </p:nvSpPr>
        <p:spPr>
          <a:xfrm>
            <a:off x="4487593" y="4980857"/>
            <a:ext cx="3200400" cy="81034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25" name="Text Placeholder 4"/>
          <p:cNvSpPr>
            <a:spLocks noGrp="1"/>
          </p:cNvSpPr>
          <p:nvPr>
            <p:ph type="body" sz="quarter" idx="13"/>
          </p:nvPr>
        </p:nvSpPr>
        <p:spPr>
          <a:xfrm>
            <a:off x="7852567" y="4404595"/>
            <a:ext cx="3190741" cy="576262"/>
          </a:xfrm>
        </p:spPr>
        <p:txBody>
          <a:bodyPr anchor="b">
            <a:noAutofit/>
          </a:bodyPr>
          <a:lstStyle>
            <a:lvl1pPr marL="0" indent="0">
              <a:lnSpc>
                <a:spcPct val="90000"/>
              </a:lnSpc>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26" name="Picture Placeholder 2"/>
          <p:cNvSpPr>
            <a:spLocks noGrp="1" noChangeAspect="1"/>
          </p:cNvSpPr>
          <p:nvPr>
            <p:ph type="pic" idx="22"/>
          </p:nvPr>
        </p:nvSpPr>
        <p:spPr>
          <a:xfrm>
            <a:off x="7852442" y="2666998"/>
            <a:ext cx="3194969" cy="1524000"/>
          </a:xfrm>
          <a:prstGeom prst="round2DiagRect">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vert="horz" lIns="91440" tIns="45720" rIns="91440" bIns="45720" rtlCol="0" anchor="t">
            <a:normAutofit/>
          </a:bodyPr>
          <a:lstStyle>
            <a:lvl1pPr>
              <a:buNone/>
              <a:defRPr lang="en-US" sz="2000" dirty="0"/>
            </a:lvl1pPr>
          </a:lstStyle>
          <a:p>
            <a:pPr marL="0" lvl="0" indent="0">
              <a:buNone/>
            </a:pPr>
            <a:r>
              <a:rPr lang="en-US" smtClean="0"/>
              <a:t>Click icon to add picture</a:t>
            </a:r>
            <a:endParaRPr lang="en-US" dirty="0"/>
          </a:p>
        </p:txBody>
      </p:sp>
      <p:sp>
        <p:nvSpPr>
          <p:cNvPr id="27" name="Text Placeholder 3"/>
          <p:cNvSpPr>
            <a:spLocks noGrp="1"/>
          </p:cNvSpPr>
          <p:nvPr>
            <p:ph type="body" sz="half" idx="20"/>
          </p:nvPr>
        </p:nvSpPr>
        <p:spPr>
          <a:xfrm>
            <a:off x="7852442" y="4980854"/>
            <a:ext cx="3194968" cy="810345"/>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3" name="Date Placeholder 2"/>
          <p:cNvSpPr>
            <a:spLocks noGrp="1"/>
          </p:cNvSpPr>
          <p:nvPr>
            <p:ph type="dt" sz="half" idx="10"/>
          </p:nvPr>
        </p:nvSpPr>
        <p:spPr/>
        <p:txBody>
          <a:bodyPr/>
          <a:lstStyle/>
          <a:p>
            <a:fld id="{E06394C1-F0A8-4F17-9ECE-9569134043D5}" type="datetime1">
              <a:rPr lang="en-US" smtClean="0"/>
              <a:t>10/1/2017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683FC593-7851-478D-832E-6509D3B2F1B1}" type="datetime1">
              <a:rPr lang="en-US" smtClean="0"/>
              <a:t>10/1/2017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042400" y="609599"/>
            <a:ext cx="2005011" cy="5181601"/>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141410" y="609599"/>
            <a:ext cx="7748590" cy="51816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0CBE9CF-2D3E-426A-8FDB-FB0E3731F0D8}" type="datetime1">
              <a:rPr lang="en-US" smtClean="0"/>
              <a:t>10/1/2017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1AB5309-DCA3-4188-B292-A4769E26527A}" type="datetime1">
              <a:rPr lang="en-US" smtClean="0"/>
              <a:t>10/1/2017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41411" y="1419226"/>
            <a:ext cx="9906000" cy="2852737"/>
          </a:xfrm>
        </p:spPr>
        <p:txBody>
          <a:bodyPr anchor="b">
            <a:normAutofit/>
          </a:bodyPr>
          <a:lstStyle>
            <a:lvl1pPr>
              <a:defRPr sz="3600"/>
            </a:lvl1pPr>
          </a:lstStyle>
          <a:p>
            <a:r>
              <a:rPr lang="en-US" smtClean="0"/>
              <a:t>Click to edit Master title style</a:t>
            </a:r>
            <a:endParaRPr lang="en-US" dirty="0"/>
          </a:p>
        </p:txBody>
      </p:sp>
      <p:sp>
        <p:nvSpPr>
          <p:cNvPr id="3" name="Text Placeholder 2"/>
          <p:cNvSpPr>
            <a:spLocks noGrp="1"/>
          </p:cNvSpPr>
          <p:nvPr>
            <p:ph type="body" idx="1"/>
          </p:nvPr>
        </p:nvSpPr>
        <p:spPr>
          <a:xfrm>
            <a:off x="1141411" y="4424362"/>
            <a:ext cx="9906000" cy="1374776"/>
          </a:xfrm>
        </p:spPr>
        <p:txBody>
          <a:bodyPr>
            <a:normAutofit/>
          </a:bodyPr>
          <a:lstStyle>
            <a:lvl1pPr marL="0" indent="0">
              <a:buNone/>
              <a:defRPr sz="1800" cap="all" baseline="0">
                <a:solidFill>
                  <a:schemeClr val="tx1">
                    <a:tint val="75000"/>
                  </a:schemeClr>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C896817-D1AC-4E3C-B094-0CCAAE4FE3C7}" type="datetime1">
              <a:rPr lang="en-US" smtClean="0"/>
              <a:t>10/1/2017</a:t>
            </a:fld>
            <a:endParaRPr lang="en-US" dirty="0"/>
          </a:p>
        </p:txBody>
      </p:sp>
      <p:sp>
        <p:nvSpPr>
          <p:cNvPr id="5" name="Footer Placeholder 4"/>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41410" y="2249486"/>
            <a:ext cx="4878389"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2249486"/>
            <a:ext cx="4875211" cy="354171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76F4B15-6F23-4AFA-BB44-664FF9BB331E}"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141411" y="619126"/>
            <a:ext cx="9906000" cy="1477961"/>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370019" y="2249486"/>
            <a:ext cx="4649783"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141410" y="3073397"/>
            <a:ext cx="4878391"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400808" y="2249485"/>
            <a:ext cx="4646602" cy="823912"/>
          </a:xfrm>
        </p:spPr>
        <p:txBody>
          <a:bodyPr anchor="b"/>
          <a:lstStyle>
            <a:lvl1pPr marL="0" indent="0">
              <a:lnSpc>
                <a:spcPct val="90000"/>
              </a:lnSpc>
              <a:buNone/>
              <a:defRPr sz="24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3073397"/>
            <a:ext cx="4875210" cy="27178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39DCFD8-9390-413C-A447-DA6C7B11E60C}" type="datetime1">
              <a:rPr lang="en-US" smtClean="0"/>
              <a:t>10/1/2017</a:t>
            </a:fld>
            <a:endParaRPr lang="en-US" dirty="0"/>
          </a:p>
        </p:txBody>
      </p:sp>
      <p:sp>
        <p:nvSpPr>
          <p:cNvPr id="8" name="Footer Placeholder 7"/>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65A6B409-A103-4B94-B653-C7487019FBAE}" type="datetime1">
              <a:rPr lang="en-US" smtClean="0"/>
              <a:t>10/1/2017</a:t>
            </a:fld>
            <a:endParaRPr lang="en-US" dirty="0"/>
          </a:p>
        </p:txBody>
      </p:sp>
      <p:sp>
        <p:nvSpPr>
          <p:cNvPr id="4" name="Footer Placeholder 3"/>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2CC4263-DDA9-45C2-8F1E-68A2DBD69906}" type="datetime1">
              <a:rPr lang="en-US" smtClean="0"/>
              <a:t>10/1/2017</a:t>
            </a:fld>
            <a:endParaRPr lang="en-US" dirty="0"/>
          </a:p>
        </p:txBody>
      </p:sp>
      <p:sp>
        <p:nvSpPr>
          <p:cNvPr id="3" name="Footer Placeholder 2"/>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4" name="Slide Number Placeholder 3"/>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6705" y="609601"/>
            <a:ext cx="3856037" cy="1639884"/>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56200" y="592666"/>
            <a:ext cx="5891209" cy="5198534"/>
          </a:xfrm>
        </p:spPr>
        <p:txBody>
          <a:bodyPr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46705" y="2249486"/>
            <a:ext cx="3856037"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9E41145-89B0-4C09-9524-2C1DD5886499}"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609600"/>
            <a:ext cx="5934508" cy="1639886"/>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7380721" y="609601"/>
            <a:ext cx="3666690" cy="5181599"/>
          </a:xfrm>
          <a:prstGeom prst="round2DiagRect">
            <a:avLst>
              <a:gd name="adj1" fmla="val 5608"/>
              <a:gd name="adj2" fmla="val 0"/>
            </a:avLst>
          </a:prstGeom>
          <a:ln w="19050" cap="sq">
            <a:solidFill>
              <a:schemeClr val="tx2">
                <a:lumMod val="60000"/>
                <a:lumOff val="40000"/>
                <a:alpha val="60000"/>
              </a:schemeClr>
            </a:solidFill>
            <a:miter lim="800000"/>
          </a:ln>
          <a:effectLst>
            <a:outerShdw blurRad="88900" dist="38100" dir="5400000" algn="t" rotWithShape="0">
              <a:prstClr val="black">
                <a:alpha val="40000"/>
              </a:prstClr>
            </a:outerShdw>
          </a:effectLst>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141410" y="2249486"/>
            <a:ext cx="5934511" cy="3541714"/>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B5012D-5D96-42D0-B4CE-E3D8E05B98A4}" type="datetime1">
              <a:rPr lang="en-US" smtClean="0"/>
              <a:t>10/1/2017</a:t>
            </a:fld>
            <a:endParaRPr lang="en-US" dirty="0"/>
          </a:p>
        </p:txBody>
      </p:sp>
      <p:sp>
        <p:nvSpPr>
          <p:cNvPr id="6" name="Footer Placeholder 5"/>
          <p:cNvSpPr>
            <a:spLocks noGrp="1"/>
          </p:cNvSpPr>
          <p:nvPr>
            <p:ph type="ftr" sz="quarter" idx="11"/>
          </p:nvPr>
        </p:nvSpPr>
        <p:spPr/>
        <p:txBody>
          <a:bodyPr/>
          <a:lstStyle/>
          <a:p>
            <a:r>
              <a:rPr lang="en-US" smtClean="0"/>
              <a:t>Liang, Introduction to Java Programming, Tenth Edition, (c) 2015 Pearson Education, Inc. All rights reserved. </a:t>
            </a:r>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2" descr="\\DROBO-FS\QuickDrops\JB\PPTX NG\Droplets\LightingOverlay.png"/>
          <p:cNvPicPr>
            <a:picLocks noChangeAspect="1" noChangeArrowheads="1"/>
          </p:cNvPicPr>
          <p:nvPr/>
        </p:nvPicPr>
        <p:blipFill>
          <a:blip r:embed="rId19">
            <a:alphaModFix amt="30000"/>
            <a:extLst>
              <a:ext uri="{28A0092B-C50C-407E-A947-70E740481C1C}">
                <a14:useLocalDpi xmlns:a14="http://schemas.microsoft.com/office/drawing/2010/main" val="0"/>
              </a:ext>
            </a:extLst>
          </a:blip>
          <a:srcRect/>
          <a:stretch>
            <a:fillRect/>
          </a:stretch>
        </p:blipFill>
        <p:spPr bwMode="auto">
          <a:xfrm>
            <a:off x="0" y="-1"/>
            <a:ext cx="12192003" cy="6858001"/>
          </a:xfrm>
          <a:prstGeom prst="rect">
            <a:avLst/>
          </a:prstGeom>
          <a:noFill/>
          <a:extLst>
            <a:ext uri="{909E8E84-426E-40dd-AFC4-6F175D3DCCD1}">
              <a14:hiddenFill xmlns:a14="http://schemas.microsoft.com/office/drawing/2010/main" xmlns="">
                <a:solidFill>
                  <a:srgbClr val="FFFFFF"/>
                </a:solidFill>
              </a14:hiddenFill>
            </a:ext>
          </a:extLst>
        </p:spPr>
      </p:pic>
      <p:grpSp>
        <p:nvGrpSpPr>
          <p:cNvPr id="8" name="Group 7"/>
          <p:cNvGrpSpPr/>
          <p:nvPr/>
        </p:nvGrpSpPr>
        <p:grpSpPr>
          <a:xfrm>
            <a:off x="-14288" y="0"/>
            <a:ext cx="12053888" cy="6858001"/>
            <a:chOff x="-14288" y="0"/>
            <a:chExt cx="12053888" cy="6858001"/>
          </a:xfrm>
        </p:grpSpPr>
        <p:grpSp>
          <p:nvGrpSpPr>
            <p:cNvPr id="9" name="Group 8"/>
            <p:cNvGrpSpPr/>
            <p:nvPr/>
          </p:nvGrpSpPr>
          <p:grpSpPr>
            <a:xfrm>
              <a:off x="-14288" y="0"/>
              <a:ext cx="1220788" cy="6858001"/>
              <a:chOff x="-14288" y="0"/>
              <a:chExt cx="1220788" cy="6858001"/>
            </a:xfrm>
            <a:gradFill flip="none" rotWithShape="1">
              <a:gsLst>
                <a:gs pos="0">
                  <a:schemeClr val="tx2"/>
                </a:gs>
                <a:gs pos="100000">
                  <a:schemeClr val="bg2">
                    <a:lumMod val="60000"/>
                    <a:lumOff val="40000"/>
                  </a:schemeClr>
                </a:gs>
              </a:gsLst>
              <a:lin ang="5400000" scaled="0"/>
              <a:tileRect/>
            </a:gradFill>
          </p:grpSpPr>
          <p:sp>
            <p:nvSpPr>
              <p:cNvPr id="21" name="Rectangle 5"/>
              <p:cNvSpPr>
                <a:spLocks noChangeArrowheads="1"/>
              </p:cNvSpPr>
              <p:nvPr/>
            </p:nvSpPr>
            <p:spPr bwMode="auto">
              <a:xfrm>
                <a:off x="114300" y="4763"/>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22" name="Freeform 6"/>
              <p:cNvSpPr>
                <a:spLocks noEditPoints="1"/>
              </p:cNvSpPr>
              <p:nvPr/>
            </p:nvSpPr>
            <p:spPr bwMode="auto">
              <a:xfrm>
                <a:off x="33337" y="217646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3" name="Freeform 7"/>
              <p:cNvSpPr>
                <a:spLocks noEditPoints="1"/>
              </p:cNvSpPr>
              <p:nvPr/>
            </p:nvSpPr>
            <p:spPr bwMode="auto">
              <a:xfrm>
                <a:off x="28575" y="4021138"/>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4" name="Freeform 8"/>
              <p:cNvSpPr/>
              <p:nvPr/>
            </p:nvSpPr>
            <p:spPr bwMode="auto">
              <a:xfrm>
                <a:off x="200025" y="4763"/>
                <a:ext cx="369888" cy="1811338"/>
              </a:xfrm>
              <a:custGeom>
                <a:avLst/>
                <a:gdLst/>
                <a:ahLst/>
                <a:cxnLst/>
                <a:rect l="0" t="0" r="r" b="b"/>
                <a:pathLst>
                  <a:path w="233" h="1141">
                    <a:moveTo>
                      <a:pt x="218" y="1141"/>
                    </a:moveTo>
                    <a:lnTo>
                      <a:pt x="0" y="626"/>
                    </a:lnTo>
                    <a:lnTo>
                      <a:pt x="0" y="0"/>
                    </a:lnTo>
                    <a:lnTo>
                      <a:pt x="15" y="0"/>
                    </a:lnTo>
                    <a:lnTo>
                      <a:pt x="15" y="623"/>
                    </a:lnTo>
                    <a:lnTo>
                      <a:pt x="233" y="1135"/>
                    </a:lnTo>
                    <a:lnTo>
                      <a:pt x="218" y="114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5" name="Freeform 9"/>
              <p:cNvSpPr>
                <a:spLocks noEditPoints="1"/>
              </p:cNvSpPr>
              <p:nvPr/>
            </p:nvSpPr>
            <p:spPr bwMode="auto">
              <a:xfrm>
                <a:off x="503237" y="1801813"/>
                <a:ext cx="190500" cy="188913"/>
              </a:xfrm>
              <a:custGeom>
                <a:avLst/>
                <a:gdLst/>
                <a:ahLst/>
                <a:cxnLst/>
                <a:rect l="0" t="0" r="r" b="b"/>
                <a:pathLst>
                  <a:path w="40" h="40">
                    <a:moveTo>
                      <a:pt x="20" y="40"/>
                    </a:moveTo>
                    <a:cubicBezTo>
                      <a:pt x="9" y="40"/>
                      <a:pt x="0" y="31"/>
                      <a:pt x="0" y="20"/>
                    </a:cubicBezTo>
                    <a:cubicBezTo>
                      <a:pt x="0" y="9"/>
                      <a:pt x="9" y="0"/>
                      <a:pt x="20" y="0"/>
                    </a:cubicBezTo>
                    <a:cubicBezTo>
                      <a:pt x="33" y="0"/>
                      <a:pt x="40" y="6"/>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6" name="Freeform 10"/>
              <p:cNvSpPr/>
              <p:nvPr/>
            </p:nvSpPr>
            <p:spPr bwMode="auto">
              <a:xfrm>
                <a:off x="285750" y="4763"/>
                <a:ext cx="369888" cy="1430338"/>
              </a:xfrm>
              <a:custGeom>
                <a:avLst/>
                <a:gdLst/>
                <a:ahLst/>
                <a:cxnLst/>
                <a:rect l="0" t="0" r="r" b="b"/>
                <a:pathLst>
                  <a:path w="233" h="901">
                    <a:moveTo>
                      <a:pt x="221" y="901"/>
                    </a:moveTo>
                    <a:lnTo>
                      <a:pt x="0" y="383"/>
                    </a:lnTo>
                    <a:lnTo>
                      <a:pt x="0" y="0"/>
                    </a:lnTo>
                    <a:lnTo>
                      <a:pt x="18" y="0"/>
                    </a:lnTo>
                    <a:lnTo>
                      <a:pt x="18" y="380"/>
                    </a:lnTo>
                    <a:lnTo>
                      <a:pt x="233" y="895"/>
                    </a:lnTo>
                    <a:lnTo>
                      <a:pt x="221" y="901"/>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7" name="Freeform 11"/>
              <p:cNvSpPr/>
              <p:nvPr/>
            </p:nvSpPr>
            <p:spPr bwMode="auto">
              <a:xfrm>
                <a:off x="546100" y="0"/>
                <a:ext cx="152400" cy="912813"/>
              </a:xfrm>
              <a:custGeom>
                <a:avLst/>
                <a:gdLst/>
                <a:ahLst/>
                <a:cxnLst/>
                <a:rect l="0" t="0" r="r" b="b"/>
                <a:pathLst>
                  <a:path w="96" h="575">
                    <a:moveTo>
                      <a:pt x="96" y="575"/>
                    </a:moveTo>
                    <a:lnTo>
                      <a:pt x="78" y="575"/>
                    </a:lnTo>
                    <a:lnTo>
                      <a:pt x="78" y="192"/>
                    </a:lnTo>
                    <a:lnTo>
                      <a:pt x="0" y="6"/>
                    </a:lnTo>
                    <a:lnTo>
                      <a:pt x="15" y="0"/>
                    </a:lnTo>
                    <a:lnTo>
                      <a:pt x="96" y="189"/>
                    </a:lnTo>
                    <a:lnTo>
                      <a:pt x="96"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8" name="Freeform 12"/>
              <p:cNvSpPr>
                <a:spLocks noEditPoints="1"/>
              </p:cNvSpPr>
              <p:nvPr/>
            </p:nvSpPr>
            <p:spPr bwMode="auto">
              <a:xfrm>
                <a:off x="588962" y="1420813"/>
                <a:ext cx="190500" cy="190500"/>
              </a:xfrm>
              <a:custGeom>
                <a:avLst/>
                <a:gdLst/>
                <a:ahLst/>
                <a:cxnLst/>
                <a:rect l="0" t="0" r="r" b="b"/>
                <a:pathLst>
                  <a:path w="40" h="40">
                    <a:moveTo>
                      <a:pt x="20" y="40"/>
                    </a:moveTo>
                    <a:cubicBezTo>
                      <a:pt x="9" y="40"/>
                      <a:pt x="0" y="31"/>
                      <a:pt x="0" y="20"/>
                    </a:cubicBezTo>
                    <a:cubicBezTo>
                      <a:pt x="0" y="9"/>
                      <a:pt x="9" y="0"/>
                      <a:pt x="20" y="0"/>
                    </a:cubicBezTo>
                    <a:cubicBezTo>
                      <a:pt x="33" y="0"/>
                      <a:pt x="40" y="7"/>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9"/>
                      <a:pt x="31"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9" name="Freeform 13"/>
              <p:cNvSpPr>
                <a:spLocks noEditPoints="1"/>
              </p:cNvSpPr>
              <p:nvPr/>
            </p:nvSpPr>
            <p:spPr bwMode="auto">
              <a:xfrm>
                <a:off x="588962" y="9032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0" name="Freeform 14"/>
              <p:cNvSpPr/>
              <p:nvPr/>
            </p:nvSpPr>
            <p:spPr bwMode="auto">
              <a:xfrm>
                <a:off x="641350" y="0"/>
                <a:ext cx="422275" cy="527050"/>
              </a:xfrm>
              <a:custGeom>
                <a:avLst/>
                <a:gdLst/>
                <a:ahLst/>
                <a:cxnLst/>
                <a:rect l="0" t="0" r="r" b="b"/>
                <a:pathLst>
                  <a:path w="266" h="332">
                    <a:moveTo>
                      <a:pt x="257" y="332"/>
                    </a:moveTo>
                    <a:lnTo>
                      <a:pt x="48" y="123"/>
                    </a:lnTo>
                    <a:lnTo>
                      <a:pt x="0" y="6"/>
                    </a:lnTo>
                    <a:lnTo>
                      <a:pt x="15" y="0"/>
                    </a:lnTo>
                    <a:lnTo>
                      <a:pt x="63" y="114"/>
                    </a:lnTo>
                    <a:lnTo>
                      <a:pt x="266" y="320"/>
                    </a:lnTo>
                    <a:lnTo>
                      <a:pt x="257" y="332"/>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1" name="Freeform 15"/>
              <p:cNvSpPr>
                <a:spLocks noEditPoints="1"/>
              </p:cNvSpPr>
              <p:nvPr/>
            </p:nvSpPr>
            <p:spPr bwMode="auto">
              <a:xfrm>
                <a:off x="1020762" y="488950"/>
                <a:ext cx="161925" cy="147638"/>
              </a:xfrm>
              <a:custGeom>
                <a:avLst/>
                <a:gdLst/>
                <a:ahLst/>
                <a:cxnLst/>
                <a:rect l="0" t="0" r="r" b="b"/>
                <a:pathLst>
                  <a:path w="34" h="31">
                    <a:moveTo>
                      <a:pt x="17" y="31"/>
                    </a:moveTo>
                    <a:cubicBezTo>
                      <a:pt x="13" y="31"/>
                      <a:pt x="9" y="30"/>
                      <a:pt x="6" y="27"/>
                    </a:cubicBezTo>
                    <a:cubicBezTo>
                      <a:pt x="0" y="20"/>
                      <a:pt x="0" y="10"/>
                      <a:pt x="6" y="4"/>
                    </a:cubicBezTo>
                    <a:cubicBezTo>
                      <a:pt x="9" y="1"/>
                      <a:pt x="13" y="0"/>
                      <a:pt x="17" y="0"/>
                    </a:cubicBezTo>
                    <a:cubicBezTo>
                      <a:pt x="21" y="0"/>
                      <a:pt x="25" y="1"/>
                      <a:pt x="28" y="4"/>
                    </a:cubicBezTo>
                    <a:cubicBezTo>
                      <a:pt x="34" y="10"/>
                      <a:pt x="34" y="20"/>
                      <a:pt x="28" y="27"/>
                    </a:cubicBezTo>
                    <a:cubicBezTo>
                      <a:pt x="25" y="30"/>
                      <a:pt x="21" y="31"/>
                      <a:pt x="17" y="31"/>
                    </a:cubicBezTo>
                    <a:close/>
                    <a:moveTo>
                      <a:pt x="17" y="4"/>
                    </a:moveTo>
                    <a:cubicBezTo>
                      <a:pt x="14" y="4"/>
                      <a:pt x="11" y="5"/>
                      <a:pt x="9" y="7"/>
                    </a:cubicBezTo>
                    <a:cubicBezTo>
                      <a:pt x="4" y="12"/>
                      <a:pt x="4" y="19"/>
                      <a:pt x="9" y="24"/>
                    </a:cubicBezTo>
                    <a:cubicBezTo>
                      <a:pt x="11" y="26"/>
                      <a:pt x="14" y="27"/>
                      <a:pt x="17" y="27"/>
                    </a:cubicBezTo>
                    <a:cubicBezTo>
                      <a:pt x="20" y="27"/>
                      <a:pt x="23" y="26"/>
                      <a:pt x="25" y="24"/>
                    </a:cubicBezTo>
                    <a:cubicBezTo>
                      <a:pt x="30" y="19"/>
                      <a:pt x="30" y="12"/>
                      <a:pt x="25" y="7"/>
                    </a:cubicBezTo>
                    <a:cubicBezTo>
                      <a:pt x="23" y="5"/>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2" name="Line 16"/>
              <p:cNvSpPr>
                <a:spLocks noChangeShapeType="1"/>
              </p:cNvSpPr>
              <p:nvPr/>
            </p:nvSpPr>
            <p:spPr bwMode="auto">
              <a:xfrm>
                <a:off x="-4763" y="9525"/>
                <a:ext cx="0" cy="0"/>
              </a:xfrm>
              <a:prstGeom prst="line">
                <a:avLst/>
              </a:prstGeom>
              <a:grpFill/>
              <a:ln w="15" cap="flat">
                <a:solidFill>
                  <a:srgbClr val="FFFFFF"/>
                </a:solidFill>
                <a:prstDash val="solid"/>
                <a:miter lim="800000"/>
                <a:headEnd/>
                <a:tailEnd/>
              </a:ln>
            </p:spPr>
          </p:sp>
          <p:sp>
            <p:nvSpPr>
              <p:cNvPr id="33" name="Freeform 17"/>
              <p:cNvSpPr/>
              <p:nvPr/>
            </p:nvSpPr>
            <p:spPr bwMode="auto">
              <a:xfrm>
                <a:off x="9525" y="1801813"/>
                <a:ext cx="123825" cy="127000"/>
              </a:xfrm>
              <a:custGeom>
                <a:avLst/>
                <a:gdLst/>
                <a:ahLst/>
                <a:cxnLst/>
                <a:rect l="0" t="0" r="r" b="b"/>
                <a:pathLst>
                  <a:path w="78" h="80">
                    <a:moveTo>
                      <a:pt x="6" y="80"/>
                    </a:moveTo>
                    <a:lnTo>
                      <a:pt x="0" y="71"/>
                    </a:lnTo>
                    <a:lnTo>
                      <a:pt x="69" y="0"/>
                    </a:lnTo>
                    <a:lnTo>
                      <a:pt x="78" y="9"/>
                    </a:lnTo>
                    <a:lnTo>
                      <a:pt x="6" y="8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4" name="Freeform 18"/>
              <p:cNvSpPr/>
              <p:nvPr/>
            </p:nvSpPr>
            <p:spPr bwMode="auto">
              <a:xfrm>
                <a:off x="-9525" y="3549650"/>
                <a:ext cx="147638" cy="481013"/>
              </a:xfrm>
              <a:custGeom>
                <a:avLst/>
                <a:gdLst/>
                <a:ahLst/>
                <a:cxnLst/>
                <a:rect l="0" t="0" r="r" b="b"/>
                <a:pathLst>
                  <a:path w="93" h="303">
                    <a:moveTo>
                      <a:pt x="93" y="303"/>
                    </a:moveTo>
                    <a:lnTo>
                      <a:pt x="78" y="303"/>
                    </a:lnTo>
                    <a:lnTo>
                      <a:pt x="78" y="78"/>
                    </a:lnTo>
                    <a:lnTo>
                      <a:pt x="0" y="12"/>
                    </a:lnTo>
                    <a:lnTo>
                      <a:pt x="12" y="0"/>
                    </a:lnTo>
                    <a:lnTo>
                      <a:pt x="93" y="69"/>
                    </a:lnTo>
                    <a:lnTo>
                      <a:pt x="93" y="30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5" name="Freeform 19"/>
              <p:cNvSpPr/>
              <p:nvPr/>
            </p:nvSpPr>
            <p:spPr bwMode="auto">
              <a:xfrm>
                <a:off x="128587" y="1382713"/>
                <a:ext cx="142875" cy="476250"/>
              </a:xfrm>
              <a:custGeom>
                <a:avLst/>
                <a:gdLst/>
                <a:ahLst/>
                <a:cxnLst/>
                <a:rect l="0" t="0" r="r" b="b"/>
                <a:pathLst>
                  <a:path w="90" h="300">
                    <a:moveTo>
                      <a:pt x="90" y="300"/>
                    </a:moveTo>
                    <a:lnTo>
                      <a:pt x="78" y="300"/>
                    </a:lnTo>
                    <a:lnTo>
                      <a:pt x="78" y="84"/>
                    </a:lnTo>
                    <a:lnTo>
                      <a:pt x="0" y="9"/>
                    </a:lnTo>
                    <a:lnTo>
                      <a:pt x="9" y="0"/>
                    </a:lnTo>
                    <a:lnTo>
                      <a:pt x="90" y="81"/>
                    </a:lnTo>
                    <a:lnTo>
                      <a:pt x="90" y="300"/>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6" name="Freeform 20"/>
              <p:cNvSpPr>
                <a:spLocks noEditPoints="1"/>
              </p:cNvSpPr>
              <p:nvPr/>
            </p:nvSpPr>
            <p:spPr bwMode="auto">
              <a:xfrm>
                <a:off x="204787" y="1849438"/>
                <a:ext cx="114300" cy="107950"/>
              </a:xfrm>
              <a:custGeom>
                <a:avLst/>
                <a:gdLst/>
                <a:ahLst/>
                <a:cxnLst/>
                <a:rect l="0" t="0" r="r" b="b"/>
                <a:pathLst>
                  <a:path w="24" h="23">
                    <a:moveTo>
                      <a:pt x="12" y="23"/>
                    </a:moveTo>
                    <a:cubicBezTo>
                      <a:pt x="6" y="23"/>
                      <a:pt x="0" y="18"/>
                      <a:pt x="0" y="12"/>
                    </a:cubicBezTo>
                    <a:cubicBezTo>
                      <a:pt x="0" y="5"/>
                      <a:pt x="6" y="0"/>
                      <a:pt x="12" y="0"/>
                    </a:cubicBezTo>
                    <a:cubicBezTo>
                      <a:pt x="18" y="0"/>
                      <a:pt x="24" y="5"/>
                      <a:pt x="24" y="12"/>
                    </a:cubicBezTo>
                    <a:cubicBezTo>
                      <a:pt x="24" y="18"/>
                      <a:pt x="18" y="23"/>
                      <a:pt x="12" y="23"/>
                    </a:cubicBezTo>
                    <a:close/>
                    <a:moveTo>
                      <a:pt x="12" y="4"/>
                    </a:moveTo>
                    <a:cubicBezTo>
                      <a:pt x="8" y="4"/>
                      <a:pt x="4" y="8"/>
                      <a:pt x="4" y="12"/>
                    </a:cubicBezTo>
                    <a:cubicBezTo>
                      <a:pt x="4" y="16"/>
                      <a:pt x="8" y="19"/>
                      <a:pt x="12" y="19"/>
                    </a:cubicBezTo>
                    <a:cubicBezTo>
                      <a:pt x="16" y="19"/>
                      <a:pt x="20" y="16"/>
                      <a:pt x="20" y="12"/>
                    </a:cubicBezTo>
                    <a:cubicBezTo>
                      <a:pt x="20" y="8"/>
                      <a:pt x="16" y="4"/>
                      <a:pt x="12"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7" name="Rectangle 21"/>
              <p:cNvSpPr>
                <a:spLocks noChangeArrowheads="1"/>
              </p:cNvSpPr>
              <p:nvPr/>
            </p:nvSpPr>
            <p:spPr bwMode="auto">
              <a:xfrm>
                <a:off x="133350" y="4662488"/>
                <a:ext cx="23813" cy="2181225"/>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sp>
            <p:nvSpPr>
              <p:cNvPr id="38" name="Freeform 22"/>
              <p:cNvSpPr/>
              <p:nvPr/>
            </p:nvSpPr>
            <p:spPr bwMode="auto">
              <a:xfrm>
                <a:off x="223837" y="5041900"/>
                <a:ext cx="369888" cy="1801813"/>
              </a:xfrm>
              <a:custGeom>
                <a:avLst/>
                <a:gdLst/>
                <a:ahLst/>
                <a:cxnLst/>
                <a:rect l="0" t="0" r="r" b="b"/>
                <a:pathLst>
                  <a:path w="233" h="1135">
                    <a:moveTo>
                      <a:pt x="15" y="1135"/>
                    </a:moveTo>
                    <a:lnTo>
                      <a:pt x="0" y="1135"/>
                    </a:lnTo>
                    <a:lnTo>
                      <a:pt x="0" y="515"/>
                    </a:lnTo>
                    <a:lnTo>
                      <a:pt x="0" y="512"/>
                    </a:lnTo>
                    <a:lnTo>
                      <a:pt x="218" y="0"/>
                    </a:lnTo>
                    <a:lnTo>
                      <a:pt x="233" y="6"/>
                    </a:lnTo>
                    <a:lnTo>
                      <a:pt x="15" y="518"/>
                    </a:lnTo>
                    <a:lnTo>
                      <a:pt x="15"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39" name="Freeform 23"/>
              <p:cNvSpPr>
                <a:spLocks noEditPoints="1"/>
              </p:cNvSpPr>
              <p:nvPr/>
            </p:nvSpPr>
            <p:spPr bwMode="auto">
              <a:xfrm>
                <a:off x="52387" y="44815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8" y="36"/>
                      <a:pt x="36" y="29"/>
                      <a:pt x="36" y="20"/>
                    </a:cubicBezTo>
                    <a:cubicBezTo>
                      <a:pt x="36" y="11"/>
                      <a:pt x="28"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0" name="Freeform 24"/>
              <p:cNvSpPr/>
              <p:nvPr/>
            </p:nvSpPr>
            <p:spPr bwMode="auto">
              <a:xfrm>
                <a:off x="-14288" y="5627688"/>
                <a:ext cx="85725" cy="1216025"/>
              </a:xfrm>
              <a:custGeom>
                <a:avLst/>
                <a:gdLst/>
                <a:ahLst/>
                <a:cxnLst/>
                <a:rect l="0" t="0" r="r" b="b"/>
                <a:pathLst>
                  <a:path w="54" h="766">
                    <a:moveTo>
                      <a:pt x="54" y="766"/>
                    </a:moveTo>
                    <a:lnTo>
                      <a:pt x="36" y="766"/>
                    </a:lnTo>
                    <a:lnTo>
                      <a:pt x="36" y="149"/>
                    </a:lnTo>
                    <a:lnTo>
                      <a:pt x="0" y="3"/>
                    </a:lnTo>
                    <a:lnTo>
                      <a:pt x="18" y="0"/>
                    </a:lnTo>
                    <a:lnTo>
                      <a:pt x="54" y="146"/>
                    </a:lnTo>
                    <a:lnTo>
                      <a:pt x="54" y="76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1" name="Freeform 25"/>
              <p:cNvSpPr>
                <a:spLocks noEditPoints="1"/>
              </p:cNvSpPr>
              <p:nvPr/>
            </p:nvSpPr>
            <p:spPr bwMode="auto">
              <a:xfrm>
                <a:off x="527050" y="48672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2" name="Freeform 26"/>
              <p:cNvSpPr/>
              <p:nvPr/>
            </p:nvSpPr>
            <p:spPr bwMode="auto">
              <a:xfrm>
                <a:off x="309562" y="5422900"/>
                <a:ext cx="374650" cy="1425575"/>
              </a:xfrm>
              <a:custGeom>
                <a:avLst/>
                <a:gdLst/>
                <a:ahLst/>
                <a:cxnLst/>
                <a:rect l="0" t="0" r="r" b="b"/>
                <a:pathLst>
                  <a:path w="236" h="898">
                    <a:moveTo>
                      <a:pt x="18" y="898"/>
                    </a:moveTo>
                    <a:lnTo>
                      <a:pt x="0" y="898"/>
                    </a:lnTo>
                    <a:lnTo>
                      <a:pt x="0" y="515"/>
                    </a:lnTo>
                    <a:lnTo>
                      <a:pt x="3" y="512"/>
                    </a:lnTo>
                    <a:lnTo>
                      <a:pt x="221" y="0"/>
                    </a:lnTo>
                    <a:lnTo>
                      <a:pt x="236" y="6"/>
                    </a:lnTo>
                    <a:lnTo>
                      <a:pt x="18" y="518"/>
                    </a:lnTo>
                    <a:lnTo>
                      <a:pt x="18" y="898"/>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3" name="Freeform 27"/>
              <p:cNvSpPr/>
              <p:nvPr/>
            </p:nvSpPr>
            <p:spPr bwMode="auto">
              <a:xfrm>
                <a:off x="569912" y="5945188"/>
                <a:ext cx="152400" cy="912813"/>
              </a:xfrm>
              <a:custGeom>
                <a:avLst/>
                <a:gdLst/>
                <a:ahLst/>
                <a:cxnLst/>
                <a:rect l="0" t="0" r="r" b="b"/>
                <a:pathLst>
                  <a:path w="96" h="575">
                    <a:moveTo>
                      <a:pt x="15" y="575"/>
                    </a:moveTo>
                    <a:lnTo>
                      <a:pt x="0" y="569"/>
                    </a:lnTo>
                    <a:lnTo>
                      <a:pt x="81" y="383"/>
                    </a:lnTo>
                    <a:lnTo>
                      <a:pt x="81" y="0"/>
                    </a:lnTo>
                    <a:lnTo>
                      <a:pt x="96" y="0"/>
                    </a:lnTo>
                    <a:lnTo>
                      <a:pt x="96" y="386"/>
                    </a:lnTo>
                    <a:lnTo>
                      <a:pt x="15" y="57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4" name="Freeform 28"/>
              <p:cNvSpPr>
                <a:spLocks noEditPoints="1"/>
              </p:cNvSpPr>
              <p:nvPr/>
            </p:nvSpPr>
            <p:spPr bwMode="auto">
              <a:xfrm>
                <a:off x="612775" y="5246688"/>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5" name="Freeform 29"/>
              <p:cNvSpPr>
                <a:spLocks noEditPoints="1"/>
              </p:cNvSpPr>
              <p:nvPr/>
            </p:nvSpPr>
            <p:spPr bwMode="auto">
              <a:xfrm>
                <a:off x="612775" y="5764213"/>
                <a:ext cx="190500"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6" name="Freeform 30"/>
              <p:cNvSpPr/>
              <p:nvPr/>
            </p:nvSpPr>
            <p:spPr bwMode="auto">
              <a:xfrm>
                <a:off x="669925" y="6330950"/>
                <a:ext cx="417513" cy="517525"/>
              </a:xfrm>
              <a:custGeom>
                <a:avLst/>
                <a:gdLst/>
                <a:ahLst/>
                <a:cxnLst/>
                <a:rect l="0" t="0" r="r" b="b"/>
                <a:pathLst>
                  <a:path w="263" h="326">
                    <a:moveTo>
                      <a:pt x="15" y="326"/>
                    </a:moveTo>
                    <a:lnTo>
                      <a:pt x="0" y="320"/>
                    </a:lnTo>
                    <a:lnTo>
                      <a:pt x="45" y="206"/>
                    </a:lnTo>
                    <a:lnTo>
                      <a:pt x="48" y="206"/>
                    </a:lnTo>
                    <a:lnTo>
                      <a:pt x="254" y="0"/>
                    </a:lnTo>
                    <a:lnTo>
                      <a:pt x="263" y="12"/>
                    </a:lnTo>
                    <a:lnTo>
                      <a:pt x="60" y="215"/>
                    </a:lnTo>
                    <a:lnTo>
                      <a:pt x="15" y="326"/>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47" name="Freeform 31"/>
              <p:cNvSpPr>
                <a:spLocks noEditPoints="1"/>
              </p:cNvSpPr>
              <p:nvPr/>
            </p:nvSpPr>
            <p:spPr bwMode="auto">
              <a:xfrm>
                <a:off x="1049337" y="6221413"/>
                <a:ext cx="157163" cy="147638"/>
              </a:xfrm>
              <a:custGeom>
                <a:avLst/>
                <a:gdLst/>
                <a:ahLst/>
                <a:cxnLst/>
                <a:rect l="0" t="0" r="r" b="b"/>
                <a:pathLst>
                  <a:path w="33" h="31">
                    <a:moveTo>
                      <a:pt x="16" y="31"/>
                    </a:moveTo>
                    <a:cubicBezTo>
                      <a:pt x="12" y="31"/>
                      <a:pt x="8" y="29"/>
                      <a:pt x="5" y="26"/>
                    </a:cubicBezTo>
                    <a:cubicBezTo>
                      <a:pt x="2" y="24"/>
                      <a:pt x="0" y="20"/>
                      <a:pt x="0" y="15"/>
                    </a:cubicBezTo>
                    <a:cubicBezTo>
                      <a:pt x="0" y="11"/>
                      <a:pt x="2" y="7"/>
                      <a:pt x="5" y="4"/>
                    </a:cubicBezTo>
                    <a:cubicBezTo>
                      <a:pt x="8" y="1"/>
                      <a:pt x="12" y="0"/>
                      <a:pt x="16" y="0"/>
                    </a:cubicBezTo>
                    <a:cubicBezTo>
                      <a:pt x="20" y="0"/>
                      <a:pt x="24" y="1"/>
                      <a:pt x="27" y="4"/>
                    </a:cubicBezTo>
                    <a:cubicBezTo>
                      <a:pt x="33" y="10"/>
                      <a:pt x="33" y="20"/>
                      <a:pt x="27" y="26"/>
                    </a:cubicBezTo>
                    <a:cubicBezTo>
                      <a:pt x="24" y="29"/>
                      <a:pt x="20" y="31"/>
                      <a:pt x="16" y="31"/>
                    </a:cubicBezTo>
                    <a:close/>
                    <a:moveTo>
                      <a:pt x="16" y="4"/>
                    </a:moveTo>
                    <a:cubicBezTo>
                      <a:pt x="13" y="4"/>
                      <a:pt x="10" y="5"/>
                      <a:pt x="8" y="7"/>
                    </a:cubicBezTo>
                    <a:cubicBezTo>
                      <a:pt x="6" y="9"/>
                      <a:pt x="4" y="12"/>
                      <a:pt x="4" y="15"/>
                    </a:cubicBezTo>
                    <a:cubicBezTo>
                      <a:pt x="4" y="19"/>
                      <a:pt x="6" y="21"/>
                      <a:pt x="8" y="24"/>
                    </a:cubicBezTo>
                    <a:cubicBezTo>
                      <a:pt x="10" y="26"/>
                      <a:pt x="13" y="27"/>
                      <a:pt x="16" y="27"/>
                    </a:cubicBezTo>
                    <a:cubicBezTo>
                      <a:pt x="19" y="27"/>
                      <a:pt x="22" y="26"/>
                      <a:pt x="24" y="24"/>
                    </a:cubicBezTo>
                    <a:cubicBezTo>
                      <a:pt x="29" y="19"/>
                      <a:pt x="29" y="12"/>
                      <a:pt x="24" y="7"/>
                    </a:cubicBezTo>
                    <a:cubicBezTo>
                      <a:pt x="22" y="5"/>
                      <a:pt x="19" y="4"/>
                      <a:pt x="16"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grpSp>
        <p:grpSp>
          <p:nvGrpSpPr>
            <p:cNvPr id="10" name="Group 9"/>
            <p:cNvGrpSpPr/>
            <p:nvPr/>
          </p:nvGrpSpPr>
          <p:grpSpPr>
            <a:xfrm>
              <a:off x="11364912" y="0"/>
              <a:ext cx="674688" cy="6848476"/>
              <a:chOff x="11364912" y="0"/>
              <a:chExt cx="674688" cy="6848476"/>
            </a:xfrm>
            <a:gradFill flip="none" rotWithShape="1">
              <a:gsLst>
                <a:gs pos="0">
                  <a:schemeClr val="tx2">
                    <a:alpha val="80000"/>
                  </a:schemeClr>
                </a:gs>
                <a:gs pos="100000">
                  <a:schemeClr val="bg2">
                    <a:lumMod val="60000"/>
                    <a:lumOff val="40000"/>
                    <a:alpha val="60000"/>
                  </a:schemeClr>
                </a:gs>
              </a:gsLst>
              <a:lin ang="5400000" scaled="0"/>
              <a:tileRect/>
            </a:gradFill>
          </p:grpSpPr>
          <p:sp>
            <p:nvSpPr>
              <p:cNvPr id="11" name="Freeform 32"/>
              <p:cNvSpPr/>
              <p:nvPr/>
            </p:nvSpPr>
            <p:spPr bwMode="auto">
              <a:xfrm>
                <a:off x="11483975" y="0"/>
                <a:ext cx="417513" cy="512763"/>
              </a:xfrm>
              <a:custGeom>
                <a:avLst/>
                <a:gdLst/>
                <a:ahLst/>
                <a:cxnLst/>
                <a:rect l="0" t="0" r="r" b="b"/>
                <a:pathLst>
                  <a:path w="263" h="323">
                    <a:moveTo>
                      <a:pt x="12" y="323"/>
                    </a:moveTo>
                    <a:lnTo>
                      <a:pt x="0" y="314"/>
                    </a:lnTo>
                    <a:lnTo>
                      <a:pt x="203" y="108"/>
                    </a:lnTo>
                    <a:lnTo>
                      <a:pt x="248" y="0"/>
                    </a:lnTo>
                    <a:lnTo>
                      <a:pt x="263" y="6"/>
                    </a:lnTo>
                    <a:lnTo>
                      <a:pt x="218" y="117"/>
                    </a:lnTo>
                    <a:lnTo>
                      <a:pt x="218" y="117"/>
                    </a:lnTo>
                    <a:lnTo>
                      <a:pt x="12" y="32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2" name="Freeform 33"/>
              <p:cNvSpPr>
                <a:spLocks noEditPoints="1"/>
              </p:cNvSpPr>
              <p:nvPr/>
            </p:nvSpPr>
            <p:spPr bwMode="auto">
              <a:xfrm>
                <a:off x="11364912" y="474663"/>
                <a:ext cx="157163" cy="152400"/>
              </a:xfrm>
              <a:custGeom>
                <a:avLst/>
                <a:gdLst/>
                <a:ahLst/>
                <a:cxnLst/>
                <a:rect l="0" t="0" r="r" b="b"/>
                <a:pathLst>
                  <a:path w="33" h="32">
                    <a:moveTo>
                      <a:pt x="17" y="32"/>
                    </a:moveTo>
                    <a:cubicBezTo>
                      <a:pt x="13" y="32"/>
                      <a:pt x="9" y="30"/>
                      <a:pt x="6" y="27"/>
                    </a:cubicBezTo>
                    <a:cubicBezTo>
                      <a:pt x="0" y="21"/>
                      <a:pt x="0" y="11"/>
                      <a:pt x="6" y="5"/>
                    </a:cubicBezTo>
                    <a:cubicBezTo>
                      <a:pt x="9" y="2"/>
                      <a:pt x="13" y="0"/>
                      <a:pt x="17" y="0"/>
                    </a:cubicBezTo>
                    <a:cubicBezTo>
                      <a:pt x="21" y="0"/>
                      <a:pt x="25" y="2"/>
                      <a:pt x="28" y="5"/>
                    </a:cubicBezTo>
                    <a:cubicBezTo>
                      <a:pt x="31" y="8"/>
                      <a:pt x="33" y="12"/>
                      <a:pt x="33" y="16"/>
                    </a:cubicBezTo>
                    <a:cubicBezTo>
                      <a:pt x="33" y="20"/>
                      <a:pt x="31" y="24"/>
                      <a:pt x="28" y="27"/>
                    </a:cubicBezTo>
                    <a:cubicBezTo>
                      <a:pt x="25" y="30"/>
                      <a:pt x="21" y="32"/>
                      <a:pt x="17" y="32"/>
                    </a:cubicBezTo>
                    <a:close/>
                    <a:moveTo>
                      <a:pt x="17" y="4"/>
                    </a:moveTo>
                    <a:cubicBezTo>
                      <a:pt x="14" y="4"/>
                      <a:pt x="11" y="6"/>
                      <a:pt x="9" y="8"/>
                    </a:cubicBezTo>
                    <a:cubicBezTo>
                      <a:pt x="4" y="12"/>
                      <a:pt x="4" y="20"/>
                      <a:pt x="9" y="24"/>
                    </a:cubicBezTo>
                    <a:cubicBezTo>
                      <a:pt x="11" y="27"/>
                      <a:pt x="14" y="28"/>
                      <a:pt x="17" y="28"/>
                    </a:cubicBezTo>
                    <a:cubicBezTo>
                      <a:pt x="20" y="28"/>
                      <a:pt x="23" y="27"/>
                      <a:pt x="26" y="24"/>
                    </a:cubicBezTo>
                    <a:cubicBezTo>
                      <a:pt x="30" y="20"/>
                      <a:pt x="30" y="12"/>
                      <a:pt x="26" y="8"/>
                    </a:cubicBezTo>
                    <a:cubicBezTo>
                      <a:pt x="23" y="6"/>
                      <a:pt x="20"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3" name="Freeform 34"/>
              <p:cNvSpPr>
                <a:spLocks noEditPoints="1"/>
              </p:cNvSpPr>
              <p:nvPr/>
            </p:nvSpPr>
            <p:spPr bwMode="auto">
              <a:xfrm>
                <a:off x="11631612" y="1539875"/>
                <a:ext cx="188913" cy="190500"/>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4" name="Freeform 35"/>
              <p:cNvSpPr/>
              <p:nvPr/>
            </p:nvSpPr>
            <p:spPr bwMode="auto">
              <a:xfrm>
                <a:off x="11531600" y="5694363"/>
                <a:ext cx="298450" cy="1154113"/>
              </a:xfrm>
              <a:custGeom>
                <a:avLst/>
                <a:gdLst/>
                <a:ahLst/>
                <a:cxnLst/>
                <a:rect l="0" t="0" r="r" b="b"/>
                <a:pathLst>
                  <a:path w="188" h="727">
                    <a:moveTo>
                      <a:pt x="15" y="727"/>
                    </a:moveTo>
                    <a:lnTo>
                      <a:pt x="0" y="727"/>
                    </a:lnTo>
                    <a:lnTo>
                      <a:pt x="0" y="407"/>
                    </a:lnTo>
                    <a:lnTo>
                      <a:pt x="0" y="407"/>
                    </a:lnTo>
                    <a:lnTo>
                      <a:pt x="176" y="0"/>
                    </a:lnTo>
                    <a:lnTo>
                      <a:pt x="188" y="6"/>
                    </a:lnTo>
                    <a:lnTo>
                      <a:pt x="15" y="410"/>
                    </a:lnTo>
                    <a:lnTo>
                      <a:pt x="15" y="727"/>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5" name="Freeform 36"/>
              <p:cNvSpPr>
                <a:spLocks noEditPoints="1"/>
              </p:cNvSpPr>
              <p:nvPr/>
            </p:nvSpPr>
            <p:spPr bwMode="auto">
              <a:xfrm>
                <a:off x="11772900" y="5551488"/>
                <a:ext cx="157163" cy="155575"/>
              </a:xfrm>
              <a:custGeom>
                <a:avLst/>
                <a:gdLst/>
                <a:ahLst/>
                <a:cxnLst/>
                <a:rect l="0" t="0" r="r" b="b"/>
                <a:pathLst>
                  <a:path w="33" h="33">
                    <a:moveTo>
                      <a:pt x="17" y="33"/>
                    </a:moveTo>
                    <a:cubicBezTo>
                      <a:pt x="8" y="33"/>
                      <a:pt x="0" y="25"/>
                      <a:pt x="0" y="16"/>
                    </a:cubicBezTo>
                    <a:cubicBezTo>
                      <a:pt x="0" y="7"/>
                      <a:pt x="8" y="0"/>
                      <a:pt x="17" y="0"/>
                    </a:cubicBezTo>
                    <a:cubicBezTo>
                      <a:pt x="26" y="0"/>
                      <a:pt x="33" y="7"/>
                      <a:pt x="33" y="16"/>
                    </a:cubicBezTo>
                    <a:cubicBezTo>
                      <a:pt x="33" y="25"/>
                      <a:pt x="26" y="33"/>
                      <a:pt x="17" y="33"/>
                    </a:cubicBezTo>
                    <a:close/>
                    <a:moveTo>
                      <a:pt x="17" y="4"/>
                    </a:moveTo>
                    <a:cubicBezTo>
                      <a:pt x="10" y="4"/>
                      <a:pt x="4" y="9"/>
                      <a:pt x="4" y="16"/>
                    </a:cubicBezTo>
                    <a:cubicBezTo>
                      <a:pt x="4" y="23"/>
                      <a:pt x="10" y="29"/>
                      <a:pt x="17" y="29"/>
                    </a:cubicBezTo>
                    <a:cubicBezTo>
                      <a:pt x="23" y="29"/>
                      <a:pt x="29" y="23"/>
                      <a:pt x="29" y="16"/>
                    </a:cubicBezTo>
                    <a:cubicBezTo>
                      <a:pt x="29" y="9"/>
                      <a:pt x="23" y="4"/>
                      <a:pt x="17"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6" name="Freeform 37"/>
              <p:cNvSpPr/>
              <p:nvPr/>
            </p:nvSpPr>
            <p:spPr bwMode="auto">
              <a:xfrm>
                <a:off x="11710987" y="4763"/>
                <a:ext cx="304800" cy="1544638"/>
              </a:xfrm>
              <a:custGeom>
                <a:avLst/>
                <a:gdLst/>
                <a:ahLst/>
                <a:cxnLst/>
                <a:rect l="0" t="0" r="r" b="b"/>
                <a:pathLst>
                  <a:path w="192" h="973">
                    <a:moveTo>
                      <a:pt x="15" y="973"/>
                    </a:moveTo>
                    <a:lnTo>
                      <a:pt x="0" y="973"/>
                    </a:lnTo>
                    <a:lnTo>
                      <a:pt x="0" y="790"/>
                    </a:lnTo>
                    <a:lnTo>
                      <a:pt x="174" y="614"/>
                    </a:lnTo>
                    <a:lnTo>
                      <a:pt x="174" y="0"/>
                    </a:lnTo>
                    <a:lnTo>
                      <a:pt x="192" y="0"/>
                    </a:lnTo>
                    <a:lnTo>
                      <a:pt x="192" y="620"/>
                    </a:lnTo>
                    <a:lnTo>
                      <a:pt x="15" y="796"/>
                    </a:lnTo>
                    <a:lnTo>
                      <a:pt x="15" y="973"/>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7" name="Freeform 38"/>
              <p:cNvSpPr>
                <a:spLocks noEditPoints="1"/>
              </p:cNvSpPr>
              <p:nvPr/>
            </p:nvSpPr>
            <p:spPr bwMode="auto">
              <a:xfrm>
                <a:off x="11636375" y="4867275"/>
                <a:ext cx="188913"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1" y="4"/>
                      <a:pt x="4" y="11"/>
                      <a:pt x="4" y="20"/>
                    </a:cubicBezTo>
                    <a:cubicBezTo>
                      <a:pt x="4" y="29"/>
                      <a:pt x="11"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8" name="Freeform 39"/>
              <p:cNvSpPr/>
              <p:nvPr/>
            </p:nvSpPr>
            <p:spPr bwMode="auto">
              <a:xfrm>
                <a:off x="11441112" y="5046663"/>
                <a:ext cx="307975" cy="1801813"/>
              </a:xfrm>
              <a:custGeom>
                <a:avLst/>
                <a:gdLst/>
                <a:ahLst/>
                <a:cxnLst/>
                <a:rect l="0" t="0" r="r" b="b"/>
                <a:pathLst>
                  <a:path w="194" h="1135">
                    <a:moveTo>
                      <a:pt x="18" y="1135"/>
                    </a:moveTo>
                    <a:lnTo>
                      <a:pt x="0" y="1135"/>
                    </a:lnTo>
                    <a:lnTo>
                      <a:pt x="0" y="354"/>
                    </a:lnTo>
                    <a:lnTo>
                      <a:pt x="176" y="177"/>
                    </a:lnTo>
                    <a:lnTo>
                      <a:pt x="176" y="0"/>
                    </a:lnTo>
                    <a:lnTo>
                      <a:pt x="194" y="0"/>
                    </a:lnTo>
                    <a:lnTo>
                      <a:pt x="194" y="183"/>
                    </a:lnTo>
                    <a:lnTo>
                      <a:pt x="18" y="360"/>
                    </a:lnTo>
                    <a:lnTo>
                      <a:pt x="18" y="1135"/>
                    </a:ln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19" name="Freeform 40"/>
              <p:cNvSpPr>
                <a:spLocks noEditPoints="1"/>
              </p:cNvSpPr>
              <p:nvPr/>
            </p:nvSpPr>
            <p:spPr bwMode="auto">
              <a:xfrm>
                <a:off x="11849100" y="6416675"/>
                <a:ext cx="190500" cy="188913"/>
              </a:xfrm>
              <a:custGeom>
                <a:avLst/>
                <a:gdLst/>
                <a:ahLst/>
                <a:cxnLst/>
                <a:rect l="0" t="0" r="r" b="b"/>
                <a:pathLst>
                  <a:path w="40" h="40">
                    <a:moveTo>
                      <a:pt x="20" y="40"/>
                    </a:moveTo>
                    <a:cubicBezTo>
                      <a:pt x="9" y="40"/>
                      <a:pt x="0" y="31"/>
                      <a:pt x="0" y="20"/>
                    </a:cubicBezTo>
                    <a:cubicBezTo>
                      <a:pt x="0" y="9"/>
                      <a:pt x="9" y="0"/>
                      <a:pt x="20" y="0"/>
                    </a:cubicBezTo>
                    <a:cubicBezTo>
                      <a:pt x="31" y="0"/>
                      <a:pt x="40" y="9"/>
                      <a:pt x="40" y="20"/>
                    </a:cubicBezTo>
                    <a:cubicBezTo>
                      <a:pt x="40" y="31"/>
                      <a:pt x="31" y="40"/>
                      <a:pt x="20" y="40"/>
                    </a:cubicBezTo>
                    <a:close/>
                    <a:moveTo>
                      <a:pt x="20" y="4"/>
                    </a:moveTo>
                    <a:cubicBezTo>
                      <a:pt x="12" y="4"/>
                      <a:pt x="4" y="11"/>
                      <a:pt x="4" y="20"/>
                    </a:cubicBezTo>
                    <a:cubicBezTo>
                      <a:pt x="4" y="29"/>
                      <a:pt x="12" y="36"/>
                      <a:pt x="20" y="36"/>
                    </a:cubicBezTo>
                    <a:cubicBezTo>
                      <a:pt x="29" y="36"/>
                      <a:pt x="36" y="29"/>
                      <a:pt x="36" y="20"/>
                    </a:cubicBezTo>
                    <a:cubicBezTo>
                      <a:pt x="36" y="11"/>
                      <a:pt x="29" y="4"/>
                      <a:pt x="20" y="4"/>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sp>
          <p:sp>
            <p:nvSpPr>
              <p:cNvPr id="20" name="Rectangle 41"/>
              <p:cNvSpPr>
                <a:spLocks noChangeArrowheads="1"/>
              </p:cNvSpPr>
              <p:nvPr/>
            </p:nvSpPr>
            <p:spPr bwMode="auto">
              <a:xfrm>
                <a:off x="11939587" y="6596063"/>
                <a:ext cx="23813" cy="252413"/>
              </a:xfrm>
              <a:prstGeom prst="rect">
                <a:avLst/>
              </a:prstGeom>
              <a:grpFill/>
              <a:ln>
                <a:noFill/>
              </a:ln>
              <a:extLst>
                <a:ext uri="{91240B29-F687-4f45-9708-019B960494DF}">
                  <a14:hiddenLine xmlns:a14="http://schemas.microsoft.com/office/drawing/2010/main" xmlns="" w="9525">
                    <a:solidFill>
                      <a:srgbClr val="000000"/>
                    </a:solidFill>
                    <a:miter lim="800000"/>
                    <a:headEnd/>
                    <a:tailEnd/>
                  </a14:hiddenLine>
                </a:ext>
              </a:extLst>
            </p:spPr>
          </p:sp>
        </p:grpSp>
      </p:grpSp>
      <p:sp>
        <p:nvSpPr>
          <p:cNvPr id="2" name="Title Placeholder 1"/>
          <p:cNvSpPr>
            <a:spLocks noGrp="1"/>
          </p:cNvSpPr>
          <p:nvPr>
            <p:ph type="title"/>
          </p:nvPr>
        </p:nvSpPr>
        <p:spPr>
          <a:xfrm>
            <a:off x="1141413" y="618518"/>
            <a:ext cx="9905998" cy="1478570"/>
          </a:xfrm>
          <a:prstGeom prst="rect">
            <a:avLst/>
          </a:prstGeom>
        </p:spPr>
        <p:txBody>
          <a:bodyPr vert="horz" lIns="91440" tIns="45720" rIns="91440" bIns="45720" rtlCol="0" anchor="ctr">
            <a:normAutofit/>
          </a:bodyPr>
          <a:lstStyle/>
          <a:p>
            <a:endParaRPr lang="en-US" dirty="0"/>
          </a:p>
        </p:txBody>
      </p:sp>
      <p:sp>
        <p:nvSpPr>
          <p:cNvPr id="3" name="Text Placeholder 2"/>
          <p:cNvSpPr>
            <a:spLocks noGrp="1"/>
          </p:cNvSpPr>
          <p:nvPr>
            <p:ph type="body" idx="1"/>
          </p:nvPr>
        </p:nvSpPr>
        <p:spPr>
          <a:xfrm>
            <a:off x="1141412" y="2249487"/>
            <a:ext cx="9905999" cy="354171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7456921" y="5883276"/>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444DE4B9-A931-495F-AAA4-06DB45EFED50}" type="datetime1">
              <a:rPr lang="en-US" smtClean="0"/>
              <a:t>10/1/2017</a:t>
            </a:fld>
            <a:endParaRPr lang="en-US" dirty="0"/>
          </a:p>
        </p:txBody>
      </p:sp>
      <p:sp>
        <p:nvSpPr>
          <p:cNvPr id="5" name="Footer Placeholder 4"/>
          <p:cNvSpPr>
            <a:spLocks noGrp="1"/>
          </p:cNvSpPr>
          <p:nvPr>
            <p:ph type="ftr" sz="quarter" idx="3"/>
          </p:nvPr>
        </p:nvSpPr>
        <p:spPr>
          <a:xfrm>
            <a:off x="1141411" y="5883275"/>
            <a:ext cx="6239309" cy="365125"/>
          </a:xfrm>
          <a:prstGeom prst="rect">
            <a:avLst/>
          </a:prstGeom>
        </p:spPr>
        <p:txBody>
          <a:bodyPr vert="horz" lIns="91440" tIns="45720" rIns="91440" bIns="45720" rtlCol="0" anchor="ctr"/>
          <a:lstStyle>
            <a:lvl1pPr algn="l">
              <a:defRPr sz="1050" cap="all" baseline="0">
                <a:solidFill>
                  <a:schemeClr val="tx1">
                    <a:tint val="75000"/>
                  </a:schemeClr>
                </a:solidFill>
              </a:defRPr>
            </a:lvl1pPr>
          </a:lstStyle>
          <a:p>
            <a:r>
              <a:rPr lang="en-US" smtClean="0"/>
              <a:t>Liang, Introduction to Java Programming, Tenth Edition, (c) 2015 Pearson Education, Inc. All rights reserved. </a:t>
            </a:r>
            <a:endParaRPr lang="en-US" dirty="0"/>
          </a:p>
        </p:txBody>
      </p:sp>
      <p:sp>
        <p:nvSpPr>
          <p:cNvPr id="6" name="Slide Number Placeholder 5"/>
          <p:cNvSpPr>
            <a:spLocks noGrp="1"/>
          </p:cNvSpPr>
          <p:nvPr>
            <p:ph type="sldNum" sz="quarter" idx="4"/>
          </p:nvPr>
        </p:nvSpPr>
        <p:spPr>
          <a:xfrm>
            <a:off x="10276321" y="5883274"/>
            <a:ext cx="771089" cy="365125"/>
          </a:xfrm>
          <a:prstGeom prst="rect">
            <a:avLst/>
          </a:prstGeom>
        </p:spPr>
        <p:txBody>
          <a:bodyPr vert="horz" lIns="91440" tIns="45720" rIns="91440" bIns="45720" rtlCol="0" anchor="ctr"/>
          <a:lstStyle>
            <a:lvl1pPr algn="r">
              <a:defRPr sz="1050">
                <a:solidFill>
                  <a:schemeClr val="tx1">
                    <a:tint val="75000"/>
                  </a:schemeClr>
                </a:solidFill>
              </a:defRPr>
            </a:lvl1pPr>
          </a:lstStyle>
          <a:p>
            <a:fld id="{6D22F896-40B5-4ADD-8801-0D06FADFA09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6" r:id="rId12"/>
    <p:sldLayoutId id="2147483663" r:id="rId13"/>
    <p:sldLayoutId id="2147483667" r:id="rId14"/>
    <p:sldLayoutId id="2147483668" r:id="rId15"/>
    <p:sldLayoutId id="2147483658" r:id="rId16"/>
    <p:sldLayoutId id="2147483659" r:id="rId17"/>
  </p:sldLayoutIdLst>
  <p:hf sldNum="0" hdr="0" ftr="0" dt="0"/>
  <p:txStyles>
    <p:titleStyle>
      <a:lvl1pPr algn="l" defTabSz="914400" rtl="0" eaLnBrk="1" latinLnBrk="0" hangingPunct="1">
        <a:lnSpc>
          <a:spcPct val="90000"/>
        </a:lnSpc>
        <a:spcBef>
          <a:spcPct val="0"/>
        </a:spcBef>
        <a:buNone/>
        <a:defRPr sz="3600" kern="1200" cap="all" baseline="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SzPct val="125000"/>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120000"/>
        </a:lnSpc>
        <a:spcBef>
          <a:spcPts val="500"/>
        </a:spcBef>
        <a:buSzPct val="125000"/>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120000"/>
        </a:lnSpc>
        <a:spcBef>
          <a:spcPts val="500"/>
        </a:spcBef>
        <a:buSzPct val="125000"/>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120000"/>
        </a:lnSpc>
        <a:spcBef>
          <a:spcPts val="500"/>
        </a:spcBef>
        <a:buSzPct val="125000"/>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120000"/>
        </a:lnSpc>
        <a:spcBef>
          <a:spcPts val="500"/>
        </a:spcBef>
        <a:buSzPct val="125000"/>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image" Target="../media/image4.wmf"/></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image" Target="../media/image5.wmf"/><Relationship Id="rId4" Type="http://schemas.openxmlformats.org/officeDocument/2006/relationships/oleObject" Target="../embeddings/oleObject7.bin"/></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6.wmf"/><Relationship Id="rId4" Type="http://schemas.openxmlformats.org/officeDocument/2006/relationships/oleObject" Target="../embeddings/oleObject8.bin"/></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4.xml"/><Relationship Id="rId1" Type="http://schemas.openxmlformats.org/officeDocument/2006/relationships/vmlDrawing" Target="../drawings/vmlDrawing9.vml"/><Relationship Id="rId5" Type="http://schemas.openxmlformats.org/officeDocument/2006/relationships/image" Target="../media/image11.wmf"/><Relationship Id="rId4" Type="http://schemas.openxmlformats.org/officeDocument/2006/relationships/oleObject" Target="../embeddings/oleObject9.bin"/></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0.vml"/><Relationship Id="rId5" Type="http://schemas.openxmlformats.org/officeDocument/2006/relationships/image" Target="../media/image12.wmf"/><Relationship Id="rId4" Type="http://schemas.openxmlformats.org/officeDocument/2006/relationships/oleObject" Target="../embeddings/oleObject10.bin"/></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42.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1.vml"/><Relationship Id="rId5" Type="http://schemas.openxmlformats.org/officeDocument/2006/relationships/image" Target="../media/image14.wmf"/><Relationship Id="rId4" Type="http://schemas.openxmlformats.org/officeDocument/2006/relationships/oleObject" Target="../embeddings/oleObject11.bin"/></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NUL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image" Target="NULL"/><Relationship Id="rId3" Type="http://schemas.openxmlformats.org/officeDocument/2006/relationships/oleObject" Target="../embeddings/oleObject1.bin"/><Relationship Id="rId7" Type="http://schemas.openxmlformats.org/officeDocument/2006/relationships/image" Target="NULL"/><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image" Target="NULL"/><Relationship Id="rId5" Type="http://schemas.openxmlformats.org/officeDocument/2006/relationships/image" Target="NULL"/><Relationship Id="rId4" Type="http://schemas.openxmlformats.org/officeDocument/2006/relationships/image" Target="../media/image3.wmf"/><Relationship Id="rId9" Type="http://schemas.openxmlformats.org/officeDocument/2006/relationships/image" Target="NUL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NUL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4.xml"/><Relationship Id="rId1" Type="http://schemas.openxmlformats.org/officeDocument/2006/relationships/vmlDrawing" Target="../drawings/vmlDrawing2.vml"/><Relationship Id="rId4" Type="http://schemas.openxmlformats.org/officeDocument/2006/relationships/image" Target="../media/image4.wmf"/></Relationships>
</file>

<file path=ppt/slides/_rels/slide7.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4.xml"/><Relationship Id="rId1" Type="http://schemas.openxmlformats.org/officeDocument/2006/relationships/vmlDrawing" Target="../drawings/vmlDrawing3.vml"/><Relationship Id="rId4" Type="http://schemas.openxmlformats.org/officeDocument/2006/relationships/image" Target="../media/image4.wmf"/></Relationships>
</file>

<file path=ppt/slides/_rels/slide8.xml.rels><?xml version="1.0" encoding="UTF-8" standalone="yes"?>
<Relationships xmlns="http://schemas.openxmlformats.org/package/2006/relationships"><Relationship Id="rId3" Type="http://schemas.openxmlformats.org/officeDocument/2006/relationships/oleObject" Target="../embeddings/oleObject4.bin"/><Relationship Id="rId2" Type="http://schemas.openxmlformats.org/officeDocument/2006/relationships/slideLayout" Target="../slideLayouts/slideLayout4.xml"/><Relationship Id="rId1" Type="http://schemas.openxmlformats.org/officeDocument/2006/relationships/vmlDrawing" Target="../drawings/vmlDrawing4.vml"/><Relationship Id="rId4" Type="http://schemas.openxmlformats.org/officeDocument/2006/relationships/image" Target="../media/image4.wmf"/></Relationships>
</file>

<file path=ppt/slides/_rels/slide9.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4.xml"/><Relationship Id="rId1" Type="http://schemas.openxmlformats.org/officeDocument/2006/relationships/vmlDrawing" Target="../drawings/vmlDrawing5.vml"/><Relationship Id="rId4" Type="http://schemas.openxmlformats.org/officeDocument/2006/relationships/image" Target="../media/image4.w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ctrTitle"/>
          </p:nvPr>
        </p:nvSpPr>
        <p:spPr/>
        <p:txBody>
          <a:bodyPr/>
          <a:lstStyle/>
          <a:p>
            <a:r>
              <a:rPr lang="en-US" altLang="en-US" dirty="0" smtClean="0"/>
              <a:t>Chapter 6 </a:t>
            </a:r>
            <a:br>
              <a:rPr lang="en-US" altLang="en-US" dirty="0" smtClean="0"/>
            </a:br>
            <a:r>
              <a:rPr lang="en-US" altLang="en-US" dirty="0" smtClean="0"/>
              <a:t>Methods</a:t>
            </a:r>
            <a:endParaRPr lang="en-US" altLang="en-US" dirty="0"/>
          </a:p>
        </p:txBody>
      </p:sp>
      <p:sp>
        <p:nvSpPr>
          <p:cNvPr id="5" name="Subtitle 4"/>
          <p:cNvSpPr>
            <a:spLocks noGrp="1"/>
          </p:cNvSpPr>
          <p:nvPr>
            <p:ph type="subTitle" idx="1"/>
          </p:nvPr>
        </p:nvSpPr>
        <p:spPr/>
        <p:txBody>
          <a:bodyPr/>
          <a:lstStyle/>
          <a:p>
            <a:r>
              <a:rPr lang="en-US" dirty="0"/>
              <a:t>ACKNOWLEDGEMENT: THESE SLIDES ARE ADAPTED FROM SLIDES PROVIDED WITH Introduction to Java Programming, Liang (Pearson 2014)</a:t>
            </a:r>
          </a:p>
        </p:txBody>
      </p:sp>
    </p:spTree>
    <p:extLst>
      <p:ext uri="{BB962C8B-B14F-4D97-AF65-F5344CB8AC3E}">
        <p14:creationId xmlns:p14="http://schemas.microsoft.com/office/powerpoint/2010/main" val="1964995669"/>
      </p:ext>
    </p:ext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Return Value Type</a:t>
            </a:r>
            <a:endParaRPr lang="en-US" dirty="0"/>
          </a:p>
        </p:txBody>
      </p:sp>
      <p:sp>
        <p:nvSpPr>
          <p:cNvPr id="3" name="Content Placeholder 2"/>
          <p:cNvSpPr>
            <a:spLocks noGrp="1"/>
          </p:cNvSpPr>
          <p:nvPr>
            <p:ph idx="1"/>
          </p:nvPr>
        </p:nvSpPr>
        <p:spPr/>
        <p:txBody>
          <a:bodyPr>
            <a:normAutofit/>
          </a:bodyPr>
          <a:lstStyle/>
          <a:p>
            <a:r>
              <a:rPr lang="en-US" altLang="en-US" dirty="0"/>
              <a:t>A method may return a value. The </a:t>
            </a:r>
            <a:r>
              <a:rPr lang="en-US" altLang="en-US" b="1" dirty="0" err="1">
                <a:solidFill>
                  <a:schemeClr val="accent3"/>
                </a:solidFill>
              </a:rPr>
              <a:t>returnValueType</a:t>
            </a:r>
            <a:r>
              <a:rPr lang="en-US" altLang="en-US" dirty="0"/>
              <a:t> is the data type of the value the method returns. If the method does not return a value, the </a:t>
            </a:r>
            <a:r>
              <a:rPr lang="en-US" altLang="en-US" b="1" dirty="0" err="1">
                <a:solidFill>
                  <a:schemeClr val="accent3"/>
                </a:solidFill>
              </a:rPr>
              <a:t>returnValueType</a:t>
            </a:r>
            <a:r>
              <a:rPr lang="en-US" altLang="en-US" dirty="0"/>
              <a:t> is the keyword </a:t>
            </a:r>
            <a:r>
              <a:rPr lang="en-US" altLang="en-US" b="1" dirty="0">
                <a:solidFill>
                  <a:schemeClr val="accent3"/>
                </a:solidFill>
              </a:rPr>
              <a:t>void</a:t>
            </a:r>
            <a:r>
              <a:rPr lang="en-US" altLang="en-US" dirty="0" smtClean="0"/>
              <a:t>.</a:t>
            </a:r>
            <a:endParaRPr lang="en-US" altLang="en-US" dirty="0"/>
          </a:p>
        </p:txBody>
      </p:sp>
      <p:graphicFrame>
        <p:nvGraphicFramePr>
          <p:cNvPr id="7" name="Object 15"/>
          <p:cNvGraphicFramePr>
            <a:graphicFrameLocks noGrp="1" noChangeAspect="1"/>
          </p:cNvGraphicFramePr>
          <p:nvPr>
            <p:ph sz="half" idx="4294967295"/>
            <p:extLst>
              <p:ext uri="{D42A27DB-BD31-4B8C-83A1-F6EECF244321}">
                <p14:modId xmlns:p14="http://schemas.microsoft.com/office/powerpoint/2010/main" val="2642570359"/>
              </p:ext>
            </p:extLst>
          </p:nvPr>
        </p:nvGraphicFramePr>
        <p:xfrm>
          <a:off x="3552824" y="3673475"/>
          <a:ext cx="7494587" cy="2978150"/>
        </p:xfrm>
        <a:graphic>
          <a:graphicData uri="http://schemas.openxmlformats.org/presentationml/2006/ole">
            <mc:AlternateContent xmlns:mc="http://schemas.openxmlformats.org/markup-compatibility/2006">
              <mc:Choice xmlns:v="urn:schemas-microsoft-com:vml" Requires="v">
                <p:oleObj spid="_x0000_s235564" name="Picture" r:id="rId3" imgW="4972145" imgH="1976382" progId="Word.Picture.8">
                  <p:embed/>
                </p:oleObj>
              </mc:Choice>
              <mc:Fallback>
                <p:oleObj name="Picture" r:id="rId3" imgW="4972145" imgH="1976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824" y="3673475"/>
                        <a:ext cx="7494587" cy="2978150"/>
                      </a:xfrm>
                      <a:prstGeom prst="rect">
                        <a:avLst/>
                      </a:prstGeom>
                      <a:noFill/>
                      <a:ln>
                        <a:noFill/>
                      </a:ln>
                    </p:spPr>
                  </p:pic>
                </p:oleObj>
              </mc:Fallback>
            </mc:AlternateContent>
          </a:graphicData>
        </a:graphic>
      </p:graphicFrame>
      <p:sp>
        <p:nvSpPr>
          <p:cNvPr id="5" name="Rectangle 10"/>
          <p:cNvSpPr>
            <a:spLocks noChangeArrowheads="1"/>
          </p:cNvSpPr>
          <p:nvPr/>
        </p:nvSpPr>
        <p:spPr bwMode="auto">
          <a:xfrm>
            <a:off x="5697417" y="4518935"/>
            <a:ext cx="422029" cy="31097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 name="Rectangle 10"/>
          <p:cNvSpPr>
            <a:spLocks noChangeArrowheads="1"/>
          </p:cNvSpPr>
          <p:nvPr/>
        </p:nvSpPr>
        <p:spPr bwMode="auto">
          <a:xfrm>
            <a:off x="4665786" y="6131168"/>
            <a:ext cx="1348152" cy="222739"/>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816135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1" name="Rectangle 2"/>
          <p:cNvSpPr>
            <a:spLocks noGrp="1" noChangeArrowheads="1"/>
          </p:cNvSpPr>
          <p:nvPr>
            <p:ph type="title"/>
          </p:nvPr>
        </p:nvSpPr>
        <p:spPr/>
        <p:txBody>
          <a:bodyPr/>
          <a:lstStyle/>
          <a:p>
            <a:r>
              <a:rPr lang="en-US" altLang="en-US" smtClean="0"/>
              <a:t>CAUTION</a:t>
            </a:r>
          </a:p>
        </p:txBody>
      </p:sp>
      <p:sp>
        <p:nvSpPr>
          <p:cNvPr id="27652" name="Rectangle 3"/>
          <p:cNvSpPr>
            <a:spLocks noGrp="1" noChangeArrowheads="1"/>
          </p:cNvSpPr>
          <p:nvPr>
            <p:ph type="body" idx="1"/>
          </p:nvPr>
        </p:nvSpPr>
        <p:spPr>
          <a:xfrm>
            <a:off x="1141412" y="2249488"/>
            <a:ext cx="9905999" cy="2435470"/>
          </a:xfrm>
        </p:spPr>
        <p:txBody>
          <a:bodyPr>
            <a:normAutofit fontScale="92500"/>
          </a:bodyPr>
          <a:lstStyle/>
          <a:p>
            <a:r>
              <a:rPr lang="en-US" altLang="en-US" dirty="0" smtClean="0"/>
              <a:t>A return statement is required for a value-returning method. The method shown below in (a) is logically correct, but it has a compilation error because the Java compiler thinks it possible that this method does not return any value. </a:t>
            </a:r>
          </a:p>
          <a:p>
            <a:r>
              <a:rPr lang="en-US" altLang="en-US" dirty="0"/>
              <a:t>To fix this problem, delete </a:t>
            </a:r>
            <a:r>
              <a:rPr lang="en-US" altLang="en-US" i="1" u="sng" dirty="0"/>
              <a:t>if (n &lt; 0)</a:t>
            </a:r>
            <a:r>
              <a:rPr lang="en-US" altLang="en-US" dirty="0"/>
              <a:t> in (a), so that the compiler will see a </a:t>
            </a:r>
            <a:r>
              <a:rPr lang="en-US" altLang="en-US" u="sng" dirty="0"/>
              <a:t>return</a:t>
            </a:r>
            <a:r>
              <a:rPr lang="en-US" altLang="en-US" dirty="0"/>
              <a:t> statement to be reached regardless of how the </a:t>
            </a:r>
            <a:r>
              <a:rPr lang="en-US" altLang="en-US" u="sng" dirty="0"/>
              <a:t>if</a:t>
            </a:r>
            <a:r>
              <a:rPr lang="en-US" altLang="en-US" dirty="0"/>
              <a:t> statement is evaluated</a:t>
            </a:r>
            <a:r>
              <a:rPr lang="en-US" altLang="en-US" dirty="0" smtClean="0"/>
              <a:t>.</a:t>
            </a:r>
            <a:endParaRPr lang="en-US" altLang="en-US" dirty="0"/>
          </a:p>
        </p:txBody>
      </p:sp>
      <p:sp>
        <p:nvSpPr>
          <p:cNvPr id="27654" name="Rectangle 7"/>
          <p:cNvSpPr>
            <a:spLocks noChangeArrowheads="1"/>
          </p:cNvSpPr>
          <p:nvPr/>
        </p:nvSpPr>
        <p:spPr bwMode="auto">
          <a:xfrm>
            <a:off x="1524001" y="2623494"/>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27655" name="Object 6"/>
          <p:cNvGraphicFramePr>
            <a:graphicFrameLocks noChangeAspect="1"/>
          </p:cNvGraphicFramePr>
          <p:nvPr>
            <p:extLst/>
          </p:nvPr>
        </p:nvGraphicFramePr>
        <p:xfrm>
          <a:off x="1892298" y="4684958"/>
          <a:ext cx="8404225" cy="2166938"/>
        </p:xfrm>
        <a:graphic>
          <a:graphicData uri="http://schemas.openxmlformats.org/presentationml/2006/ole">
            <mc:AlternateContent xmlns:mc="http://schemas.openxmlformats.org/markup-compatibility/2006">
              <mc:Choice xmlns:v="urn:schemas-microsoft-com:vml" Requires="v">
                <p:oleObj spid="_x0000_s239630" name="Picture" r:id="rId4" imgW="4622800" imgH="1193800" progId="Word.Picture.8">
                  <p:embed/>
                </p:oleObj>
              </mc:Choice>
              <mc:Fallback>
                <p:oleObj name="Picture" r:id="rId4" imgW="4622800" imgH="11938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92298" y="4684958"/>
                        <a:ext cx="8404225" cy="2166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98774117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lstStyle/>
              <a:p>
                <a:r>
                  <a:rPr lang="en-US" dirty="0" smtClean="0"/>
                  <a:t>Lets write a function to compute a random integer between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𝑎</m:t>
                        </m:r>
                        <m:r>
                          <a:rPr lang="en-US" b="0" i="1" smtClean="0">
                            <a:latin typeface="Cambria Math" panose="02040503050406030204" pitchFamily="18" charset="0"/>
                          </a:rPr>
                          <m:t>, </m:t>
                        </m:r>
                        <m:r>
                          <a:rPr lang="en-US" b="0" i="1" smtClean="0">
                            <a:latin typeface="Cambria Math" panose="02040503050406030204" pitchFamily="18" charset="0"/>
                          </a:rPr>
                          <m:t>𝑏</m:t>
                        </m:r>
                      </m:e>
                    </m:d>
                  </m:oMath>
                </a14:m>
                <a:r>
                  <a:rPr lang="en-US" dirty="0" smtClean="0"/>
                  <a:t> </a:t>
                </a:r>
                <a:br>
                  <a:rPr lang="en-US" dirty="0" smtClean="0"/>
                </a:br>
                <a:r>
                  <a:rPr lang="en-US" dirty="0" smtClean="0"/>
                  <a:t>(without using </a:t>
                </a:r>
                <a:r>
                  <a:rPr lang="en-US" b="1" dirty="0" smtClean="0">
                    <a:latin typeface="Courier New" panose="02070309020205020404" pitchFamily="49" charset="0"/>
                    <a:cs typeface="Courier New" panose="02070309020205020404" pitchFamily="49" charset="0"/>
                  </a:rPr>
                  <a:t>Random</a:t>
                </a:r>
                <a:r>
                  <a:rPr lang="en-US" dirty="0" smtClean="0"/>
                  <a:t>)</a:t>
                </a:r>
              </a:p>
              <a:p>
                <a:r>
                  <a:rPr lang="en-US" dirty="0" smtClean="0"/>
                  <a:t>Lets write a function to computes the square of a number </a:t>
                </a:r>
                <a:br>
                  <a:rPr lang="en-US" dirty="0" smtClean="0"/>
                </a:br>
                <a:r>
                  <a:rPr lang="en-US" dirty="0" smtClean="0"/>
                  <a:t>(without using </a:t>
                </a:r>
                <a:r>
                  <a:rPr lang="en-US" b="1" dirty="0" err="1" smtClean="0">
                    <a:latin typeface="Courier New" panose="02070309020205020404" pitchFamily="49" charset="0"/>
                    <a:cs typeface="Courier New" panose="02070309020205020404" pitchFamily="49" charset="0"/>
                  </a:rPr>
                  <a:t>Math</a:t>
                </a:r>
                <a:r>
                  <a:rPr lang="en-US" dirty="0" err="1" smtClean="0">
                    <a:latin typeface="Courier New" panose="02070309020205020404" pitchFamily="49" charset="0"/>
                    <a:cs typeface="Courier New" panose="02070309020205020404" pitchFamily="49" charset="0"/>
                  </a:rPr>
                  <a:t>.pow</a:t>
                </a:r>
                <a:r>
                  <a:rPr lang="en-US" dirty="0" smtClean="0"/>
                  <a:t>)</a:t>
                </a:r>
              </a:p>
              <a:p>
                <a:r>
                  <a:rPr lang="en-US" dirty="0" smtClean="0"/>
                  <a:t>Lets write a function to output a telephone number in a specific format</a:t>
                </a:r>
                <a:r>
                  <a:rPr lang="en-US" dirty="0"/>
                  <a:t/>
                </a:r>
                <a:br>
                  <a:rPr lang="en-US" dirty="0"/>
                </a:br>
                <a:r>
                  <a:rPr lang="en-US" dirty="0" smtClean="0"/>
                  <a:t>(assume input it 10 numbers as a </a:t>
                </a:r>
                <a:r>
                  <a:rPr lang="en-US" b="1" dirty="0" smtClean="0">
                    <a:latin typeface="Courier New" panose="02070309020205020404" pitchFamily="49" charset="0"/>
                    <a:cs typeface="Courier New" panose="02070309020205020404" pitchFamily="49" charset="0"/>
                  </a:rPr>
                  <a:t>String</a:t>
                </a:r>
                <a:r>
                  <a:rPr lang="en-US" dirty="0" smtClean="0"/>
                  <a:t>, output should be XXX-XXX-XXXX)</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231" t="-2238"/>
                </a:stretch>
              </a:blipFill>
            </p:spPr>
            <p:txBody>
              <a:bodyPr/>
              <a:lstStyle/>
              <a:p>
                <a:r>
                  <a:rPr lang="en-US">
                    <a:noFill/>
                  </a:rPr>
                  <a:t> </a:t>
                </a:r>
              </a:p>
            </p:txBody>
          </p:sp>
        </mc:Fallback>
      </mc:AlternateContent>
    </p:spTree>
    <p:extLst>
      <p:ext uri="{BB962C8B-B14F-4D97-AF65-F5344CB8AC3E}">
        <p14:creationId xmlns:p14="http://schemas.microsoft.com/office/powerpoint/2010/main" val="3536170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 With a partner</a:t>
            </a:r>
            <a:endParaRPr lang="en-US" dirty="0"/>
          </a:p>
        </p:txBody>
      </p:sp>
      <p:sp>
        <p:nvSpPr>
          <p:cNvPr id="3" name="Content Placeholder 2"/>
          <p:cNvSpPr>
            <a:spLocks noGrp="1"/>
          </p:cNvSpPr>
          <p:nvPr>
            <p:ph idx="1"/>
          </p:nvPr>
        </p:nvSpPr>
        <p:spPr/>
        <p:txBody>
          <a:bodyPr/>
          <a:lstStyle/>
          <a:p>
            <a:r>
              <a:rPr lang="en-US" dirty="0" smtClean="0"/>
              <a:t>Write a function to determine if two circles overlap</a:t>
            </a:r>
          </a:p>
          <a:p>
            <a:r>
              <a:rPr lang="en-US" dirty="0" smtClean="0"/>
              <a:t>Write a function that converts a number to binary (as a </a:t>
            </a:r>
            <a:r>
              <a:rPr lang="en-US" b="1" dirty="0" smtClean="0">
                <a:latin typeface="Courier New" panose="02070309020205020404" pitchFamily="49" charset="0"/>
                <a:cs typeface="Courier New" panose="02070309020205020404" pitchFamily="49" charset="0"/>
              </a:rPr>
              <a:t>String</a:t>
            </a:r>
            <a:r>
              <a:rPr lang="en-US" dirty="0" smtClean="0"/>
              <a:t>)</a:t>
            </a:r>
            <a:endParaRPr lang="en-US" dirty="0"/>
          </a:p>
        </p:txBody>
      </p:sp>
    </p:spTree>
    <p:extLst>
      <p:ext uri="{BB962C8B-B14F-4D97-AF65-F5344CB8AC3E}">
        <p14:creationId xmlns:p14="http://schemas.microsoft.com/office/powerpoint/2010/main" val="1029404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5" name="Rectangle 2"/>
          <p:cNvSpPr>
            <a:spLocks noGrp="1" noChangeArrowheads="1"/>
          </p:cNvSpPr>
          <p:nvPr>
            <p:ph type="title"/>
          </p:nvPr>
        </p:nvSpPr>
        <p:spPr/>
        <p:txBody>
          <a:bodyPr/>
          <a:lstStyle/>
          <a:p>
            <a:r>
              <a:rPr lang="en-US" altLang="en-US" smtClean="0"/>
              <a:t>Reuse Methods from Other Classes</a:t>
            </a:r>
          </a:p>
        </p:txBody>
      </p:sp>
      <p:sp>
        <p:nvSpPr>
          <p:cNvPr id="28676" name="Rectangle 3"/>
          <p:cNvSpPr>
            <a:spLocks noGrp="1" noChangeArrowheads="1"/>
          </p:cNvSpPr>
          <p:nvPr>
            <p:ph type="body" idx="1"/>
          </p:nvPr>
        </p:nvSpPr>
        <p:spPr/>
        <p:txBody>
          <a:bodyPr/>
          <a:lstStyle/>
          <a:p>
            <a:r>
              <a:rPr lang="en-US" altLang="en-US" dirty="0" smtClean="0"/>
              <a:t>NOTE: One of the benefits of methods is for reuse. The max method can be invoked from any class besides </a:t>
            </a:r>
            <a:r>
              <a:rPr lang="en-US" altLang="en-US" dirty="0" err="1" smtClean="0"/>
              <a:t>TestMax</a:t>
            </a:r>
            <a:r>
              <a:rPr lang="en-US" altLang="en-US" dirty="0" smtClean="0"/>
              <a:t>. If you create a new class Test, you can invoke the max method using </a:t>
            </a:r>
            <a:r>
              <a:rPr lang="en-US" altLang="en-US" dirty="0" err="1" smtClean="0"/>
              <a:t>ClassName.methodName</a:t>
            </a:r>
            <a:r>
              <a:rPr lang="en-US" altLang="en-US" dirty="0" smtClean="0"/>
              <a:t> (e.g., </a:t>
            </a:r>
            <a:r>
              <a:rPr lang="en-US" altLang="en-US" dirty="0" err="1" smtClean="0"/>
              <a:t>TestMax.max</a:t>
            </a:r>
            <a:r>
              <a:rPr lang="en-US" altLang="en-US" dirty="0" smtClean="0"/>
              <a:t>). </a:t>
            </a:r>
          </a:p>
          <a:p>
            <a:r>
              <a:rPr lang="en-US" altLang="en-US" dirty="0" smtClean="0"/>
              <a:t>Example</a:t>
            </a:r>
          </a:p>
          <a:p>
            <a:pPr lvl="1"/>
            <a:r>
              <a:rPr lang="en-US" altLang="en-US" b="1" dirty="0" err="1" smtClean="0">
                <a:latin typeface="Courier New" panose="02070309020205020404" pitchFamily="49" charset="0"/>
                <a:cs typeface="Courier New" panose="02070309020205020404" pitchFamily="49" charset="0"/>
              </a:rPr>
              <a:t>Math</a:t>
            </a:r>
            <a:r>
              <a:rPr lang="en-US" altLang="en-US" dirty="0" err="1" smtClean="0">
                <a:latin typeface="Courier New" panose="02070309020205020404" pitchFamily="49" charset="0"/>
                <a:cs typeface="Courier New" panose="02070309020205020404" pitchFamily="49" charset="0"/>
              </a:rPr>
              <a:t>.sqrt</a:t>
            </a:r>
            <a:r>
              <a:rPr lang="en-US" alt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390009043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7" name="Rectangle 2"/>
          <p:cNvSpPr>
            <a:spLocks noGrp="1" noChangeArrowheads="1"/>
          </p:cNvSpPr>
          <p:nvPr>
            <p:ph type="title"/>
          </p:nvPr>
        </p:nvSpPr>
        <p:spPr/>
        <p:txBody>
          <a:bodyPr/>
          <a:lstStyle/>
          <a:p>
            <a:r>
              <a:rPr lang="en-US" altLang="en-US" smtClean="0"/>
              <a:t>Method Abstraction</a:t>
            </a:r>
          </a:p>
        </p:txBody>
      </p:sp>
      <p:sp>
        <p:nvSpPr>
          <p:cNvPr id="57348" name="Rectangle 3"/>
          <p:cNvSpPr>
            <a:spLocks noGrp="1" noChangeArrowheads="1"/>
          </p:cNvSpPr>
          <p:nvPr>
            <p:ph type="body" idx="1"/>
          </p:nvPr>
        </p:nvSpPr>
        <p:spPr/>
        <p:txBody>
          <a:bodyPr/>
          <a:lstStyle/>
          <a:p>
            <a:r>
              <a:rPr lang="en-US" altLang="en-US" smtClean="0"/>
              <a:t>You can think of the method body as a black box that contains the detailed implementation for the method.</a:t>
            </a:r>
          </a:p>
        </p:txBody>
      </p:sp>
      <p:sp>
        <p:nvSpPr>
          <p:cNvPr id="57349" name="Rectangle 8"/>
          <p:cNvSpPr>
            <a:spLocks noChangeArrowheads="1"/>
          </p:cNvSpPr>
          <p:nvPr/>
        </p:nvSpPr>
        <p:spPr bwMode="auto">
          <a:xfrm>
            <a:off x="4352925" y="2714626"/>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57350" name="Object 7"/>
          <p:cNvGraphicFramePr>
            <a:graphicFrameLocks noChangeAspect="1"/>
          </p:cNvGraphicFramePr>
          <p:nvPr>
            <p:extLst/>
          </p:nvPr>
        </p:nvGraphicFramePr>
        <p:xfrm>
          <a:off x="2017711" y="3176291"/>
          <a:ext cx="8153400" cy="3341688"/>
        </p:xfrm>
        <a:graphic>
          <a:graphicData uri="http://schemas.openxmlformats.org/presentationml/2006/ole">
            <mc:AlternateContent xmlns:mc="http://schemas.openxmlformats.org/markup-compatibility/2006">
              <mc:Choice xmlns:v="urn:schemas-microsoft-com:vml" Requires="v">
                <p:oleObj spid="_x0000_s238606" name="Picture" r:id="rId4" imgW="3487196" imgH="1425612" progId="Word.Picture.8">
                  <p:embed/>
                </p:oleObj>
              </mc:Choice>
              <mc:Fallback>
                <p:oleObj name="Picture" r:id="rId4" imgW="3487196" imgH="1425612"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17711" y="3176291"/>
                        <a:ext cx="8153400" cy="3341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extLst>
      <p:ext uri="{BB962C8B-B14F-4D97-AF65-F5344CB8AC3E}">
        <p14:creationId xmlns:p14="http://schemas.microsoft.com/office/powerpoint/2010/main" val="28381396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Modularizing Code</a:t>
            </a:r>
            <a:endParaRPr lang="en-US" dirty="0"/>
          </a:p>
        </p:txBody>
      </p:sp>
      <p:sp>
        <p:nvSpPr>
          <p:cNvPr id="3" name="Content Placeholder 2"/>
          <p:cNvSpPr>
            <a:spLocks noGrp="1"/>
          </p:cNvSpPr>
          <p:nvPr>
            <p:ph idx="1"/>
          </p:nvPr>
        </p:nvSpPr>
        <p:spPr/>
        <p:txBody>
          <a:bodyPr/>
          <a:lstStyle/>
          <a:p>
            <a:r>
              <a:rPr lang="en-US" altLang="en-US" dirty="0"/>
              <a:t>Methods can be used to reduce redundant coding and enable code reuse. Methods can also be used to modularize code and improve the quality of the program</a:t>
            </a:r>
            <a:r>
              <a:rPr lang="en-US" altLang="en-US" dirty="0" smtClean="0"/>
              <a:t>.</a:t>
            </a:r>
            <a:endParaRPr lang="en-US" altLang="en-US" dirty="0"/>
          </a:p>
        </p:txBody>
      </p:sp>
    </p:spTree>
    <p:extLst>
      <p:ext uri="{BB962C8B-B14F-4D97-AF65-F5344CB8AC3E}">
        <p14:creationId xmlns:p14="http://schemas.microsoft.com/office/powerpoint/2010/main" val="2906946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450" name="Rectangle 2"/>
          <p:cNvSpPr>
            <a:spLocks noGrp="1" noChangeArrowheads="1"/>
          </p:cNvSpPr>
          <p:nvPr>
            <p:ph type="title"/>
          </p:nvPr>
        </p:nvSpPr>
        <p:spPr/>
        <p:txBody>
          <a:bodyPr/>
          <a:lstStyle/>
          <a:p>
            <a:r>
              <a:rPr lang="en-US" smtClean="0"/>
              <a:t>Flow of Control</a:t>
            </a:r>
            <a:endParaRPr lang="en-US"/>
          </a:p>
        </p:txBody>
      </p:sp>
      <p:sp>
        <p:nvSpPr>
          <p:cNvPr id="232451" name="Rectangle 3"/>
          <p:cNvSpPr>
            <a:spLocks noGrp="1" noChangeArrowheads="1"/>
          </p:cNvSpPr>
          <p:nvPr>
            <p:ph sz="half" idx="1"/>
          </p:nvPr>
        </p:nvSpPr>
        <p:spPr/>
        <p:txBody>
          <a:bodyPr>
            <a:normAutofit fontScale="85000" lnSpcReduction="10000"/>
          </a:bodyPr>
          <a:lstStyle/>
          <a:p>
            <a:r>
              <a:rPr lang="en-US" dirty="0" smtClean="0"/>
              <a:t>Key point.  Functions provide a new way to control the flow of execution.</a:t>
            </a:r>
          </a:p>
          <a:p>
            <a:r>
              <a:rPr lang="en-US" dirty="0"/>
              <a:t>What happens when a function is called:</a:t>
            </a:r>
          </a:p>
          <a:p>
            <a:pPr lvl="1"/>
            <a:r>
              <a:rPr lang="en-US" dirty="0"/>
              <a:t>Control transfers to the function code.</a:t>
            </a:r>
          </a:p>
          <a:p>
            <a:pPr lvl="1"/>
            <a:r>
              <a:rPr lang="en-US" dirty="0"/>
              <a:t>Argument variables are assigned the values given in the call. </a:t>
            </a:r>
          </a:p>
          <a:p>
            <a:pPr lvl="1"/>
            <a:r>
              <a:rPr lang="en-US" dirty="0"/>
              <a:t>Function code is executed.</a:t>
            </a:r>
          </a:p>
          <a:p>
            <a:pPr lvl="1"/>
            <a:r>
              <a:rPr lang="en-US" dirty="0"/>
              <a:t>Return value is assigned in place of the function name in calling code.</a:t>
            </a:r>
          </a:p>
          <a:p>
            <a:pPr lvl="1"/>
            <a:r>
              <a:rPr lang="en-US" dirty="0"/>
              <a:t>Control transfers back to the calling code</a:t>
            </a:r>
            <a:r>
              <a:rPr lang="en-US" dirty="0" smtClean="0"/>
              <a:t>.</a:t>
            </a:r>
            <a:endParaRPr lang="en-US" dirty="0"/>
          </a:p>
        </p:txBody>
      </p:sp>
      <p:pic>
        <p:nvPicPr>
          <p:cNvPr id="10" name="Content Placeholder 9" descr="Picture 14.png"/>
          <p:cNvPicPr>
            <a:picLocks noGrp="1" noChangeAspect="1"/>
          </p:cNvPicPr>
          <p:nvPr>
            <p:ph sz="half" idx="2"/>
          </p:nvPr>
        </p:nvPicPr>
        <p:blipFill>
          <a:blip r:embed="rId3"/>
          <a:stretch>
            <a:fillRect/>
          </a:stretch>
        </p:blipFill>
        <p:spPr>
          <a:xfrm>
            <a:off x="6209274" y="1170879"/>
            <a:ext cx="4696620" cy="5574950"/>
          </a:xfrm>
          <a:prstGeom prst="rect">
            <a:avLst/>
          </a:prstGeom>
        </p:spPr>
      </p:pic>
    </p:spTree>
    <p:extLst>
      <p:ext uri="{BB962C8B-B14F-4D97-AF65-F5344CB8AC3E}">
        <p14:creationId xmlns:p14="http://schemas.microsoft.com/office/powerpoint/2010/main" val="4145161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2451">
                                            <p:txEl>
                                              <p:pRg st="1" end="1"/>
                                            </p:txEl>
                                          </p:spTgt>
                                        </p:tgtEl>
                                        <p:attrNameLst>
                                          <p:attrName>style.visibility</p:attrName>
                                        </p:attrNameLst>
                                      </p:cBhvr>
                                      <p:to>
                                        <p:strVal val="visible"/>
                                      </p:to>
                                    </p:set>
                                    <p:animEffect transition="in" filter="fade">
                                      <p:cBhvr>
                                        <p:cTn id="7" dur="500"/>
                                        <p:tgtEl>
                                          <p:spTgt spid="232451">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32451">
                                            <p:txEl>
                                              <p:pRg st="2" end="2"/>
                                            </p:txEl>
                                          </p:spTgt>
                                        </p:tgtEl>
                                        <p:attrNameLst>
                                          <p:attrName>style.visibility</p:attrName>
                                        </p:attrNameLst>
                                      </p:cBhvr>
                                      <p:to>
                                        <p:strVal val="visible"/>
                                      </p:to>
                                    </p:set>
                                    <p:animEffect transition="in" filter="fade">
                                      <p:cBhvr>
                                        <p:cTn id="12" dur="500"/>
                                        <p:tgtEl>
                                          <p:spTgt spid="232451">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32451">
                                            <p:txEl>
                                              <p:pRg st="3" end="3"/>
                                            </p:txEl>
                                          </p:spTgt>
                                        </p:tgtEl>
                                        <p:attrNameLst>
                                          <p:attrName>style.visibility</p:attrName>
                                        </p:attrNameLst>
                                      </p:cBhvr>
                                      <p:to>
                                        <p:strVal val="visible"/>
                                      </p:to>
                                    </p:set>
                                    <p:animEffect transition="in" filter="fade">
                                      <p:cBhvr>
                                        <p:cTn id="17" dur="500"/>
                                        <p:tgtEl>
                                          <p:spTgt spid="232451">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32451">
                                            <p:txEl>
                                              <p:pRg st="4" end="4"/>
                                            </p:txEl>
                                          </p:spTgt>
                                        </p:tgtEl>
                                        <p:attrNameLst>
                                          <p:attrName>style.visibility</p:attrName>
                                        </p:attrNameLst>
                                      </p:cBhvr>
                                      <p:to>
                                        <p:strVal val="visible"/>
                                      </p:to>
                                    </p:set>
                                    <p:animEffect transition="in" filter="fade">
                                      <p:cBhvr>
                                        <p:cTn id="22" dur="500"/>
                                        <p:tgtEl>
                                          <p:spTgt spid="232451">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32451">
                                            <p:txEl>
                                              <p:pRg st="5" end="5"/>
                                            </p:txEl>
                                          </p:spTgt>
                                        </p:tgtEl>
                                        <p:attrNameLst>
                                          <p:attrName>style.visibility</p:attrName>
                                        </p:attrNameLst>
                                      </p:cBhvr>
                                      <p:to>
                                        <p:strVal val="visible"/>
                                      </p:to>
                                    </p:set>
                                    <p:animEffect transition="in" filter="fade">
                                      <p:cBhvr>
                                        <p:cTn id="27" dur="500"/>
                                        <p:tgtEl>
                                          <p:spTgt spid="232451">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32451">
                                            <p:txEl>
                                              <p:pRg st="6" end="6"/>
                                            </p:txEl>
                                          </p:spTgt>
                                        </p:tgtEl>
                                        <p:attrNameLst>
                                          <p:attrName>style.visibility</p:attrName>
                                        </p:attrNameLst>
                                      </p:cBhvr>
                                      <p:to>
                                        <p:strVal val="visible"/>
                                      </p:to>
                                    </p:set>
                                    <p:animEffect transition="in" filter="fade">
                                      <p:cBhvr>
                                        <p:cTn id="32" dur="500"/>
                                        <p:tgtEl>
                                          <p:spTgt spid="232451">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200"/>
            <a:ext cx="4875211" cy="23328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endParaRPr lang="en-US" dirty="0">
              <a:solidFill>
                <a:schemeClr val="tx1"/>
              </a:solidFill>
            </a:endParaRPr>
          </a:p>
        </p:txBody>
      </p:sp>
    </p:spTree>
    <p:extLst>
      <p:ext uri="{BB962C8B-B14F-4D97-AF65-F5344CB8AC3E}">
        <p14:creationId xmlns:p14="http://schemas.microsoft.com/office/powerpoint/2010/main" val="11589462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200"/>
            <a:ext cx="4875211" cy="23328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Function main</a:t>
            </a:r>
          </a:p>
          <a:p>
            <a:r>
              <a:rPr lang="en-US" dirty="0">
                <a:solidFill>
                  <a:schemeClr val="tx1"/>
                </a:solidFill>
              </a:rPr>
              <a:t>	</a:t>
            </a:r>
            <a:r>
              <a:rPr lang="en-US"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latin typeface="Courier New" panose="02070309020205020404" pitchFamily="49" charset="0"/>
                <a:cs typeface="Courier New" panose="02070309020205020404" pitchFamily="49" charset="0"/>
              </a:rPr>
              <a:t>	0</a:t>
            </a:r>
          </a:p>
        </p:txBody>
      </p:sp>
      <p:sp>
        <p:nvSpPr>
          <p:cNvPr id="9" name="Rectangle 10"/>
          <p:cNvSpPr>
            <a:spLocks noChangeArrowheads="1"/>
          </p:cNvSpPr>
          <p:nvPr/>
        </p:nvSpPr>
        <p:spPr bwMode="auto">
          <a:xfrm>
            <a:off x="1887416" y="3282460"/>
            <a:ext cx="3059721" cy="33997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866523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p:txBody>
          <a:bodyPr/>
          <a:lstStyle/>
          <a:p>
            <a:r>
              <a:rPr lang="en-US" altLang="en-US" smtClean="0"/>
              <a:t>Opening Problem</a:t>
            </a:r>
            <a:endParaRPr lang="en-US" altLang="en-US"/>
          </a:p>
        </p:txBody>
      </p:sp>
      <p:sp>
        <p:nvSpPr>
          <p:cNvPr id="4" name="Content Placeholder 3"/>
          <p:cNvSpPr>
            <a:spLocks noGrp="1"/>
          </p:cNvSpPr>
          <p:nvPr>
            <p:ph idx="1"/>
          </p:nvPr>
        </p:nvSpPr>
        <p:spPr/>
        <p:txBody>
          <a:bodyPr/>
          <a:lstStyle/>
          <a:p>
            <a:r>
              <a:rPr lang="en-US" altLang="en-US" dirty="0" smtClean="0"/>
              <a:t>Find the sum of integers from 1 to 10, from 20 to 30, and from 35 to 45, respectively.</a:t>
            </a:r>
          </a:p>
          <a:p>
            <a:r>
              <a:rPr lang="en-US" dirty="0" smtClean="0"/>
              <a:t>Compute the square root of a number over and over again</a:t>
            </a:r>
          </a:p>
          <a:p>
            <a:r>
              <a:rPr lang="en-US" dirty="0" smtClean="0"/>
              <a:t>Organize a large program into smaller components</a:t>
            </a:r>
            <a:endParaRPr lang="en-US" dirty="0"/>
          </a:p>
        </p:txBody>
      </p:sp>
      <p:sp>
        <p:nvSpPr>
          <p:cNvPr id="4100"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1"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102"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6940313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200"/>
            <a:ext cx="4875211" cy="23328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a:solidFill>
                <a:schemeClr val="tx1"/>
              </a:solidFill>
            </a:endParaRPr>
          </a:p>
          <a:p>
            <a:endParaRPr lang="en-US" dirty="0" smtClean="0">
              <a:solidFill>
                <a:schemeClr val="tx1"/>
              </a:solidFill>
            </a:endParaRPr>
          </a:p>
          <a:p>
            <a:endParaRPr lang="en-US" dirty="0" smtClean="0">
              <a:solidFill>
                <a:schemeClr val="tx1"/>
              </a:solidFill>
            </a:endParaRPr>
          </a:p>
          <a:p>
            <a:r>
              <a:rPr lang="en-US" dirty="0" smtClean="0">
                <a:solidFill>
                  <a:schemeClr val="tx1"/>
                </a:solidFill>
              </a:rPr>
              <a:t>Function main</a:t>
            </a:r>
          </a:p>
          <a:p>
            <a:r>
              <a:rPr lang="en-US" dirty="0">
                <a:solidFill>
                  <a:schemeClr val="tx1"/>
                </a:solidFill>
              </a:rPr>
              <a:t>	</a:t>
            </a:r>
            <a:r>
              <a:rPr lang="en-US"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latin typeface="Courier New" panose="02070309020205020404" pitchFamily="49" charset="0"/>
                <a:cs typeface="Courier New" panose="02070309020205020404" pitchFamily="49" charset="0"/>
              </a:rPr>
              <a:t>	0	|	j	2</a:t>
            </a:r>
          </a:p>
        </p:txBody>
      </p:sp>
      <p:sp>
        <p:nvSpPr>
          <p:cNvPr id="9" name="Rectangle 10"/>
          <p:cNvSpPr>
            <a:spLocks noChangeArrowheads="1"/>
          </p:cNvSpPr>
          <p:nvPr/>
        </p:nvSpPr>
        <p:spPr bwMode="auto">
          <a:xfrm>
            <a:off x="1887416" y="3680372"/>
            <a:ext cx="3059721" cy="33997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85267111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199"/>
            <a:ext cx="4875211" cy="2332893"/>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smtClean="0">
              <a:solidFill>
                <a:schemeClr val="tx1"/>
              </a:solidFill>
            </a:endParaRPr>
          </a:p>
          <a:p>
            <a:r>
              <a:rPr lang="en-US" dirty="0" smtClean="0">
                <a:solidFill>
                  <a:schemeClr val="tx1"/>
                </a:solidFill>
              </a:rPr>
              <a:t>Function max</a:t>
            </a:r>
          </a:p>
          <a:p>
            <a:r>
              <a:rPr lang="en-US" dirty="0" smtClean="0">
                <a:solidFill>
                  <a:schemeClr val="tx1"/>
                </a:solidFill>
                <a:latin typeface="Courier New" panose="02070309020205020404" pitchFamily="49" charset="0"/>
                <a:cs typeface="Courier New" panose="02070309020205020404" pitchFamily="49" charset="0"/>
              </a:rPr>
              <a:t>	num1	0	|	num2	2</a:t>
            </a:r>
          </a:p>
          <a:p>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rPr>
              <a:t>Function main</a:t>
            </a:r>
          </a:p>
          <a:p>
            <a:r>
              <a:rPr lang="en-US" dirty="0">
                <a:solidFill>
                  <a:schemeClr val="tx1"/>
                </a:solidFill>
              </a:rPr>
              <a:t>	</a:t>
            </a:r>
            <a:r>
              <a:rPr lang="en-US"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latin typeface="Courier New" panose="02070309020205020404" pitchFamily="49" charset="0"/>
                <a:cs typeface="Courier New" panose="02070309020205020404" pitchFamily="49" charset="0"/>
              </a:rPr>
              <a:t>	0	|	j	2</a:t>
            </a:r>
          </a:p>
        </p:txBody>
      </p:sp>
      <p:sp>
        <p:nvSpPr>
          <p:cNvPr id="9" name="Rectangle 10"/>
          <p:cNvSpPr>
            <a:spLocks noChangeArrowheads="1"/>
          </p:cNvSpPr>
          <p:nvPr/>
        </p:nvSpPr>
        <p:spPr bwMode="auto">
          <a:xfrm>
            <a:off x="1899139" y="4020343"/>
            <a:ext cx="3059721" cy="33997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18" name="Straight Connector 17"/>
          <p:cNvCxnSpPr/>
          <p:nvPr/>
        </p:nvCxnSpPr>
        <p:spPr>
          <a:xfrm flipH="1" flipV="1">
            <a:off x="3528646" y="1697157"/>
            <a:ext cx="23446" cy="2323187"/>
          </a:xfrm>
          <a:prstGeom prst="line">
            <a:avLst/>
          </a:prstGeom>
          <a:ln w="38100"/>
        </p:spPr>
        <p:style>
          <a:lnRef idx="1">
            <a:schemeClr val="accent1"/>
          </a:lnRef>
          <a:fillRef idx="0">
            <a:schemeClr val="accent1"/>
          </a:fillRef>
          <a:effectRef idx="0">
            <a:schemeClr val="accent1"/>
          </a:effectRef>
          <a:fontRef idx="minor">
            <a:schemeClr val="tx1"/>
          </a:fontRef>
        </p:style>
      </p:cxnSp>
      <p:cxnSp>
        <p:nvCxnSpPr>
          <p:cNvPr id="20" name="Elbow Connector 19"/>
          <p:cNvCxnSpPr/>
          <p:nvPr/>
        </p:nvCxnSpPr>
        <p:spPr>
          <a:xfrm>
            <a:off x="3528646" y="1697157"/>
            <a:ext cx="4572000" cy="879231"/>
          </a:xfrm>
          <a:prstGeom prst="bentConnector3">
            <a:avLst>
              <a:gd name="adj1" fmla="val 1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2" name="Elbow Connector 21"/>
          <p:cNvCxnSpPr/>
          <p:nvPr/>
        </p:nvCxnSpPr>
        <p:spPr>
          <a:xfrm>
            <a:off x="4771292" y="1697157"/>
            <a:ext cx="4572000" cy="879231"/>
          </a:xfrm>
          <a:prstGeom prst="bentConnector3">
            <a:avLst>
              <a:gd name="adj1" fmla="val 100000"/>
            </a:avLst>
          </a:prstGeom>
          <a:ln w="38100">
            <a:tailEnd type="triangle"/>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H="1" flipV="1">
            <a:off x="3892062" y="1697157"/>
            <a:ext cx="23446" cy="2323187"/>
          </a:xfrm>
          <a:prstGeom prst="line">
            <a:avLst/>
          </a:prstGeom>
          <a:ln w="38100"/>
        </p:spPr>
        <p:style>
          <a:lnRef idx="1">
            <a:schemeClr val="accent1"/>
          </a:lnRef>
          <a:fillRef idx="0">
            <a:schemeClr val="accent1"/>
          </a:fillRef>
          <a:effectRef idx="0">
            <a:schemeClr val="accent1"/>
          </a:effectRef>
          <a:fontRef idx="minor">
            <a:schemeClr val="tx1"/>
          </a:fontRef>
        </p:style>
      </p:cxnSp>
      <p:sp>
        <p:nvSpPr>
          <p:cNvPr id="25" name="Rectangle 10"/>
          <p:cNvSpPr>
            <a:spLocks noChangeArrowheads="1"/>
          </p:cNvSpPr>
          <p:nvPr/>
        </p:nvSpPr>
        <p:spPr bwMode="auto">
          <a:xfrm>
            <a:off x="6942200" y="2576388"/>
            <a:ext cx="3059721" cy="33997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10768243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par>
                                <p:cTn id="8" presetID="10" presetClass="entr" presetSubtype="0" fill="hold" nodeType="withEffect">
                                  <p:stCondLst>
                                    <p:cond delay="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500"/>
                                        <p:tgtEl>
                                          <p:spTgt spid="20"/>
                                        </p:tgtEl>
                                      </p:cBhvr>
                                    </p:animEffect>
                                  </p:childTnLst>
                                </p:cTn>
                              </p:par>
                              <p:par>
                                <p:cTn id="11" presetID="10" presetClass="entr" presetSubtype="0" fill="hold" nodeType="withEffect">
                                  <p:stCondLst>
                                    <p:cond delay="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500"/>
                                        <p:tgtEl>
                                          <p:spTgt spid="22"/>
                                        </p:tgtEl>
                                      </p:cBhvr>
                                    </p:animEffect>
                                  </p:childTnLst>
                                </p:cTn>
                              </p:par>
                              <p:par>
                                <p:cTn id="14" presetID="10" presetClass="entr" presetSubtype="0" fill="hold" nodeType="withEffect">
                                  <p:stCondLst>
                                    <p:cond delay="0"/>
                                  </p:stCondLst>
                                  <p:childTnLst>
                                    <p:set>
                                      <p:cBhvr>
                                        <p:cTn id="15" dur="1" fill="hold">
                                          <p:stCondLst>
                                            <p:cond delay="0"/>
                                          </p:stCondLst>
                                        </p:cTn>
                                        <p:tgtEl>
                                          <p:spTgt spid="24"/>
                                        </p:tgtEl>
                                        <p:attrNameLst>
                                          <p:attrName>style.visibility</p:attrName>
                                        </p:attrNameLst>
                                      </p:cBhvr>
                                      <p:to>
                                        <p:strVal val="visible"/>
                                      </p:to>
                                    </p:set>
                                    <p:animEffect transition="in" filter="fade">
                                      <p:cBhvr>
                                        <p:cTn id="16" dur="500"/>
                                        <p:tgtEl>
                                          <p:spTgt spid="24"/>
                                        </p:tgtEl>
                                      </p:cBhvr>
                                    </p:animEffect>
                                  </p:childTnLst>
                                </p:cTn>
                              </p:par>
                              <p:par>
                                <p:cTn id="17" presetID="10" presetClass="entr" presetSubtype="0" fill="hold" grpId="0" nodeType="with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500"/>
                                        <p:tgtEl>
                                          <p:spTgt spid="25"/>
                                        </p:tgtEl>
                                      </p:cBhvr>
                                    </p:animEffect>
                                  </p:childTnLst>
                                </p:cTn>
                              </p:par>
                              <p:par>
                                <p:cTn id="20" presetID="10" presetClass="entr" presetSubtype="0" fill="hold" nodeType="withEffect">
                                  <p:stCondLst>
                                    <p:cond delay="0"/>
                                  </p:stCondLst>
                                  <p:childTnLst>
                                    <p:set>
                                      <p:cBhvr>
                                        <p:cTn id="21" dur="1" fill="hold">
                                          <p:stCondLst>
                                            <p:cond delay="0"/>
                                          </p:stCondLst>
                                        </p:cTn>
                                        <p:tgtEl>
                                          <p:spTgt spid="10">
                                            <p:txEl>
                                              <p:pRg st="2" end="2"/>
                                            </p:txEl>
                                          </p:spTgt>
                                        </p:tgtEl>
                                        <p:attrNameLst>
                                          <p:attrName>style.visibility</p:attrName>
                                        </p:attrNameLst>
                                      </p:cBhvr>
                                      <p:to>
                                        <p:strVal val="visible"/>
                                      </p:to>
                                    </p:set>
                                    <p:animEffect transition="in" filter="fade">
                                      <p:cBhvr>
                                        <p:cTn id="22" dur="500"/>
                                        <p:tgtEl>
                                          <p:spTgt spid="10">
                                            <p:txEl>
                                              <p:pRg st="2" end="2"/>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10">
                                            <p:txEl>
                                              <p:pRg st="3" end="3"/>
                                            </p:txEl>
                                          </p:spTgt>
                                        </p:tgtEl>
                                        <p:attrNameLst>
                                          <p:attrName>style.visibility</p:attrName>
                                        </p:attrNameLst>
                                      </p:cBhvr>
                                      <p:to>
                                        <p:strVal val="visible"/>
                                      </p:to>
                                    </p:set>
                                    <p:animEffect transition="in" filter="fade">
                                      <p:cBhvr>
                                        <p:cTn id="25" dur="500"/>
                                        <p:tgtEl>
                                          <p:spTgt spid="10">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200"/>
            <a:ext cx="4875211" cy="2334237"/>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smtClean="0">
              <a:solidFill>
                <a:schemeClr val="tx1"/>
              </a:solidFill>
            </a:endParaRPr>
          </a:p>
          <a:p>
            <a:r>
              <a:rPr lang="en-US" dirty="0" smtClean="0">
                <a:solidFill>
                  <a:schemeClr val="tx1"/>
                </a:solidFill>
              </a:rPr>
              <a:t>Function max</a:t>
            </a:r>
          </a:p>
          <a:p>
            <a:r>
              <a:rPr lang="en-US" dirty="0" smtClean="0">
                <a:solidFill>
                  <a:schemeClr val="tx1"/>
                </a:solidFill>
                <a:latin typeface="Courier New" panose="02070309020205020404" pitchFamily="49" charset="0"/>
                <a:cs typeface="Courier New" panose="02070309020205020404" pitchFamily="49" charset="0"/>
              </a:rPr>
              <a:t>	num1	0	|	num2	2</a:t>
            </a:r>
          </a:p>
          <a:p>
            <a:r>
              <a:rPr lang="en-US" dirty="0">
                <a:solidFill>
                  <a:schemeClr val="tx1"/>
                </a:solidFill>
                <a:latin typeface="Courier New" panose="02070309020205020404" pitchFamily="49" charset="0"/>
                <a:cs typeface="Courier New" panose="02070309020205020404" pitchFamily="49" charset="0"/>
              </a:rPr>
              <a:t>	</a:t>
            </a:r>
            <a:r>
              <a:rPr lang="en-US" dirty="0" smtClean="0">
                <a:solidFill>
                  <a:schemeClr val="tx1"/>
                </a:solidFill>
                <a:latin typeface="Courier New" panose="02070309020205020404" pitchFamily="49" charset="0"/>
                <a:cs typeface="Courier New" panose="02070309020205020404" pitchFamily="49" charset="0"/>
              </a:rPr>
              <a:t>result	2</a:t>
            </a:r>
          </a:p>
          <a:p>
            <a:r>
              <a:rPr lang="en-US" dirty="0" smtClean="0">
                <a:solidFill>
                  <a:schemeClr val="tx1"/>
                </a:solidFill>
              </a:rPr>
              <a:t>Function main</a:t>
            </a:r>
          </a:p>
          <a:p>
            <a:r>
              <a:rPr lang="en-US" dirty="0">
                <a:solidFill>
                  <a:schemeClr val="tx1"/>
                </a:solidFill>
              </a:rPr>
              <a:t>	</a:t>
            </a:r>
            <a:r>
              <a:rPr lang="en-US"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latin typeface="Courier New" panose="02070309020205020404" pitchFamily="49" charset="0"/>
                <a:cs typeface="Courier New" panose="02070309020205020404" pitchFamily="49" charset="0"/>
              </a:rPr>
              <a:t>	0	|	j	2</a:t>
            </a:r>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	k	2</a:t>
            </a:r>
          </a:p>
        </p:txBody>
      </p:sp>
      <p:sp>
        <p:nvSpPr>
          <p:cNvPr id="9" name="Rectangle 10"/>
          <p:cNvSpPr>
            <a:spLocks noChangeArrowheads="1"/>
          </p:cNvSpPr>
          <p:nvPr/>
        </p:nvSpPr>
        <p:spPr bwMode="auto">
          <a:xfrm>
            <a:off x="1899139" y="4020343"/>
            <a:ext cx="3059721" cy="33997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5" name="Rectangle 10"/>
          <p:cNvSpPr>
            <a:spLocks noChangeArrowheads="1"/>
          </p:cNvSpPr>
          <p:nvPr/>
        </p:nvSpPr>
        <p:spPr bwMode="auto">
          <a:xfrm>
            <a:off x="6918754" y="2918372"/>
            <a:ext cx="3059721" cy="72750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cxnSp>
        <p:nvCxnSpPr>
          <p:cNvPr id="3" name="Elbow Connector 2"/>
          <p:cNvCxnSpPr/>
          <p:nvPr/>
        </p:nvCxnSpPr>
        <p:spPr>
          <a:xfrm rot="10800000" flipV="1">
            <a:off x="3364524" y="3059723"/>
            <a:ext cx="3554231" cy="960620"/>
          </a:xfrm>
          <a:prstGeom prst="bentConnector3">
            <a:avLst>
              <a:gd name="adj1" fmla="val 100135"/>
            </a:avLst>
          </a:prstGeom>
          <a:ln w="38100">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588495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nodeType="clickEffect">
                                  <p:stCondLst>
                                    <p:cond delay="0"/>
                                  </p:stCondLst>
                                  <p:childTnLst>
                                    <p:animEffect transition="out" filter="fade">
                                      <p:cBhvr>
                                        <p:cTn id="11" dur="500"/>
                                        <p:tgtEl>
                                          <p:spTgt spid="10">
                                            <p:txEl>
                                              <p:pRg st="2" end="2"/>
                                            </p:txEl>
                                          </p:spTgt>
                                        </p:tgtEl>
                                      </p:cBhvr>
                                    </p:animEffect>
                                    <p:set>
                                      <p:cBhvr>
                                        <p:cTn id="12" dur="1" fill="hold">
                                          <p:stCondLst>
                                            <p:cond delay="499"/>
                                          </p:stCondLst>
                                        </p:cTn>
                                        <p:tgtEl>
                                          <p:spTgt spid="10">
                                            <p:txEl>
                                              <p:pRg st="2" end="2"/>
                                            </p:txEl>
                                          </p:spTgt>
                                        </p:tgtEl>
                                        <p:attrNameLst>
                                          <p:attrName>style.visibility</p:attrName>
                                        </p:attrNameLst>
                                      </p:cBhvr>
                                      <p:to>
                                        <p:strVal val="hidden"/>
                                      </p:to>
                                    </p:set>
                                  </p:childTnLst>
                                </p:cTn>
                              </p:par>
                              <p:par>
                                <p:cTn id="13" presetID="10" presetClass="exit" presetSubtype="0" fill="hold" nodeType="withEffect">
                                  <p:stCondLst>
                                    <p:cond delay="0"/>
                                  </p:stCondLst>
                                  <p:childTnLst>
                                    <p:animEffect transition="out" filter="fade">
                                      <p:cBhvr>
                                        <p:cTn id="14" dur="500"/>
                                        <p:tgtEl>
                                          <p:spTgt spid="10">
                                            <p:txEl>
                                              <p:pRg st="3" end="3"/>
                                            </p:txEl>
                                          </p:spTgt>
                                        </p:tgtEl>
                                      </p:cBhvr>
                                    </p:animEffect>
                                    <p:set>
                                      <p:cBhvr>
                                        <p:cTn id="15" dur="1" fill="hold">
                                          <p:stCondLst>
                                            <p:cond delay="499"/>
                                          </p:stCondLst>
                                        </p:cTn>
                                        <p:tgtEl>
                                          <p:spTgt spid="10">
                                            <p:txEl>
                                              <p:pRg st="3" end="3"/>
                                            </p:txEl>
                                          </p:spTgt>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10">
                                            <p:txEl>
                                              <p:pRg st="4" end="4"/>
                                            </p:txEl>
                                          </p:spTgt>
                                        </p:tgtEl>
                                      </p:cBhvr>
                                    </p:animEffect>
                                    <p:set>
                                      <p:cBhvr>
                                        <p:cTn id="18" dur="1" fill="hold">
                                          <p:stCondLst>
                                            <p:cond delay="499"/>
                                          </p:stCondLst>
                                        </p:cTn>
                                        <p:tgtEl>
                                          <p:spTgt spid="10">
                                            <p:txEl>
                                              <p:pRg st="4" end="4"/>
                                            </p:txEl>
                                          </p:spTgt>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nodeType="clickEffect">
                                  <p:stCondLst>
                                    <p:cond delay="0"/>
                                  </p:stCondLst>
                                  <p:childTnLst>
                                    <p:set>
                                      <p:cBhvr>
                                        <p:cTn id="22" dur="1" fill="hold">
                                          <p:stCondLst>
                                            <p:cond delay="0"/>
                                          </p:stCondLst>
                                        </p:cTn>
                                        <p:tgtEl>
                                          <p:spTgt spid="10">
                                            <p:txEl>
                                              <p:pRg st="7" end="7"/>
                                            </p:txEl>
                                          </p:spTgt>
                                        </p:tgtEl>
                                        <p:attrNameLst>
                                          <p:attrName>style.visibility</p:attrName>
                                        </p:attrNameLst>
                                      </p:cBhvr>
                                      <p:to>
                                        <p:strVal val="visible"/>
                                      </p:to>
                                    </p:set>
                                    <p:animEffect transition="in" filter="fade">
                                      <p:cBhvr>
                                        <p:cTn id="23"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dirty="0" smtClean="0"/>
              <a:t>Trace Calling Methods</a:t>
            </a:r>
            <a:endParaRPr lang="en-US" dirty="0"/>
          </a:p>
        </p:txBody>
      </p:sp>
      <p:sp>
        <p:nvSpPr>
          <p:cNvPr id="7" name="Content Placeholder 6"/>
          <p:cNvSpPr>
            <a:spLocks noGrp="1"/>
          </p:cNvSpPr>
          <p:nvPr>
            <p:ph sz="half" idx="1"/>
          </p:nvPr>
        </p:nvSpPr>
        <p:spPr>
          <a:xfrm>
            <a:off x="1141410" y="2249486"/>
            <a:ext cx="4878389" cy="4608514"/>
          </a:xfrm>
        </p:spPr>
        <p:txBody>
          <a:bodyPr>
            <a:normAutofit fontScale="70000" lnSpcReduction="20000"/>
          </a:bodyPr>
          <a:lstStyle/>
          <a:p>
            <a:pPr marL="457200" indent="-457200">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void </a:t>
            </a:r>
            <a:r>
              <a:rPr lang="en-US" dirty="0" smtClean="0">
                <a:latin typeface="Courier New" panose="02070309020205020404" pitchFamily="49" charset="0"/>
                <a:cs typeface="Courier New" panose="02070309020205020404" pitchFamily="49" charset="0"/>
              </a:rPr>
              <a:t>main(</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0;</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2;</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k = max(</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j);</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buFont typeface="+mj-lt"/>
              <a:buAutoNum type="arabicPeriod"/>
            </a:pPr>
            <a:r>
              <a:rPr lang="en-US" dirty="0" smtClean="0">
                <a:latin typeface="Courier New" panose="02070309020205020404" pitchFamily="49" charset="0"/>
                <a:cs typeface="Courier New" panose="02070309020205020404" pitchFamily="49" charset="0"/>
              </a:rPr>
              <a:t>    “The maximum between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 and ” + j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 is” + k);</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8" name="Content Placeholder 7"/>
          <p:cNvSpPr>
            <a:spLocks noGrp="1"/>
          </p:cNvSpPr>
          <p:nvPr>
            <p:ph sz="half" idx="2"/>
          </p:nvPr>
        </p:nvSpPr>
        <p:spPr/>
        <p:txBody>
          <a:bodyPr>
            <a:normAutofit fontScale="70000" lnSpcReduction="20000"/>
          </a:bodyPr>
          <a:lstStyle/>
          <a:p>
            <a:pPr marL="457200" indent="-45720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max(</a:t>
            </a:r>
            <a:br>
              <a:rPr lang="en-US" dirty="0" smtClean="0">
                <a:latin typeface="Courier New" panose="02070309020205020404" pitchFamily="49" charset="0"/>
                <a:cs typeface="Courier New" panose="02070309020205020404" pitchFamily="49" charset="0"/>
              </a:rPr>
            </a:b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num1 &gt; num2 ? </a:t>
            </a:r>
          </a:p>
          <a:p>
            <a:pPr marL="457200" indent="-45720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num1 : num2;</a:t>
            </a:r>
          </a:p>
          <a:p>
            <a:pPr marL="457200" indent="-457200">
              <a:buFont typeface="+mj-lt"/>
              <a:buAutoNum type="arabicPeriod"/>
            </a:pPr>
            <a:r>
              <a:rPr lang="en-US" dirty="0">
                <a:latin typeface="Courier New" panose="02070309020205020404" pitchFamily="49" charset="0"/>
                <a:cs typeface="Courier New" panose="02070309020205020404" pitchFamily="49" charset="0"/>
              </a:rPr>
              <a:t>}</a:t>
            </a:r>
          </a:p>
        </p:txBody>
      </p:sp>
      <p:sp>
        <p:nvSpPr>
          <p:cNvPr id="10" name="Rectangle 9"/>
          <p:cNvSpPr/>
          <p:nvPr/>
        </p:nvSpPr>
        <p:spPr>
          <a:xfrm>
            <a:off x="6172200" y="4267200"/>
            <a:ext cx="4875211" cy="2332892"/>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lang="en-US" dirty="0" smtClean="0">
                <a:solidFill>
                  <a:schemeClr val="tx1"/>
                </a:solidFill>
              </a:rPr>
              <a:t>Memory</a:t>
            </a:r>
          </a:p>
          <a:p>
            <a:endParaRPr lang="en-US" dirty="0" smtClean="0">
              <a:solidFill>
                <a:schemeClr val="tx1"/>
              </a:solidFill>
            </a:endParaRPr>
          </a:p>
          <a:p>
            <a:endParaRPr lang="en-US" dirty="0" smtClean="0">
              <a:solidFill>
                <a:schemeClr val="tx1"/>
              </a:solidFill>
              <a:latin typeface="Courier New" panose="02070309020205020404" pitchFamily="49" charset="0"/>
              <a:cs typeface="Courier New" panose="02070309020205020404" pitchFamily="49" charset="0"/>
            </a:endParaRPr>
          </a:p>
          <a:p>
            <a:endParaRPr lang="en-US" dirty="0" smtClean="0">
              <a:solidFill>
                <a:schemeClr val="tx1"/>
              </a:solidFill>
              <a:latin typeface="Courier New" panose="02070309020205020404" pitchFamily="49" charset="0"/>
              <a:cs typeface="Courier New" panose="02070309020205020404" pitchFamily="49" charset="0"/>
            </a:endParaRPr>
          </a:p>
          <a:p>
            <a:endParaRPr lang="en-US" dirty="0" smtClean="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rPr>
              <a:t>Function main</a:t>
            </a:r>
          </a:p>
          <a:p>
            <a:r>
              <a:rPr lang="en-US" dirty="0">
                <a:solidFill>
                  <a:schemeClr val="tx1"/>
                </a:solidFill>
              </a:rPr>
              <a:t>	</a:t>
            </a:r>
            <a:r>
              <a:rPr lang="en-US" dirty="0" err="1" smtClean="0">
                <a:solidFill>
                  <a:schemeClr val="tx1"/>
                </a:solidFill>
                <a:latin typeface="Courier New" panose="02070309020205020404" pitchFamily="49" charset="0"/>
                <a:cs typeface="Courier New" panose="02070309020205020404" pitchFamily="49" charset="0"/>
              </a:rPr>
              <a:t>i</a:t>
            </a:r>
            <a:r>
              <a:rPr lang="en-US" dirty="0" smtClean="0">
                <a:solidFill>
                  <a:schemeClr val="tx1"/>
                </a:solidFill>
                <a:latin typeface="Courier New" panose="02070309020205020404" pitchFamily="49" charset="0"/>
                <a:cs typeface="Courier New" panose="02070309020205020404" pitchFamily="49" charset="0"/>
              </a:rPr>
              <a:t>	0	|	j	2</a:t>
            </a:r>
            <a:endParaRPr lang="en-US" dirty="0">
              <a:solidFill>
                <a:schemeClr val="tx1"/>
              </a:solidFill>
              <a:latin typeface="Courier New" panose="02070309020205020404" pitchFamily="49" charset="0"/>
              <a:cs typeface="Courier New" panose="02070309020205020404" pitchFamily="49" charset="0"/>
            </a:endParaRPr>
          </a:p>
          <a:p>
            <a:r>
              <a:rPr lang="en-US" dirty="0" smtClean="0">
                <a:solidFill>
                  <a:schemeClr val="tx1"/>
                </a:solidFill>
                <a:latin typeface="Courier New" panose="02070309020205020404" pitchFamily="49" charset="0"/>
                <a:cs typeface="Courier New" panose="02070309020205020404" pitchFamily="49" charset="0"/>
              </a:rPr>
              <a:t>	k	2</a:t>
            </a:r>
          </a:p>
        </p:txBody>
      </p:sp>
      <p:sp>
        <p:nvSpPr>
          <p:cNvPr id="9" name="Rectangle 10"/>
          <p:cNvSpPr>
            <a:spLocks noChangeArrowheads="1"/>
          </p:cNvSpPr>
          <p:nvPr/>
        </p:nvSpPr>
        <p:spPr bwMode="auto">
          <a:xfrm>
            <a:off x="1899139" y="4817512"/>
            <a:ext cx="3493476" cy="1595011"/>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1929512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
                                            <p:txEl>
                                              <p:pRg st="7" end="7"/>
                                            </p:txEl>
                                          </p:spTgt>
                                        </p:tgtEl>
                                        <p:attrNameLst>
                                          <p:attrName>style.visibility</p:attrName>
                                        </p:attrNameLst>
                                      </p:cBhvr>
                                      <p:to>
                                        <p:strVal val="visible"/>
                                      </p:to>
                                    </p:set>
                                    <p:animEffect transition="in" filter="fade">
                                      <p:cBhvr>
                                        <p:cTn id="7" dur="500"/>
                                        <p:tgtEl>
                                          <p:spTgt spid="10">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9" name="Rectangle 2"/>
          <p:cNvSpPr>
            <a:spLocks noGrp="1" noChangeArrowheads="1"/>
          </p:cNvSpPr>
          <p:nvPr>
            <p:ph type="title"/>
          </p:nvPr>
        </p:nvSpPr>
        <p:spPr/>
        <p:txBody>
          <a:bodyPr/>
          <a:lstStyle/>
          <a:p>
            <a:r>
              <a:rPr lang="en-US" altLang="en-US" smtClean="0"/>
              <a:t>Call Stacks </a:t>
            </a:r>
          </a:p>
        </p:txBody>
      </p:sp>
      <p:sp>
        <p:nvSpPr>
          <p:cNvPr id="29700" name="Rectangle 3"/>
          <p:cNvSpPr>
            <a:spLocks noChangeArrowheads="1"/>
          </p:cNvSpPr>
          <p:nvPr/>
        </p:nvSpPr>
        <p:spPr bwMode="auto">
          <a:xfrm>
            <a:off x="4533900" y="274320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1" name="Rectangle 6"/>
          <p:cNvSpPr>
            <a:spLocks noChangeArrowheads="1"/>
          </p:cNvSpPr>
          <p:nvPr/>
        </p:nvSpPr>
        <p:spPr bwMode="auto">
          <a:xfrm>
            <a:off x="3379788" y="22558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2" name="Rectangle 8"/>
          <p:cNvSpPr>
            <a:spLocks noChangeArrowheads="1"/>
          </p:cNvSpPr>
          <p:nvPr/>
        </p:nvSpPr>
        <p:spPr bwMode="auto">
          <a:xfrm>
            <a:off x="3379788" y="22558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9703" name="Rectangle 10"/>
          <p:cNvSpPr>
            <a:spLocks noChangeArrowheads="1"/>
          </p:cNvSpPr>
          <p:nvPr/>
        </p:nvSpPr>
        <p:spPr bwMode="auto">
          <a:xfrm>
            <a:off x="1524001" y="2093269"/>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2" name="Picture 9"/>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141413" y="2577110"/>
            <a:ext cx="9906000" cy="288646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412973207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7" name="Rectangle 2"/>
          <p:cNvSpPr>
            <a:spLocks noGrp="1" noChangeArrowheads="1"/>
          </p:cNvSpPr>
          <p:nvPr>
            <p:ph type="title"/>
          </p:nvPr>
        </p:nvSpPr>
        <p:spPr/>
        <p:txBody>
          <a:bodyPr/>
          <a:lstStyle/>
          <a:p>
            <a:r>
              <a:rPr lang="en-US" altLang="en-US" dirty="0" smtClean="0"/>
              <a:t>Pass-by-value</a:t>
            </a:r>
          </a:p>
        </p:txBody>
      </p:sp>
      <p:sp>
        <p:nvSpPr>
          <p:cNvPr id="78852" name="Rectangle 3"/>
          <p:cNvSpPr>
            <a:spLocks noGrp="1" noChangeArrowheads="1"/>
          </p:cNvSpPr>
          <p:nvPr>
            <p:ph sz="half" idx="1"/>
          </p:nvPr>
        </p:nvSpPr>
        <p:spPr/>
        <p:txBody>
          <a:bodyPr>
            <a:normAutofit fontScale="85000" lnSpcReduction="10000"/>
          </a:bodyPr>
          <a:lstStyle/>
          <a:p>
            <a:pPr>
              <a:spcBef>
                <a:spcPts val="0"/>
              </a:spcBef>
            </a:pPr>
            <a:r>
              <a:rPr lang="en-US" sz="1800" dirty="0" smtClean="0">
                <a:cs typeface="Courier New" panose="02070309020205020404" pitchFamily="49" charset="0"/>
              </a:rPr>
              <a:t>All parameters in Java are passed by value (copied!)</a:t>
            </a:r>
          </a:p>
          <a:p>
            <a:pPr marL="457200" indent="-457200">
              <a:spcBef>
                <a:spcPts val="0"/>
              </a:spcBef>
              <a:buFont typeface="+mj-lt"/>
              <a:buAutoNum type="arabicPeriod"/>
            </a:pPr>
            <a:endParaRPr lang="en-US" sz="1800" b="1" dirty="0">
              <a:solidFill>
                <a:schemeClr val="accent3"/>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sz="1800" b="1" dirty="0" smtClean="0">
                <a:solidFill>
                  <a:schemeClr val="accent3"/>
                </a:solidFill>
                <a:latin typeface="Courier New" panose="02070309020205020404" pitchFamily="49" charset="0"/>
                <a:cs typeface="Courier New" panose="02070309020205020404" pitchFamily="49" charset="0"/>
              </a:rPr>
              <a:t>public static void </a:t>
            </a:r>
            <a:r>
              <a:rPr lang="en-US" sz="1800" dirty="0" err="1" smtClean="0">
                <a:latin typeface="Courier New" panose="02070309020205020404" pitchFamily="49" charset="0"/>
                <a:cs typeface="Courier New" panose="02070309020205020404" pitchFamily="49" charset="0"/>
              </a:rPr>
              <a:t>nPrintln</a:t>
            </a:r>
            <a:r>
              <a:rPr lang="en-US" sz="1800" dirty="0" smtClean="0">
                <a:latin typeface="Courier New" panose="02070309020205020404" pitchFamily="49" charset="0"/>
                <a:cs typeface="Courier New" panose="02070309020205020404" pitchFamily="49" charset="0"/>
              </a:rPr>
              <a:t>(</a:t>
            </a:r>
            <a:br>
              <a:rPr lang="en-US" sz="1800" dirty="0" smtClean="0">
                <a:latin typeface="Courier New" panose="02070309020205020404" pitchFamily="49" charset="0"/>
                <a:cs typeface="Courier New" panose="02070309020205020404" pitchFamily="49" charset="0"/>
              </a:rPr>
            </a:br>
            <a:r>
              <a:rPr lang="en-US" sz="1800" dirty="0" smtClean="0">
                <a:latin typeface="Courier New" panose="02070309020205020404" pitchFamily="49" charset="0"/>
                <a:cs typeface="Courier New" panose="02070309020205020404" pitchFamily="49" charset="0"/>
              </a:rPr>
              <a:t>    </a:t>
            </a:r>
            <a:r>
              <a:rPr lang="en-US" sz="1800" b="1" dirty="0" smtClean="0">
                <a:latin typeface="Courier New" panose="02070309020205020404" pitchFamily="49" charset="0"/>
                <a:cs typeface="Courier New" panose="02070309020205020404" pitchFamily="49" charset="0"/>
              </a:rPr>
              <a:t>String</a:t>
            </a:r>
            <a:r>
              <a:rPr lang="en-US" sz="1800" dirty="0" smtClean="0">
                <a:latin typeface="Courier New" panose="02070309020205020404" pitchFamily="49" charset="0"/>
                <a:cs typeface="Courier New" panose="02070309020205020404" pitchFamily="49" charset="0"/>
              </a:rPr>
              <a:t> message, </a:t>
            </a:r>
            <a:r>
              <a:rPr lang="en-US" sz="1800" b="1" dirty="0" err="1" smtClean="0">
                <a:solidFill>
                  <a:schemeClr val="accent3"/>
                </a:solidFill>
                <a:latin typeface="Courier New" panose="02070309020205020404" pitchFamily="49" charset="0"/>
                <a:cs typeface="Courier New" panose="02070309020205020404" pitchFamily="49" charset="0"/>
              </a:rPr>
              <a:t>int</a:t>
            </a:r>
            <a:r>
              <a:rPr lang="en-US" sz="1800" dirty="0" smtClean="0">
                <a:latin typeface="Courier New" panose="02070309020205020404" pitchFamily="49" charset="0"/>
                <a:cs typeface="Courier New" panose="02070309020205020404" pitchFamily="49" charset="0"/>
              </a:rPr>
              <a:t> n) {  </a:t>
            </a:r>
          </a:p>
          <a:p>
            <a:pPr marL="457200" indent="-457200">
              <a:spcBef>
                <a:spcPts val="0"/>
              </a:spcBef>
              <a:buFont typeface="+mj-lt"/>
              <a:buAutoNum type="arabicPeriod"/>
            </a:pPr>
            <a:r>
              <a:rPr lang="en-US" sz="1800" dirty="0" smtClean="0">
                <a:latin typeface="Courier New" panose="02070309020205020404" pitchFamily="49" charset="0"/>
                <a:cs typeface="Courier New" panose="02070309020205020404" pitchFamily="49" charset="0"/>
              </a:rPr>
              <a:t>  </a:t>
            </a:r>
            <a:r>
              <a:rPr lang="en-US" sz="1800" b="1" dirty="0" smtClean="0">
                <a:solidFill>
                  <a:schemeClr val="accent3"/>
                </a:solidFill>
                <a:latin typeface="Courier New" panose="02070309020205020404" pitchFamily="49" charset="0"/>
                <a:cs typeface="Courier New" panose="02070309020205020404" pitchFamily="49" charset="0"/>
              </a:rPr>
              <a:t>for</a:t>
            </a:r>
            <a:r>
              <a:rPr lang="en-US" sz="1800" dirty="0" smtClean="0">
                <a:latin typeface="Courier New" panose="02070309020205020404" pitchFamily="49" charset="0"/>
                <a:cs typeface="Courier New" panose="02070309020205020404" pitchFamily="49" charset="0"/>
              </a:rPr>
              <a:t> (</a:t>
            </a:r>
            <a:r>
              <a:rPr lang="en-US" sz="1800" b="1" dirty="0" err="1" smtClean="0">
                <a:solidFill>
                  <a:schemeClr val="accent3"/>
                </a:solidFill>
                <a:latin typeface="Courier New" panose="02070309020205020404" pitchFamily="49" charset="0"/>
                <a:cs typeface="Courier New" panose="02070309020205020404" pitchFamily="49" charset="0"/>
              </a:rPr>
              <a:t>int</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i</a:t>
            </a:r>
            <a:r>
              <a:rPr lang="en-US" sz="1800" dirty="0" smtClean="0">
                <a:latin typeface="Courier New" panose="02070309020205020404" pitchFamily="49" charset="0"/>
                <a:cs typeface="Courier New" panose="02070309020205020404" pitchFamily="49" charset="0"/>
              </a:rPr>
              <a:t> = </a:t>
            </a:r>
            <a:r>
              <a:rPr lang="en-US" sz="1800" dirty="0" smtClean="0">
                <a:solidFill>
                  <a:srgbClr val="FF0000"/>
                </a:solidFill>
                <a:latin typeface="Courier New" panose="02070309020205020404" pitchFamily="49" charset="0"/>
                <a:cs typeface="Courier New" panose="02070309020205020404" pitchFamily="49" charset="0"/>
              </a:rPr>
              <a:t>0</a:t>
            </a:r>
            <a:r>
              <a:rPr lang="en-US" sz="1800" dirty="0" smtClean="0">
                <a:latin typeface="Courier New" panose="02070309020205020404" pitchFamily="49" charset="0"/>
                <a:cs typeface="Courier New" panose="02070309020205020404" pitchFamily="49" charset="0"/>
              </a:rPr>
              <a:t>; </a:t>
            </a:r>
            <a:r>
              <a:rPr lang="en-US" sz="1800" dirty="0" err="1" smtClean="0">
                <a:latin typeface="Courier New" panose="02070309020205020404" pitchFamily="49" charset="0"/>
                <a:cs typeface="Courier New" panose="02070309020205020404" pitchFamily="49" charset="0"/>
              </a:rPr>
              <a:t>i</a:t>
            </a:r>
            <a:r>
              <a:rPr lang="en-US" sz="1800" dirty="0" smtClean="0">
                <a:latin typeface="Courier New" panose="02070309020205020404" pitchFamily="49" charset="0"/>
                <a:cs typeface="Courier New" panose="02070309020205020404" pitchFamily="49" charset="0"/>
              </a:rPr>
              <a:t> &lt; n; </a:t>
            </a:r>
            <a:r>
              <a:rPr lang="en-US" sz="1800" dirty="0" err="1" smtClean="0">
                <a:latin typeface="Courier New" panose="02070309020205020404" pitchFamily="49" charset="0"/>
                <a:cs typeface="Courier New" panose="02070309020205020404" pitchFamily="49" charset="0"/>
              </a:rPr>
              <a:t>i</a:t>
            </a:r>
            <a:r>
              <a:rPr lang="en-US" sz="1800"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sz="1800" dirty="0" smtClean="0">
                <a:latin typeface="Courier New" panose="02070309020205020404" pitchFamily="49" charset="0"/>
                <a:cs typeface="Courier New" panose="02070309020205020404" pitchFamily="49" charset="0"/>
              </a:rPr>
              <a:t>    </a:t>
            </a:r>
            <a:r>
              <a:rPr lang="en-US" sz="1800" b="1" dirty="0" err="1" smtClean="0">
                <a:latin typeface="Courier New" panose="02070309020205020404" pitchFamily="49" charset="0"/>
                <a:cs typeface="Courier New" panose="02070309020205020404" pitchFamily="49" charset="0"/>
              </a:rPr>
              <a:t>System</a:t>
            </a:r>
            <a:r>
              <a:rPr lang="en-US" sz="1800" dirty="0" err="1" smtClean="0">
                <a:latin typeface="Courier New" panose="02070309020205020404" pitchFamily="49" charset="0"/>
                <a:cs typeface="Courier New" panose="02070309020205020404" pitchFamily="49" charset="0"/>
              </a:rPr>
              <a:t>.out.println</a:t>
            </a:r>
            <a:r>
              <a:rPr lang="en-US" sz="1800" dirty="0" smtClean="0">
                <a:latin typeface="Courier New" panose="02070309020205020404" pitchFamily="49" charset="0"/>
                <a:cs typeface="Courier New" panose="02070309020205020404" pitchFamily="49" charset="0"/>
              </a:rPr>
              <a:t>(message);</a:t>
            </a:r>
          </a:p>
          <a:p>
            <a:pPr marL="457200" indent="-457200">
              <a:spcBef>
                <a:spcPts val="0"/>
              </a:spcBef>
              <a:buFont typeface="+mj-lt"/>
              <a:buAutoNum type="arabicPeriod"/>
            </a:pPr>
            <a:r>
              <a:rPr lang="en-US" sz="1800" dirty="0" smtClean="0">
                <a:latin typeface="Courier New" panose="02070309020205020404" pitchFamily="49" charset="0"/>
                <a:cs typeface="Courier New" panose="02070309020205020404" pitchFamily="49" charset="0"/>
              </a:rPr>
              <a:t>}</a:t>
            </a:r>
            <a:endParaRPr lang="en-US" sz="1800" dirty="0">
              <a:latin typeface="Courier New" panose="02070309020205020404" pitchFamily="49" charset="0"/>
              <a:cs typeface="Courier New" panose="02070309020205020404" pitchFamily="49" charset="0"/>
            </a:endParaRPr>
          </a:p>
        </p:txBody>
      </p:sp>
      <p:sp>
        <p:nvSpPr>
          <p:cNvPr id="8" name="Content Placeholder 7"/>
          <p:cNvSpPr>
            <a:spLocks noGrp="1"/>
          </p:cNvSpPr>
          <p:nvPr>
            <p:ph sz="half" idx="2"/>
          </p:nvPr>
        </p:nvSpPr>
        <p:spPr>
          <a:xfrm>
            <a:off x="6172200" y="2249486"/>
            <a:ext cx="5457092" cy="3541714"/>
          </a:xfrm>
        </p:spPr>
        <p:txBody>
          <a:bodyPr>
            <a:normAutofit fontScale="85000" lnSpcReduction="10000"/>
          </a:bodyPr>
          <a:lstStyle/>
          <a:p>
            <a:pPr>
              <a:spcBef>
                <a:spcPct val="0"/>
              </a:spcBef>
            </a:pPr>
            <a:r>
              <a:rPr lang="en-US" altLang="en-US" dirty="0"/>
              <a:t>Suppose you invoke the method </a:t>
            </a:r>
            <a:r>
              <a:rPr lang="en-US" altLang="en-US" dirty="0" smtClean="0"/>
              <a:t>using</a:t>
            </a:r>
            <a:br>
              <a:rPr lang="en-US" altLang="en-US" dirty="0" smtClean="0"/>
            </a:br>
            <a:r>
              <a:rPr lang="en-US" altLang="en-US" sz="2400" dirty="0" err="1" smtClean="0">
                <a:latin typeface="Courier New" panose="02070309020205020404" pitchFamily="49" charset="0"/>
                <a:cs typeface="Courier New" panose="02070309020205020404" pitchFamily="49" charset="0"/>
              </a:rPr>
              <a:t>nPrintln</a:t>
            </a:r>
            <a:r>
              <a:rPr lang="en-US" altLang="en-US" sz="2400" dirty="0">
                <a:latin typeface="Courier New" panose="02070309020205020404" pitchFamily="49" charset="0"/>
                <a:cs typeface="Courier New" panose="02070309020205020404" pitchFamily="49" charset="0"/>
              </a:rPr>
              <a:t>(</a:t>
            </a:r>
            <a:r>
              <a:rPr lang="en-US" altLang="en-US" sz="2400" dirty="0">
                <a:solidFill>
                  <a:srgbClr val="FF0000"/>
                </a:solidFill>
                <a:latin typeface="Courier New" panose="02070309020205020404" pitchFamily="49" charset="0"/>
                <a:cs typeface="Courier New" panose="02070309020205020404" pitchFamily="49" charset="0"/>
              </a:rPr>
              <a:t>“Welcome to Java”</a:t>
            </a:r>
            <a:r>
              <a:rPr lang="en-US" altLang="en-US" sz="2400" dirty="0">
                <a:latin typeface="Courier New" panose="02070309020205020404" pitchFamily="49" charset="0"/>
                <a:cs typeface="Courier New" panose="02070309020205020404" pitchFamily="49" charset="0"/>
              </a:rPr>
              <a:t>, </a:t>
            </a:r>
            <a:r>
              <a:rPr lang="en-US" altLang="en-US" sz="2400" dirty="0">
                <a:solidFill>
                  <a:srgbClr val="FF0000"/>
                </a:solidFill>
                <a:latin typeface="Courier New" panose="02070309020205020404" pitchFamily="49" charset="0"/>
                <a:cs typeface="Courier New" panose="02070309020205020404" pitchFamily="49" charset="0"/>
              </a:rPr>
              <a:t>5</a:t>
            </a:r>
            <a:r>
              <a:rPr lang="en-US" altLang="en-US" sz="2400" dirty="0">
                <a:latin typeface="Courier New" panose="02070309020205020404" pitchFamily="49" charset="0"/>
                <a:cs typeface="Courier New" panose="02070309020205020404" pitchFamily="49" charset="0"/>
              </a:rPr>
              <a:t>); </a:t>
            </a:r>
          </a:p>
          <a:p>
            <a:pPr>
              <a:spcBef>
                <a:spcPct val="0"/>
              </a:spcBef>
            </a:pPr>
            <a:r>
              <a:rPr lang="en-US" altLang="en-US" dirty="0"/>
              <a:t>What is the output?</a:t>
            </a:r>
          </a:p>
          <a:p>
            <a:pPr>
              <a:spcBef>
                <a:spcPct val="0"/>
              </a:spcBef>
            </a:pPr>
            <a:endParaRPr lang="en-US" altLang="en-US" dirty="0"/>
          </a:p>
          <a:p>
            <a:pPr>
              <a:spcBef>
                <a:spcPct val="0"/>
              </a:spcBef>
            </a:pPr>
            <a:r>
              <a:rPr lang="en-US" altLang="en-US" dirty="0"/>
              <a:t>Suppose you invoke the method </a:t>
            </a:r>
            <a:r>
              <a:rPr lang="en-US" altLang="en-US" dirty="0" smtClean="0"/>
              <a:t>using</a:t>
            </a:r>
            <a:br>
              <a:rPr lang="en-US" altLang="en-US" dirty="0" smtClean="0"/>
            </a:br>
            <a:r>
              <a:rPr lang="en-US" altLang="en-US" sz="2400" dirty="0" err="1" smtClean="0">
                <a:latin typeface="Courier New" panose="02070309020205020404" pitchFamily="49" charset="0"/>
                <a:cs typeface="Courier New" panose="02070309020205020404" pitchFamily="49" charset="0"/>
              </a:rPr>
              <a:t>nPrintln</a:t>
            </a:r>
            <a:r>
              <a:rPr lang="en-US" altLang="en-US" sz="2400" dirty="0">
                <a:latin typeface="Courier New" panose="02070309020205020404" pitchFamily="49" charset="0"/>
                <a:cs typeface="Courier New" panose="02070309020205020404" pitchFamily="49" charset="0"/>
              </a:rPr>
              <a:t>(</a:t>
            </a:r>
            <a:r>
              <a:rPr lang="en-US" altLang="en-US" sz="2400" dirty="0">
                <a:solidFill>
                  <a:srgbClr val="FF0000"/>
                </a:solidFill>
                <a:latin typeface="Courier New" panose="02070309020205020404" pitchFamily="49" charset="0"/>
                <a:cs typeface="Courier New" panose="02070309020205020404" pitchFamily="49" charset="0"/>
              </a:rPr>
              <a:t>“Computer Science”</a:t>
            </a:r>
            <a:r>
              <a:rPr lang="en-US" altLang="en-US" sz="2400" dirty="0">
                <a:latin typeface="Courier New" panose="02070309020205020404" pitchFamily="49" charset="0"/>
                <a:cs typeface="Courier New" panose="02070309020205020404" pitchFamily="49" charset="0"/>
              </a:rPr>
              <a:t>, </a:t>
            </a:r>
            <a:r>
              <a:rPr lang="en-US" altLang="en-US" sz="2400" dirty="0">
                <a:solidFill>
                  <a:srgbClr val="FF0000"/>
                </a:solidFill>
                <a:latin typeface="Courier New" panose="02070309020205020404" pitchFamily="49" charset="0"/>
                <a:cs typeface="Courier New" panose="02070309020205020404" pitchFamily="49" charset="0"/>
              </a:rPr>
              <a:t>15</a:t>
            </a:r>
            <a:r>
              <a:rPr lang="en-US" altLang="en-US" sz="2400" dirty="0">
                <a:latin typeface="Courier New" panose="02070309020205020404" pitchFamily="49" charset="0"/>
                <a:cs typeface="Courier New" panose="02070309020205020404" pitchFamily="49" charset="0"/>
              </a:rPr>
              <a:t>); </a:t>
            </a:r>
          </a:p>
          <a:p>
            <a:pPr>
              <a:spcBef>
                <a:spcPct val="0"/>
              </a:spcBef>
            </a:pPr>
            <a:r>
              <a:rPr lang="en-US" altLang="en-US" dirty="0"/>
              <a:t>What is the output?</a:t>
            </a:r>
          </a:p>
          <a:p>
            <a:pPr>
              <a:spcBef>
                <a:spcPct val="0"/>
              </a:spcBef>
            </a:pPr>
            <a:endParaRPr lang="en-US" altLang="en-US" dirty="0"/>
          </a:p>
          <a:p>
            <a:pPr>
              <a:spcBef>
                <a:spcPct val="0"/>
              </a:spcBef>
            </a:pPr>
            <a:r>
              <a:rPr lang="en-US" altLang="en-US" dirty="0"/>
              <a:t>Can you invoke the method using </a:t>
            </a:r>
            <a:r>
              <a:rPr lang="en-US" altLang="en-US" dirty="0" smtClean="0"/>
              <a:t/>
            </a:r>
            <a:br>
              <a:rPr lang="en-US" altLang="en-US" dirty="0" smtClean="0"/>
            </a:br>
            <a:r>
              <a:rPr lang="en-US" altLang="en-US" sz="2400" dirty="0" err="1" smtClean="0">
                <a:latin typeface="Courier New" panose="02070309020205020404" pitchFamily="49" charset="0"/>
                <a:cs typeface="Courier New" panose="02070309020205020404" pitchFamily="49" charset="0"/>
              </a:rPr>
              <a:t>nPrintln</a:t>
            </a:r>
            <a:r>
              <a:rPr lang="en-US" altLang="en-US" sz="2400" dirty="0" smtClean="0">
                <a:latin typeface="Courier New" panose="02070309020205020404" pitchFamily="49" charset="0"/>
                <a:cs typeface="Courier New" panose="02070309020205020404" pitchFamily="49" charset="0"/>
              </a:rPr>
              <a:t>(</a:t>
            </a:r>
            <a:r>
              <a:rPr lang="en-US" altLang="en-US" sz="2400" dirty="0" smtClean="0">
                <a:solidFill>
                  <a:srgbClr val="FF0000"/>
                </a:solidFill>
                <a:latin typeface="Courier New" panose="02070309020205020404" pitchFamily="49" charset="0"/>
                <a:cs typeface="Courier New" panose="02070309020205020404" pitchFamily="49" charset="0"/>
              </a:rPr>
              <a:t>15</a:t>
            </a:r>
            <a:r>
              <a:rPr lang="en-US" altLang="en-US" sz="2400" dirty="0">
                <a:latin typeface="Courier New" panose="02070309020205020404" pitchFamily="49" charset="0"/>
                <a:cs typeface="Courier New" panose="02070309020205020404" pitchFamily="49" charset="0"/>
              </a:rPr>
              <a:t>, </a:t>
            </a:r>
            <a:r>
              <a:rPr lang="en-US" altLang="en-US" sz="2400" dirty="0">
                <a:solidFill>
                  <a:srgbClr val="FF0000"/>
                </a:solidFill>
                <a:latin typeface="Courier New" panose="02070309020205020404" pitchFamily="49" charset="0"/>
                <a:cs typeface="Courier New" panose="02070309020205020404" pitchFamily="49" charset="0"/>
              </a:rPr>
              <a:t>“Computer Science”</a:t>
            </a:r>
            <a:r>
              <a:rPr lang="en-US" altLang="en-US" sz="2400" dirty="0">
                <a:latin typeface="Courier New" panose="02070309020205020404" pitchFamily="49" charset="0"/>
                <a:cs typeface="Courier New" panose="02070309020205020404" pitchFamily="49" charset="0"/>
              </a:rPr>
              <a:t>); </a:t>
            </a:r>
          </a:p>
          <a:p>
            <a:endParaRPr lang="en-US" dirty="0"/>
          </a:p>
        </p:txBody>
      </p:sp>
      <p:pic>
        <p:nvPicPr>
          <p:cNvPr id="5" name="Picture 2" descr="https://s3.amazonaws.com/lowres.cartoonstock.com/office-office_drone-applicant-job-clone-resume-aban1510_low.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6679" y="4096666"/>
            <a:ext cx="3267850" cy="27613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068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fade">
                                      <p:cBhvr>
                                        <p:cTn id="7" dur="500"/>
                                        <p:tgtEl>
                                          <p:spTgt spid="8">
                                            <p:txEl>
                                              <p:pRg st="0" end="0"/>
                                            </p:txEl>
                                          </p:spTgt>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8">
                                            <p:txEl>
                                              <p:pRg st="1" end="1"/>
                                            </p:txEl>
                                          </p:spTgt>
                                        </p:tgtEl>
                                        <p:attrNameLst>
                                          <p:attrName>style.visibility</p:attrName>
                                        </p:attrNameLst>
                                      </p:cBhvr>
                                      <p:to>
                                        <p:strVal val="visible"/>
                                      </p:to>
                                    </p:set>
                                    <p:animEffect transition="in" filter="fade">
                                      <p:cBhvr>
                                        <p:cTn id="10" dur="500"/>
                                        <p:tgtEl>
                                          <p:spTgt spid="8">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8">
                                            <p:txEl>
                                              <p:pRg st="3" end="3"/>
                                            </p:txEl>
                                          </p:spTgt>
                                        </p:tgtEl>
                                        <p:attrNameLst>
                                          <p:attrName>style.visibility</p:attrName>
                                        </p:attrNameLst>
                                      </p:cBhvr>
                                      <p:to>
                                        <p:strVal val="visible"/>
                                      </p:to>
                                    </p:set>
                                    <p:animEffect transition="in" filter="fade">
                                      <p:cBhvr>
                                        <p:cTn id="15" dur="500"/>
                                        <p:tgtEl>
                                          <p:spTgt spid="8">
                                            <p:txEl>
                                              <p:pRg st="3" end="3"/>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8">
                                            <p:txEl>
                                              <p:pRg st="4" end="4"/>
                                            </p:txEl>
                                          </p:spTgt>
                                        </p:tgtEl>
                                        <p:attrNameLst>
                                          <p:attrName>style.visibility</p:attrName>
                                        </p:attrNameLst>
                                      </p:cBhvr>
                                      <p:to>
                                        <p:strVal val="visible"/>
                                      </p:to>
                                    </p:set>
                                    <p:animEffect transition="in" filter="fade">
                                      <p:cBhvr>
                                        <p:cTn id="18" dur="500"/>
                                        <p:tgtEl>
                                          <p:spTgt spid="8">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8">
                                            <p:txEl>
                                              <p:pRg st="6" end="6"/>
                                            </p:txEl>
                                          </p:spTgt>
                                        </p:tgtEl>
                                        <p:attrNameLst>
                                          <p:attrName>style.visibility</p:attrName>
                                        </p:attrNameLst>
                                      </p:cBhvr>
                                      <p:to>
                                        <p:strVal val="visible"/>
                                      </p:to>
                                    </p:set>
                                    <p:animEffect transition="in" filter="fade">
                                      <p:cBhvr>
                                        <p:cTn id="23" dur="500"/>
                                        <p:tgtEl>
                                          <p:spTgt spid="8">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uiExpand="1"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 of Pass-by-value</a:t>
            </a:r>
            <a:endParaRPr lang="en-US" dirty="0"/>
          </a:p>
        </p:txBody>
      </p:sp>
      <p:sp>
        <p:nvSpPr>
          <p:cNvPr id="5" name="Content Placeholder 4"/>
          <p:cNvSpPr>
            <a:spLocks noGrp="1"/>
          </p:cNvSpPr>
          <p:nvPr>
            <p:ph idx="1"/>
          </p:nvPr>
        </p:nvSpPr>
        <p:spPr>
          <a:xfrm>
            <a:off x="1141412" y="2249486"/>
            <a:ext cx="9905999" cy="4608513"/>
          </a:xfrm>
        </p:spPr>
        <p:txBody>
          <a:bodyPr>
            <a:normAutofit fontScale="77500" lnSpcReduction="20000"/>
          </a:bodyPr>
          <a:lstStyle/>
          <a:p>
            <a:pPr marL="692150" indent="-69215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num1 = 1;</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num2 = 2;</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swap(num1, num2);</a:t>
            </a:r>
          </a:p>
          <a:p>
            <a:pPr marL="692150" indent="-692150">
              <a:buFont typeface="+mj-lt"/>
              <a:buAutoNum type="arabicPeriod"/>
            </a:pPr>
            <a:r>
              <a:rPr lang="en-US" dirty="0" smtClean="0">
                <a:latin typeface="Courier New" panose="02070309020205020404" pitchFamily="49" charset="0"/>
                <a:cs typeface="Courier New" panose="02070309020205020404" pitchFamily="49" charset="0"/>
              </a:rPr>
              <a:t>}</a:t>
            </a:r>
          </a:p>
          <a:p>
            <a:pPr marL="692150" indent="-692150">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692150" indent="-692150">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swap(</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n2) {</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temp = n1;</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n1 = n2;</a:t>
            </a:r>
          </a:p>
          <a:p>
            <a:pPr marL="692150" indent="-692150">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n2 = temp;</a:t>
            </a:r>
          </a:p>
          <a:p>
            <a:pPr marL="692150" indent="-692150">
              <a:buFont typeface="+mj-lt"/>
              <a:buAutoNum type="arabicPeriod"/>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25241791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9" name="Rectangle 2"/>
          <p:cNvSpPr>
            <a:spLocks noGrp="1" noChangeArrowheads="1"/>
          </p:cNvSpPr>
          <p:nvPr>
            <p:ph type="title"/>
          </p:nvPr>
        </p:nvSpPr>
        <p:spPr/>
        <p:txBody>
          <a:bodyPr/>
          <a:lstStyle/>
          <a:p>
            <a:r>
              <a:rPr lang="en-US" dirty="0"/>
              <a:t>Example of Pass-by-value</a:t>
            </a:r>
            <a:endParaRPr lang="en-US" altLang="en-US" dirty="0" smtClean="0"/>
          </a:p>
        </p:txBody>
      </p:sp>
      <p:sp>
        <p:nvSpPr>
          <p:cNvPr id="45060" name="Rectangle 7"/>
          <p:cNvSpPr>
            <a:spLocks noChangeArrowheads="1"/>
          </p:cNvSpPr>
          <p:nvPr/>
        </p:nvSpPr>
        <p:spPr bwMode="auto">
          <a:xfrm>
            <a:off x="3836988" y="21145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45061" name="Rectangle 9"/>
          <p:cNvSpPr>
            <a:spLocks noChangeArrowheads="1"/>
          </p:cNvSpPr>
          <p:nvPr/>
        </p:nvSpPr>
        <p:spPr bwMode="auto">
          <a:xfrm>
            <a:off x="3379788" y="22558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0" name="Picture 7"/>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Lst>
        </p:spPr>
      </p:pic>
    </p:spTree>
    <p:extLst>
      <p:ext uri="{BB962C8B-B14F-4D97-AF65-F5344CB8AC3E}">
        <p14:creationId xmlns:p14="http://schemas.microsoft.com/office/powerpoint/2010/main" val="96150361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0402" name="Rectangle 2"/>
          <p:cNvSpPr>
            <a:spLocks noGrp="1" noChangeArrowheads="1"/>
          </p:cNvSpPr>
          <p:nvPr>
            <p:ph type="title"/>
          </p:nvPr>
        </p:nvSpPr>
        <p:spPr/>
        <p:txBody>
          <a:bodyPr/>
          <a:lstStyle/>
          <a:p>
            <a:r>
              <a:rPr lang="en-US" smtClean="0"/>
              <a:t>Function Challenge 1a</a:t>
            </a:r>
            <a:endParaRPr lang="en-US"/>
          </a:p>
        </p:txBody>
      </p:sp>
      <p:sp>
        <p:nvSpPr>
          <p:cNvPr id="230403" name="Rectangle 3"/>
          <p:cNvSpPr>
            <a:spLocks noGrp="1" noChangeArrowheads="1"/>
          </p:cNvSpPr>
          <p:nvPr>
            <p:ph sz="half" idx="1"/>
          </p:nvPr>
        </p:nvSpPr>
        <p:spPr/>
        <p:txBody>
          <a:bodyPr>
            <a:normAutofit fontScale="77500" lnSpcReduction="20000"/>
          </a:bodyPr>
          <a:lstStyle/>
          <a:p>
            <a:r>
              <a:rPr lang="en-US" dirty="0" smtClean="0"/>
              <a:t>Q.  What happens when you compile and run the following code?</a:t>
            </a:r>
          </a:p>
          <a:p>
            <a:pPr marL="0" indent="0">
              <a:spcBef>
                <a:spcPts val="0"/>
              </a:spcBef>
              <a:buNone/>
            </a:pPr>
            <a:endParaRPr lang="en-US" dirty="0" smtClean="0">
              <a:latin typeface="Arial Narrow" panose="020B0606020202030204" pitchFamily="34" charset="0"/>
            </a:endParaRPr>
          </a:p>
          <a:p>
            <a:pPr marL="0" indent="0">
              <a:spcBef>
                <a:spcPts val="0"/>
              </a:spcBef>
              <a:buNone/>
            </a:pPr>
            <a:r>
              <a:rPr lang="en-US" dirty="0" smtClean="0">
                <a:latin typeface="Arial Narrow" panose="020B0606020202030204" pitchFamily="34" charset="0"/>
              </a:rPr>
              <a:t>% java Cubes1 </a:t>
            </a:r>
          </a:p>
          <a:p>
            <a:pPr marL="0" indent="0">
              <a:spcBef>
                <a:spcPts val="0"/>
              </a:spcBef>
              <a:buNone/>
            </a:pPr>
            <a:r>
              <a:rPr lang="en-US" dirty="0" smtClean="0">
                <a:latin typeface="Arial Narrow" panose="020B0606020202030204" pitchFamily="34" charset="0"/>
              </a:rPr>
              <a:t>1 1</a:t>
            </a:r>
          </a:p>
          <a:p>
            <a:pPr marL="0" indent="0">
              <a:spcBef>
                <a:spcPts val="0"/>
              </a:spcBef>
              <a:buNone/>
            </a:pPr>
            <a:r>
              <a:rPr lang="en-US" dirty="0" smtClean="0">
                <a:latin typeface="Arial Narrow" panose="020B0606020202030204" pitchFamily="34" charset="0"/>
              </a:rPr>
              <a:t>2 8</a:t>
            </a:r>
          </a:p>
          <a:p>
            <a:pPr marL="0" indent="0">
              <a:spcBef>
                <a:spcPts val="0"/>
              </a:spcBef>
              <a:buNone/>
            </a:pPr>
            <a:r>
              <a:rPr lang="en-US" dirty="0" smtClean="0">
                <a:latin typeface="Arial Narrow" panose="020B0606020202030204" pitchFamily="34" charset="0"/>
              </a:rPr>
              <a:t>3 27</a:t>
            </a:r>
          </a:p>
          <a:p>
            <a:pPr marL="0" indent="0">
              <a:spcBef>
                <a:spcPts val="0"/>
              </a:spcBef>
              <a:buNone/>
            </a:pPr>
            <a:r>
              <a:rPr lang="en-US" dirty="0" smtClean="0">
                <a:latin typeface="Arial Narrow" panose="020B0606020202030204" pitchFamily="34" charset="0"/>
              </a:rPr>
              <a:t>4 64</a:t>
            </a:r>
          </a:p>
          <a:p>
            <a:pPr marL="0" indent="0">
              <a:spcBef>
                <a:spcPts val="0"/>
              </a:spcBef>
              <a:buNone/>
            </a:pPr>
            <a:r>
              <a:rPr lang="en-US" dirty="0" smtClean="0">
                <a:latin typeface="Arial Narrow" panose="020B0606020202030204" pitchFamily="34" charset="0"/>
              </a:rPr>
              <a:t>5 125</a:t>
            </a:r>
          </a:p>
          <a:p>
            <a:pPr marL="0" indent="0">
              <a:spcBef>
                <a:spcPts val="0"/>
              </a:spcBef>
              <a:buNone/>
            </a:pPr>
            <a:r>
              <a:rPr lang="en-US" dirty="0" smtClean="0">
                <a:latin typeface="Arial Narrow" panose="020B0606020202030204" pitchFamily="34" charset="0"/>
              </a:rPr>
              <a:t>6 216</a:t>
            </a:r>
          </a:p>
          <a:p>
            <a:endParaRPr lang="en-US" dirty="0"/>
          </a:p>
        </p:txBody>
      </p:sp>
      <p:sp>
        <p:nvSpPr>
          <p:cNvPr id="2" name="Content Placeholder 1"/>
          <p:cNvSpPr>
            <a:spLocks noGrp="1"/>
          </p:cNvSpPr>
          <p:nvPr>
            <p:ph sz="half" idx="2"/>
          </p:nvPr>
        </p:nvSpPr>
        <p:spPr>
          <a:xfrm>
            <a:off x="6172200" y="2249486"/>
            <a:ext cx="5726723" cy="4608514"/>
          </a:xfrm>
        </p:spPr>
        <p:txBody>
          <a:bodyPr>
            <a:normAutofit fontScale="77500" lnSpcReduction="20000"/>
          </a:bodyPr>
          <a:lstStyle/>
          <a:p>
            <a:pPr marL="692150" indent="-69215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Cubes1</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cube(</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j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j;</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N = </a:t>
            </a:r>
            <a:r>
              <a:rPr lang="en-US" dirty="0" smtClean="0">
                <a:solidFill>
                  <a:srgbClr val="FF0000"/>
                </a:solidFill>
                <a:latin typeface="Courier New" panose="02070309020205020404" pitchFamily="49" charset="0"/>
                <a:cs typeface="Courier New" panose="02070309020205020404" pitchFamily="49" charset="0"/>
              </a:rPr>
              <a:t>6</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.println</a:t>
            </a:r>
            <a:r>
              <a:rPr lang="en-US" dirty="0" smtClean="0">
                <a:latin typeface="Courier New" panose="02070309020205020404" pitchFamily="49" charset="0"/>
                <a:cs typeface="Courier New" panose="02070309020205020404" pitchFamily="49" charset="0"/>
              </a:rPr>
              <a:t>(</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 " </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cube(</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692150" indent="-692150"/>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1925416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30403">
                                            <p:txEl>
                                              <p:pRg st="2" end="2"/>
                                            </p:txEl>
                                          </p:spTgt>
                                        </p:tgtEl>
                                        <p:attrNameLst>
                                          <p:attrName>style.visibility</p:attrName>
                                        </p:attrNameLst>
                                      </p:cBhvr>
                                      <p:to>
                                        <p:strVal val="visible"/>
                                      </p:to>
                                    </p:set>
                                    <p:animEffect transition="in" filter="fade">
                                      <p:cBhvr>
                                        <p:cTn id="7" dur="500"/>
                                        <p:tgtEl>
                                          <p:spTgt spid="230403">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30403">
                                            <p:txEl>
                                              <p:pRg st="3" end="3"/>
                                            </p:txEl>
                                          </p:spTgt>
                                        </p:tgtEl>
                                        <p:attrNameLst>
                                          <p:attrName>style.visibility</p:attrName>
                                        </p:attrNameLst>
                                      </p:cBhvr>
                                      <p:to>
                                        <p:strVal val="visible"/>
                                      </p:to>
                                    </p:set>
                                    <p:animEffect transition="in" filter="fade">
                                      <p:cBhvr>
                                        <p:cTn id="10" dur="500"/>
                                        <p:tgtEl>
                                          <p:spTgt spid="230403">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30403">
                                            <p:txEl>
                                              <p:pRg st="4" end="4"/>
                                            </p:txEl>
                                          </p:spTgt>
                                        </p:tgtEl>
                                        <p:attrNameLst>
                                          <p:attrName>style.visibility</p:attrName>
                                        </p:attrNameLst>
                                      </p:cBhvr>
                                      <p:to>
                                        <p:strVal val="visible"/>
                                      </p:to>
                                    </p:set>
                                    <p:animEffect transition="in" filter="fade">
                                      <p:cBhvr>
                                        <p:cTn id="13" dur="500"/>
                                        <p:tgtEl>
                                          <p:spTgt spid="230403">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30403">
                                            <p:txEl>
                                              <p:pRg st="5" end="5"/>
                                            </p:txEl>
                                          </p:spTgt>
                                        </p:tgtEl>
                                        <p:attrNameLst>
                                          <p:attrName>style.visibility</p:attrName>
                                        </p:attrNameLst>
                                      </p:cBhvr>
                                      <p:to>
                                        <p:strVal val="visible"/>
                                      </p:to>
                                    </p:set>
                                    <p:animEffect transition="in" filter="fade">
                                      <p:cBhvr>
                                        <p:cTn id="16" dur="500"/>
                                        <p:tgtEl>
                                          <p:spTgt spid="230403">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30403">
                                            <p:txEl>
                                              <p:pRg st="6" end="6"/>
                                            </p:txEl>
                                          </p:spTgt>
                                        </p:tgtEl>
                                        <p:attrNameLst>
                                          <p:attrName>style.visibility</p:attrName>
                                        </p:attrNameLst>
                                      </p:cBhvr>
                                      <p:to>
                                        <p:strVal val="visible"/>
                                      </p:to>
                                    </p:set>
                                    <p:animEffect transition="in" filter="fade">
                                      <p:cBhvr>
                                        <p:cTn id="19" dur="500"/>
                                        <p:tgtEl>
                                          <p:spTgt spid="230403">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30403">
                                            <p:txEl>
                                              <p:pRg st="7" end="7"/>
                                            </p:txEl>
                                          </p:spTgt>
                                        </p:tgtEl>
                                        <p:attrNameLst>
                                          <p:attrName>style.visibility</p:attrName>
                                        </p:attrNameLst>
                                      </p:cBhvr>
                                      <p:to>
                                        <p:strVal val="visible"/>
                                      </p:to>
                                    </p:set>
                                    <p:animEffect transition="in" filter="fade">
                                      <p:cBhvr>
                                        <p:cTn id="22" dur="500"/>
                                        <p:tgtEl>
                                          <p:spTgt spid="230403">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30403">
                                            <p:txEl>
                                              <p:pRg st="8" end="8"/>
                                            </p:txEl>
                                          </p:spTgt>
                                        </p:tgtEl>
                                        <p:attrNameLst>
                                          <p:attrName>style.visibility</p:attrName>
                                        </p:attrNameLst>
                                      </p:cBhvr>
                                      <p:to>
                                        <p:strVal val="visible"/>
                                      </p:to>
                                    </p:set>
                                    <p:animEffect transition="in" filter="fade">
                                      <p:cBhvr>
                                        <p:cTn id="25" dur="500"/>
                                        <p:tgtEl>
                                          <p:spTgt spid="23040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0642" name="Rectangle 2"/>
          <p:cNvSpPr>
            <a:spLocks noGrp="1" noChangeArrowheads="1"/>
          </p:cNvSpPr>
          <p:nvPr>
            <p:ph type="title"/>
          </p:nvPr>
        </p:nvSpPr>
        <p:spPr/>
        <p:txBody>
          <a:bodyPr/>
          <a:lstStyle/>
          <a:p>
            <a:r>
              <a:rPr lang="en-US" smtClean="0"/>
              <a:t>Function Challenge 1b</a:t>
            </a:r>
            <a:endParaRPr lang="en-US"/>
          </a:p>
        </p:txBody>
      </p:sp>
      <p:sp>
        <p:nvSpPr>
          <p:cNvPr id="240643" name="Rectangle 3"/>
          <p:cNvSpPr>
            <a:spLocks noGrp="1" noChangeArrowheads="1"/>
          </p:cNvSpPr>
          <p:nvPr>
            <p:ph sz="half" idx="1"/>
          </p:nvPr>
        </p:nvSpPr>
        <p:spPr/>
        <p:txBody>
          <a:bodyPr>
            <a:normAutofit fontScale="77500" lnSpcReduction="20000"/>
          </a:bodyPr>
          <a:lstStyle/>
          <a:p>
            <a:r>
              <a:rPr lang="en-US" dirty="0" smtClean="0"/>
              <a:t>Q.  What happens when you compile and run the following code?</a:t>
            </a:r>
          </a:p>
          <a:p>
            <a:endParaRPr lang="en-US" dirty="0"/>
          </a:p>
          <a:p>
            <a:pPr marL="0" indent="0">
              <a:buNone/>
            </a:pPr>
            <a:r>
              <a:rPr lang="en-US" dirty="0" smtClean="0">
                <a:latin typeface="Arial Narrow" panose="020B0606020202030204" pitchFamily="34" charset="0"/>
              </a:rPr>
              <a:t>Compile error!</a:t>
            </a:r>
            <a:endParaRPr lang="en-US" dirty="0">
              <a:latin typeface="Arial Narrow" panose="020B0606020202030204" pitchFamily="34" charset="0"/>
            </a:endParaRPr>
          </a:p>
        </p:txBody>
      </p:sp>
      <p:sp>
        <p:nvSpPr>
          <p:cNvPr id="2" name="Content Placeholder 1"/>
          <p:cNvSpPr>
            <a:spLocks noGrp="1"/>
          </p:cNvSpPr>
          <p:nvPr>
            <p:ph sz="half" idx="2"/>
          </p:nvPr>
        </p:nvSpPr>
        <p:spPr>
          <a:xfrm>
            <a:off x="6172199" y="2249486"/>
            <a:ext cx="5679832" cy="4221652"/>
          </a:xfrm>
        </p:spPr>
        <p:txBody>
          <a:bodyPr>
            <a:normAutofit fontScale="77500" lnSpcReduction="20000"/>
          </a:bodyPr>
          <a:lstStyle/>
          <a:p>
            <a:pPr marL="692150" indent="-69215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Cubes2</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cube(</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a:solidFill>
                  <a:srgbClr val="FF0000"/>
                </a:solidFill>
                <a:latin typeface="Courier New" panose="02070309020205020404" pitchFamily="49" charset="0"/>
                <a:cs typeface="Courier New" panose="02070309020205020404" pitchFamily="49" charset="0"/>
              </a:rPr>
              <a:t>6</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cube(</a:t>
            </a:r>
            <a:r>
              <a:rPr lang="en-US" dirty="0" err="1" smtClean="0">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692150" indent="-692150"/>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33995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0643">
                                            <p:txEl>
                                              <p:pRg st="2" end="2"/>
                                            </p:txEl>
                                          </p:spTgt>
                                        </p:tgtEl>
                                        <p:attrNameLst>
                                          <p:attrName>style.visibility</p:attrName>
                                        </p:attrNameLst>
                                      </p:cBhvr>
                                      <p:to>
                                        <p:strVal val="visible"/>
                                      </p:to>
                                    </p:set>
                                    <p:animEffect transition="in" filter="fade">
                                      <p:cBhvr>
                                        <p:cTn id="7" dur="500"/>
                                        <p:tgtEl>
                                          <p:spTgt spid="24064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r>
              <a:rPr lang="en-US" altLang="en-US" smtClean="0"/>
              <a:t>Problem</a:t>
            </a:r>
            <a:endParaRPr lang="en-US" altLang="en-US"/>
          </a:p>
        </p:txBody>
      </p:sp>
      <p:sp>
        <p:nvSpPr>
          <p:cNvPr id="4" name="Content Placeholder 3"/>
          <p:cNvSpPr>
            <a:spLocks noGrp="1"/>
          </p:cNvSpPr>
          <p:nvPr>
            <p:ph idx="1"/>
          </p:nvPr>
        </p:nvSpPr>
        <p:spPr>
          <a:xfrm>
            <a:off x="1141412" y="2249486"/>
            <a:ext cx="9905999" cy="4608513"/>
          </a:xfrm>
        </p:spPr>
        <p:txBody>
          <a:bodyPr>
            <a:normAutofit fontScale="85000" lnSpcReduction="20000"/>
          </a:bodyPr>
          <a:lstStyle/>
          <a:p>
            <a:pPr marL="457200" indent="-457200">
              <a:spcBef>
                <a:spcPts val="0"/>
              </a:spcBef>
              <a:buFont typeface="+mj-lt"/>
              <a:buAutoNum type="arabicPeriod"/>
            </a:pP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sum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sum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"Sum from 1 to 10 is "</a:t>
            </a:r>
            <a:r>
              <a:rPr lang="en-US" dirty="0" smtClean="0">
                <a:latin typeface="Courier New" panose="02070309020205020404" pitchFamily="49" charset="0"/>
                <a:cs typeface="Courier New" panose="02070309020205020404" pitchFamily="49" charset="0"/>
              </a:rPr>
              <a:t> + sum);</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sum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30</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sum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"Sum from </a:t>
            </a:r>
            <a:r>
              <a:rPr lang="en-US" dirty="0" smtClean="0">
                <a:solidFill>
                  <a:srgbClr val="FF0000"/>
                </a:solidFill>
                <a:latin typeface="Courier New" panose="02070309020205020404" pitchFamily="49" charset="0"/>
                <a:cs typeface="Courier New" panose="02070309020205020404" pitchFamily="49" charset="0"/>
              </a:rPr>
              <a:t>20 </a:t>
            </a:r>
            <a:r>
              <a:rPr lang="en-US" dirty="0">
                <a:solidFill>
                  <a:srgbClr val="FF0000"/>
                </a:solidFill>
                <a:latin typeface="Courier New" panose="02070309020205020404" pitchFamily="49" charset="0"/>
                <a:cs typeface="Courier New" panose="02070309020205020404" pitchFamily="49" charset="0"/>
              </a:rPr>
              <a:t>to 3</a:t>
            </a:r>
            <a:r>
              <a:rPr lang="en-US" dirty="0" smtClean="0">
                <a:solidFill>
                  <a:srgbClr val="FF0000"/>
                </a:solidFill>
                <a:latin typeface="Courier New" panose="02070309020205020404" pitchFamily="49" charset="0"/>
                <a:cs typeface="Courier New" panose="02070309020205020404" pitchFamily="49" charset="0"/>
              </a:rPr>
              <a:t>0 </a:t>
            </a:r>
            <a:r>
              <a:rPr lang="en-US" dirty="0">
                <a:solidFill>
                  <a:srgbClr val="FF0000"/>
                </a:solidFill>
                <a:latin typeface="Courier New" panose="02070309020205020404" pitchFamily="49" charset="0"/>
                <a:cs typeface="Courier New" panose="02070309020205020404" pitchFamily="49" charset="0"/>
              </a:rPr>
              <a:t>is "</a:t>
            </a:r>
            <a:r>
              <a:rPr lang="en-US" dirty="0">
                <a:latin typeface="Courier New" panose="02070309020205020404" pitchFamily="49" charset="0"/>
                <a:cs typeface="Courier New" panose="02070309020205020404" pitchFamily="49" charset="0"/>
              </a:rPr>
              <a:t> + sum);</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sum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35</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smtClean="0">
                <a:solidFill>
                  <a:srgbClr val="FF0000"/>
                </a:solidFill>
                <a:latin typeface="Courier New" panose="02070309020205020404" pitchFamily="49" charset="0"/>
                <a:cs typeface="Courier New" panose="02070309020205020404" pitchFamily="49" charset="0"/>
              </a:rPr>
              <a:t>45</a:t>
            </a:r>
            <a:r>
              <a:rPr lang="en-US" dirty="0" smtClean="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sum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a:t>
            </a:r>
            <a:r>
              <a:rPr lang="en-US" dirty="0">
                <a:solidFill>
                  <a:srgbClr val="FF0000"/>
                </a:solidFill>
                <a:latin typeface="Courier New" panose="02070309020205020404" pitchFamily="49" charset="0"/>
                <a:cs typeface="Courier New" panose="02070309020205020404" pitchFamily="49" charset="0"/>
              </a:rPr>
              <a:t>"Sum from </a:t>
            </a:r>
            <a:r>
              <a:rPr lang="en-US" dirty="0" smtClean="0">
                <a:solidFill>
                  <a:srgbClr val="FF0000"/>
                </a:solidFill>
                <a:latin typeface="Courier New" panose="02070309020205020404" pitchFamily="49" charset="0"/>
                <a:cs typeface="Courier New" panose="02070309020205020404" pitchFamily="49" charset="0"/>
              </a:rPr>
              <a:t>35 </a:t>
            </a:r>
            <a:r>
              <a:rPr lang="en-US" dirty="0">
                <a:solidFill>
                  <a:srgbClr val="FF0000"/>
                </a:solidFill>
                <a:latin typeface="Courier New" panose="02070309020205020404" pitchFamily="49" charset="0"/>
                <a:cs typeface="Courier New" panose="02070309020205020404" pitchFamily="49" charset="0"/>
              </a:rPr>
              <a:t>to </a:t>
            </a:r>
            <a:r>
              <a:rPr lang="en-US" dirty="0" smtClean="0">
                <a:solidFill>
                  <a:srgbClr val="FF0000"/>
                </a:solidFill>
                <a:latin typeface="Courier New" panose="02070309020205020404" pitchFamily="49" charset="0"/>
                <a:cs typeface="Courier New" panose="02070309020205020404" pitchFamily="49" charset="0"/>
              </a:rPr>
              <a:t>45 </a:t>
            </a:r>
            <a:r>
              <a:rPr lang="en-US" dirty="0">
                <a:solidFill>
                  <a:srgbClr val="FF0000"/>
                </a:solidFill>
                <a:latin typeface="Courier New" panose="02070309020205020404" pitchFamily="49" charset="0"/>
                <a:cs typeface="Courier New" panose="02070309020205020404" pitchFamily="49" charset="0"/>
              </a:rPr>
              <a:t>is "</a:t>
            </a:r>
            <a:r>
              <a:rPr lang="en-US" dirty="0">
                <a:latin typeface="Courier New" panose="02070309020205020404" pitchFamily="49" charset="0"/>
                <a:cs typeface="Courier New" panose="02070309020205020404" pitchFamily="49" charset="0"/>
              </a:rPr>
              <a:t> + sum);</a:t>
            </a:r>
          </a:p>
          <a:p>
            <a:pPr marL="0" indent="0">
              <a:spcBef>
                <a:spcPts val="0"/>
              </a:spcBef>
              <a:buNone/>
            </a:pPr>
            <a:endParaRPr lang="en-US" dirty="0" smtClean="0">
              <a:latin typeface="Courier New" panose="02070309020205020404" pitchFamily="49" charset="0"/>
              <a:cs typeface="Courier New" panose="02070309020205020404" pitchFamily="49" charset="0"/>
            </a:endParaRPr>
          </a:p>
          <a:p>
            <a:pPr>
              <a:spcBef>
                <a:spcPts val="0"/>
              </a:spcBef>
            </a:pPr>
            <a:endParaRPr lang="en-US" dirty="0">
              <a:latin typeface="Courier New" panose="02070309020205020404" pitchFamily="49" charset="0"/>
              <a:cs typeface="Courier New" panose="02070309020205020404" pitchFamily="49" charset="0"/>
            </a:endParaRPr>
          </a:p>
        </p:txBody>
      </p:sp>
      <p:sp>
        <p:nvSpPr>
          <p:cNvPr id="5124"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5"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5126"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4" name="Rectangle 10"/>
          <p:cNvSpPr>
            <a:spLocks noChangeArrowheads="1"/>
          </p:cNvSpPr>
          <p:nvPr/>
        </p:nvSpPr>
        <p:spPr bwMode="auto">
          <a:xfrm>
            <a:off x="1616366" y="2249485"/>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5" name="Rectangle 10"/>
          <p:cNvSpPr>
            <a:spLocks noChangeArrowheads="1"/>
          </p:cNvSpPr>
          <p:nvPr/>
        </p:nvSpPr>
        <p:spPr bwMode="auto">
          <a:xfrm>
            <a:off x="1616366" y="3775999"/>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6" name="Rectangle 10"/>
          <p:cNvSpPr>
            <a:spLocks noChangeArrowheads="1"/>
          </p:cNvSpPr>
          <p:nvPr/>
        </p:nvSpPr>
        <p:spPr bwMode="auto">
          <a:xfrm>
            <a:off x="1616366" y="5302513"/>
            <a:ext cx="4684074" cy="9620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144050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500"/>
                                        <p:tgtEl>
                                          <p:spTgt spid="1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animEffect transition="in" filter="fade">
                                      <p:cBhvr>
                                        <p:cTn id="10" dur="500"/>
                                        <p:tgtEl>
                                          <p:spTgt spid="1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690" name="Rectangle 2"/>
          <p:cNvSpPr>
            <a:spLocks noGrp="1" noChangeArrowheads="1"/>
          </p:cNvSpPr>
          <p:nvPr>
            <p:ph type="title"/>
          </p:nvPr>
        </p:nvSpPr>
        <p:spPr/>
        <p:txBody>
          <a:bodyPr/>
          <a:lstStyle/>
          <a:p>
            <a:r>
              <a:rPr lang="en-US" smtClean="0"/>
              <a:t>Function Challenge 1c</a:t>
            </a:r>
            <a:endParaRPr lang="en-US"/>
          </a:p>
        </p:txBody>
      </p:sp>
      <p:sp>
        <p:nvSpPr>
          <p:cNvPr id="242691" name="Rectangle 3"/>
          <p:cNvSpPr>
            <a:spLocks noGrp="1" noChangeArrowheads="1"/>
          </p:cNvSpPr>
          <p:nvPr>
            <p:ph sz="half" idx="1"/>
          </p:nvPr>
        </p:nvSpPr>
        <p:spPr/>
        <p:txBody>
          <a:bodyPr>
            <a:normAutofit fontScale="77500" lnSpcReduction="20000"/>
          </a:bodyPr>
          <a:lstStyle/>
          <a:p>
            <a:r>
              <a:rPr lang="en-US" dirty="0" smtClean="0"/>
              <a:t>Q.  What happens when you compile and run the following code?</a:t>
            </a:r>
          </a:p>
          <a:p>
            <a:endParaRPr lang="en-US" dirty="0"/>
          </a:p>
          <a:p>
            <a:pPr marL="0" indent="0">
              <a:buNone/>
            </a:pPr>
            <a:r>
              <a:rPr lang="en-US" dirty="0" smtClean="0">
                <a:latin typeface="Arial Narrow" panose="020B0606020202030204" pitchFamily="34" charset="0"/>
              </a:rPr>
              <a:t>Compile error!</a:t>
            </a:r>
            <a:endParaRPr lang="en-US" dirty="0">
              <a:latin typeface="Arial Narrow" panose="020B0606020202030204" pitchFamily="34" charset="0"/>
            </a:endParaRPr>
          </a:p>
        </p:txBody>
      </p:sp>
      <p:sp>
        <p:nvSpPr>
          <p:cNvPr id="2" name="Content Placeholder 1"/>
          <p:cNvSpPr>
            <a:spLocks noGrp="1"/>
          </p:cNvSpPr>
          <p:nvPr>
            <p:ph sz="half" idx="2"/>
          </p:nvPr>
        </p:nvSpPr>
        <p:spPr>
          <a:xfrm>
            <a:off x="6172200" y="2249485"/>
            <a:ext cx="5668108" cy="4057529"/>
          </a:xfrm>
        </p:spPr>
        <p:txBody>
          <a:bodyPr>
            <a:normAutofit fontScale="77500" lnSpcReduction="20000"/>
          </a:bodyPr>
          <a:lstStyle/>
          <a:p>
            <a:pPr marL="692150" indent="-69215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Cubes3</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cube(</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a:solidFill>
                  <a:srgbClr val="FF0000"/>
                </a:solidFill>
                <a:latin typeface="Courier New" panose="02070309020205020404" pitchFamily="49" charset="0"/>
                <a:cs typeface="Courier New" panose="02070309020205020404" pitchFamily="49" charset="0"/>
              </a:rPr>
              <a:t>6</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cube(</a:t>
            </a:r>
            <a:r>
              <a:rPr lang="en-US" dirty="0" err="1" smtClean="0">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692150" indent="-692150"/>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6886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2691">
                                            <p:txEl>
                                              <p:pRg st="2" end="2"/>
                                            </p:txEl>
                                          </p:spTgt>
                                        </p:tgtEl>
                                        <p:attrNameLst>
                                          <p:attrName>style.visibility</p:attrName>
                                        </p:attrNameLst>
                                      </p:cBhvr>
                                      <p:to>
                                        <p:strVal val="visible"/>
                                      </p:to>
                                    </p:set>
                                    <p:animEffect transition="in" filter="fade">
                                      <p:cBhvr>
                                        <p:cTn id="7" dur="500"/>
                                        <p:tgtEl>
                                          <p:spTgt spid="242691">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4738" name="Rectangle 2"/>
          <p:cNvSpPr>
            <a:spLocks noGrp="1" noChangeArrowheads="1"/>
          </p:cNvSpPr>
          <p:nvPr>
            <p:ph type="title"/>
          </p:nvPr>
        </p:nvSpPr>
        <p:spPr/>
        <p:txBody>
          <a:bodyPr/>
          <a:lstStyle/>
          <a:p>
            <a:r>
              <a:rPr lang="en-US" smtClean="0"/>
              <a:t>Function Challenge 1d</a:t>
            </a:r>
            <a:endParaRPr lang="en-US"/>
          </a:p>
        </p:txBody>
      </p:sp>
      <p:sp>
        <p:nvSpPr>
          <p:cNvPr id="244739" name="Rectangle 3"/>
          <p:cNvSpPr>
            <a:spLocks noGrp="1" noChangeArrowheads="1"/>
          </p:cNvSpPr>
          <p:nvPr>
            <p:ph sz="half" idx="1"/>
          </p:nvPr>
        </p:nvSpPr>
        <p:spPr/>
        <p:txBody>
          <a:bodyPr>
            <a:normAutofit fontScale="77500" lnSpcReduction="20000"/>
          </a:bodyPr>
          <a:lstStyle/>
          <a:p>
            <a:r>
              <a:rPr lang="en-US" dirty="0" smtClean="0"/>
              <a:t>Q.  What happens when you compile and run the following code?</a:t>
            </a:r>
          </a:p>
          <a:p>
            <a:endParaRPr lang="en-US" dirty="0"/>
          </a:p>
          <a:p>
            <a:pPr marL="0" indent="0">
              <a:spcBef>
                <a:spcPts val="0"/>
              </a:spcBef>
              <a:buNone/>
            </a:pPr>
            <a:r>
              <a:rPr lang="en-US" dirty="0">
                <a:latin typeface="Arial Narrow" panose="020B0606020202030204" pitchFamily="34" charset="0"/>
              </a:rPr>
              <a:t>% java </a:t>
            </a:r>
            <a:r>
              <a:rPr lang="en-US" dirty="0" smtClean="0">
                <a:latin typeface="Arial Narrow" panose="020B0606020202030204" pitchFamily="34" charset="0"/>
              </a:rPr>
              <a:t>Cubes4 </a:t>
            </a:r>
            <a:endParaRPr lang="en-US" dirty="0">
              <a:latin typeface="Arial Narrow" panose="020B0606020202030204" pitchFamily="34" charset="0"/>
            </a:endParaRPr>
          </a:p>
          <a:p>
            <a:pPr marL="0" indent="0">
              <a:spcBef>
                <a:spcPts val="0"/>
              </a:spcBef>
              <a:buNone/>
            </a:pPr>
            <a:r>
              <a:rPr lang="en-US" dirty="0">
                <a:latin typeface="Arial Narrow" panose="020B0606020202030204" pitchFamily="34" charset="0"/>
              </a:rPr>
              <a:t>1 1</a:t>
            </a:r>
          </a:p>
          <a:p>
            <a:pPr marL="0" indent="0">
              <a:spcBef>
                <a:spcPts val="0"/>
              </a:spcBef>
              <a:buNone/>
            </a:pPr>
            <a:r>
              <a:rPr lang="en-US" dirty="0">
                <a:latin typeface="Arial Narrow" panose="020B0606020202030204" pitchFamily="34" charset="0"/>
              </a:rPr>
              <a:t>2 8</a:t>
            </a:r>
          </a:p>
          <a:p>
            <a:pPr marL="0" indent="0">
              <a:spcBef>
                <a:spcPts val="0"/>
              </a:spcBef>
              <a:buNone/>
            </a:pPr>
            <a:r>
              <a:rPr lang="en-US" dirty="0">
                <a:latin typeface="Arial Narrow" panose="020B0606020202030204" pitchFamily="34" charset="0"/>
              </a:rPr>
              <a:t>3 27</a:t>
            </a:r>
          </a:p>
          <a:p>
            <a:pPr marL="0" indent="0">
              <a:spcBef>
                <a:spcPts val="0"/>
              </a:spcBef>
              <a:buNone/>
            </a:pPr>
            <a:r>
              <a:rPr lang="en-US" dirty="0">
                <a:latin typeface="Arial Narrow" panose="020B0606020202030204" pitchFamily="34" charset="0"/>
              </a:rPr>
              <a:t>4 64</a:t>
            </a:r>
          </a:p>
          <a:p>
            <a:pPr marL="0" indent="0">
              <a:spcBef>
                <a:spcPts val="0"/>
              </a:spcBef>
              <a:buNone/>
            </a:pPr>
            <a:r>
              <a:rPr lang="en-US" dirty="0">
                <a:latin typeface="Arial Narrow" panose="020B0606020202030204" pitchFamily="34" charset="0"/>
              </a:rPr>
              <a:t>5 125</a:t>
            </a:r>
          </a:p>
          <a:p>
            <a:pPr marL="0" indent="0">
              <a:spcBef>
                <a:spcPts val="0"/>
              </a:spcBef>
              <a:buNone/>
            </a:pPr>
            <a:r>
              <a:rPr lang="en-US" dirty="0">
                <a:latin typeface="Arial Narrow" panose="020B0606020202030204" pitchFamily="34" charset="0"/>
              </a:rPr>
              <a:t>6 216</a:t>
            </a:r>
          </a:p>
        </p:txBody>
      </p:sp>
      <p:sp>
        <p:nvSpPr>
          <p:cNvPr id="2" name="Content Placeholder 1"/>
          <p:cNvSpPr>
            <a:spLocks noGrp="1"/>
          </p:cNvSpPr>
          <p:nvPr>
            <p:ph sz="half" idx="2"/>
          </p:nvPr>
        </p:nvSpPr>
        <p:spPr>
          <a:xfrm>
            <a:off x="6172200" y="2249485"/>
            <a:ext cx="5668108" cy="4116146"/>
          </a:xfrm>
        </p:spPr>
        <p:txBody>
          <a:bodyPr>
            <a:normAutofit fontScale="77500" lnSpcReduction="20000"/>
          </a:bodyPr>
          <a:lstStyle/>
          <a:p>
            <a:pPr marL="692150" indent="-69215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Cubes4</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cube(</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a:solidFill>
                  <a:srgbClr val="FF0000"/>
                </a:solidFill>
                <a:latin typeface="Courier New" panose="02070309020205020404" pitchFamily="49" charset="0"/>
                <a:cs typeface="Courier New" panose="02070309020205020404" pitchFamily="49" charset="0"/>
              </a:rPr>
              <a:t>6</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cube(</a:t>
            </a:r>
            <a:r>
              <a:rPr lang="en-US" dirty="0" err="1" smtClean="0">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692150" indent="-692150"/>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9974288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4739">
                                            <p:txEl>
                                              <p:pRg st="2" end="2"/>
                                            </p:txEl>
                                          </p:spTgt>
                                        </p:tgtEl>
                                        <p:attrNameLst>
                                          <p:attrName>style.visibility</p:attrName>
                                        </p:attrNameLst>
                                      </p:cBhvr>
                                      <p:to>
                                        <p:strVal val="visible"/>
                                      </p:to>
                                    </p:set>
                                    <p:animEffect transition="in" filter="fade">
                                      <p:cBhvr>
                                        <p:cTn id="7" dur="500"/>
                                        <p:tgtEl>
                                          <p:spTgt spid="244739">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4739">
                                            <p:txEl>
                                              <p:pRg st="3" end="3"/>
                                            </p:txEl>
                                          </p:spTgt>
                                        </p:tgtEl>
                                        <p:attrNameLst>
                                          <p:attrName>style.visibility</p:attrName>
                                        </p:attrNameLst>
                                      </p:cBhvr>
                                      <p:to>
                                        <p:strVal val="visible"/>
                                      </p:to>
                                    </p:set>
                                    <p:animEffect transition="in" filter="fade">
                                      <p:cBhvr>
                                        <p:cTn id="10" dur="500"/>
                                        <p:tgtEl>
                                          <p:spTgt spid="244739">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4739">
                                            <p:txEl>
                                              <p:pRg st="4" end="4"/>
                                            </p:txEl>
                                          </p:spTgt>
                                        </p:tgtEl>
                                        <p:attrNameLst>
                                          <p:attrName>style.visibility</p:attrName>
                                        </p:attrNameLst>
                                      </p:cBhvr>
                                      <p:to>
                                        <p:strVal val="visible"/>
                                      </p:to>
                                    </p:set>
                                    <p:animEffect transition="in" filter="fade">
                                      <p:cBhvr>
                                        <p:cTn id="13" dur="500"/>
                                        <p:tgtEl>
                                          <p:spTgt spid="244739">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4739">
                                            <p:txEl>
                                              <p:pRg st="5" end="5"/>
                                            </p:txEl>
                                          </p:spTgt>
                                        </p:tgtEl>
                                        <p:attrNameLst>
                                          <p:attrName>style.visibility</p:attrName>
                                        </p:attrNameLst>
                                      </p:cBhvr>
                                      <p:to>
                                        <p:strVal val="visible"/>
                                      </p:to>
                                    </p:set>
                                    <p:animEffect transition="in" filter="fade">
                                      <p:cBhvr>
                                        <p:cTn id="16" dur="500"/>
                                        <p:tgtEl>
                                          <p:spTgt spid="244739">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4739">
                                            <p:txEl>
                                              <p:pRg st="6" end="6"/>
                                            </p:txEl>
                                          </p:spTgt>
                                        </p:tgtEl>
                                        <p:attrNameLst>
                                          <p:attrName>style.visibility</p:attrName>
                                        </p:attrNameLst>
                                      </p:cBhvr>
                                      <p:to>
                                        <p:strVal val="visible"/>
                                      </p:to>
                                    </p:set>
                                    <p:animEffect transition="in" filter="fade">
                                      <p:cBhvr>
                                        <p:cTn id="19" dur="500"/>
                                        <p:tgtEl>
                                          <p:spTgt spid="244739">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4739">
                                            <p:txEl>
                                              <p:pRg st="7" end="7"/>
                                            </p:txEl>
                                          </p:spTgt>
                                        </p:tgtEl>
                                        <p:attrNameLst>
                                          <p:attrName>style.visibility</p:attrName>
                                        </p:attrNameLst>
                                      </p:cBhvr>
                                      <p:to>
                                        <p:strVal val="visible"/>
                                      </p:to>
                                    </p:set>
                                    <p:animEffect transition="in" filter="fade">
                                      <p:cBhvr>
                                        <p:cTn id="22" dur="500"/>
                                        <p:tgtEl>
                                          <p:spTgt spid="244739">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4739">
                                            <p:txEl>
                                              <p:pRg st="8" end="8"/>
                                            </p:txEl>
                                          </p:spTgt>
                                        </p:tgtEl>
                                        <p:attrNameLst>
                                          <p:attrName>style.visibility</p:attrName>
                                        </p:attrNameLst>
                                      </p:cBhvr>
                                      <p:to>
                                        <p:strVal val="visible"/>
                                      </p:to>
                                    </p:set>
                                    <p:animEffect transition="in" filter="fade">
                                      <p:cBhvr>
                                        <p:cTn id="25" dur="500"/>
                                        <p:tgtEl>
                                          <p:spTgt spid="244739">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ChangeArrowheads="1"/>
          </p:cNvSpPr>
          <p:nvPr>
            <p:ph type="title"/>
          </p:nvPr>
        </p:nvSpPr>
        <p:spPr/>
        <p:txBody>
          <a:bodyPr/>
          <a:lstStyle/>
          <a:p>
            <a:r>
              <a:rPr lang="en-US" smtClean="0"/>
              <a:t>Function Challenge 1e</a:t>
            </a:r>
            <a:endParaRPr lang="en-US"/>
          </a:p>
        </p:txBody>
      </p:sp>
      <p:sp>
        <p:nvSpPr>
          <p:cNvPr id="246787" name="Rectangle 3"/>
          <p:cNvSpPr>
            <a:spLocks noGrp="1" noChangeArrowheads="1"/>
          </p:cNvSpPr>
          <p:nvPr>
            <p:ph sz="half" idx="1"/>
          </p:nvPr>
        </p:nvSpPr>
        <p:spPr/>
        <p:txBody>
          <a:bodyPr>
            <a:normAutofit fontScale="77500" lnSpcReduction="20000"/>
          </a:bodyPr>
          <a:lstStyle/>
          <a:p>
            <a:r>
              <a:rPr lang="en-US" dirty="0" smtClean="0"/>
              <a:t>Q.  What happens when you compile and run the following code?</a:t>
            </a:r>
          </a:p>
          <a:p>
            <a:endParaRPr lang="en-US" dirty="0"/>
          </a:p>
          <a:p>
            <a:pPr marL="0" indent="0">
              <a:spcBef>
                <a:spcPts val="0"/>
              </a:spcBef>
              <a:buNone/>
            </a:pPr>
            <a:r>
              <a:rPr lang="en-US" dirty="0">
                <a:latin typeface="Arial Narrow" panose="020B0606020202030204" pitchFamily="34" charset="0"/>
              </a:rPr>
              <a:t>% java </a:t>
            </a:r>
            <a:r>
              <a:rPr lang="en-US" dirty="0" smtClean="0">
                <a:latin typeface="Arial Narrow" panose="020B0606020202030204" pitchFamily="34" charset="0"/>
              </a:rPr>
              <a:t>Cubes5</a:t>
            </a:r>
            <a:endParaRPr lang="en-US" dirty="0">
              <a:latin typeface="Arial Narrow" panose="020B0606020202030204" pitchFamily="34" charset="0"/>
            </a:endParaRPr>
          </a:p>
          <a:p>
            <a:pPr marL="0" indent="0">
              <a:spcBef>
                <a:spcPts val="0"/>
              </a:spcBef>
              <a:buNone/>
            </a:pPr>
            <a:r>
              <a:rPr lang="en-US" dirty="0">
                <a:latin typeface="Arial Narrow" panose="020B0606020202030204" pitchFamily="34" charset="0"/>
              </a:rPr>
              <a:t>1 1</a:t>
            </a:r>
          </a:p>
          <a:p>
            <a:pPr marL="0" indent="0">
              <a:spcBef>
                <a:spcPts val="0"/>
              </a:spcBef>
              <a:buNone/>
            </a:pPr>
            <a:r>
              <a:rPr lang="en-US" dirty="0">
                <a:latin typeface="Arial Narrow" panose="020B0606020202030204" pitchFamily="34" charset="0"/>
              </a:rPr>
              <a:t>2 8</a:t>
            </a:r>
          </a:p>
          <a:p>
            <a:pPr marL="0" indent="0">
              <a:spcBef>
                <a:spcPts val="0"/>
              </a:spcBef>
              <a:buNone/>
            </a:pPr>
            <a:r>
              <a:rPr lang="en-US" dirty="0">
                <a:latin typeface="Arial Narrow" panose="020B0606020202030204" pitchFamily="34" charset="0"/>
              </a:rPr>
              <a:t>3 27</a:t>
            </a:r>
          </a:p>
          <a:p>
            <a:pPr marL="0" indent="0">
              <a:spcBef>
                <a:spcPts val="0"/>
              </a:spcBef>
              <a:buNone/>
            </a:pPr>
            <a:r>
              <a:rPr lang="en-US" dirty="0">
                <a:latin typeface="Arial Narrow" panose="020B0606020202030204" pitchFamily="34" charset="0"/>
              </a:rPr>
              <a:t>4 64</a:t>
            </a:r>
          </a:p>
          <a:p>
            <a:pPr marL="0" indent="0">
              <a:spcBef>
                <a:spcPts val="0"/>
              </a:spcBef>
              <a:buNone/>
            </a:pPr>
            <a:r>
              <a:rPr lang="en-US" dirty="0">
                <a:latin typeface="Arial Narrow" panose="020B0606020202030204" pitchFamily="34" charset="0"/>
              </a:rPr>
              <a:t>5 125</a:t>
            </a:r>
          </a:p>
          <a:p>
            <a:pPr marL="0" indent="0">
              <a:spcBef>
                <a:spcPts val="0"/>
              </a:spcBef>
              <a:buNone/>
            </a:pPr>
            <a:r>
              <a:rPr lang="en-US" dirty="0">
                <a:latin typeface="Arial Narrow" panose="020B0606020202030204" pitchFamily="34" charset="0"/>
              </a:rPr>
              <a:t>6 216</a:t>
            </a:r>
          </a:p>
          <a:p>
            <a:pPr marL="0" indent="0">
              <a:buNone/>
            </a:pPr>
            <a:endParaRPr lang="en-US" dirty="0"/>
          </a:p>
        </p:txBody>
      </p:sp>
      <p:sp>
        <p:nvSpPr>
          <p:cNvPr id="2" name="Content Placeholder 1"/>
          <p:cNvSpPr>
            <a:spLocks noGrp="1"/>
          </p:cNvSpPr>
          <p:nvPr>
            <p:ph sz="half" idx="2"/>
          </p:nvPr>
        </p:nvSpPr>
        <p:spPr>
          <a:xfrm>
            <a:off x="6172199" y="2249485"/>
            <a:ext cx="5773615" cy="3952023"/>
          </a:xfrm>
        </p:spPr>
        <p:txBody>
          <a:bodyPr>
            <a:normAutofit fontScale="77500" lnSpcReduction="20000"/>
          </a:bodyPr>
          <a:lstStyle/>
          <a:p>
            <a:pPr marL="692150" indent="-69215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b="1" dirty="0" smtClean="0">
                <a:latin typeface="Courier New" panose="02070309020205020404" pitchFamily="49" charset="0"/>
                <a:cs typeface="Courier New" panose="02070309020205020404" pitchFamily="49" charset="0"/>
              </a:rPr>
              <a:t>Cubes5</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cube(</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err="1">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a:solidFill>
                  <a:srgbClr val="FF0000"/>
                </a:solidFill>
                <a:latin typeface="Courier New" panose="02070309020205020404" pitchFamily="49" charset="0"/>
                <a:cs typeface="Courier New" panose="02070309020205020404" pitchFamily="49" charset="0"/>
              </a:rPr>
              <a:t>6</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N;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a:t>
            </a:r>
            <a:r>
              <a:rPr lang="en-US" dirty="0">
                <a:solidFill>
                  <a:srgbClr val="FF0000"/>
                </a:solidFill>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cube(</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692150" indent="-69215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pPr marL="692150" indent="-692150"/>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2599179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46787">
                                            <p:txEl>
                                              <p:pRg st="2" end="2"/>
                                            </p:txEl>
                                          </p:spTgt>
                                        </p:tgtEl>
                                        <p:attrNameLst>
                                          <p:attrName>style.visibility</p:attrName>
                                        </p:attrNameLst>
                                      </p:cBhvr>
                                      <p:to>
                                        <p:strVal val="visible"/>
                                      </p:to>
                                    </p:set>
                                    <p:animEffect transition="in" filter="fade">
                                      <p:cBhvr>
                                        <p:cTn id="7" dur="500"/>
                                        <p:tgtEl>
                                          <p:spTgt spid="246787">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46787">
                                            <p:txEl>
                                              <p:pRg st="3" end="3"/>
                                            </p:txEl>
                                          </p:spTgt>
                                        </p:tgtEl>
                                        <p:attrNameLst>
                                          <p:attrName>style.visibility</p:attrName>
                                        </p:attrNameLst>
                                      </p:cBhvr>
                                      <p:to>
                                        <p:strVal val="visible"/>
                                      </p:to>
                                    </p:set>
                                    <p:animEffect transition="in" filter="fade">
                                      <p:cBhvr>
                                        <p:cTn id="10" dur="500"/>
                                        <p:tgtEl>
                                          <p:spTgt spid="246787">
                                            <p:txEl>
                                              <p:pRg st="3" end="3"/>
                                            </p:txEl>
                                          </p:spTgt>
                                        </p:tgtEl>
                                      </p:cBhvr>
                                    </p:animEffect>
                                  </p:childTnLst>
                                </p:cTn>
                              </p:par>
                              <p:par>
                                <p:cTn id="11" presetID="10" presetClass="entr" presetSubtype="0" fill="hold" nodeType="withEffect">
                                  <p:stCondLst>
                                    <p:cond delay="0"/>
                                  </p:stCondLst>
                                  <p:childTnLst>
                                    <p:set>
                                      <p:cBhvr>
                                        <p:cTn id="12" dur="1" fill="hold">
                                          <p:stCondLst>
                                            <p:cond delay="0"/>
                                          </p:stCondLst>
                                        </p:cTn>
                                        <p:tgtEl>
                                          <p:spTgt spid="246787">
                                            <p:txEl>
                                              <p:pRg st="4" end="4"/>
                                            </p:txEl>
                                          </p:spTgt>
                                        </p:tgtEl>
                                        <p:attrNameLst>
                                          <p:attrName>style.visibility</p:attrName>
                                        </p:attrNameLst>
                                      </p:cBhvr>
                                      <p:to>
                                        <p:strVal val="visible"/>
                                      </p:to>
                                    </p:set>
                                    <p:animEffect transition="in" filter="fade">
                                      <p:cBhvr>
                                        <p:cTn id="13" dur="500"/>
                                        <p:tgtEl>
                                          <p:spTgt spid="246787">
                                            <p:txEl>
                                              <p:pRg st="4" end="4"/>
                                            </p:txEl>
                                          </p:spTgt>
                                        </p:tgtEl>
                                      </p:cBhvr>
                                    </p:animEffect>
                                  </p:childTnLst>
                                </p:cTn>
                              </p:par>
                              <p:par>
                                <p:cTn id="14" presetID="10" presetClass="entr" presetSubtype="0" fill="hold" nodeType="withEffect">
                                  <p:stCondLst>
                                    <p:cond delay="0"/>
                                  </p:stCondLst>
                                  <p:childTnLst>
                                    <p:set>
                                      <p:cBhvr>
                                        <p:cTn id="15" dur="1" fill="hold">
                                          <p:stCondLst>
                                            <p:cond delay="0"/>
                                          </p:stCondLst>
                                        </p:cTn>
                                        <p:tgtEl>
                                          <p:spTgt spid="246787">
                                            <p:txEl>
                                              <p:pRg st="5" end="5"/>
                                            </p:txEl>
                                          </p:spTgt>
                                        </p:tgtEl>
                                        <p:attrNameLst>
                                          <p:attrName>style.visibility</p:attrName>
                                        </p:attrNameLst>
                                      </p:cBhvr>
                                      <p:to>
                                        <p:strVal val="visible"/>
                                      </p:to>
                                    </p:set>
                                    <p:animEffect transition="in" filter="fade">
                                      <p:cBhvr>
                                        <p:cTn id="16" dur="500"/>
                                        <p:tgtEl>
                                          <p:spTgt spid="246787">
                                            <p:txEl>
                                              <p:pRg st="5" end="5"/>
                                            </p:txEl>
                                          </p:spTgt>
                                        </p:tgtEl>
                                      </p:cBhvr>
                                    </p:animEffect>
                                  </p:childTnLst>
                                </p:cTn>
                              </p:par>
                              <p:par>
                                <p:cTn id="17" presetID="10" presetClass="entr" presetSubtype="0" fill="hold" nodeType="withEffect">
                                  <p:stCondLst>
                                    <p:cond delay="0"/>
                                  </p:stCondLst>
                                  <p:childTnLst>
                                    <p:set>
                                      <p:cBhvr>
                                        <p:cTn id="18" dur="1" fill="hold">
                                          <p:stCondLst>
                                            <p:cond delay="0"/>
                                          </p:stCondLst>
                                        </p:cTn>
                                        <p:tgtEl>
                                          <p:spTgt spid="246787">
                                            <p:txEl>
                                              <p:pRg st="6" end="6"/>
                                            </p:txEl>
                                          </p:spTgt>
                                        </p:tgtEl>
                                        <p:attrNameLst>
                                          <p:attrName>style.visibility</p:attrName>
                                        </p:attrNameLst>
                                      </p:cBhvr>
                                      <p:to>
                                        <p:strVal val="visible"/>
                                      </p:to>
                                    </p:set>
                                    <p:animEffect transition="in" filter="fade">
                                      <p:cBhvr>
                                        <p:cTn id="19" dur="500"/>
                                        <p:tgtEl>
                                          <p:spTgt spid="246787">
                                            <p:txEl>
                                              <p:pRg st="6" end="6"/>
                                            </p:txEl>
                                          </p:spTgt>
                                        </p:tgtEl>
                                      </p:cBhvr>
                                    </p:animEffect>
                                  </p:childTnLst>
                                </p:cTn>
                              </p:par>
                              <p:par>
                                <p:cTn id="20" presetID="10" presetClass="entr" presetSubtype="0" fill="hold" nodeType="withEffect">
                                  <p:stCondLst>
                                    <p:cond delay="0"/>
                                  </p:stCondLst>
                                  <p:childTnLst>
                                    <p:set>
                                      <p:cBhvr>
                                        <p:cTn id="21" dur="1" fill="hold">
                                          <p:stCondLst>
                                            <p:cond delay="0"/>
                                          </p:stCondLst>
                                        </p:cTn>
                                        <p:tgtEl>
                                          <p:spTgt spid="246787">
                                            <p:txEl>
                                              <p:pRg st="7" end="7"/>
                                            </p:txEl>
                                          </p:spTgt>
                                        </p:tgtEl>
                                        <p:attrNameLst>
                                          <p:attrName>style.visibility</p:attrName>
                                        </p:attrNameLst>
                                      </p:cBhvr>
                                      <p:to>
                                        <p:strVal val="visible"/>
                                      </p:to>
                                    </p:set>
                                    <p:animEffect transition="in" filter="fade">
                                      <p:cBhvr>
                                        <p:cTn id="22" dur="500"/>
                                        <p:tgtEl>
                                          <p:spTgt spid="246787">
                                            <p:txEl>
                                              <p:pRg st="7" end="7"/>
                                            </p:txEl>
                                          </p:spTgt>
                                        </p:tgtEl>
                                      </p:cBhvr>
                                    </p:animEffect>
                                  </p:childTnLst>
                                </p:cTn>
                              </p:par>
                              <p:par>
                                <p:cTn id="23" presetID="10" presetClass="entr" presetSubtype="0" fill="hold" nodeType="withEffect">
                                  <p:stCondLst>
                                    <p:cond delay="0"/>
                                  </p:stCondLst>
                                  <p:childTnLst>
                                    <p:set>
                                      <p:cBhvr>
                                        <p:cTn id="24" dur="1" fill="hold">
                                          <p:stCondLst>
                                            <p:cond delay="0"/>
                                          </p:stCondLst>
                                        </p:cTn>
                                        <p:tgtEl>
                                          <p:spTgt spid="246787">
                                            <p:txEl>
                                              <p:pRg st="8" end="8"/>
                                            </p:txEl>
                                          </p:spTgt>
                                        </p:tgtEl>
                                        <p:attrNameLst>
                                          <p:attrName>style.visibility</p:attrName>
                                        </p:attrNameLst>
                                      </p:cBhvr>
                                      <p:to>
                                        <p:strVal val="visible"/>
                                      </p:to>
                                    </p:set>
                                    <p:animEffect transition="in" filter="fade">
                                      <p:cBhvr>
                                        <p:cTn id="25" dur="500"/>
                                        <p:tgtEl>
                                          <p:spTgt spid="246787">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Overloading Methods</a:t>
            </a:r>
            <a:endParaRPr lang="en-US" dirty="0"/>
          </a:p>
        </p:txBody>
      </p:sp>
      <p:sp>
        <p:nvSpPr>
          <p:cNvPr id="3" name="Content Placeholder 2"/>
          <p:cNvSpPr>
            <a:spLocks noGrp="1"/>
          </p:cNvSpPr>
          <p:nvPr>
            <p:ph idx="1"/>
          </p:nvPr>
        </p:nvSpPr>
        <p:spPr/>
        <p:txBody>
          <a:bodyPr/>
          <a:lstStyle/>
          <a:p>
            <a:r>
              <a:rPr lang="en-US" dirty="0" smtClean="0"/>
              <a:t>Method </a:t>
            </a:r>
            <a:r>
              <a:rPr lang="en-US" b="1" dirty="0" smtClean="0">
                <a:solidFill>
                  <a:schemeClr val="accent3"/>
                </a:solidFill>
              </a:rPr>
              <a:t>overloading </a:t>
            </a:r>
            <a:r>
              <a:rPr lang="en-US" dirty="0" smtClean="0"/>
              <a:t>is creating more than one method with the same name but different signatures</a:t>
            </a:r>
          </a:p>
          <a:p>
            <a:r>
              <a:rPr lang="en-US" dirty="0" smtClean="0"/>
              <a:t>Example</a:t>
            </a:r>
          </a:p>
          <a:p>
            <a:pPr lvl="1"/>
            <a:r>
              <a:rPr lang="en-US" b="1" dirty="0">
                <a:solidFill>
                  <a:schemeClr val="accent3"/>
                </a:solidFill>
                <a:latin typeface="Courier New" panose="02070309020205020404" pitchFamily="49" charset="0"/>
                <a:cs typeface="Courier New" panose="02070309020205020404" pitchFamily="49" charset="0"/>
              </a:rPr>
              <a:t>p</a:t>
            </a:r>
            <a:r>
              <a:rPr lang="en-US" b="1" dirty="0" smtClean="0">
                <a:solidFill>
                  <a:schemeClr val="accent3"/>
                </a:solidFill>
                <a:latin typeface="Courier New" panose="02070309020205020404" pitchFamily="49" charset="0"/>
                <a:cs typeface="Courier New" panose="02070309020205020404" pitchFamily="49" charset="0"/>
              </a:rPr>
              <a:t>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abs(</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 &lt;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-a : a;}</a:t>
            </a:r>
          </a:p>
          <a:p>
            <a:pPr lvl="1"/>
            <a:r>
              <a:rPr lang="en-US" b="1" dirty="0" smtClean="0">
                <a:solidFill>
                  <a:schemeClr val="accent3"/>
                </a:solidFill>
                <a:latin typeface="Courier New" panose="02070309020205020404" pitchFamily="49" charset="0"/>
                <a:cs typeface="Courier New" panose="02070309020205020404" pitchFamily="49" charset="0"/>
              </a:rPr>
              <a:t>public static double </a:t>
            </a:r>
            <a:r>
              <a:rPr lang="en-US" dirty="0" smtClean="0">
                <a:latin typeface="Courier New" panose="02070309020205020404" pitchFamily="49" charset="0"/>
                <a:cs typeface="Courier New" panose="02070309020205020404" pitchFamily="49" charset="0"/>
              </a:rPr>
              <a:t>abs(</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 &lt;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 ? </a:t>
            </a:r>
            <a:r>
              <a:rPr lang="en-US" dirty="0">
                <a:latin typeface="Courier New" panose="02070309020205020404" pitchFamily="49" charset="0"/>
                <a:cs typeface="Courier New" panose="02070309020205020404" pitchFamily="49" charset="0"/>
              </a:rPr>
              <a:t>-</a:t>
            </a:r>
            <a:r>
              <a:rPr lang="en-US" dirty="0" smtClean="0">
                <a:latin typeface="Courier New" panose="02070309020205020404" pitchFamily="49" charset="0"/>
                <a:cs typeface="Courier New" panose="02070309020205020404" pitchFamily="49" charset="0"/>
              </a:rPr>
              <a:t>a : a;}</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31466876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5" name="Rectangle 2"/>
          <p:cNvSpPr>
            <a:spLocks noGrp="1" noChangeArrowheads="1"/>
          </p:cNvSpPr>
          <p:nvPr>
            <p:ph type="title"/>
          </p:nvPr>
        </p:nvSpPr>
        <p:spPr/>
        <p:txBody>
          <a:bodyPr/>
          <a:lstStyle/>
          <a:p>
            <a:r>
              <a:rPr lang="en-US" altLang="en-US" smtClean="0"/>
              <a:t>Ambiguous Invocation</a:t>
            </a:r>
          </a:p>
        </p:txBody>
      </p:sp>
      <p:sp>
        <p:nvSpPr>
          <p:cNvPr id="49156" name="Rectangle 3"/>
          <p:cNvSpPr>
            <a:spLocks noGrp="1" noChangeArrowheads="1"/>
          </p:cNvSpPr>
          <p:nvPr>
            <p:ph sz="half" idx="1"/>
          </p:nvPr>
        </p:nvSpPr>
        <p:spPr/>
        <p:txBody>
          <a:bodyPr>
            <a:noAutofit/>
          </a:bodyPr>
          <a:lstStyle/>
          <a:p>
            <a:r>
              <a:rPr lang="en-US" altLang="en-US" dirty="0" smtClean="0"/>
              <a:t>Sometimes there may be two or more possible matches for an invocation of a method, but the compiler cannot determine the most specific match. This is referred to as ambiguous invocation. Ambiguous invocation is a compile error. </a:t>
            </a:r>
            <a:endParaRPr lang="en-US" altLang="en-US" dirty="0"/>
          </a:p>
        </p:txBody>
      </p:sp>
      <p:sp>
        <p:nvSpPr>
          <p:cNvPr id="2" name="Content Placeholder 1"/>
          <p:cNvSpPr>
            <a:spLocks noGrp="1"/>
          </p:cNvSpPr>
          <p:nvPr>
            <p:ph sz="half" idx="2"/>
          </p:nvPr>
        </p:nvSpPr>
        <p:spPr>
          <a:xfrm>
            <a:off x="6172200" y="2249486"/>
            <a:ext cx="5784448" cy="4608514"/>
          </a:xfrm>
        </p:spPr>
        <p:txBody>
          <a:bodyPr>
            <a:normAutofit fontScale="62500" lnSpcReduction="20000"/>
          </a:bodyPr>
          <a:lstStyle/>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static void </a:t>
            </a:r>
            <a:r>
              <a:rPr lang="en-US" dirty="0">
                <a:latin typeface="Courier New" panose="02070309020205020404" pitchFamily="49" charset="0"/>
                <a:cs typeface="Courier New" panose="02070309020205020404" pitchFamily="49" charset="0"/>
              </a:rPr>
              <a:t>main(</a:t>
            </a:r>
            <a:r>
              <a:rPr lang="en-US" b="1" dirty="0">
                <a:latin typeface="Courier New" panose="02070309020205020404" pitchFamily="49" charset="0"/>
                <a:cs typeface="Courier New" panose="02070309020205020404" pitchFamily="49" charset="0"/>
              </a:rPr>
              <a:t>String</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a:latin typeface="Courier New" panose="02070309020205020404" pitchFamily="49" charset="0"/>
                <a:cs typeface="Courier New" panose="02070309020205020404" pitchFamily="49" charset="0"/>
              </a:rPr>
              <a:t>System</a:t>
            </a:r>
            <a:r>
              <a:rPr lang="en-US" dirty="0" err="1">
                <a:latin typeface="Courier New" panose="02070309020205020404" pitchFamily="49" charset="0"/>
                <a:cs typeface="Courier New" panose="02070309020205020404" pitchFamily="49" charset="0"/>
              </a:rPr>
              <a:t>.out.println</a:t>
            </a:r>
            <a:r>
              <a:rPr lang="en-US" dirty="0">
                <a:latin typeface="Courier New" panose="02070309020205020404" pitchFamily="49" charset="0"/>
                <a:cs typeface="Courier New" panose="02070309020205020404" pitchFamily="49" charset="0"/>
              </a:rPr>
              <a:t>(max(</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2</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static double </a:t>
            </a:r>
            <a:r>
              <a:rPr lang="en-US" dirty="0">
                <a:latin typeface="Courier New" panose="02070309020205020404" pitchFamily="49" charset="0"/>
                <a:cs typeface="Courier New" panose="02070309020205020404" pitchFamily="49" charset="0"/>
              </a:rPr>
              <a:t>max</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num1,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num2) {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 </a:t>
            </a:r>
            <a:r>
              <a:rPr lang="en-US" dirty="0">
                <a:latin typeface="Courier New" panose="02070309020205020404" pitchFamily="49" charset="0"/>
                <a:cs typeface="Courier New" panose="02070309020205020404" pitchFamily="49" charset="0"/>
              </a:rPr>
              <a:t>num1;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else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num2;</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static double </a:t>
            </a:r>
            <a:r>
              <a:rPr lang="en-US" dirty="0">
                <a:latin typeface="Courier New" panose="02070309020205020404" pitchFamily="49" charset="0"/>
                <a:cs typeface="Courier New" panose="02070309020205020404" pitchFamily="49" charset="0"/>
              </a:rPr>
              <a:t>max</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double</a:t>
            </a:r>
            <a:r>
              <a:rPr lang="en-US" dirty="0" smtClean="0">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num1,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num2)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if</a:t>
            </a:r>
            <a:r>
              <a:rPr lang="en-US" dirty="0">
                <a:latin typeface="Courier New" panose="02070309020205020404" pitchFamily="49" charset="0"/>
                <a:cs typeface="Courier New" panose="02070309020205020404" pitchFamily="49" charset="0"/>
              </a:rPr>
              <a:t> (num1 &gt; num2)</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num1;</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else</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num2;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99310431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Scope of Local Variables</a:t>
            </a:r>
          </a:p>
        </p:txBody>
      </p:sp>
      <p:sp>
        <p:nvSpPr>
          <p:cNvPr id="51204" name="Rectangle 3"/>
          <p:cNvSpPr>
            <a:spLocks noGrp="1" noChangeArrowheads="1"/>
          </p:cNvSpPr>
          <p:nvPr>
            <p:ph type="body" idx="1"/>
          </p:nvPr>
        </p:nvSpPr>
        <p:spPr>
          <a:xfrm>
            <a:off x="1141412" y="2249486"/>
            <a:ext cx="9905999" cy="4394381"/>
          </a:xfrm>
        </p:spPr>
        <p:txBody>
          <a:bodyPr>
            <a:normAutofit/>
          </a:bodyPr>
          <a:lstStyle/>
          <a:p>
            <a:r>
              <a:rPr lang="en-US" altLang="en-US" b="1" dirty="0" smtClean="0">
                <a:solidFill>
                  <a:schemeClr val="accent3"/>
                </a:solidFill>
              </a:rPr>
              <a:t>A local variable </a:t>
            </a:r>
            <a:r>
              <a:rPr lang="en-US" altLang="en-US" dirty="0" smtClean="0"/>
              <a:t>– a variable defined inside a method.</a:t>
            </a:r>
          </a:p>
          <a:p>
            <a:r>
              <a:rPr lang="en-US" altLang="en-US" b="1" dirty="0" smtClean="0">
                <a:solidFill>
                  <a:schemeClr val="accent3"/>
                </a:solidFill>
              </a:rPr>
              <a:t>Scope</a:t>
            </a:r>
            <a:r>
              <a:rPr lang="en-US" altLang="en-US" dirty="0" smtClean="0"/>
              <a:t> – the part of the program where the variable can be referenced.</a:t>
            </a:r>
          </a:p>
          <a:p>
            <a:r>
              <a:rPr lang="en-US" altLang="en-US" dirty="0" smtClean="0"/>
              <a:t>The scope of a local variable starts from its declaration and continues to the end of the block that contains the variable. A local variable must be declared before it can be used.</a:t>
            </a:r>
          </a:p>
          <a:p>
            <a:r>
              <a:rPr lang="en-US" altLang="en-US" dirty="0"/>
              <a:t>You can declare a local variable with the same name multiple times in different non-nesting blocks in a method, but you cannot declare a local variable twice in nested blocks.</a:t>
            </a:r>
          </a:p>
          <a:p>
            <a:endParaRPr lang="en-US" altLang="en-US" dirty="0"/>
          </a:p>
        </p:txBody>
      </p:sp>
    </p:spTree>
    <p:extLst>
      <p:ext uri="{BB962C8B-B14F-4D97-AF65-F5344CB8AC3E}">
        <p14:creationId xmlns:p14="http://schemas.microsoft.com/office/powerpoint/2010/main" val="237804659"/>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1" name="Rectangle 2"/>
          <p:cNvSpPr>
            <a:spLocks noGrp="1" noChangeArrowheads="1"/>
          </p:cNvSpPr>
          <p:nvPr>
            <p:ph type="title"/>
          </p:nvPr>
        </p:nvSpPr>
        <p:spPr/>
        <p:txBody>
          <a:bodyPr/>
          <a:lstStyle/>
          <a:p>
            <a:r>
              <a:rPr lang="en-US" altLang="en-US" dirty="0" smtClean="0"/>
              <a:t>Scope of Local Variables</a:t>
            </a:r>
          </a:p>
        </p:txBody>
      </p:sp>
      <p:sp>
        <p:nvSpPr>
          <p:cNvPr id="53252" name="Rectangle 3"/>
          <p:cNvSpPr>
            <a:spLocks noGrp="1" noChangeArrowheads="1"/>
          </p:cNvSpPr>
          <p:nvPr>
            <p:ph sz="half" idx="1"/>
          </p:nvPr>
        </p:nvSpPr>
        <p:spPr/>
        <p:txBody>
          <a:bodyPr>
            <a:normAutofit lnSpcReduction="10000"/>
          </a:bodyPr>
          <a:lstStyle/>
          <a:p>
            <a:r>
              <a:rPr lang="en-US" altLang="en-US" smtClean="0"/>
              <a:t>A variable declared in the initial action part of a for loop header has its scope in the entire loop. But a variable declared inside a for loop body has its scope limited in the loop body from its declaration and to the end of the block that contains the variable.</a:t>
            </a:r>
            <a:endParaRPr lang="en-US" altLang="en-US"/>
          </a:p>
        </p:txBody>
      </p:sp>
      <p:sp>
        <p:nvSpPr>
          <p:cNvPr id="53253" name="Rectangle 5"/>
          <p:cNvSpPr>
            <a:spLocks noChangeArrowheads="1"/>
          </p:cNvSpPr>
          <p:nvPr/>
        </p:nvSpPr>
        <p:spPr bwMode="auto">
          <a:xfrm>
            <a:off x="4324350" y="25717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 name="Object 4"/>
          <p:cNvGraphicFramePr>
            <a:graphicFrameLocks noGrp="1" noChangeAspect="1"/>
          </p:cNvGraphicFramePr>
          <p:nvPr>
            <p:ph sz="half" idx="2"/>
            <p:extLst>
              <p:ext uri="{D42A27DB-BD31-4B8C-83A1-F6EECF244321}">
                <p14:modId xmlns:p14="http://schemas.microsoft.com/office/powerpoint/2010/main" val="1879395814"/>
              </p:ext>
            </p:extLst>
          </p:nvPr>
        </p:nvGraphicFramePr>
        <p:xfrm>
          <a:off x="5819167" y="2395959"/>
          <a:ext cx="6147699" cy="2974693"/>
        </p:xfrm>
        <a:graphic>
          <a:graphicData uri="http://schemas.openxmlformats.org/presentationml/2006/ole">
            <mc:AlternateContent xmlns:mc="http://schemas.openxmlformats.org/markup-compatibility/2006">
              <mc:Choice xmlns:v="urn:schemas-microsoft-com:vml" Requires="v">
                <p:oleObj spid="_x0000_s219185" name="Picture" r:id="rId4" imgW="3543480" imgH="1714680" progId="Word.Picture.8">
                  <p:embed/>
                </p:oleObj>
              </mc:Choice>
              <mc:Fallback>
                <p:oleObj name="Picture" r:id="rId4" imgW="3543480" imgH="1714680" progId="Word.Picture.8">
                  <p:embed/>
                  <p:pic>
                    <p:nvPicPr>
                      <p:cNvPr id="0" name=""/>
                      <p:cNvPicPr>
                        <a:picLocks noChangeAspect="1" noChangeArrowheads="1"/>
                      </p:cNvPicPr>
                      <p:nvPr/>
                    </p:nvPicPr>
                    <p:blipFill>
                      <a:blip r:embed="rId5"/>
                      <a:srcRect/>
                      <a:stretch>
                        <a:fillRect/>
                      </a:stretch>
                    </p:blipFill>
                    <p:spPr bwMode="auto">
                      <a:xfrm>
                        <a:off x="5819167" y="2395959"/>
                        <a:ext cx="6147699" cy="2974693"/>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2094860761"/>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3" name="Rectangle 2"/>
          <p:cNvSpPr>
            <a:spLocks noGrp="1" noChangeArrowheads="1"/>
          </p:cNvSpPr>
          <p:nvPr>
            <p:ph type="title"/>
          </p:nvPr>
        </p:nvSpPr>
        <p:spPr/>
        <p:txBody>
          <a:bodyPr/>
          <a:lstStyle/>
          <a:p>
            <a:r>
              <a:rPr lang="en-US" altLang="en-US" smtClean="0"/>
              <a:t>Scope of Local Variables</a:t>
            </a:r>
          </a:p>
        </p:txBody>
      </p:sp>
      <p:sp>
        <p:nvSpPr>
          <p:cNvPr id="51204" name="Rectangle 3"/>
          <p:cNvSpPr>
            <a:spLocks noGrp="1" noChangeArrowheads="1"/>
          </p:cNvSpPr>
          <p:nvPr>
            <p:ph type="body" idx="1"/>
          </p:nvPr>
        </p:nvSpPr>
        <p:spPr>
          <a:xfrm>
            <a:off x="1141412" y="2249486"/>
            <a:ext cx="9905999" cy="4394381"/>
          </a:xfrm>
        </p:spPr>
        <p:txBody>
          <a:bodyPr>
            <a:normAutofit/>
          </a:bodyPr>
          <a:lstStyle/>
          <a:p>
            <a:r>
              <a:rPr lang="en-US" altLang="en-US" dirty="0" smtClean="0"/>
              <a:t>You </a:t>
            </a:r>
            <a:r>
              <a:rPr lang="en-US" altLang="en-US" dirty="0"/>
              <a:t>can declare a local variable with the same name multiple times in different non-nesting blocks in a method, but you cannot declare a local variable twice in nested blocks.</a:t>
            </a:r>
          </a:p>
          <a:p>
            <a:endParaRPr lang="en-US" altLang="en-US" dirty="0"/>
          </a:p>
        </p:txBody>
      </p:sp>
      <p:graphicFrame>
        <p:nvGraphicFramePr>
          <p:cNvPr id="4" name="Object 7"/>
          <p:cNvGraphicFramePr>
            <a:graphicFrameLocks noChangeAspect="1"/>
          </p:cNvGraphicFramePr>
          <p:nvPr>
            <p:extLst>
              <p:ext uri="{D42A27DB-BD31-4B8C-83A1-F6EECF244321}">
                <p14:modId xmlns:p14="http://schemas.microsoft.com/office/powerpoint/2010/main" val="825863877"/>
              </p:ext>
            </p:extLst>
          </p:nvPr>
        </p:nvGraphicFramePr>
        <p:xfrm>
          <a:off x="2201429" y="3668689"/>
          <a:ext cx="7785964" cy="3189311"/>
        </p:xfrm>
        <a:graphic>
          <a:graphicData uri="http://schemas.openxmlformats.org/presentationml/2006/ole">
            <mc:AlternateContent xmlns:mc="http://schemas.openxmlformats.org/markup-compatibility/2006">
              <mc:Choice xmlns:v="urn:schemas-microsoft-com:vml" Requires="v">
                <p:oleObj spid="_x0000_s236573" name="Picture" r:id="rId4" imgW="4743360" imgH="1943280" progId="Word.Picture.8">
                  <p:embed/>
                </p:oleObj>
              </mc:Choice>
              <mc:Fallback>
                <p:oleObj name="Picture" r:id="rId4" imgW="4743360" imgH="1943280" progId="Word.Picture.8">
                  <p:embed/>
                  <p:pic>
                    <p:nvPicPr>
                      <p:cNvPr id="0" name=""/>
                      <p:cNvPicPr>
                        <a:picLocks noChangeAspect="1" noChangeArrowheads="1"/>
                      </p:cNvPicPr>
                      <p:nvPr/>
                    </p:nvPicPr>
                    <p:blipFill>
                      <a:blip r:embed="rId5"/>
                      <a:srcRect/>
                      <a:stretch>
                        <a:fillRect/>
                      </a:stretch>
                    </p:blipFill>
                    <p:spPr bwMode="auto">
                      <a:xfrm>
                        <a:off x="2201429" y="3668689"/>
                        <a:ext cx="7785964" cy="3189311"/>
                      </a:xfrm>
                      <a:prstGeom prst="rect">
                        <a:avLst/>
                      </a:prstGeom>
                      <a:noFill/>
                      <a:ln>
                        <a:noFill/>
                      </a:ln>
                      <a:extLst/>
                    </p:spPr>
                  </p:pic>
                </p:oleObj>
              </mc:Fallback>
            </mc:AlternateContent>
          </a:graphicData>
        </a:graphic>
      </p:graphicFrame>
    </p:spTree>
    <p:extLst>
      <p:ext uri="{BB962C8B-B14F-4D97-AF65-F5344CB8AC3E}">
        <p14:creationId xmlns:p14="http://schemas.microsoft.com/office/powerpoint/2010/main" val="180543031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Question</a:t>
            </a:r>
            <a:endParaRPr lang="en-US" dirty="0"/>
          </a:p>
        </p:txBody>
      </p:sp>
      <p:sp>
        <p:nvSpPr>
          <p:cNvPr id="3" name="Content Placeholder 2"/>
          <p:cNvSpPr>
            <a:spLocks noGrp="1"/>
          </p:cNvSpPr>
          <p:nvPr>
            <p:ph idx="1"/>
          </p:nvPr>
        </p:nvSpPr>
        <p:spPr/>
        <p:txBody>
          <a:bodyPr>
            <a:normAutofit fontScale="92500" lnSpcReduction="20000"/>
          </a:bodyPr>
          <a:lstStyle/>
          <a:p>
            <a:pPr>
              <a:spcBef>
                <a:spcPts val="0"/>
              </a:spcBef>
            </a:pPr>
            <a:r>
              <a:rPr lang="en-US" dirty="0" smtClean="0"/>
              <a:t>What happens in the following?</a:t>
            </a:r>
            <a:r>
              <a:rPr lang="en-US" dirty="0"/>
              <a:t/>
            </a:r>
            <a:br>
              <a:rPr lang="en-US" dirty="0"/>
            </a:b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static void </a:t>
            </a:r>
            <a:r>
              <a:rPr lang="en-US" dirty="0" err="1">
                <a:latin typeface="Courier New" panose="02070309020205020404" pitchFamily="49" charset="0"/>
                <a:cs typeface="Courier New" panose="02070309020205020404" pitchFamily="49" charset="0"/>
              </a:rPr>
              <a:t>incorrectMethod</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x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y = </a:t>
            </a:r>
            <a:r>
              <a:rPr lang="en-US" dirty="0">
                <a:solidFill>
                  <a:srgbClr val="FF0000"/>
                </a:solidFill>
                <a:latin typeface="Courier New" panose="02070309020205020404" pitchFamily="49" charset="0"/>
                <a:cs typeface="Courier New" panose="02070309020205020404" pitchFamily="49" charset="0"/>
              </a:rPr>
              <a:t>1</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for</a:t>
            </a: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r>
              <a:rPr lang="en-US" dirty="0">
                <a:solidFill>
                  <a:srgbClr val="FF0000"/>
                </a:solidFill>
                <a:latin typeface="Courier New" panose="02070309020205020404" pitchFamily="49" charset="0"/>
                <a:cs typeface="Courier New" panose="02070309020205020404" pitchFamily="49" charset="0"/>
              </a:rPr>
              <a:t> 1</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&lt; </a:t>
            </a:r>
            <a:r>
              <a:rPr lang="en-US" dirty="0">
                <a:solidFill>
                  <a:srgbClr val="FF0000"/>
                </a:solidFill>
                <a:latin typeface="Courier New" panose="02070309020205020404" pitchFamily="49" charset="0"/>
                <a:cs typeface="Courier New" panose="02070309020205020404" pitchFamily="49" charset="0"/>
              </a:rPr>
              <a:t>10</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x = </a:t>
            </a:r>
            <a:r>
              <a:rPr lang="en-US" dirty="0">
                <a:solidFill>
                  <a:srgbClr val="FF0000"/>
                </a:solidFill>
                <a:latin typeface="Courier New" panose="02070309020205020404" pitchFamily="49" charset="0"/>
                <a:cs typeface="Courier New" panose="02070309020205020404" pitchFamily="49" charset="0"/>
              </a:rPr>
              <a:t>0</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x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a:t>
            </a:r>
          </a:p>
          <a:p>
            <a:endParaRPr lang="en-US" dirty="0"/>
          </a:p>
        </p:txBody>
      </p:sp>
    </p:spTree>
    <p:extLst>
      <p:ext uri="{BB962C8B-B14F-4D97-AF65-F5344CB8AC3E}">
        <p14:creationId xmlns:p14="http://schemas.microsoft.com/office/powerpoint/2010/main" val="285056604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1" name="Rectangle 2"/>
          <p:cNvSpPr>
            <a:spLocks noGrp="1" noChangeArrowheads="1"/>
          </p:cNvSpPr>
          <p:nvPr>
            <p:ph type="title"/>
          </p:nvPr>
        </p:nvSpPr>
        <p:spPr/>
        <p:txBody>
          <a:bodyPr/>
          <a:lstStyle/>
          <a:p>
            <a:r>
              <a:rPr lang="en-US" altLang="en-US" smtClean="0"/>
              <a:t>Benefits of Methods</a:t>
            </a:r>
          </a:p>
        </p:txBody>
      </p:sp>
      <p:sp>
        <p:nvSpPr>
          <p:cNvPr id="4" name="Content Placeholder 3"/>
          <p:cNvSpPr>
            <a:spLocks noGrp="1"/>
          </p:cNvSpPr>
          <p:nvPr>
            <p:ph idx="1"/>
          </p:nvPr>
        </p:nvSpPr>
        <p:spPr/>
        <p:txBody>
          <a:bodyPr/>
          <a:lstStyle/>
          <a:p>
            <a:r>
              <a:rPr lang="en-US" altLang="en-US" dirty="0" smtClean="0"/>
              <a:t>Write a method once and reuse it anywhere.</a:t>
            </a:r>
          </a:p>
          <a:p>
            <a:r>
              <a:rPr lang="en-US" altLang="en-US" dirty="0" smtClean="0"/>
              <a:t>Information hiding. Hide the implementation from the user.</a:t>
            </a:r>
          </a:p>
          <a:p>
            <a:r>
              <a:rPr lang="en-US" altLang="en-US" dirty="0" smtClean="0"/>
              <a:t>Reduce complexity.</a:t>
            </a:r>
          </a:p>
          <a:p>
            <a:endParaRPr lang="en-US" dirty="0"/>
          </a:p>
        </p:txBody>
      </p:sp>
    </p:spTree>
    <p:extLst>
      <p:ext uri="{BB962C8B-B14F-4D97-AF65-F5344CB8AC3E}">
        <p14:creationId xmlns:p14="http://schemas.microsoft.com/office/powerpoint/2010/main" val="2988375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2"/>
          <p:cNvSpPr>
            <a:spLocks noGrp="1" noChangeArrowheads="1"/>
          </p:cNvSpPr>
          <p:nvPr>
            <p:ph type="title"/>
          </p:nvPr>
        </p:nvSpPr>
        <p:spPr/>
        <p:txBody>
          <a:bodyPr/>
          <a:lstStyle/>
          <a:p>
            <a:r>
              <a:rPr lang="en-US" altLang="en-US" dirty="0" smtClean="0"/>
              <a:t>Solution</a:t>
            </a:r>
            <a:endParaRPr lang="en-US" altLang="en-US" dirty="0"/>
          </a:p>
        </p:txBody>
      </p:sp>
      <p:sp>
        <p:nvSpPr>
          <p:cNvPr id="4" name="Content Placeholder 3"/>
          <p:cNvSpPr>
            <a:spLocks noGrp="1"/>
          </p:cNvSpPr>
          <p:nvPr>
            <p:ph idx="1"/>
          </p:nvPr>
        </p:nvSpPr>
        <p:spPr>
          <a:xfrm>
            <a:off x="1141412" y="2249486"/>
            <a:ext cx="10514294" cy="4608513"/>
          </a:xfrm>
        </p:spPr>
        <p:txBody>
          <a:bodyPr>
            <a:normAutofit fontScale="85000" lnSpcReduction="10000"/>
          </a:bodyPr>
          <a:lstStyle/>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int</a:t>
            </a:r>
            <a:r>
              <a:rPr lang="en-US" b="1" dirty="0" smtClean="0">
                <a:solidFill>
                  <a:schemeClr val="accent3"/>
                </a:solidFill>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sum(</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i1,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i2)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sum = </a:t>
            </a:r>
            <a:r>
              <a:rPr lang="en-US" dirty="0" smtClean="0">
                <a:solidFill>
                  <a:srgbClr val="FF0000"/>
                </a:solidFill>
                <a:latin typeface="Courier New" panose="02070309020205020404" pitchFamily="49" charset="0"/>
                <a:cs typeface="Courier New" panose="02070309020205020404" pitchFamily="49" charset="0"/>
              </a:rPr>
              <a:t>0</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for</a:t>
            </a: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 i1;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 &lt;= i2;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sum += </a:t>
            </a:r>
            <a:r>
              <a:rPr lang="en-US" dirty="0" err="1" smtClean="0">
                <a:latin typeface="Courier New" panose="02070309020205020404" pitchFamily="49" charset="0"/>
                <a:cs typeface="Courier New" panose="02070309020205020404" pitchFamily="49" charset="0"/>
              </a:rPr>
              <a:t>i</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sum;</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void </a:t>
            </a:r>
            <a:r>
              <a:rPr lang="en-US" dirty="0" smtClean="0">
                <a:latin typeface="Courier New" panose="02070309020205020404" pitchFamily="49" charset="0"/>
                <a:cs typeface="Courier New" panose="02070309020205020404" pitchFamily="49" charset="0"/>
              </a:rPr>
              <a:t>main(</a:t>
            </a:r>
            <a:r>
              <a:rPr lang="en-US" b="1" dirty="0" smtClean="0">
                <a:latin typeface="Courier New" panose="02070309020205020404" pitchFamily="49" charset="0"/>
                <a:cs typeface="Courier New" panose="02070309020205020404" pitchFamily="49" charset="0"/>
              </a:rPr>
              <a:t>String</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args</a:t>
            </a:r>
            <a:r>
              <a:rPr lang="en-US" dirty="0" smtClean="0">
                <a:latin typeface="Courier New" panose="02070309020205020404" pitchFamily="49" charset="0"/>
                <a:cs typeface="Courier New" panose="02070309020205020404" pitchFamily="49" charset="0"/>
              </a:rPr>
              <a:t>) {</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"Sum from 1 to 10 is "</a:t>
            </a:r>
            <a:r>
              <a:rPr lang="en-US" dirty="0" smtClean="0">
                <a:latin typeface="Courier New" panose="02070309020205020404" pitchFamily="49" charset="0"/>
                <a:cs typeface="Courier New" panose="02070309020205020404" pitchFamily="49" charset="0"/>
              </a:rPr>
              <a:t> + sum(</a:t>
            </a:r>
            <a:r>
              <a:rPr lang="en-US" dirty="0" smtClean="0">
                <a:solidFill>
                  <a:srgbClr val="FF0000"/>
                </a:solidFill>
                <a:latin typeface="Courier New" panose="02070309020205020404" pitchFamily="49" charset="0"/>
                <a:cs typeface="Courier New" panose="02070309020205020404" pitchFamily="49" charset="0"/>
              </a:rPr>
              <a:t>1</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10</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"Sum from 20 to 30 is "</a:t>
            </a:r>
            <a:r>
              <a:rPr lang="en-US" dirty="0" smtClean="0">
                <a:latin typeface="Courier New" panose="02070309020205020404" pitchFamily="49" charset="0"/>
                <a:cs typeface="Courier New" panose="02070309020205020404" pitchFamily="49" charset="0"/>
              </a:rPr>
              <a:t> + sum(</a:t>
            </a:r>
            <a:r>
              <a:rPr lang="en-US" dirty="0" smtClean="0">
                <a:solidFill>
                  <a:srgbClr val="FF0000"/>
                </a:solidFill>
                <a:latin typeface="Courier New" panose="02070309020205020404" pitchFamily="49" charset="0"/>
                <a:cs typeface="Courier New" panose="02070309020205020404" pitchFamily="49" charset="0"/>
              </a:rPr>
              <a:t>20</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30</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latin typeface="Courier New" panose="02070309020205020404" pitchFamily="49" charset="0"/>
                <a:cs typeface="Courier New" panose="02070309020205020404" pitchFamily="49" charset="0"/>
              </a:rPr>
              <a:t>System</a:t>
            </a:r>
            <a:r>
              <a:rPr lang="en-US" dirty="0" err="1" smtClean="0">
                <a:latin typeface="Courier New" panose="02070309020205020404" pitchFamily="49" charset="0"/>
                <a:cs typeface="Courier New" panose="02070309020205020404" pitchFamily="49" charset="0"/>
              </a:rPr>
              <a:t>.out.println</a:t>
            </a:r>
            <a:r>
              <a:rPr lang="en-US" dirty="0" smtClean="0">
                <a:latin typeface="Courier New" panose="02070309020205020404" pitchFamily="49" charset="0"/>
                <a:cs typeface="Courier New" panose="02070309020205020404" pitchFamily="49" charset="0"/>
              </a:rPr>
              <a:t>(</a:t>
            </a:r>
            <a:r>
              <a:rPr lang="en-US" dirty="0" smtClean="0">
                <a:solidFill>
                  <a:srgbClr val="FF0000"/>
                </a:solidFill>
                <a:latin typeface="Courier New" panose="02070309020205020404" pitchFamily="49" charset="0"/>
                <a:cs typeface="Courier New" panose="02070309020205020404" pitchFamily="49" charset="0"/>
              </a:rPr>
              <a:t>"Sum from 35 to 45 is "</a:t>
            </a:r>
            <a:r>
              <a:rPr lang="en-US" dirty="0" smtClean="0">
                <a:latin typeface="Courier New" panose="02070309020205020404" pitchFamily="49" charset="0"/>
                <a:cs typeface="Courier New" panose="02070309020205020404" pitchFamily="49" charset="0"/>
              </a:rPr>
              <a:t> + sum(</a:t>
            </a:r>
            <a:r>
              <a:rPr lang="en-US" dirty="0" smtClean="0">
                <a:solidFill>
                  <a:srgbClr val="FF0000"/>
                </a:solidFill>
                <a:latin typeface="Courier New" panose="02070309020205020404" pitchFamily="49" charset="0"/>
                <a:cs typeface="Courier New" panose="02070309020205020404" pitchFamily="49" charset="0"/>
              </a:rPr>
              <a:t>35</a:t>
            </a:r>
            <a:r>
              <a:rPr lang="en-US" dirty="0" smtClean="0">
                <a:latin typeface="Courier New" panose="02070309020205020404" pitchFamily="49" charset="0"/>
                <a:cs typeface="Courier New" panose="02070309020205020404" pitchFamily="49" charset="0"/>
              </a:rPr>
              <a:t>, </a:t>
            </a:r>
            <a:r>
              <a:rPr lang="en-US" dirty="0" smtClean="0">
                <a:solidFill>
                  <a:srgbClr val="FF0000"/>
                </a:solidFill>
                <a:latin typeface="Courier New" panose="02070309020205020404" pitchFamily="49" charset="0"/>
                <a:cs typeface="Courier New" panose="02070309020205020404" pitchFamily="49" charset="0"/>
              </a:rPr>
              <a:t>45</a:t>
            </a: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a:p>
            <a:pPr marL="682625" indent="-682625">
              <a:spcBef>
                <a:spcPts val="0"/>
              </a:spcBef>
              <a:buFont typeface="+mj-lt"/>
              <a:buAutoNum type="arabicPeriod"/>
            </a:pPr>
            <a:endParaRPr lang="en-US" dirty="0">
              <a:latin typeface="Courier New" panose="02070309020205020404" pitchFamily="49" charset="0"/>
              <a:cs typeface="Courier New" panose="02070309020205020404" pitchFamily="49" charset="0"/>
            </a:endParaRPr>
          </a:p>
        </p:txBody>
      </p:sp>
      <p:sp>
        <p:nvSpPr>
          <p:cNvPr id="7172" name="Rectangle 3"/>
          <p:cNvSpPr>
            <a:spLocks noChangeArrowheads="1"/>
          </p:cNvSpPr>
          <p:nvPr/>
        </p:nvSpPr>
        <p:spPr bwMode="auto">
          <a:xfrm>
            <a:off x="1524001" y="2139307"/>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3" name="Rectangle 4"/>
          <p:cNvSpPr>
            <a:spLocks noChangeArrowheads="1"/>
          </p:cNvSpPr>
          <p:nvPr/>
        </p:nvSpPr>
        <p:spPr bwMode="auto">
          <a:xfrm>
            <a:off x="1524001" y="425703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7174" name="Rectangle 5"/>
          <p:cNvSpPr>
            <a:spLocks noChangeArrowheads="1"/>
          </p:cNvSpPr>
          <p:nvPr/>
        </p:nvSpPr>
        <p:spPr bwMode="auto">
          <a:xfrm>
            <a:off x="1524001" y="1951982"/>
            <a:ext cx="184731"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7" name="Rectangle 10"/>
          <p:cNvSpPr>
            <a:spLocks noChangeArrowheads="1"/>
          </p:cNvSpPr>
          <p:nvPr/>
        </p:nvSpPr>
        <p:spPr bwMode="auto">
          <a:xfrm>
            <a:off x="1708732" y="2249485"/>
            <a:ext cx="6324098" cy="214889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19" name="Rectangle 10"/>
          <p:cNvSpPr>
            <a:spLocks noChangeArrowheads="1"/>
          </p:cNvSpPr>
          <p:nvPr/>
        </p:nvSpPr>
        <p:spPr bwMode="auto">
          <a:xfrm>
            <a:off x="9016444" y="5655498"/>
            <a:ext cx="1748009" cy="3208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0" name="Rectangle 10"/>
          <p:cNvSpPr>
            <a:spLocks noChangeArrowheads="1"/>
          </p:cNvSpPr>
          <p:nvPr/>
        </p:nvSpPr>
        <p:spPr bwMode="auto">
          <a:xfrm>
            <a:off x="9016444" y="5334633"/>
            <a:ext cx="1748009" cy="320865"/>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21" name="Rectangle 10"/>
          <p:cNvSpPr>
            <a:spLocks noChangeArrowheads="1"/>
          </p:cNvSpPr>
          <p:nvPr/>
        </p:nvSpPr>
        <p:spPr bwMode="auto">
          <a:xfrm>
            <a:off x="8854633" y="4976134"/>
            <a:ext cx="1610807" cy="358499"/>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237554662"/>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9" name="Rectangle 2"/>
          <p:cNvSpPr>
            <a:spLocks noGrp="1" noChangeArrowheads="1"/>
          </p:cNvSpPr>
          <p:nvPr>
            <p:ph type="title"/>
          </p:nvPr>
        </p:nvSpPr>
        <p:spPr/>
        <p:txBody>
          <a:bodyPr/>
          <a:lstStyle/>
          <a:p>
            <a:r>
              <a:rPr lang="en-US" altLang="en-US" dirty="0" smtClean="0"/>
              <a:t>Stepwise Refinement</a:t>
            </a:r>
          </a:p>
        </p:txBody>
      </p:sp>
      <p:sp>
        <p:nvSpPr>
          <p:cNvPr id="65540" name="Rectangle 3"/>
          <p:cNvSpPr>
            <a:spLocks noGrp="1" noChangeArrowheads="1"/>
          </p:cNvSpPr>
          <p:nvPr>
            <p:ph type="body" idx="1"/>
          </p:nvPr>
        </p:nvSpPr>
        <p:spPr/>
        <p:txBody>
          <a:bodyPr/>
          <a:lstStyle/>
          <a:p>
            <a:r>
              <a:rPr lang="en-US" altLang="en-US" smtClean="0"/>
              <a:t>The concept of method abstraction can be applied to the process of developing programs. When writing a large program, you can use the “divide and conquer” strategy, also known as stepwise refinement, to decompose it into subproblems. The subproblems can be further decomposed into smaller, more manageable problems. </a:t>
            </a:r>
          </a:p>
        </p:txBody>
      </p:sp>
    </p:spTree>
    <p:extLst>
      <p:ext uri="{BB962C8B-B14F-4D97-AF65-F5344CB8AC3E}">
        <p14:creationId xmlns:p14="http://schemas.microsoft.com/office/powerpoint/2010/main" val="204231207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3" name="Rectangle 2"/>
          <p:cNvSpPr>
            <a:spLocks noGrp="1" noChangeArrowheads="1"/>
          </p:cNvSpPr>
          <p:nvPr>
            <p:ph type="title"/>
          </p:nvPr>
        </p:nvSpPr>
        <p:spPr/>
        <p:txBody>
          <a:bodyPr/>
          <a:lstStyle/>
          <a:p>
            <a:r>
              <a:rPr lang="en-US" altLang="en-US" smtClean="0"/>
              <a:t>PrintCalender Case Study </a:t>
            </a:r>
          </a:p>
        </p:txBody>
      </p:sp>
      <p:sp>
        <p:nvSpPr>
          <p:cNvPr id="66564" name="Rectangle 3"/>
          <p:cNvSpPr>
            <a:spLocks noGrp="1" noChangeArrowheads="1"/>
          </p:cNvSpPr>
          <p:nvPr>
            <p:ph sz="half" idx="1"/>
          </p:nvPr>
        </p:nvSpPr>
        <p:spPr/>
        <p:txBody>
          <a:bodyPr/>
          <a:lstStyle/>
          <a:p>
            <a:r>
              <a:rPr lang="en-US" altLang="en-US" smtClean="0"/>
              <a:t>Let us use the PrintCalendar example to demonstrate the stepwise refinement approach. </a:t>
            </a:r>
            <a:endParaRPr lang="en-US" altLang="en-US"/>
          </a:p>
        </p:txBody>
      </p:sp>
      <p:sp>
        <p:nvSpPr>
          <p:cNvPr id="66565" name="Rectangle 7"/>
          <p:cNvSpPr>
            <a:spLocks noChangeArrowheads="1"/>
          </p:cNvSpPr>
          <p:nvPr/>
        </p:nvSpPr>
        <p:spPr bwMode="auto">
          <a:xfrm>
            <a:off x="4681538" y="28527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6" name="Rectangle 9"/>
          <p:cNvSpPr>
            <a:spLocks noChangeArrowheads="1"/>
          </p:cNvSpPr>
          <p:nvPr/>
        </p:nvSpPr>
        <p:spPr bwMode="auto">
          <a:xfrm>
            <a:off x="4629150" y="3233739"/>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
        <p:nvSpPr>
          <p:cNvPr id="66567" name="Rectangle 11"/>
          <p:cNvSpPr>
            <a:spLocks noChangeArrowheads="1"/>
          </p:cNvSpPr>
          <p:nvPr/>
        </p:nvSpPr>
        <p:spPr bwMode="auto">
          <a:xfrm>
            <a:off x="4781550" y="2519364"/>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pic>
        <p:nvPicPr>
          <p:cNvPr id="12" name="Picture 12"/>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697020" y="2816024"/>
            <a:ext cx="3825572" cy="24086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8717897"/>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1" name="Rectangle 2"/>
          <p:cNvSpPr>
            <a:spLocks noGrp="1" noChangeArrowheads="1"/>
          </p:cNvSpPr>
          <p:nvPr>
            <p:ph type="title"/>
          </p:nvPr>
        </p:nvSpPr>
        <p:spPr/>
        <p:txBody>
          <a:bodyPr/>
          <a:lstStyle/>
          <a:p>
            <a:r>
              <a:rPr lang="en-US" altLang="en-US" smtClean="0"/>
              <a:t>Design Diagram</a:t>
            </a:r>
          </a:p>
        </p:txBody>
      </p:sp>
      <p:sp>
        <p:nvSpPr>
          <p:cNvPr id="73732" name="Rectangle 3"/>
          <p:cNvSpPr>
            <a:spLocks noGrp="1" noChangeArrowheads="1"/>
          </p:cNvSpPr>
          <p:nvPr>
            <p:ph idx="1"/>
          </p:nvPr>
        </p:nvSpPr>
        <p:spPr/>
        <p:txBody>
          <a:bodyPr/>
          <a:lstStyle/>
          <a:p>
            <a:endParaRPr lang="en-US" altLang="en-US" smtClean="0"/>
          </a:p>
          <a:p>
            <a:endParaRPr lang="en-US" altLang="en-US" smtClean="0"/>
          </a:p>
        </p:txBody>
      </p:sp>
      <p:sp>
        <p:nvSpPr>
          <p:cNvPr id="73734" name="Rectangle 5"/>
          <p:cNvSpPr>
            <a:spLocks noChangeArrowheads="1"/>
          </p:cNvSpPr>
          <p:nvPr/>
        </p:nvSpPr>
        <p:spPr bwMode="auto">
          <a:xfrm>
            <a:off x="4181475" y="2114551"/>
            <a:ext cx="91440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12700">
                <a:solidFill>
                  <a:schemeClr val="tx1"/>
                </a:solidFill>
                <a:miter lim="800000"/>
                <a:headEnd type="none" w="sm" len="sm"/>
                <a:tailEnd type="none" w="sm" len="sm"/>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graphicFrame>
        <p:nvGraphicFramePr>
          <p:cNvPr id="73735" name="Object 6"/>
          <p:cNvGraphicFramePr>
            <a:graphicFrameLocks noChangeAspect="1"/>
          </p:cNvGraphicFramePr>
          <p:nvPr>
            <p:extLst>
              <p:ext uri="{D42A27DB-BD31-4B8C-83A1-F6EECF244321}">
                <p14:modId xmlns:p14="http://schemas.microsoft.com/office/powerpoint/2010/main" val="749921423"/>
              </p:ext>
            </p:extLst>
          </p:nvPr>
        </p:nvGraphicFramePr>
        <p:xfrm>
          <a:off x="2401344" y="1740434"/>
          <a:ext cx="7389312" cy="5072751"/>
        </p:xfrm>
        <a:graphic>
          <a:graphicData uri="http://schemas.openxmlformats.org/presentationml/2006/ole">
            <mc:AlternateContent xmlns:mc="http://schemas.openxmlformats.org/markup-compatibility/2006">
              <mc:Choice xmlns:v="urn:schemas-microsoft-com:vml" Requires="v">
                <p:oleObj spid="_x0000_s237598" name="Picture" r:id="rId4" imgW="3829812" imgH="2628900" progId="Word.Picture.8">
                  <p:embed/>
                </p:oleObj>
              </mc:Choice>
              <mc:Fallback>
                <p:oleObj name="Picture" r:id="rId4" imgW="3829812" imgH="2628900" progId="Word.Picture.8">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01344" y="1740434"/>
                        <a:ext cx="7389312" cy="5072751"/>
                      </a:xfrm>
                      <a:prstGeom prst="rect">
                        <a:avLst/>
                      </a:prstGeom>
                      <a:noFill/>
                      <a:ln>
                        <a:noFill/>
                      </a:ln>
                      <a:extLst/>
                    </p:spPr>
                  </p:pic>
                </p:oleObj>
              </mc:Fallback>
            </mc:AlternateContent>
          </a:graphicData>
        </a:graphic>
      </p:graphicFrame>
      <p:sp>
        <p:nvSpPr>
          <p:cNvPr id="7" name="Rectangle 6"/>
          <p:cNvSpPr/>
          <p:nvPr/>
        </p:nvSpPr>
        <p:spPr>
          <a:xfrm>
            <a:off x="2298033" y="2441043"/>
            <a:ext cx="5077326" cy="927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930317" y="3368842"/>
            <a:ext cx="5077326" cy="80168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3930317" y="4170529"/>
            <a:ext cx="2164094" cy="117149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6094411" y="4179773"/>
            <a:ext cx="3326315" cy="180298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6094411" y="4703864"/>
            <a:ext cx="2038937" cy="87879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575549" y="5992000"/>
            <a:ext cx="3099220" cy="85834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22747" y="5292446"/>
            <a:ext cx="671348" cy="63369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62158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xit" presetSubtype="0" fill="hold" grpId="0" nodeType="clickEffect">
                                  <p:stCondLst>
                                    <p:cond delay="0"/>
                                  </p:stCondLst>
                                  <p:childTnLst>
                                    <p:animEffect transition="out" filter="fade">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childTnLst>
                    </p:cTn>
                  </p:par>
                  <p:par>
                    <p:cTn id="8" fill="hold">
                      <p:stCondLst>
                        <p:cond delay="indefinite"/>
                      </p:stCondLst>
                      <p:childTnLst>
                        <p:par>
                          <p:cTn id="9" fill="hold">
                            <p:stCondLst>
                              <p:cond delay="0"/>
                            </p:stCondLst>
                            <p:childTnLst>
                              <p:par>
                                <p:cTn id="10" presetID="10" presetClass="exit" presetSubtype="0" fill="hold" grpId="0" nodeType="clickEffect">
                                  <p:stCondLst>
                                    <p:cond delay="0"/>
                                  </p:stCondLst>
                                  <p:childTnLst>
                                    <p:animEffect transition="out" filter="fade">
                                      <p:cBhvr>
                                        <p:cTn id="11" dur="500"/>
                                        <p:tgtEl>
                                          <p:spTgt spid="13"/>
                                        </p:tgtEl>
                                      </p:cBhvr>
                                    </p:animEffect>
                                    <p:set>
                                      <p:cBhvr>
                                        <p:cTn id="12" dur="1" fill="hold">
                                          <p:stCondLst>
                                            <p:cond delay="499"/>
                                          </p:stCondLst>
                                        </p:cTn>
                                        <p:tgtEl>
                                          <p:spTgt spid="13"/>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0" presetClass="exit" presetSubtype="0" fill="hold" grpId="0" nodeType="clickEffect">
                                  <p:stCondLst>
                                    <p:cond delay="0"/>
                                  </p:stCondLst>
                                  <p:childTnLst>
                                    <p:animEffect transition="out" filter="fade">
                                      <p:cBhvr>
                                        <p:cTn id="16" dur="500"/>
                                        <p:tgtEl>
                                          <p:spTgt spid="14"/>
                                        </p:tgtEl>
                                      </p:cBhvr>
                                    </p:animEffect>
                                    <p:set>
                                      <p:cBhvr>
                                        <p:cTn id="17" dur="1" fill="hold">
                                          <p:stCondLst>
                                            <p:cond delay="499"/>
                                          </p:stCondLst>
                                        </p:cTn>
                                        <p:tgtEl>
                                          <p:spTgt spid="14"/>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10" presetClass="exit" presetSubtype="0" fill="hold" grpId="0" nodeType="clickEffect">
                                  <p:stCondLst>
                                    <p:cond delay="0"/>
                                  </p:stCondLst>
                                  <p:childTnLst>
                                    <p:animEffect transition="out" filter="fade">
                                      <p:cBhvr>
                                        <p:cTn id="21" dur="500"/>
                                        <p:tgtEl>
                                          <p:spTgt spid="15"/>
                                        </p:tgtEl>
                                      </p:cBhvr>
                                    </p:animEffect>
                                    <p:set>
                                      <p:cBhvr>
                                        <p:cTn id="22" dur="1" fill="hold">
                                          <p:stCondLst>
                                            <p:cond delay="499"/>
                                          </p:stCondLst>
                                        </p:cTn>
                                        <p:tgtEl>
                                          <p:spTgt spid="15"/>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0" presetClass="exit" presetSubtype="0" fill="hold" grpId="0" nodeType="clickEffect">
                                  <p:stCondLst>
                                    <p:cond delay="0"/>
                                  </p:stCondLst>
                                  <p:childTnLst>
                                    <p:animEffect transition="out" filter="fade">
                                      <p:cBhvr>
                                        <p:cTn id="26" dur="500"/>
                                        <p:tgtEl>
                                          <p:spTgt spid="16"/>
                                        </p:tgtEl>
                                      </p:cBhvr>
                                    </p:animEffect>
                                    <p:set>
                                      <p:cBhvr>
                                        <p:cTn id="27" dur="1" fill="hold">
                                          <p:stCondLst>
                                            <p:cond delay="499"/>
                                          </p:stCondLst>
                                        </p:cTn>
                                        <p:tgtEl>
                                          <p:spTgt spid="16"/>
                                        </p:tgtEl>
                                        <p:attrNameLst>
                                          <p:attrName>style.visibility</p:attrName>
                                        </p:attrNameLst>
                                      </p:cBhvr>
                                      <p:to>
                                        <p:strVal val="hidden"/>
                                      </p:to>
                                    </p:set>
                                  </p:childTnLst>
                                </p:cTn>
                              </p:par>
                            </p:childTnLst>
                          </p:cTn>
                        </p:par>
                      </p:childTnLst>
                    </p:cTn>
                  </p:par>
                  <p:par>
                    <p:cTn id="28" fill="hold">
                      <p:stCondLst>
                        <p:cond delay="indefinite"/>
                      </p:stCondLst>
                      <p:childTnLst>
                        <p:par>
                          <p:cTn id="29" fill="hold">
                            <p:stCondLst>
                              <p:cond delay="0"/>
                            </p:stCondLst>
                            <p:childTnLst>
                              <p:par>
                                <p:cTn id="30" presetID="10" presetClass="exit" presetSubtype="0" fill="hold" grpId="0" nodeType="clickEffect">
                                  <p:stCondLst>
                                    <p:cond delay="0"/>
                                  </p:stCondLst>
                                  <p:childTnLst>
                                    <p:animEffect transition="out" filter="fade">
                                      <p:cBhvr>
                                        <p:cTn id="31" dur="500"/>
                                        <p:tgtEl>
                                          <p:spTgt spid="17"/>
                                        </p:tgtEl>
                                      </p:cBhvr>
                                    </p:animEffect>
                                    <p:set>
                                      <p:cBhvr>
                                        <p:cTn id="32" dur="1" fill="hold">
                                          <p:stCondLst>
                                            <p:cond delay="499"/>
                                          </p:stCondLst>
                                        </p:cTn>
                                        <p:tgtEl>
                                          <p:spTgt spid="17"/>
                                        </p:tgtEl>
                                        <p:attrNameLst>
                                          <p:attrName>style.visibility</p:attrName>
                                        </p:attrNameLst>
                                      </p:cBhvr>
                                      <p:to>
                                        <p:strVal val="hidden"/>
                                      </p:to>
                                    </p:set>
                                  </p:childTnLst>
                                </p:cTn>
                              </p:par>
                              <p:par>
                                <p:cTn id="33" presetID="10" presetClass="exit" presetSubtype="0" fill="hold" grpId="0" nodeType="withEffect">
                                  <p:stCondLst>
                                    <p:cond delay="0"/>
                                  </p:stCondLst>
                                  <p:childTnLst>
                                    <p:animEffect transition="out" filter="fade">
                                      <p:cBhvr>
                                        <p:cTn id="34" dur="500"/>
                                        <p:tgtEl>
                                          <p:spTgt spid="18"/>
                                        </p:tgtEl>
                                      </p:cBhvr>
                                    </p:animEffect>
                                    <p:set>
                                      <p:cBhvr>
                                        <p:cTn id="35"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 grpId="0" animBg="1"/>
      <p:bldP spid="14" grpId="0" animBg="1"/>
      <p:bldP spid="15" grpId="0" animBg="1"/>
      <p:bldP spid="16" grpId="0" animBg="1"/>
      <p:bldP spid="17" grpId="0" animBg="1"/>
      <p:bldP spid="18"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Implementation: Top-Down</a:t>
            </a:r>
            <a:endParaRPr lang="en-US" dirty="0"/>
          </a:p>
        </p:txBody>
      </p:sp>
      <p:sp>
        <p:nvSpPr>
          <p:cNvPr id="3" name="Content Placeholder 2"/>
          <p:cNvSpPr>
            <a:spLocks noGrp="1"/>
          </p:cNvSpPr>
          <p:nvPr>
            <p:ph idx="1"/>
          </p:nvPr>
        </p:nvSpPr>
        <p:spPr/>
        <p:txBody>
          <a:bodyPr/>
          <a:lstStyle/>
          <a:p>
            <a:r>
              <a:rPr lang="en-US" altLang="en-US" dirty="0">
                <a:cs typeface="Courier New" panose="02070309020205020404" pitchFamily="49" charset="0"/>
              </a:rPr>
              <a:t>Top-down approach is to implement one method in the structure chart at a time from the top to the bottom. Stubs can be used for the methods waiting to be implemented. A stub is a simple but incomplete version of a method. The use of stubs enables you to test invoking the method from a caller. Implement the main method first and then use a stub for the </a:t>
            </a:r>
            <a:r>
              <a:rPr lang="en-US" altLang="en-US" dirty="0" err="1">
                <a:cs typeface="Courier New" panose="02070309020205020404" pitchFamily="49" charset="0"/>
              </a:rPr>
              <a:t>printMonth</a:t>
            </a:r>
            <a:r>
              <a:rPr lang="en-US" altLang="en-US" dirty="0">
                <a:cs typeface="Courier New" panose="02070309020205020404" pitchFamily="49" charset="0"/>
              </a:rPr>
              <a:t> method. For example, let </a:t>
            </a:r>
            <a:r>
              <a:rPr lang="en-US" altLang="en-US" dirty="0" err="1">
                <a:cs typeface="Courier New" panose="02070309020205020404" pitchFamily="49" charset="0"/>
              </a:rPr>
              <a:t>printMonth</a:t>
            </a:r>
            <a:r>
              <a:rPr lang="en-US" altLang="en-US" dirty="0">
                <a:cs typeface="Courier New" panose="02070309020205020404" pitchFamily="49" charset="0"/>
              </a:rPr>
              <a:t> display the year and the month in the stub. Thus, your program may begin like this:</a:t>
            </a:r>
          </a:p>
          <a:p>
            <a:endParaRPr lang="en-US" dirty="0"/>
          </a:p>
        </p:txBody>
      </p:sp>
    </p:spTree>
    <p:extLst>
      <p:ext uri="{BB962C8B-B14F-4D97-AF65-F5344CB8AC3E}">
        <p14:creationId xmlns:p14="http://schemas.microsoft.com/office/powerpoint/2010/main" val="388332849"/>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smtClean="0"/>
              <a:t>Implementation: Bottom-Up</a:t>
            </a:r>
            <a:endParaRPr lang="en-US" dirty="0"/>
          </a:p>
        </p:txBody>
      </p:sp>
      <p:sp>
        <p:nvSpPr>
          <p:cNvPr id="3" name="Content Placeholder 2"/>
          <p:cNvSpPr>
            <a:spLocks noGrp="1"/>
          </p:cNvSpPr>
          <p:nvPr>
            <p:ph idx="1"/>
          </p:nvPr>
        </p:nvSpPr>
        <p:spPr/>
        <p:txBody>
          <a:bodyPr/>
          <a:lstStyle/>
          <a:p>
            <a:r>
              <a:rPr lang="en-US" altLang="en-US" dirty="0" smtClean="0"/>
              <a:t>Bottom-up approach is to implement one method in the structure chart at a time from the bottom to the top. For each method implemented, write a test program to test it. Both top-down and bottom-up methods are fine. Both approaches implement the methods incrementally and help to isolate programming errors and makes debugging easy. Sometimes, they can be used together.</a:t>
            </a:r>
            <a:endParaRPr lang="en-US" altLang="en-US" dirty="0"/>
          </a:p>
        </p:txBody>
      </p:sp>
    </p:spTree>
    <p:extLst>
      <p:ext uri="{BB962C8B-B14F-4D97-AF65-F5344CB8AC3E}">
        <p14:creationId xmlns:p14="http://schemas.microsoft.com/office/powerpoint/2010/main" val="241544040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smtClean="0"/>
              <a:t>Benefits of Stepwise Refinement </a:t>
            </a:r>
            <a:endParaRPr lang="en-US" dirty="0"/>
          </a:p>
        </p:txBody>
      </p:sp>
      <p:sp>
        <p:nvSpPr>
          <p:cNvPr id="3" name="Content Placeholder 2"/>
          <p:cNvSpPr>
            <a:spLocks noGrp="1"/>
          </p:cNvSpPr>
          <p:nvPr>
            <p:ph idx="1"/>
          </p:nvPr>
        </p:nvSpPr>
        <p:spPr/>
        <p:txBody>
          <a:bodyPr>
            <a:normAutofit/>
          </a:bodyPr>
          <a:lstStyle/>
          <a:p>
            <a:r>
              <a:rPr lang="en-US" altLang="en-US" dirty="0" smtClean="0"/>
              <a:t>Simpler Program</a:t>
            </a:r>
          </a:p>
          <a:p>
            <a:r>
              <a:rPr lang="en-US" altLang="en-US" dirty="0" smtClean="0"/>
              <a:t>Reusing Methods</a:t>
            </a:r>
          </a:p>
          <a:p>
            <a:r>
              <a:rPr lang="en-US" altLang="en-US" dirty="0" smtClean="0"/>
              <a:t>Easier Developing, Debugging, and Testing</a:t>
            </a:r>
          </a:p>
          <a:p>
            <a:r>
              <a:rPr lang="en-US" altLang="en-US" dirty="0" smtClean="0"/>
              <a:t>Better Facilitating Teamwork</a:t>
            </a:r>
          </a:p>
          <a:p>
            <a:endParaRPr lang="en-US" dirty="0"/>
          </a:p>
        </p:txBody>
      </p:sp>
    </p:spTree>
    <p:extLst>
      <p:ext uri="{BB962C8B-B14F-4D97-AF65-F5344CB8AC3E}">
        <p14:creationId xmlns:p14="http://schemas.microsoft.com/office/powerpoint/2010/main" val="399673076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2518" name="Rectangle 6"/>
          <p:cNvSpPr>
            <a:spLocks noGrp="1" noChangeArrowheads="1"/>
          </p:cNvSpPr>
          <p:nvPr>
            <p:ph type="title"/>
          </p:nvPr>
        </p:nvSpPr>
        <p:spPr/>
        <p:txBody>
          <a:bodyPr/>
          <a:lstStyle/>
          <a:p>
            <a:r>
              <a:rPr lang="en-US" smtClean="0"/>
              <a:t>Unit Testing</a:t>
            </a:r>
            <a:endParaRPr lang="en-US"/>
          </a:p>
        </p:txBody>
      </p:sp>
      <p:sp>
        <p:nvSpPr>
          <p:cNvPr id="192519" name="Rectangle 7"/>
          <p:cNvSpPr>
            <a:spLocks noGrp="1" noChangeArrowheads="1"/>
          </p:cNvSpPr>
          <p:nvPr>
            <p:ph sz="half" idx="1"/>
          </p:nvPr>
        </p:nvSpPr>
        <p:spPr/>
        <p:txBody>
          <a:bodyPr>
            <a:normAutofit fontScale="62500" lnSpcReduction="20000"/>
          </a:bodyPr>
          <a:lstStyle/>
          <a:p>
            <a:r>
              <a:rPr lang="en-US" b="1" dirty="0" smtClean="0">
                <a:solidFill>
                  <a:schemeClr val="accent3"/>
                </a:solidFill>
              </a:rPr>
              <a:t>Unit test </a:t>
            </a:r>
            <a:r>
              <a:rPr lang="en-US" dirty="0" smtClean="0"/>
              <a:t>– Automated piece of code that invoked a “unit” of work and then checks a single assumption of its behavior. Use main() to test each library.</a:t>
            </a:r>
          </a:p>
          <a:p>
            <a:r>
              <a:rPr lang="en-US" dirty="0" smtClean="0"/>
              <a:t>Follows SETT – unit testing paradigm</a:t>
            </a:r>
          </a:p>
          <a:p>
            <a:pPr lvl="1"/>
            <a:r>
              <a:rPr lang="en-US" dirty="0" smtClean="0"/>
              <a:t>Setup – create data for input and predetermine the output</a:t>
            </a:r>
          </a:p>
          <a:p>
            <a:pPr lvl="1"/>
            <a:r>
              <a:rPr lang="en-US" dirty="0" smtClean="0"/>
              <a:t>Execute – call the function in question</a:t>
            </a:r>
          </a:p>
          <a:p>
            <a:pPr lvl="1"/>
            <a:r>
              <a:rPr lang="en-US" dirty="0" smtClean="0"/>
              <a:t>Test – analyze correctness and determine true/false for test</a:t>
            </a:r>
          </a:p>
          <a:p>
            <a:pPr lvl="1"/>
            <a:r>
              <a:rPr lang="en-US" dirty="0" smtClean="0"/>
              <a:t>Teardown – cleanup any data, close buffers, </a:t>
            </a:r>
            <a:r>
              <a:rPr lang="en-US" dirty="0" err="1" smtClean="0"/>
              <a:t>etc</a:t>
            </a:r>
            <a:endParaRPr lang="en-US" dirty="0"/>
          </a:p>
        </p:txBody>
      </p:sp>
      <p:sp>
        <p:nvSpPr>
          <p:cNvPr id="8" name="Content Placeholder 7"/>
          <p:cNvSpPr>
            <a:spLocks noGrp="1"/>
          </p:cNvSpPr>
          <p:nvPr>
            <p:ph sz="half" idx="2"/>
          </p:nvPr>
        </p:nvSpPr>
        <p:spPr>
          <a:xfrm>
            <a:off x="6172200" y="2249486"/>
            <a:ext cx="4875211" cy="4608514"/>
          </a:xfrm>
        </p:spPr>
        <p:txBody>
          <a:bodyPr>
            <a:normAutofit fontScale="62500" lnSpcReduction="20000"/>
          </a:bodyPr>
          <a:lstStyle/>
          <a:p>
            <a:r>
              <a:rPr lang="en-US" dirty="0" smtClean="0"/>
              <a:t>Take a function to compute the square of a number. Here is a good unit test:</a:t>
            </a:r>
          </a:p>
          <a:p>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static </a:t>
            </a:r>
            <a:r>
              <a:rPr lang="en-US" b="1" dirty="0" err="1" smtClean="0">
                <a:solidFill>
                  <a:schemeClr val="accent3"/>
                </a:solidFill>
                <a:latin typeface="Courier New" panose="02070309020205020404" pitchFamily="49" charset="0"/>
                <a:cs typeface="Courier New" panose="02070309020205020404" pitchFamily="49" charset="0"/>
              </a:rPr>
              <a:t>boolean</a:t>
            </a:r>
            <a:r>
              <a:rPr lang="en-US" b="1" dirty="0" smtClean="0">
                <a:solidFill>
                  <a:schemeClr val="accent3"/>
                </a:solidFill>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testSquare</a:t>
            </a: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//Setup – predetermined values!</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x = </a:t>
            </a:r>
            <a:r>
              <a:rPr lang="en-US" dirty="0" smtClean="0">
                <a:solidFill>
                  <a:srgbClr val="FF0000"/>
                </a:solidFill>
                <a:latin typeface="Courier New" panose="02070309020205020404" pitchFamily="49" charset="0"/>
                <a:cs typeface="Courier New" panose="02070309020205020404" pitchFamily="49" charset="0"/>
              </a:rPr>
              <a:t>5</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ans</a:t>
            </a:r>
            <a:r>
              <a:rPr lang="en-US" dirty="0" smtClean="0">
                <a:latin typeface="Courier New" panose="02070309020205020404" pitchFamily="49" charset="0"/>
                <a:cs typeface="Courier New" panose="02070309020205020404" pitchFamily="49" charset="0"/>
              </a:rPr>
              <a:t> = </a:t>
            </a:r>
            <a:r>
              <a:rPr lang="en-US" dirty="0" smtClean="0">
                <a:solidFill>
                  <a:srgbClr val="FF0000"/>
                </a:solidFill>
                <a:latin typeface="Courier New" panose="02070309020205020404" pitchFamily="49" charset="0"/>
                <a:cs typeface="Courier New" panose="02070309020205020404" pitchFamily="49" charset="0"/>
              </a:rPr>
              <a:t>25</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//Execute – call the function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err="1" smtClean="0">
                <a:solidFill>
                  <a:schemeClr val="accent3"/>
                </a:solidFill>
                <a:latin typeface="Courier New" panose="02070309020205020404" pitchFamily="49" charset="0"/>
                <a:cs typeface="Courier New" panose="02070309020205020404" pitchFamily="49" charset="0"/>
              </a:rPr>
              <a:t>int</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sqr</a:t>
            </a:r>
            <a:r>
              <a:rPr lang="en-US" dirty="0" smtClean="0">
                <a:latin typeface="Courier New" panose="02070309020205020404" pitchFamily="49" charset="0"/>
                <a:cs typeface="Courier New" panose="02070309020205020404" pitchFamily="49" charset="0"/>
              </a:rPr>
              <a:t> = square(x);</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//Test</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b="1" dirty="0" smtClean="0">
                <a:solidFill>
                  <a:schemeClr val="accent3"/>
                </a:solidFill>
                <a:latin typeface="Courier New" panose="02070309020205020404" pitchFamily="49" charset="0"/>
                <a:cs typeface="Courier New" panose="02070309020205020404" pitchFamily="49" charset="0"/>
              </a:rPr>
              <a:t>return</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sqr</a:t>
            </a:r>
            <a:r>
              <a:rPr lang="en-US" dirty="0" smtClean="0">
                <a:latin typeface="Courier New" panose="02070309020205020404" pitchFamily="49" charset="0"/>
                <a:cs typeface="Courier New" panose="02070309020205020404" pitchFamily="49" charset="0"/>
              </a:rPr>
              <a:t> == </a:t>
            </a:r>
            <a:r>
              <a:rPr lang="en-US" dirty="0" err="1" smtClean="0">
                <a:latin typeface="Courier New" panose="02070309020205020404" pitchFamily="49" charset="0"/>
                <a:cs typeface="Courier New" panose="02070309020205020404" pitchFamily="49" charset="0"/>
              </a:rPr>
              <a:t>ans</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//Empty teardown</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5801871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Exercise – Everyone code along</a:t>
            </a:r>
            <a:endParaRPr lang="en-US" dirty="0"/>
          </a:p>
        </p:txBody>
      </p:sp>
      <p:sp>
        <p:nvSpPr>
          <p:cNvPr id="6" name="Text Placeholder 5"/>
          <p:cNvSpPr>
            <a:spLocks noGrp="1"/>
          </p:cNvSpPr>
          <p:nvPr>
            <p:ph type="body" idx="1"/>
          </p:nvPr>
        </p:nvSpPr>
        <p:spPr/>
        <p:txBody>
          <a:bodyPr/>
          <a:lstStyle/>
          <a:p>
            <a:endParaRPr lang="en-US"/>
          </a:p>
        </p:txBody>
      </p:sp>
    </p:spTree>
    <p:extLst>
      <p:ext uri="{BB962C8B-B14F-4D97-AF65-F5344CB8AC3E}">
        <p14:creationId xmlns:p14="http://schemas.microsoft.com/office/powerpoint/2010/main" val="1692293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6"/>
                <a:ext cx="9905999" cy="4608513"/>
              </a:xfrm>
            </p:spPr>
            <p:txBody>
              <a:bodyPr>
                <a:normAutofit/>
              </a:bodyPr>
              <a:lstStyle/>
              <a:p>
                <a:r>
                  <a:rPr lang="en-US" dirty="0" smtClean="0"/>
                  <a:t>Lets make a simple program to study the effects of a wave</a:t>
                </a:r>
              </a:p>
              <a:p>
                <a:r>
                  <a:rPr lang="en-US" dirty="0" smtClean="0"/>
                  <a:t>Equation</a:t>
                </a:r>
                <a:br>
                  <a:rPr lang="en-US" dirty="0" smtClean="0"/>
                </a:br>
                <a14:m>
                  <m:oMath xmlns:m="http://schemas.openxmlformats.org/officeDocument/2006/math">
                    <m:r>
                      <a:rPr lang="en-US" b="0" i="1" smtClean="0">
                        <a:latin typeface="Cambria Math" panose="02040503050406030204" pitchFamily="18" charset="0"/>
                      </a:rPr>
                      <m:t>𝑓</m:t>
                    </m:r>
                    <m:d>
                      <m:dPr>
                        <m:ctrlPr>
                          <a:rPr lang="en-US" b="0" i="1" smtClean="0">
                            <a:latin typeface="Cambria Math" panose="02040503050406030204" pitchFamily="18" charset="0"/>
                          </a:rPr>
                        </m:ctrlPr>
                      </m:dPr>
                      <m:e>
                        <m:r>
                          <a:rPr lang="en-US" b="0" i="1" smtClean="0">
                            <a:latin typeface="Cambria Math" panose="02040503050406030204" pitchFamily="18" charset="0"/>
                          </a:rPr>
                          <m:t>𝑥</m:t>
                        </m:r>
                      </m:e>
                    </m:d>
                    <m:r>
                      <a:rPr lang="en-US" b="0" i="1" smtClean="0">
                        <a:latin typeface="Cambria Math" panose="02040503050406030204" pitchFamily="18" charset="0"/>
                      </a:rPr>
                      <m:t>=</m:t>
                    </m:r>
                    <m:r>
                      <a:rPr lang="en-US" b="0" i="1" smtClean="0">
                        <a:latin typeface="Cambria Math" panose="02040503050406030204" pitchFamily="18" charset="0"/>
                      </a:rPr>
                      <m:t>𝐴</m:t>
                    </m:r>
                    <m:r>
                      <a:rPr lang="en-US" b="0" i="1" smtClean="0">
                        <a:latin typeface="Cambria Math" panose="02040503050406030204" pitchFamily="18" charset="0"/>
                      </a:rPr>
                      <m:t>∗</m:t>
                    </m:r>
                    <m:r>
                      <m:rPr>
                        <m:sty m:val="p"/>
                      </m:rPr>
                      <a:rPr lang="en-US" b="0" i="0" smtClean="0">
                        <a:latin typeface="Cambria Math" panose="02040503050406030204" pitchFamily="18" charset="0"/>
                      </a:rPr>
                      <m:t>cos</m:t>
                    </m:r>
                    <m:r>
                      <a:rPr lang="en-US" b="0" i="1" smtClean="0">
                        <a:latin typeface="Cambria Math" panose="02040503050406030204" pitchFamily="18" charset="0"/>
                      </a:rPr>
                      <m:t>⁡(</m:t>
                    </m:r>
                    <m:r>
                      <a:rPr lang="en-US" b="0" i="1" smtClean="0">
                        <a:latin typeface="Cambria Math" panose="02040503050406030204" pitchFamily="18" charset="0"/>
                      </a:rPr>
                      <m:t>𝐵𝑥</m:t>
                    </m:r>
                    <m:r>
                      <a:rPr lang="en-US" b="0" i="1" smtClean="0">
                        <a:latin typeface="Cambria Math" panose="02040503050406030204" pitchFamily="18" charset="0"/>
                      </a:rPr>
                      <m:t>−</m:t>
                    </m:r>
                    <m:r>
                      <a:rPr lang="en-US" b="0" i="1" smtClean="0">
                        <a:latin typeface="Cambria Math" panose="02040503050406030204" pitchFamily="18" charset="0"/>
                      </a:rPr>
                      <m:t>𝐶</m:t>
                    </m:r>
                    <m:r>
                      <a:rPr lang="en-US" b="0" i="1" smtClean="0">
                        <a:latin typeface="Cambria Math" panose="02040503050406030204" pitchFamily="18" charset="0"/>
                      </a:rPr>
                      <m:t>)</m:t>
                    </m:r>
                  </m:oMath>
                </a14:m>
                <a:endParaRPr lang="en-US" dirty="0" smtClean="0"/>
              </a:p>
              <a:p>
                <a14:m>
                  <m:oMath xmlns:m="http://schemas.openxmlformats.org/officeDocument/2006/math">
                    <m:r>
                      <a:rPr lang="en-US" b="0" i="1" smtClean="0">
                        <a:latin typeface="Cambria Math" panose="02040503050406030204" pitchFamily="18" charset="0"/>
                      </a:rPr>
                      <m:t>𝐴</m:t>
                    </m:r>
                  </m:oMath>
                </a14:m>
                <a:r>
                  <a:rPr lang="en-US" dirty="0" smtClean="0"/>
                  <a:t> is the amplitude/height of the wave</a:t>
                </a:r>
              </a:p>
              <a:p>
                <a:r>
                  <a:rPr lang="en-US" dirty="0" smtClean="0"/>
                  <a:t>B determines the period of the wave (wavelength)</a:t>
                </a:r>
              </a:p>
              <a:p>
                <a:r>
                  <a:rPr lang="en-US" dirty="0" smtClean="0"/>
                  <a:t>C determines the phase shift of the wave (where first crest occurs)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1231" t="-1720"/>
                </a:stretch>
              </a:blipFill>
            </p:spPr>
            <p:txBody>
              <a:bodyPr/>
              <a:lstStyle/>
              <a:p>
                <a:r>
                  <a:rPr lang="en-US">
                    <a:noFill/>
                  </a:rPr>
                  <a:t> </a:t>
                </a:r>
              </a:p>
            </p:txBody>
          </p:sp>
        </mc:Fallback>
      </mc:AlternateContent>
      <p:pic>
        <p:nvPicPr>
          <p:cNvPr id="1026" name="Picture 2" descr="Image result for wave parts diagram"/>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67887" y="0"/>
            <a:ext cx="3847713" cy="1981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274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a:xfrm>
                <a:off x="1141412" y="2249486"/>
                <a:ext cx="9905999" cy="4608513"/>
              </a:xfrm>
            </p:spPr>
            <p:txBody>
              <a:bodyPr>
                <a:normAutofit lnSpcReduction="10000"/>
              </a:bodyPr>
              <a:lstStyle/>
              <a:p>
                <a:r>
                  <a:rPr lang="en-US" dirty="0" smtClean="0"/>
                  <a:t>Will make a plotting program to plot </a:t>
                </a:r>
                <a14:m>
                  <m:oMath xmlns:m="http://schemas.openxmlformats.org/officeDocument/2006/math">
                    <m:r>
                      <a:rPr lang="en-US" b="0" i="1" smtClean="0">
                        <a:latin typeface="Cambria Math" panose="02040503050406030204" pitchFamily="18" charset="0"/>
                      </a:rPr>
                      <m:t>𝑛</m:t>
                    </m:r>
                  </m:oMath>
                </a14:m>
                <a:r>
                  <a:rPr lang="en-US" dirty="0" smtClean="0"/>
                  <a:t> points on the curve</a:t>
                </a:r>
              </a:p>
              <a:p>
                <a:r>
                  <a:rPr lang="en-US" dirty="0" smtClean="0"/>
                  <a:t>Assume </a:t>
                </a:r>
                <a14:m>
                  <m:oMath xmlns:m="http://schemas.openxmlformats.org/officeDocument/2006/math">
                    <m:r>
                      <a:rPr lang="en-US" b="0" i="1" smtClean="0">
                        <a:latin typeface="Cambria Math" panose="02040503050406030204" pitchFamily="18" charset="0"/>
                      </a:rPr>
                      <m:t>𝑥</m:t>
                    </m:r>
                  </m:oMath>
                </a14:m>
                <a:r>
                  <a:rPr lang="en-US" dirty="0" smtClean="0"/>
                  <a:t> values range from -10 to 10</a:t>
                </a:r>
              </a:p>
              <a:p>
                <a:r>
                  <a:rPr lang="en-US" dirty="0" smtClean="0"/>
                  <a:t>Break the problem into manageable pieces!</a:t>
                </a:r>
              </a:p>
              <a:p>
                <a:pPr lvl="1"/>
                <a:r>
                  <a:rPr lang="en-US" dirty="0" smtClean="0"/>
                  <a:t>Input – </a:t>
                </a:r>
                <a14:m>
                  <m:oMath xmlns:m="http://schemas.openxmlformats.org/officeDocument/2006/math">
                    <m:r>
                      <a:rPr lang="en-US" b="0" i="1" smtClean="0">
                        <a:latin typeface="Cambria Math" panose="02040503050406030204" pitchFamily="18" charset="0"/>
                      </a:rPr>
                      <m:t>𝐴</m:t>
                    </m:r>
                    <m:r>
                      <a:rPr lang="en-US" b="0" i="1" smtClean="0">
                        <a:latin typeface="Cambria Math" panose="02040503050406030204" pitchFamily="18" charset="0"/>
                      </a:rPr>
                      <m:t>, </m:t>
                    </m:r>
                    <m:r>
                      <a:rPr lang="en-US" b="0" i="1" smtClean="0">
                        <a:latin typeface="Cambria Math" panose="02040503050406030204" pitchFamily="18" charset="0"/>
                      </a:rPr>
                      <m:t>𝐵</m:t>
                    </m:r>
                    <m:r>
                      <a:rPr lang="en-US" b="0" i="1" smtClean="0">
                        <a:latin typeface="Cambria Math" panose="02040503050406030204" pitchFamily="18" charset="0"/>
                      </a:rPr>
                      <m:t>, </m:t>
                    </m:r>
                    <m:r>
                      <a:rPr lang="en-US" b="0" i="1" smtClean="0">
                        <a:latin typeface="Cambria Math" panose="02040503050406030204" pitchFamily="18" charset="0"/>
                      </a:rPr>
                      <m:t>𝐶</m:t>
                    </m:r>
                    <m:r>
                      <a:rPr lang="en-US" b="0" i="1" smtClean="0">
                        <a:latin typeface="Cambria Math" panose="02040503050406030204" pitchFamily="18" charset="0"/>
                      </a:rPr>
                      <m:t>, </m:t>
                    </m:r>
                    <m:r>
                      <a:rPr lang="en-US" b="0" i="1" smtClean="0">
                        <a:latin typeface="Cambria Math" panose="02040503050406030204" pitchFamily="18" charset="0"/>
                      </a:rPr>
                      <m:t>𝑛</m:t>
                    </m:r>
                  </m:oMath>
                </a14:m>
                <a:r>
                  <a:rPr lang="en-US" dirty="0" smtClean="0"/>
                  <a:t> </a:t>
                </a:r>
              </a:p>
              <a:p>
                <a:pPr lvl="1"/>
                <a:r>
                  <a:rPr lang="en-US" dirty="0" smtClean="0"/>
                  <a:t>Need to be able to compute an interval distance between each of the points</a:t>
                </a:r>
              </a:p>
              <a:p>
                <a:pPr lvl="1"/>
                <a:r>
                  <a:rPr lang="en-US" dirty="0" smtClean="0"/>
                  <a:t>Need to be able to evaluate the function</a:t>
                </a:r>
              </a:p>
              <a:p>
                <a:pPr lvl="1"/>
                <a:r>
                  <a:rPr lang="en-US" dirty="0" smtClean="0"/>
                  <a:t>Output – Plot of the curve</a:t>
                </a:r>
              </a:p>
              <a:p>
                <a:r>
                  <a:rPr lang="en-US" dirty="0" smtClean="0"/>
                  <a:t>Make two files</a:t>
                </a:r>
              </a:p>
              <a:p>
                <a:pPr lvl="1"/>
                <a:r>
                  <a:rPr lang="en-US" dirty="0" smtClean="0"/>
                  <a:t>Wave.java – handles the math (library)</a:t>
                </a:r>
              </a:p>
              <a:p>
                <a:pPr lvl="1"/>
                <a:r>
                  <a:rPr lang="en-US" dirty="0" smtClean="0"/>
                  <a:t>DrawWave.java – handles the graphics (client)</a:t>
                </a:r>
                <a:endParaRPr lang="en-US" dirty="0"/>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xfrm>
                <a:off x="1141412" y="2249486"/>
                <a:ext cx="9905999" cy="4608513"/>
              </a:xfrm>
              <a:blipFill rotWithShape="0">
                <a:blip r:embed="rId2"/>
                <a:stretch>
                  <a:fillRect l="-1231" t="-2249"/>
                </a:stretch>
              </a:blipFill>
            </p:spPr>
            <p:txBody>
              <a:bodyPr/>
              <a:lstStyle/>
              <a:p>
                <a:r>
                  <a:rPr lang="en-US">
                    <a:noFill/>
                  </a:rPr>
                  <a:t> </a:t>
                </a:r>
              </a:p>
            </p:txBody>
          </p:sp>
        </mc:Fallback>
      </mc:AlternateContent>
      <p:pic>
        <p:nvPicPr>
          <p:cNvPr id="2050" name="Picture 2" descr="Image result for wa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861067" y="4810123"/>
            <a:ext cx="3067050" cy="20478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538509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Methods</a:t>
            </a:r>
            <a:endParaRPr lang="en-US" dirty="0"/>
          </a:p>
        </p:txBody>
      </p:sp>
      <p:sp>
        <p:nvSpPr>
          <p:cNvPr id="3" name="Content Placeholder 2"/>
          <p:cNvSpPr>
            <a:spLocks noGrp="1"/>
          </p:cNvSpPr>
          <p:nvPr>
            <p:ph sz="half" idx="1"/>
          </p:nvPr>
        </p:nvSpPr>
        <p:spPr/>
        <p:txBody>
          <a:bodyPr/>
          <a:lstStyle/>
          <a:p>
            <a:r>
              <a:rPr lang="en-US" altLang="en-US" dirty="0"/>
              <a:t>A </a:t>
            </a:r>
            <a:r>
              <a:rPr lang="en-US" altLang="en-US" b="1" dirty="0">
                <a:solidFill>
                  <a:schemeClr val="accent3"/>
                </a:solidFill>
              </a:rPr>
              <a:t>method</a:t>
            </a:r>
            <a:r>
              <a:rPr lang="en-US" altLang="en-US" dirty="0"/>
              <a:t> is a collection of statements that are grouped together to perform an operation.</a:t>
            </a:r>
          </a:p>
          <a:p>
            <a:pPr lvl="1"/>
            <a:r>
              <a:rPr lang="en-US" dirty="0" smtClean="0"/>
              <a:t>“function”</a:t>
            </a:r>
          </a:p>
          <a:p>
            <a:pPr lvl="1"/>
            <a:r>
              <a:rPr lang="en-US" dirty="0" smtClean="0"/>
              <a:t>“subroutine”</a:t>
            </a:r>
          </a:p>
          <a:p>
            <a:pPr lvl="1"/>
            <a:r>
              <a:rPr lang="en-US" dirty="0" smtClean="0"/>
              <a:t>“algorithm”</a:t>
            </a:r>
            <a:endParaRPr lang="en-US" dirty="0"/>
          </a:p>
        </p:txBody>
      </p:sp>
      <p:graphicFrame>
        <p:nvGraphicFramePr>
          <p:cNvPr id="5" name="Object 15"/>
          <p:cNvGraphicFramePr>
            <a:graphicFrameLocks noGrp="1" noChangeAspect="1"/>
          </p:cNvGraphicFramePr>
          <p:nvPr>
            <p:ph sz="half" idx="2"/>
            <p:extLst>
              <p:ext uri="{D42A27DB-BD31-4B8C-83A1-F6EECF244321}">
                <p14:modId xmlns:p14="http://schemas.microsoft.com/office/powerpoint/2010/main" val="3884056284"/>
              </p:ext>
            </p:extLst>
          </p:nvPr>
        </p:nvGraphicFramePr>
        <p:xfrm>
          <a:off x="3578043" y="3787433"/>
          <a:ext cx="7469368" cy="2976783"/>
        </p:xfrm>
        <a:graphic>
          <a:graphicData uri="http://schemas.openxmlformats.org/presentationml/2006/ole">
            <mc:AlternateContent xmlns:mc="http://schemas.openxmlformats.org/markup-compatibility/2006">
              <mc:Choice xmlns:v="urn:schemas-microsoft-com:vml" Requires="v">
                <p:oleObj spid="_x0000_s229422" name="Picture" r:id="rId3" imgW="4975008" imgH="1982981" progId="Word.Picture.8">
                  <p:embed/>
                </p:oleObj>
              </mc:Choice>
              <mc:Fallback>
                <p:oleObj name="Picture" r:id="rId3" imgW="4975008" imgH="1982981"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78043" y="3787433"/>
                        <a:ext cx="7469368" cy="2976783"/>
                      </a:xfrm>
                      <a:prstGeom prst="rect">
                        <a:avLst/>
                      </a:prstGeom>
                      <a:noFill/>
                      <a:ln>
                        <a:noFill/>
                      </a:ln>
                    </p:spPr>
                  </p:pic>
                </p:oleObj>
              </mc:Fallback>
            </mc:AlternateContent>
          </a:graphicData>
        </a:graphic>
      </p:graphicFrame>
      <p:grpSp>
        <p:nvGrpSpPr>
          <p:cNvPr id="6" name="Group 5"/>
          <p:cNvGrpSpPr/>
          <p:nvPr/>
        </p:nvGrpSpPr>
        <p:grpSpPr>
          <a:xfrm>
            <a:off x="5931262" y="1824771"/>
            <a:ext cx="5874861" cy="1517650"/>
            <a:chOff x="3451225" y="3302000"/>
            <a:chExt cx="5874861" cy="1517650"/>
          </a:xfrm>
        </p:grpSpPr>
        <mc:AlternateContent xmlns:mc="http://schemas.openxmlformats.org/markup-compatibility/2006" xmlns:a14="http://schemas.microsoft.com/office/drawing/2010/main">
          <mc:Choice Requires="a14">
            <p:sp>
              <p:nvSpPr>
                <p:cNvPr id="7" name="Rectangle 3"/>
                <p:cNvSpPr>
                  <a:spLocks noChangeArrowheads="1"/>
                </p:cNvSpPr>
                <p:nvPr/>
              </p:nvSpPr>
              <p:spPr bwMode="auto">
                <a:xfrm>
                  <a:off x="5008564" y="3302000"/>
                  <a:ext cx="1806575" cy="1517650"/>
                </a:xfrm>
                <a:prstGeom prst="rect">
                  <a:avLst/>
                </a:prstGeom>
                <a:solidFill>
                  <a:schemeClr val="accent1">
                    <a:alpha val="34000"/>
                  </a:schemeClr>
                </a:solidFill>
                <a:ln w="15875">
                  <a:noFill/>
                  <a:miter lim="800000"/>
                  <a:headEnd/>
                  <a:tailEnd/>
                </a:ln>
                <a:effectLst/>
              </p:spPr>
              <p:txBody>
                <a:bodyPr wrap="none" lIns="92075" tIns="46038" rIns="92075" bIns="46038" anchor="ctr">
                  <a:prstTxWarp prst="textNoShape">
                    <a:avLst/>
                  </a:prstTxWarp>
                </a:bodyPr>
                <a:lstStyle/>
                <a:p>
                  <a:pPr/>
                  <a14:m>
                    <m:oMathPara xmlns:m="http://schemas.openxmlformats.org/officeDocument/2006/math">
                      <m:oMathParaPr>
                        <m:jc m:val="centerGroup"/>
                      </m:oMathParaPr>
                      <m:oMath xmlns:m="http://schemas.openxmlformats.org/officeDocument/2006/math">
                        <m:r>
                          <a:rPr lang="en-US" sz="8000" b="0" i="1" smtClean="0">
                            <a:latin typeface="Cambria Math" panose="02040503050406030204" pitchFamily="18" charset="0"/>
                          </a:rPr>
                          <m:t>𝑓</m:t>
                        </m:r>
                      </m:oMath>
                    </m:oMathPara>
                  </a14:m>
                  <a:endParaRPr lang="en-US" sz="8000" dirty="0"/>
                </a:p>
              </p:txBody>
            </p:sp>
          </mc:Choice>
          <mc:Fallback xmlns="">
            <p:sp>
              <p:nvSpPr>
                <p:cNvPr id="173059" name="Rectangle 3"/>
                <p:cNvSpPr>
                  <a:spLocks noRot="1" noChangeAspect="1" noMove="1" noResize="1" noEditPoints="1" noAdjustHandles="1" noChangeArrowheads="1" noChangeShapeType="1" noTextEdit="1"/>
                </p:cNvSpPr>
                <p:nvPr/>
              </p:nvSpPr>
              <p:spPr bwMode="auto">
                <a:xfrm>
                  <a:off x="5008564" y="3302000"/>
                  <a:ext cx="1806575" cy="1517650"/>
                </a:xfrm>
                <a:prstGeom prst="rect">
                  <a:avLst/>
                </a:prstGeom>
                <a:blipFill rotWithShape="0">
                  <a:blip r:embed="rId5"/>
                  <a:stretch>
                    <a:fillRect/>
                  </a:stretch>
                </a:blipFill>
                <a:ln w="15875">
                  <a:noFill/>
                  <a:miter lim="800000"/>
                  <a:headEnd/>
                  <a:tailEnd/>
                </a:ln>
                <a:effectLst/>
              </p:spPr>
              <p:txBody>
                <a:bodyPr/>
                <a:lstStyle/>
                <a:p>
                  <a:r>
                    <a:rPr lang="en-US">
                      <a:noFill/>
                    </a:rPr>
                    <a:t> </a:t>
                  </a:r>
                </a:p>
              </p:txBody>
            </p:sp>
          </mc:Fallback>
        </mc:AlternateContent>
        <p:cxnSp>
          <p:nvCxnSpPr>
            <p:cNvPr id="8" name="AutoShape 4"/>
            <p:cNvCxnSpPr>
              <a:cxnSpLocks noChangeShapeType="1"/>
            </p:cNvCxnSpPr>
            <p:nvPr/>
          </p:nvCxnSpPr>
          <p:spPr bwMode="auto">
            <a:xfrm>
              <a:off x="3878264" y="4565650"/>
              <a:ext cx="1012825" cy="0"/>
            </a:xfrm>
            <a:prstGeom prst="straightConnector1">
              <a:avLst/>
            </a:prstGeom>
            <a:noFill/>
            <a:ln w="15875">
              <a:solidFill>
                <a:schemeClr val="tx1"/>
              </a:solidFill>
              <a:round/>
              <a:headEnd/>
              <a:tailEnd type="triangle" w="med" len="med"/>
            </a:ln>
            <a:effectLst/>
          </p:spPr>
        </p:cxnSp>
        <p:cxnSp>
          <p:nvCxnSpPr>
            <p:cNvPr id="9" name="AutoShape 5"/>
            <p:cNvCxnSpPr>
              <a:cxnSpLocks noChangeShapeType="1"/>
            </p:cNvCxnSpPr>
            <p:nvPr/>
          </p:nvCxnSpPr>
          <p:spPr bwMode="auto">
            <a:xfrm>
              <a:off x="3879851" y="4067175"/>
              <a:ext cx="1012825" cy="0"/>
            </a:xfrm>
            <a:prstGeom prst="straightConnector1">
              <a:avLst/>
            </a:prstGeom>
            <a:noFill/>
            <a:ln w="15875">
              <a:solidFill>
                <a:schemeClr val="tx1"/>
              </a:solidFill>
              <a:round/>
              <a:headEnd/>
              <a:tailEnd type="triangle" w="med" len="med"/>
            </a:ln>
            <a:effectLst/>
          </p:spPr>
        </p:cxnSp>
        <p:cxnSp>
          <p:nvCxnSpPr>
            <p:cNvPr id="10" name="AutoShape 6"/>
            <p:cNvCxnSpPr>
              <a:cxnSpLocks noChangeShapeType="1"/>
            </p:cNvCxnSpPr>
            <p:nvPr/>
          </p:nvCxnSpPr>
          <p:spPr bwMode="auto">
            <a:xfrm>
              <a:off x="3887789" y="3556000"/>
              <a:ext cx="1012825" cy="0"/>
            </a:xfrm>
            <a:prstGeom prst="straightConnector1">
              <a:avLst/>
            </a:prstGeom>
            <a:noFill/>
            <a:ln w="15875">
              <a:solidFill>
                <a:schemeClr val="tx1"/>
              </a:solidFill>
              <a:round/>
              <a:headEnd/>
              <a:tailEnd type="triangle" w="med" len="med"/>
            </a:ln>
            <a:effectLst/>
          </p:spPr>
        </p:cxnSp>
        <p:cxnSp>
          <p:nvCxnSpPr>
            <p:cNvPr id="11" name="AutoShape 7"/>
            <p:cNvCxnSpPr>
              <a:cxnSpLocks noChangeShapeType="1"/>
            </p:cNvCxnSpPr>
            <p:nvPr/>
          </p:nvCxnSpPr>
          <p:spPr bwMode="auto">
            <a:xfrm>
              <a:off x="6980239" y="4067175"/>
              <a:ext cx="1012825" cy="0"/>
            </a:xfrm>
            <a:prstGeom prst="straightConnector1">
              <a:avLst/>
            </a:prstGeom>
            <a:noFill/>
            <a:ln w="15875">
              <a:solidFill>
                <a:schemeClr val="tx1"/>
              </a:solidFill>
              <a:round/>
              <a:headEnd/>
              <a:tailEnd type="triangle" w="med" len="med"/>
            </a:ln>
            <a:effectLst/>
          </p:spPr>
        </p:cxnSp>
        <mc:AlternateContent xmlns:mc="http://schemas.openxmlformats.org/markup-compatibility/2006" xmlns:a14="http://schemas.microsoft.com/office/drawing/2010/main">
          <mc:Choice Requires="a14">
            <p:sp>
              <p:nvSpPr>
                <p:cNvPr id="12" name="Rectangle 9"/>
                <p:cNvSpPr>
                  <a:spLocks noChangeArrowheads="1"/>
                </p:cNvSpPr>
                <p:nvPr/>
              </p:nvSpPr>
              <p:spPr bwMode="auto">
                <a:xfrm>
                  <a:off x="3451225" y="3333750"/>
                  <a:ext cx="394082"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𝑥</m:t>
                        </m:r>
                      </m:oMath>
                    </m:oMathPara>
                  </a14:m>
                  <a:endParaRPr kumimoji="1" lang="en-US" sz="2000" i="1" dirty="0">
                    <a:latin typeface="Times" charset="0"/>
                  </a:endParaRPr>
                </a:p>
              </p:txBody>
            </p:sp>
          </mc:Choice>
          <mc:Fallback xmlns="">
            <p:sp>
              <p:nvSpPr>
                <p:cNvPr id="173065" name="Rectangle 9"/>
                <p:cNvSpPr>
                  <a:spLocks noRot="1" noChangeAspect="1" noMove="1" noResize="1" noEditPoints="1" noAdjustHandles="1" noChangeArrowheads="1" noChangeShapeType="1" noTextEdit="1"/>
                </p:cNvSpPr>
                <p:nvPr/>
              </p:nvSpPr>
              <p:spPr bwMode="auto">
                <a:xfrm>
                  <a:off x="3451225" y="3333750"/>
                  <a:ext cx="394082" cy="400752"/>
                </a:xfrm>
                <a:prstGeom prst="rect">
                  <a:avLst/>
                </a:prstGeom>
                <a:blipFill rotWithShape="0">
                  <a:blip r:embed="rId6"/>
                  <a:stretch>
                    <a:fillRect/>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3" name="Rectangle 10"/>
                <p:cNvSpPr>
                  <a:spLocks noChangeArrowheads="1"/>
                </p:cNvSpPr>
                <p:nvPr/>
              </p:nvSpPr>
              <p:spPr bwMode="auto">
                <a:xfrm>
                  <a:off x="3452813" y="3822700"/>
                  <a:ext cx="398699"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𝑦</m:t>
                        </m:r>
                      </m:oMath>
                    </m:oMathPara>
                  </a14:m>
                  <a:endParaRPr kumimoji="1" lang="en-US" sz="2000" i="1" dirty="0">
                    <a:latin typeface="Times" charset="0"/>
                  </a:endParaRPr>
                </a:p>
              </p:txBody>
            </p:sp>
          </mc:Choice>
          <mc:Fallback xmlns="">
            <p:sp>
              <p:nvSpPr>
                <p:cNvPr id="173066" name="Rectangle 10"/>
                <p:cNvSpPr>
                  <a:spLocks noRot="1" noChangeAspect="1" noMove="1" noResize="1" noEditPoints="1" noAdjustHandles="1" noChangeArrowheads="1" noChangeShapeType="1" noTextEdit="1"/>
                </p:cNvSpPr>
                <p:nvPr/>
              </p:nvSpPr>
              <p:spPr bwMode="auto">
                <a:xfrm>
                  <a:off x="3452813" y="3822700"/>
                  <a:ext cx="398699" cy="400752"/>
                </a:xfrm>
                <a:prstGeom prst="rect">
                  <a:avLst/>
                </a:prstGeom>
                <a:blipFill rotWithShape="0">
                  <a:blip r:embed="rId7"/>
                  <a:stretch>
                    <a:fillRect b="-7576"/>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4" name="Rectangle 11"/>
                <p:cNvSpPr>
                  <a:spLocks noChangeArrowheads="1"/>
                </p:cNvSpPr>
                <p:nvPr/>
              </p:nvSpPr>
              <p:spPr bwMode="auto">
                <a:xfrm>
                  <a:off x="3470276" y="4352925"/>
                  <a:ext cx="377859"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𝑧</m:t>
                        </m:r>
                      </m:oMath>
                    </m:oMathPara>
                  </a14:m>
                  <a:endParaRPr kumimoji="1" lang="en-US" sz="2000" i="1" dirty="0">
                    <a:latin typeface="Times" charset="0"/>
                  </a:endParaRPr>
                </a:p>
              </p:txBody>
            </p:sp>
          </mc:Choice>
          <mc:Fallback xmlns="">
            <p:sp>
              <p:nvSpPr>
                <p:cNvPr id="173067" name="Rectangle 11"/>
                <p:cNvSpPr>
                  <a:spLocks noRot="1" noChangeAspect="1" noMove="1" noResize="1" noEditPoints="1" noAdjustHandles="1" noChangeArrowheads="1" noChangeShapeType="1" noTextEdit="1"/>
                </p:cNvSpPr>
                <p:nvPr/>
              </p:nvSpPr>
              <p:spPr bwMode="auto">
                <a:xfrm>
                  <a:off x="3470276" y="4352925"/>
                  <a:ext cx="377859" cy="400752"/>
                </a:xfrm>
                <a:prstGeom prst="rect">
                  <a:avLst/>
                </a:prstGeom>
                <a:blipFill rotWithShape="0">
                  <a:blip r:embed="rId8"/>
                  <a:stretch>
                    <a:fillRect/>
                  </a:stretch>
                </a:blipFill>
                <a:ln w="15875">
                  <a:noFill/>
                  <a:miter lim="800000"/>
                  <a:headEnd/>
                  <a:tailEn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15" name="Rectangle 12"/>
                <p:cNvSpPr>
                  <a:spLocks noChangeArrowheads="1"/>
                </p:cNvSpPr>
                <p:nvPr/>
              </p:nvSpPr>
              <p:spPr bwMode="auto">
                <a:xfrm>
                  <a:off x="8081963" y="3835043"/>
                  <a:ext cx="1244123" cy="400752"/>
                </a:xfrm>
                <a:prstGeom prst="rect">
                  <a:avLst/>
                </a:prstGeom>
                <a:noFill/>
                <a:ln w="15875">
                  <a:noFill/>
                  <a:miter lim="800000"/>
                  <a:headEnd/>
                  <a:tailEnd/>
                </a:ln>
                <a:effectLst/>
              </p:spPr>
              <p:txBody>
                <a:bodyPr wrap="none" lIns="92075" tIns="46038" rIns="92075" bIns="46038">
                  <a:prstTxWarp prst="textNoShape">
                    <a:avLst/>
                  </a:prstTxWarp>
                  <a:spAutoFit/>
                </a:bodyPr>
                <a:lstStyle/>
                <a:p>
                  <a:pPr/>
                  <a14:m>
                    <m:oMathPara xmlns:m="http://schemas.openxmlformats.org/officeDocument/2006/math">
                      <m:oMathParaPr>
                        <m:jc m:val="centerGroup"/>
                      </m:oMathParaPr>
                      <m:oMath xmlns:m="http://schemas.openxmlformats.org/officeDocument/2006/math">
                        <m:r>
                          <a:rPr kumimoji="1" lang="en-US" sz="2000" b="0" i="1" smtClean="0">
                            <a:latin typeface="Cambria Math" panose="02040503050406030204" pitchFamily="18" charset="0"/>
                          </a:rPr>
                          <m:t>𝑓</m:t>
                        </m:r>
                        <m:d>
                          <m:dPr>
                            <m:ctrlPr>
                              <a:rPr kumimoji="1" lang="en-US" sz="2000" b="0" i="1" smtClean="0">
                                <a:latin typeface="Cambria Math" panose="02040503050406030204" pitchFamily="18" charset="0"/>
                              </a:rPr>
                            </m:ctrlPr>
                          </m:dPr>
                          <m:e>
                            <m:r>
                              <a:rPr kumimoji="1" lang="en-US" sz="2000" b="0" i="1" smtClean="0">
                                <a:latin typeface="Cambria Math" panose="02040503050406030204" pitchFamily="18" charset="0"/>
                              </a:rPr>
                              <m:t>𝑥</m:t>
                            </m:r>
                            <m:r>
                              <a:rPr kumimoji="1" lang="en-US" sz="2000" b="0" i="1" smtClean="0">
                                <a:latin typeface="Cambria Math" panose="02040503050406030204" pitchFamily="18" charset="0"/>
                              </a:rPr>
                              <m:t>, </m:t>
                            </m:r>
                            <m:r>
                              <a:rPr kumimoji="1" lang="en-US" sz="2000" b="0" i="1" smtClean="0">
                                <a:latin typeface="Cambria Math" panose="02040503050406030204" pitchFamily="18" charset="0"/>
                              </a:rPr>
                              <m:t>𝑦</m:t>
                            </m:r>
                            <m:r>
                              <a:rPr kumimoji="1" lang="en-US" sz="2000" b="0" i="1" smtClean="0">
                                <a:latin typeface="Cambria Math" panose="02040503050406030204" pitchFamily="18" charset="0"/>
                              </a:rPr>
                              <m:t>, </m:t>
                            </m:r>
                            <m:r>
                              <a:rPr kumimoji="1" lang="en-US" sz="2000" b="0" i="1" smtClean="0">
                                <a:latin typeface="Cambria Math" panose="02040503050406030204" pitchFamily="18" charset="0"/>
                              </a:rPr>
                              <m:t>𝑧</m:t>
                            </m:r>
                          </m:e>
                        </m:d>
                      </m:oMath>
                    </m:oMathPara>
                  </a14:m>
                  <a:endParaRPr kumimoji="1" lang="en-US" sz="2000" i="1" dirty="0">
                    <a:latin typeface="Times" charset="0"/>
                  </a:endParaRPr>
                </a:p>
              </p:txBody>
            </p:sp>
          </mc:Choice>
          <mc:Fallback xmlns="">
            <p:sp>
              <p:nvSpPr>
                <p:cNvPr id="173068" name="Rectangle 12"/>
                <p:cNvSpPr>
                  <a:spLocks noRot="1" noChangeAspect="1" noMove="1" noResize="1" noEditPoints="1" noAdjustHandles="1" noChangeArrowheads="1" noChangeShapeType="1" noTextEdit="1"/>
                </p:cNvSpPr>
                <p:nvPr/>
              </p:nvSpPr>
              <p:spPr bwMode="auto">
                <a:xfrm>
                  <a:off x="8081963" y="3835043"/>
                  <a:ext cx="1244123" cy="400752"/>
                </a:xfrm>
                <a:prstGeom prst="rect">
                  <a:avLst/>
                </a:prstGeom>
                <a:blipFill rotWithShape="0">
                  <a:blip r:embed="rId9"/>
                  <a:stretch>
                    <a:fillRect b="-15152"/>
                  </a:stretch>
                </a:blipFill>
                <a:ln w="15875">
                  <a:noFill/>
                  <a:miter lim="800000"/>
                  <a:headEnd/>
                  <a:tailEnd/>
                </a:ln>
                <a:effectLst/>
              </p:spPr>
              <p:txBody>
                <a:bodyPr/>
                <a:lstStyle/>
                <a:p>
                  <a:r>
                    <a:rPr lang="en-US">
                      <a:noFill/>
                    </a:rPr>
                    <a:t> </a:t>
                  </a:r>
                </a:p>
              </p:txBody>
            </p:sp>
          </mc:Fallback>
        </mc:AlternateContent>
      </p:grpSp>
    </p:spTree>
    <p:extLst>
      <p:ext uri="{BB962C8B-B14F-4D97-AF65-F5344CB8AC3E}">
        <p14:creationId xmlns:p14="http://schemas.microsoft.com/office/powerpoint/2010/main" val="35593099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Wave.java</a:t>
            </a:r>
            <a:endParaRPr lang="en-US" dirty="0"/>
          </a:p>
        </p:txBody>
      </p:sp>
      <p:sp>
        <p:nvSpPr>
          <p:cNvPr id="4" name="Content Placeholder 3"/>
          <p:cNvSpPr>
            <a:spLocks noGrp="1"/>
          </p:cNvSpPr>
          <p:nvPr>
            <p:ph sz="half" idx="1"/>
          </p:nvPr>
        </p:nvSpPr>
        <p:spPr>
          <a:xfrm>
            <a:off x="1141410" y="2249486"/>
            <a:ext cx="4878389" cy="4608514"/>
          </a:xfrm>
        </p:spPr>
        <p:txBody>
          <a:bodyPr>
            <a:normAutofit fontScale="55000" lnSpcReduction="20000"/>
          </a:bodyPr>
          <a:lstStyle/>
          <a:p>
            <a:pPr>
              <a:spcBef>
                <a:spcPts val="0"/>
              </a:spcBef>
            </a:pPr>
            <a:r>
              <a:rPr lang="en-US" dirty="0" smtClean="0"/>
              <a:t>Wave needs to be able to calculate the interval between points, determine the position of the </a:t>
            </a:r>
            <a:r>
              <a:rPr lang="en-US" dirty="0" err="1" smtClean="0"/>
              <a:t>ith</a:t>
            </a:r>
            <a:r>
              <a:rPr lang="en-US" dirty="0" smtClean="0"/>
              <a:t> interval, and grab a specific value of the function</a:t>
            </a:r>
          </a:p>
          <a:p>
            <a:pPr>
              <a:spcBef>
                <a:spcPts val="0"/>
              </a:spcBef>
            </a:pPr>
            <a:r>
              <a:rPr lang="en-US" dirty="0" smtClean="0"/>
              <a:t>Have a main function for unit testing</a:t>
            </a:r>
          </a:p>
          <a:p>
            <a:pPr>
              <a:spcBef>
                <a:spcPts val="0"/>
              </a:spcBef>
            </a:pP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class </a:t>
            </a:r>
            <a:r>
              <a:rPr lang="en-US" dirty="0">
                <a:latin typeface="Courier New" panose="02070309020205020404" pitchFamily="49" charset="0"/>
                <a:cs typeface="Courier New" panose="02070309020205020404" pitchFamily="49" charset="0"/>
              </a:rPr>
              <a:t>Wave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n Number of points</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@return x interval between each point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GetInterval</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a:t>
            </a:r>
            <a:r>
              <a:rPr lang="en-US" dirty="0" smtClean="0">
                <a:latin typeface="Courier New" panose="02070309020205020404" pitchFamily="49" charset="0"/>
                <a:cs typeface="Courier New" panose="02070309020205020404" pitchFamily="49" charset="0"/>
              </a:rPr>
              <a:t>{</a:t>
            </a:r>
            <a:endParaRPr lang="en-US" dirty="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ith</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inteval</a:t>
            </a:r>
            <a:r>
              <a:rPr lang="en-US" dirty="0">
                <a:solidFill>
                  <a:schemeClr val="accent5"/>
                </a:solidFill>
                <a:latin typeface="Courier New" panose="02070309020205020404" pitchFamily="49" charset="0"/>
                <a:cs typeface="Courier New" panose="02070309020205020404" pitchFamily="49" charset="0"/>
              </a:rPr>
              <a:t> number</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interval x interval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        between </a:t>
            </a:r>
            <a:r>
              <a:rPr lang="en-US" dirty="0">
                <a:solidFill>
                  <a:schemeClr val="accent5"/>
                </a:solidFill>
                <a:latin typeface="Courier New" panose="02070309020205020404" pitchFamily="49" charset="0"/>
                <a:cs typeface="Courier New" panose="02070309020205020404" pitchFamily="49" charset="0"/>
              </a:rPr>
              <a:t>each point</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@return </a:t>
            </a:r>
            <a:r>
              <a:rPr lang="en-US" dirty="0" err="1">
                <a:solidFill>
                  <a:schemeClr val="accent5"/>
                </a:solidFill>
                <a:latin typeface="Courier New" panose="02070309020205020404" pitchFamily="49" charset="0"/>
                <a:cs typeface="Courier New" panose="02070309020205020404" pitchFamily="49" charset="0"/>
              </a:rPr>
              <a:t>ith</a:t>
            </a:r>
            <a:r>
              <a:rPr lang="en-US" dirty="0">
                <a:solidFill>
                  <a:schemeClr val="accent5"/>
                </a:solidFill>
                <a:latin typeface="Courier New" panose="02070309020205020404" pitchFamily="49" charset="0"/>
                <a:cs typeface="Courier New" panose="02070309020205020404" pitchFamily="49" charset="0"/>
              </a:rPr>
              <a:t> interval x value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GetT</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 double </a:t>
            </a:r>
            <a:r>
              <a:rPr lang="en-US" dirty="0">
                <a:latin typeface="Courier New" panose="02070309020205020404" pitchFamily="49" charset="0"/>
                <a:cs typeface="Courier New" panose="02070309020205020404" pitchFamily="49" charset="0"/>
              </a:rPr>
              <a:t>interval)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p:txBody>
      </p:sp>
      <p:sp>
        <p:nvSpPr>
          <p:cNvPr id="5" name="Content Placeholder 4"/>
          <p:cNvSpPr>
            <a:spLocks noGrp="1"/>
          </p:cNvSpPr>
          <p:nvPr>
            <p:ph sz="half" idx="2"/>
          </p:nvPr>
        </p:nvSpPr>
        <p:spPr>
          <a:xfrm>
            <a:off x="6172200" y="2249486"/>
            <a:ext cx="5179741" cy="4608514"/>
          </a:xfrm>
        </p:spPr>
        <p:txBody>
          <a:bodyPr>
            <a:normAutofit fontScale="55000" lnSpcReduction="20000"/>
          </a:bodyPr>
          <a:lstStyle/>
          <a:p>
            <a:pPr marL="457200" indent="-457200">
              <a:spcBef>
                <a:spcPts val="0"/>
              </a:spcBef>
              <a:buFont typeface="+mj-lt"/>
              <a:buAutoNum type="arabicPeriod" startAt="15"/>
            </a:pPr>
            <a:r>
              <a:rPr lang="en-US" dirty="0" smtClean="0">
                <a:solidFill>
                  <a:schemeClr val="accent5"/>
                </a:solidFill>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amplitude A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period B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smtClean="0">
                <a:solidFill>
                  <a:schemeClr val="accent5"/>
                </a:solidFill>
                <a:latin typeface="Courier New" panose="02070309020205020404" pitchFamily="49" charset="0"/>
                <a:cs typeface="Courier New" panose="02070309020205020404" pitchFamily="49" charset="0"/>
              </a:rPr>
              <a:t>  ///        period </a:t>
            </a:r>
            <a:r>
              <a:rPr lang="en-US" dirty="0">
                <a:solidFill>
                  <a:schemeClr val="accent5"/>
                </a:solidFill>
                <a:latin typeface="Courier New" panose="02070309020205020404" pitchFamily="49" charset="0"/>
                <a:cs typeface="Courier New" panose="02070309020205020404" pitchFamily="49" charset="0"/>
              </a:rPr>
              <a:t>is 2pi/B</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phase C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        phase </a:t>
            </a:r>
            <a:r>
              <a:rPr lang="en-US" dirty="0">
                <a:solidFill>
                  <a:schemeClr val="accent5"/>
                </a:solidFill>
                <a:latin typeface="Courier New" panose="02070309020205020404" pitchFamily="49" charset="0"/>
                <a:cs typeface="Courier New" panose="02070309020205020404" pitchFamily="49" charset="0"/>
              </a:rPr>
              <a:t>shift is B/C</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t time in parametric equation</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@return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GetValue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amplitude,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period,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phase,</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t) {</a:t>
            </a: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5"/>
            </a:pPr>
            <a:r>
              <a:rPr lang="en-US" dirty="0" smtClean="0">
                <a:solidFill>
                  <a:schemeClr val="accent5"/>
                </a:solidFill>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Simple test of wave module</a:t>
            </a: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14669349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Wave.java</a:t>
            </a:r>
            <a:endParaRPr lang="en-US" dirty="0"/>
          </a:p>
        </p:txBody>
      </p:sp>
      <p:sp>
        <p:nvSpPr>
          <p:cNvPr id="4" name="Content Placeholder 3"/>
          <p:cNvSpPr>
            <a:spLocks noGrp="1"/>
          </p:cNvSpPr>
          <p:nvPr>
            <p:ph sz="half" idx="1"/>
          </p:nvPr>
        </p:nvSpPr>
        <p:spPr>
          <a:xfrm>
            <a:off x="1141410" y="2249486"/>
            <a:ext cx="4878389" cy="4608514"/>
          </a:xfrm>
        </p:spPr>
        <p:txBody>
          <a:bodyPr>
            <a:normAutofit fontScale="40000" lnSpcReduction="20000"/>
          </a:bodyPr>
          <a:lstStyle/>
          <a:p>
            <a:pPr>
              <a:spcBef>
                <a:spcPts val="0"/>
              </a:spcBef>
            </a:pPr>
            <a:r>
              <a:rPr lang="en-US" dirty="0" smtClean="0"/>
              <a:t>Wave needs to be able to calculate the interval between points, determine the position of the </a:t>
            </a:r>
            <a:r>
              <a:rPr lang="en-US" dirty="0" err="1" smtClean="0"/>
              <a:t>ith</a:t>
            </a:r>
            <a:r>
              <a:rPr lang="en-US" dirty="0" smtClean="0"/>
              <a:t> interval, and grab a specific value of the function</a:t>
            </a:r>
          </a:p>
          <a:p>
            <a:pPr>
              <a:spcBef>
                <a:spcPts val="0"/>
              </a:spcBef>
            </a:pPr>
            <a:r>
              <a:rPr lang="en-US" dirty="0" smtClean="0"/>
              <a:t>Have a main function for unit testing</a:t>
            </a:r>
          </a:p>
          <a:p>
            <a:pPr>
              <a:spcBef>
                <a:spcPts val="0"/>
              </a:spcBef>
            </a:pPr>
            <a:endParaRPr lang="en-US" dirty="0" smtClean="0"/>
          </a:p>
          <a:p>
            <a:pPr marL="457200" indent="-457200">
              <a:spcBef>
                <a:spcPts val="0"/>
              </a:spcBef>
              <a:buFont typeface="+mj-lt"/>
              <a:buAutoNum type="arabicPeriod"/>
            </a:pPr>
            <a:r>
              <a:rPr lang="en-US" b="1" dirty="0" smtClean="0">
                <a:solidFill>
                  <a:schemeClr val="accent3"/>
                </a:solidFill>
                <a:latin typeface="Courier New" panose="02070309020205020404" pitchFamily="49" charset="0"/>
                <a:cs typeface="Courier New" panose="02070309020205020404" pitchFamily="49" charset="0"/>
              </a:rPr>
              <a:t>public </a:t>
            </a:r>
            <a:r>
              <a:rPr lang="en-US" b="1" dirty="0">
                <a:solidFill>
                  <a:schemeClr val="accent3"/>
                </a:solidFill>
                <a:latin typeface="Courier New" panose="02070309020205020404" pitchFamily="49" charset="0"/>
                <a:cs typeface="Courier New" panose="02070309020205020404" pitchFamily="49" charset="0"/>
              </a:rPr>
              <a:t>class </a:t>
            </a:r>
            <a:r>
              <a:rPr lang="en-US" dirty="0">
                <a:latin typeface="Courier New" panose="02070309020205020404" pitchFamily="49" charset="0"/>
                <a:cs typeface="Courier New" panose="02070309020205020404" pitchFamily="49" charset="0"/>
              </a:rPr>
              <a:t>Wave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n Number of points</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@return x interval between each point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GetInterval</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(10. - -10.) / n; </a:t>
            </a:r>
            <a:r>
              <a:rPr lang="en-US" dirty="0">
                <a:solidFill>
                  <a:schemeClr val="accent5"/>
                </a:solidFill>
                <a:latin typeface="Courier New" panose="02070309020205020404" pitchFamily="49" charset="0"/>
                <a:cs typeface="Courier New" panose="02070309020205020404" pitchFamily="49" charset="0"/>
              </a:rPr>
              <a:t>//[-10, 10] is </a:t>
            </a:r>
            <a:r>
              <a:rPr lang="en-US" dirty="0" smtClean="0">
                <a:solidFill>
                  <a:schemeClr val="accent5"/>
                </a:solidFill>
                <a:latin typeface="Courier New" panose="02070309020205020404" pitchFamily="49" charset="0"/>
                <a:cs typeface="Courier New" panose="02070309020205020404" pitchFamily="49" charset="0"/>
              </a:rPr>
              <a:t>hardcoded</a:t>
            </a: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//interval </a:t>
            </a:r>
            <a:r>
              <a:rPr lang="en-US" dirty="0">
                <a:solidFill>
                  <a:schemeClr val="accent5"/>
                </a:solidFill>
                <a:latin typeface="Courier New" panose="02070309020205020404" pitchFamily="49" charset="0"/>
                <a:cs typeface="Courier New" panose="02070309020205020404" pitchFamily="49" charset="0"/>
              </a:rPr>
              <a:t>of values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ith</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inteval</a:t>
            </a:r>
            <a:r>
              <a:rPr lang="en-US" dirty="0">
                <a:solidFill>
                  <a:schemeClr val="accent5"/>
                </a:solidFill>
                <a:latin typeface="Courier New" panose="02070309020205020404" pitchFamily="49" charset="0"/>
                <a:cs typeface="Courier New" panose="02070309020205020404" pitchFamily="49" charset="0"/>
              </a:rPr>
              <a:t> number</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interval x interval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solidFill>
                  <a:schemeClr val="accent5"/>
                </a:solidFill>
                <a:latin typeface="Courier New" panose="02070309020205020404" pitchFamily="49" charset="0"/>
                <a:cs typeface="Courier New" panose="02070309020205020404" pitchFamily="49" charset="0"/>
              </a:rPr>
              <a:t>  ///        between </a:t>
            </a:r>
            <a:r>
              <a:rPr lang="en-US" dirty="0">
                <a:solidFill>
                  <a:schemeClr val="accent5"/>
                </a:solidFill>
                <a:latin typeface="Courier New" panose="02070309020205020404" pitchFamily="49" charset="0"/>
                <a:cs typeface="Courier New" panose="02070309020205020404" pitchFamily="49" charset="0"/>
              </a:rPr>
              <a:t>each point</a:t>
            </a:r>
          </a:p>
          <a:p>
            <a:pPr marL="457200" indent="-457200">
              <a:spcBef>
                <a:spcPts val="0"/>
              </a:spcBef>
              <a:buFont typeface="+mj-lt"/>
              <a:buAutoNum type="arabicPeriod"/>
            </a:pPr>
            <a:r>
              <a:rPr lang="en-US" dirty="0">
                <a:solidFill>
                  <a:schemeClr val="accent5"/>
                </a:solidFill>
                <a:latin typeface="Courier New" panose="02070309020205020404" pitchFamily="49" charset="0"/>
                <a:cs typeface="Courier New" panose="02070309020205020404" pitchFamily="49" charset="0"/>
              </a:rPr>
              <a:t>  /// @return </a:t>
            </a:r>
            <a:r>
              <a:rPr lang="en-US" dirty="0" err="1">
                <a:solidFill>
                  <a:schemeClr val="accent5"/>
                </a:solidFill>
                <a:latin typeface="Courier New" panose="02070309020205020404" pitchFamily="49" charset="0"/>
                <a:cs typeface="Courier New" panose="02070309020205020404" pitchFamily="49" charset="0"/>
              </a:rPr>
              <a:t>ith</a:t>
            </a:r>
            <a:r>
              <a:rPr lang="en-US" dirty="0">
                <a:solidFill>
                  <a:schemeClr val="accent5"/>
                </a:solidFill>
                <a:latin typeface="Courier New" panose="02070309020205020404" pitchFamily="49" charset="0"/>
                <a:cs typeface="Courier New" panose="02070309020205020404" pitchFamily="49" charset="0"/>
              </a:rPr>
              <a:t> interval x value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GetT</a:t>
            </a:r>
            <a:r>
              <a:rPr lang="en-US" dirty="0">
                <a:latin typeface="Courier New" panose="02070309020205020404" pitchFamily="49" charset="0"/>
                <a:cs typeface="Courier New" panose="02070309020205020404" pitchFamily="49" charset="0"/>
              </a:rPr>
              <a:t>(</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 double </a:t>
            </a:r>
            <a:r>
              <a:rPr lang="en-US" dirty="0">
                <a:latin typeface="Courier New" panose="02070309020205020404" pitchFamily="49" charset="0"/>
                <a:cs typeface="Courier New" panose="02070309020205020404" pitchFamily="49" charset="0"/>
              </a:rPr>
              <a:t>interval)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-10 + </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 interval;</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
        <p:nvSpPr>
          <p:cNvPr id="5" name="Content Placeholder 4"/>
          <p:cNvSpPr>
            <a:spLocks noGrp="1"/>
          </p:cNvSpPr>
          <p:nvPr>
            <p:ph sz="half" idx="2"/>
          </p:nvPr>
        </p:nvSpPr>
        <p:spPr>
          <a:xfrm>
            <a:off x="6172200" y="2249486"/>
            <a:ext cx="4875211" cy="4608514"/>
          </a:xfrm>
        </p:spPr>
        <p:txBody>
          <a:bodyPr>
            <a:normAutofit fontScale="40000" lnSpcReduction="20000"/>
          </a:bodyPr>
          <a:lstStyle/>
          <a:p>
            <a:pPr marL="457200" indent="-457200">
              <a:spcBef>
                <a:spcPts val="0"/>
              </a:spcBef>
              <a:buFont typeface="+mj-lt"/>
              <a:buAutoNum type="arabicPeriod" startAt="15"/>
            </a:pPr>
            <a:r>
              <a:rPr lang="en-US" dirty="0" smtClean="0">
                <a:solidFill>
                  <a:schemeClr val="accent5"/>
                </a:solidFill>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amplitude A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period B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a:t>
            </a:r>
            <a:r>
              <a:rPr lang="en-US" dirty="0" smtClean="0">
                <a:solidFill>
                  <a:schemeClr val="accent5"/>
                </a:solidFill>
                <a:latin typeface="Courier New" panose="02070309020205020404" pitchFamily="49" charset="0"/>
                <a:cs typeface="Courier New" panose="02070309020205020404" pitchFamily="49" charset="0"/>
              </a:rPr>
              <a:t> ///        period </a:t>
            </a:r>
            <a:r>
              <a:rPr lang="en-US" dirty="0">
                <a:solidFill>
                  <a:schemeClr val="accent5"/>
                </a:solidFill>
                <a:latin typeface="Courier New" panose="02070309020205020404" pitchFamily="49" charset="0"/>
                <a:cs typeface="Courier New" panose="02070309020205020404" pitchFamily="49" charset="0"/>
              </a:rPr>
              <a:t>is 2pi/B</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phase C in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 </a:t>
            </a:r>
            <a:endParaRPr lang="en-US" dirty="0" smtClean="0">
              <a:solidFill>
                <a:schemeClr val="accent5"/>
              </a:solidFill>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smtClean="0">
                <a:solidFill>
                  <a:schemeClr val="accent5"/>
                </a:solidFill>
                <a:latin typeface="Courier New" panose="02070309020205020404" pitchFamily="49" charset="0"/>
                <a:cs typeface="Courier New" panose="02070309020205020404" pitchFamily="49" charset="0"/>
              </a:rPr>
              <a:t>  ///        phase </a:t>
            </a:r>
            <a:r>
              <a:rPr lang="en-US" dirty="0">
                <a:solidFill>
                  <a:schemeClr val="accent5"/>
                </a:solidFill>
                <a:latin typeface="Courier New" panose="02070309020205020404" pitchFamily="49" charset="0"/>
                <a:cs typeface="Courier New" panose="02070309020205020404" pitchFamily="49" charset="0"/>
              </a:rPr>
              <a:t>shift is B/C</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t time in parametric equation</a:t>
            </a: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 @return A*cos(</a:t>
            </a:r>
            <a:r>
              <a:rPr lang="en-US" dirty="0" err="1">
                <a:solidFill>
                  <a:schemeClr val="accent5"/>
                </a:solidFill>
                <a:latin typeface="Courier New" panose="02070309020205020404" pitchFamily="49" charset="0"/>
                <a:cs typeface="Courier New" panose="02070309020205020404" pitchFamily="49" charset="0"/>
              </a:rPr>
              <a:t>Bt</a:t>
            </a:r>
            <a:r>
              <a:rPr lang="en-US" dirty="0">
                <a:solidFill>
                  <a:schemeClr val="accent5"/>
                </a:solidFill>
                <a:latin typeface="Courier New" panose="02070309020205020404" pitchFamily="49" charset="0"/>
                <a:cs typeface="Courier New" panose="02070309020205020404" pitchFamily="49" charset="0"/>
              </a:rPr>
              <a:t> - C)</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double </a:t>
            </a:r>
            <a:r>
              <a:rPr lang="en-US" dirty="0" err="1">
                <a:latin typeface="Courier New" panose="02070309020205020404" pitchFamily="49" charset="0"/>
                <a:cs typeface="Courier New" panose="02070309020205020404" pitchFamily="49" charset="0"/>
              </a:rPr>
              <a:t>GetValue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amplitude,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period,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phase,</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t) {</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return</a:t>
            </a:r>
            <a:r>
              <a:rPr lang="en-US" dirty="0">
                <a:latin typeface="Courier New" panose="02070309020205020404" pitchFamily="49" charset="0"/>
                <a:cs typeface="Courier New" panose="02070309020205020404" pitchFamily="49" charset="0"/>
              </a:rPr>
              <a:t> amplitude * </a:t>
            </a:r>
            <a:r>
              <a:rPr lang="en-US" dirty="0" err="1">
                <a:latin typeface="Courier New" panose="02070309020205020404" pitchFamily="49" charset="0"/>
                <a:cs typeface="Courier New" panose="02070309020205020404" pitchFamily="49" charset="0"/>
              </a:rPr>
              <a:t>Math.cos</a:t>
            </a:r>
            <a:r>
              <a:rPr lang="en-US" dirty="0">
                <a:latin typeface="Courier New" panose="02070309020205020404" pitchFamily="49" charset="0"/>
                <a:cs typeface="Courier New" panose="02070309020205020404" pitchFamily="49" charset="0"/>
              </a:rPr>
              <a:t>(period*t - phase);</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Scanner in = new Scanner(System.in);</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System.out.println</a:t>
            </a:r>
            <a:r>
              <a:rPr lang="en-US" dirty="0" smtClean="0">
                <a:latin typeface="Courier New" panose="02070309020205020404" pitchFamily="49" charset="0"/>
                <a:cs typeface="Courier New" panose="02070309020205020404" pitchFamily="49" charset="0"/>
              </a:rPr>
              <a:t>(“Enter amplitude period phase n: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amplitude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period </a:t>
            </a:r>
            <a:r>
              <a:rPr lang="en-US" dirty="0" smtClean="0">
                <a:latin typeface="Courier New" panose="02070309020205020404" pitchFamily="49" charset="0"/>
                <a:cs typeface="Courier New" panose="02070309020205020404" pitchFamily="49" charset="0"/>
              </a:rPr>
              <a:t>=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phase = </a:t>
            </a:r>
            <a:r>
              <a:rPr lang="en-US" dirty="0" err="1" smtClean="0">
                <a:latin typeface="Courier New" panose="02070309020205020404" pitchFamily="49" charset="0"/>
                <a:cs typeface="Courier New" panose="02070309020205020404" pitchFamily="49" charset="0"/>
              </a:rPr>
              <a:t>in.nextDouble</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err="1" smtClean="0">
                <a:latin typeface="Courier New" panose="02070309020205020404" pitchFamily="49" charset="0"/>
                <a:cs typeface="Courier New" panose="02070309020205020404" pitchFamily="49" charset="0"/>
              </a:rPr>
              <a:t>in.nextInt</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5"/>
            </a:pPr>
            <a:r>
              <a:rPr lang="en-US" dirty="0">
                <a:solidFill>
                  <a:schemeClr val="accent5"/>
                </a:solidFill>
                <a:latin typeface="Courier New" panose="02070309020205020404" pitchFamily="49" charset="0"/>
                <a:cs typeface="Courier New" panose="02070309020205020404" pitchFamily="49" charset="0"/>
              </a:rPr>
              <a:t>    //Simple test of wave module</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interval = </a:t>
            </a:r>
            <a:r>
              <a:rPr lang="en-US" dirty="0" err="1">
                <a:latin typeface="Courier New" panose="02070309020205020404" pitchFamily="49" charset="0"/>
                <a:cs typeface="Courier New" panose="02070309020205020404" pitchFamily="49" charset="0"/>
              </a:rPr>
              <a:t>GetInterval</a:t>
            </a:r>
            <a:r>
              <a:rPr lang="en-US" dirty="0">
                <a:latin typeface="Courier New" panose="02070309020205020404" pitchFamily="49" charset="0"/>
                <a:cs typeface="Courier New" panose="02070309020205020404" pitchFamily="49" charset="0"/>
              </a:rPr>
              <a:t>(n);</a:t>
            </a:r>
          </a:p>
          <a:p>
            <a:pPr marL="457200" indent="-457200">
              <a:spcBef>
                <a:spcPts val="0"/>
              </a:spcBef>
              <a:buFont typeface="+mj-lt"/>
              <a:buAutoNum type="arabicPeriod" startAt="15"/>
            </a:pPr>
            <a:r>
              <a:rPr lang="nn-NO" dirty="0">
                <a:latin typeface="Courier New" panose="02070309020205020404" pitchFamily="49" charset="0"/>
                <a:cs typeface="Courier New" panose="02070309020205020404" pitchFamily="49" charset="0"/>
              </a:rPr>
              <a:t>    </a:t>
            </a:r>
            <a:r>
              <a:rPr lang="nn-NO" b="1" dirty="0">
                <a:solidFill>
                  <a:schemeClr val="accent3"/>
                </a:solidFill>
                <a:latin typeface="Courier New" panose="02070309020205020404" pitchFamily="49" charset="0"/>
                <a:cs typeface="Courier New" panose="02070309020205020404" pitchFamily="49" charset="0"/>
              </a:rPr>
              <a:t>for</a:t>
            </a:r>
            <a:r>
              <a:rPr lang="nn-NO" dirty="0">
                <a:latin typeface="Courier New" panose="02070309020205020404" pitchFamily="49" charset="0"/>
                <a:cs typeface="Courier New" panose="02070309020205020404" pitchFamily="49" charset="0"/>
              </a:rPr>
              <a:t>(</a:t>
            </a:r>
            <a:r>
              <a:rPr lang="nn-NO" b="1" dirty="0">
                <a:solidFill>
                  <a:schemeClr val="accent3"/>
                </a:solidFill>
                <a:latin typeface="Courier New" panose="02070309020205020404" pitchFamily="49" charset="0"/>
                <a:cs typeface="Courier New" panose="02070309020205020404" pitchFamily="49" charset="0"/>
              </a:rPr>
              <a:t>int</a:t>
            </a:r>
            <a:r>
              <a:rPr lang="nn-NO" dirty="0">
                <a:latin typeface="Courier New" panose="02070309020205020404" pitchFamily="49" charset="0"/>
                <a:cs typeface="Courier New" panose="02070309020205020404" pitchFamily="49" charset="0"/>
              </a:rPr>
              <a:t> i = 0; i &lt; n; ++i)</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GetValue</a:t>
            </a:r>
            <a:r>
              <a:rPr lang="en-US" dirty="0">
                <a:latin typeface="Courier New" panose="02070309020205020404" pitchFamily="49" charset="0"/>
                <a:cs typeface="Courier New" panose="02070309020205020404" pitchFamily="49" charset="0"/>
              </a:rPr>
              <a:t>(amplitude, period, phase, </a:t>
            </a:r>
            <a:r>
              <a:rPr lang="en-US" dirty="0" err="1">
                <a:latin typeface="Courier New" panose="02070309020205020404" pitchFamily="49" charset="0"/>
                <a:cs typeface="Courier New" panose="02070309020205020404" pitchFamily="49" charset="0"/>
              </a:rPr>
              <a:t>GetT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interval)));</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5"/>
            </a:pP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p:txBody>
      </p:sp>
    </p:spTree>
    <p:extLst>
      <p:ext uri="{BB962C8B-B14F-4D97-AF65-F5344CB8AC3E}">
        <p14:creationId xmlns:p14="http://schemas.microsoft.com/office/powerpoint/2010/main" val="4064298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DrawWave.java</a:t>
            </a:r>
            <a:endParaRPr lang="en-US" dirty="0"/>
          </a:p>
        </p:txBody>
      </p:sp>
      <p:sp>
        <p:nvSpPr>
          <p:cNvPr id="3" name="Content Placeholder 2"/>
          <p:cNvSpPr>
            <a:spLocks noGrp="1"/>
          </p:cNvSpPr>
          <p:nvPr>
            <p:ph sz="half" idx="1"/>
          </p:nvPr>
        </p:nvSpPr>
        <p:spPr>
          <a:xfrm>
            <a:off x="1141410" y="2249486"/>
            <a:ext cx="4878389" cy="4608514"/>
          </a:xfrm>
        </p:spPr>
        <p:txBody>
          <a:bodyPr>
            <a:normAutofit fontScale="70000" lnSpcReduction="20000"/>
          </a:bodyPr>
          <a:lstStyle/>
          <a:p>
            <a:r>
              <a:rPr lang="en-US" dirty="0" err="1" smtClean="0"/>
              <a:t>DrawWave</a:t>
            </a:r>
            <a:r>
              <a:rPr lang="en-US" dirty="0" smtClean="0"/>
              <a:t> should be able to initialize, draw axis, draw wave</a:t>
            </a:r>
          </a:p>
          <a:p>
            <a:endParaRPr lang="en-US" dirty="0" smtClean="0"/>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dirty="0" err="1">
                <a:latin typeface="Courier New" panose="02070309020205020404" pitchFamily="49" charset="0"/>
                <a:cs typeface="Courier New" panose="02070309020205020404" pitchFamily="49" charset="0"/>
              </a:rPr>
              <a:t>DrawWave</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//Set up X scale, Y scale, and canvas size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Initialize()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//Draw axis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err="1">
                <a:latin typeface="Courier New" panose="02070309020205020404" pitchFamily="49" charset="0"/>
                <a:cs typeface="Courier New" panose="02070309020205020404" pitchFamily="49" charset="0"/>
              </a:rPr>
              <a:t>DrawAxis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a:spcBef>
                <a:spcPts val="0"/>
              </a:spcBef>
            </a:pPr>
            <a:endParaRPr lang="en-US" dirty="0"/>
          </a:p>
          <a:p>
            <a:pPr>
              <a:spcBef>
                <a:spcPts val="0"/>
              </a:spcBef>
            </a:pPr>
            <a:endParaRPr lang="en-US" dirty="0"/>
          </a:p>
        </p:txBody>
      </p:sp>
      <p:sp>
        <p:nvSpPr>
          <p:cNvPr id="4" name="Content Placeholder 3"/>
          <p:cNvSpPr>
            <a:spLocks noGrp="1"/>
          </p:cNvSpPr>
          <p:nvPr>
            <p:ph sz="half" idx="2"/>
          </p:nvPr>
        </p:nvSpPr>
        <p:spPr>
          <a:xfrm>
            <a:off x="6172200" y="2249486"/>
            <a:ext cx="6019800" cy="4608514"/>
          </a:xfrm>
        </p:spPr>
        <p:txBody>
          <a:bodyPr>
            <a:normAutofit fontScale="70000" lnSpcReduction="20000"/>
          </a:bodyPr>
          <a:lstStyle/>
          <a:p>
            <a:pPr marL="457200" indent="-457200">
              <a:spcBef>
                <a:spcPts val="0"/>
              </a:spcBef>
              <a:buFont typeface="+mj-lt"/>
              <a:buAutoNum type="arabicPeriod" startAt="18"/>
            </a:pPr>
            <a:r>
              <a:rPr lang="en-US" dirty="0" smtClean="0">
                <a:solidFill>
                  <a:schemeClr val="accent5"/>
                </a:solidFill>
                <a:latin typeface="Courier New" panose="02070309020205020404" pitchFamily="49" charset="0"/>
                <a:cs typeface="Courier New" panose="02070309020205020404" pitchFamily="49" charset="0"/>
              </a:rPr>
              <a:t>  /// </a:t>
            </a:r>
            <a:r>
              <a:rPr lang="en-US" dirty="0">
                <a:solidFill>
                  <a:schemeClr val="accent5"/>
                </a:solidFill>
                <a:latin typeface="Courier New" panose="02070309020205020404" pitchFamily="49" charset="0"/>
                <a:cs typeface="Courier New" panose="02070309020205020404" pitchFamily="49" charset="0"/>
              </a:rPr>
              <a:t>@brief Draw wave</a:t>
            </a:r>
          </a:p>
          <a:p>
            <a:pPr marL="457200" indent="-457200">
              <a:spcBef>
                <a:spcPts val="0"/>
              </a:spcBef>
              <a:buFont typeface="+mj-lt"/>
              <a:buAutoNum type="arabicPeriod" startAt="18"/>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interval </a:t>
            </a:r>
            <a:r>
              <a:rPr lang="en-US" dirty="0" err="1">
                <a:solidFill>
                  <a:schemeClr val="accent5"/>
                </a:solidFill>
                <a:latin typeface="Courier New" panose="02070309020205020404" pitchFamily="49" charset="0"/>
                <a:cs typeface="Courier New" panose="02070309020205020404" pitchFamily="49" charset="0"/>
              </a:rPr>
              <a:t>Interval</a:t>
            </a:r>
            <a:r>
              <a:rPr lang="en-US" dirty="0">
                <a:solidFill>
                  <a:schemeClr val="accent5"/>
                </a:solidFill>
                <a:latin typeface="Courier New" panose="02070309020205020404" pitchFamily="49" charset="0"/>
                <a:cs typeface="Courier New" panose="02070309020205020404" pitchFamily="49" charset="0"/>
              </a:rPr>
              <a:t> between points</a:t>
            </a:r>
          </a:p>
          <a:p>
            <a:pPr marL="457200" indent="-457200">
              <a:spcBef>
                <a:spcPts val="0"/>
              </a:spcBef>
              <a:buFont typeface="+mj-lt"/>
              <a:buAutoNum type="arabicPeriod" startAt="18"/>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wave </a:t>
            </a:r>
            <a:r>
              <a:rPr lang="en-US" dirty="0" err="1">
                <a:solidFill>
                  <a:schemeClr val="accent5"/>
                </a:solidFill>
                <a:latin typeface="Courier New" panose="02070309020205020404" pitchFamily="49" charset="0"/>
                <a:cs typeface="Courier New" panose="02070309020205020404" pitchFamily="49" charset="0"/>
              </a:rPr>
              <a:t>Wave</a:t>
            </a:r>
            <a:r>
              <a:rPr lang="en-US" dirty="0">
                <a:solidFill>
                  <a:schemeClr val="accent5"/>
                </a:solidFill>
                <a:latin typeface="Courier New" panose="02070309020205020404" pitchFamily="49" charset="0"/>
                <a:cs typeface="Courier New" panose="02070309020205020404" pitchFamily="49" charset="0"/>
              </a:rPr>
              <a:t> values</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err="1">
                <a:latin typeface="Courier New" panose="02070309020205020404" pitchFamily="49" charset="0"/>
                <a:cs typeface="Courier New" panose="02070309020205020404" pitchFamily="49" charset="0"/>
              </a:rPr>
              <a:t>DrawWave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amplitude,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period,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phase,</a:t>
            </a:r>
            <a:r>
              <a:rPr lang="en-US" b="1" dirty="0">
                <a:solidFill>
                  <a:schemeClr val="accent3"/>
                </a:solidFill>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n) {</a:t>
            </a: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//Read in wave parameters</a:t>
            </a: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//Draw wave</a:t>
            </a: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4018263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 DrawWave.java</a:t>
            </a:r>
            <a:endParaRPr lang="en-US" dirty="0"/>
          </a:p>
        </p:txBody>
      </p:sp>
      <p:sp>
        <p:nvSpPr>
          <p:cNvPr id="3" name="Content Placeholder 2"/>
          <p:cNvSpPr>
            <a:spLocks noGrp="1"/>
          </p:cNvSpPr>
          <p:nvPr>
            <p:ph sz="half" idx="1"/>
          </p:nvPr>
        </p:nvSpPr>
        <p:spPr>
          <a:xfrm>
            <a:off x="1141410" y="2249486"/>
            <a:ext cx="4878389" cy="4608514"/>
          </a:xfrm>
        </p:spPr>
        <p:txBody>
          <a:bodyPr>
            <a:normAutofit fontScale="40000" lnSpcReduction="20000"/>
          </a:bodyPr>
          <a:lstStyle/>
          <a:p>
            <a:r>
              <a:rPr lang="en-US" dirty="0" err="1" smtClean="0"/>
              <a:t>DrawWave</a:t>
            </a:r>
            <a:r>
              <a:rPr lang="en-US" dirty="0" smtClean="0"/>
              <a:t> should be able to initialize, draw axis, draw wave</a:t>
            </a:r>
          </a:p>
          <a:p>
            <a:endParaRPr lang="en-US" dirty="0" smtClean="0"/>
          </a:p>
          <a:p>
            <a:pPr marL="457200" indent="-457200">
              <a:spcBef>
                <a:spcPts val="0"/>
              </a:spcBef>
              <a:buFont typeface="+mj-lt"/>
              <a:buAutoNum type="arabicPeriod"/>
            </a:pPr>
            <a:r>
              <a:rPr lang="en-US" b="1" dirty="0">
                <a:solidFill>
                  <a:schemeClr val="accent3"/>
                </a:solidFill>
                <a:latin typeface="Courier New" panose="02070309020205020404" pitchFamily="49" charset="0"/>
                <a:cs typeface="Courier New" panose="02070309020205020404" pitchFamily="49" charset="0"/>
              </a:rPr>
              <a:t>public class </a:t>
            </a:r>
            <a:r>
              <a:rPr lang="en-US" dirty="0" err="1">
                <a:latin typeface="Courier New" panose="02070309020205020404" pitchFamily="49" charset="0"/>
                <a:cs typeface="Courier New" panose="02070309020205020404" pitchFamily="49" charset="0"/>
              </a:rPr>
              <a:t>DrawWave</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//Set up X scale, Y scale, and canvas size</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Initialize()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StdDraw.setCanvasSize</a:t>
            </a:r>
            <a:r>
              <a:rPr lang="en-US" dirty="0">
                <a:latin typeface="Courier New" panose="02070309020205020404" pitchFamily="49" charset="0"/>
                <a:cs typeface="Courier New" panose="02070309020205020404" pitchFamily="49" charset="0"/>
              </a:rPr>
              <a:t>(500, 500);</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StdDraw.setXscale</a:t>
            </a:r>
            <a:r>
              <a:rPr lang="en-US" dirty="0">
                <a:latin typeface="Courier New" panose="02070309020205020404" pitchFamily="49" charset="0"/>
                <a:cs typeface="Courier New" panose="02070309020205020404" pitchFamily="49" charset="0"/>
              </a:rPr>
              <a:t>(-11, 11);</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StdDraw.setYscale</a:t>
            </a:r>
            <a:r>
              <a:rPr lang="en-US" dirty="0">
                <a:latin typeface="Courier New" panose="02070309020205020404" pitchFamily="49" charset="0"/>
                <a:cs typeface="Courier New" panose="02070309020205020404" pitchFamily="49" charset="0"/>
              </a:rPr>
              <a:t>(-11, 11);</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 //Draw axis</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err="1">
                <a:latin typeface="Courier New" panose="02070309020205020404" pitchFamily="49" charset="0"/>
                <a:cs typeface="Courier New" panose="02070309020205020404" pitchFamily="49" charset="0"/>
              </a:rPr>
              <a:t>DrawAxis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StdDraw.setPenColor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StdDraw.RED</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StdDraw.line</a:t>
            </a:r>
            <a:r>
              <a:rPr lang="en-US" dirty="0">
                <a:latin typeface="Courier New" panose="02070309020205020404" pitchFamily="49" charset="0"/>
                <a:cs typeface="Courier New" panose="02070309020205020404" pitchFamily="49" charset="0"/>
              </a:rPr>
              <a:t>(-10, 0, 10, 0);</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StdDraw.textLeft</a:t>
            </a:r>
            <a:r>
              <a:rPr lang="en-US" dirty="0">
                <a:latin typeface="Courier New" panose="02070309020205020404" pitchFamily="49" charset="0"/>
                <a:cs typeface="Courier New" panose="02070309020205020404" pitchFamily="49" charset="0"/>
              </a:rPr>
              <a:t>(9.5, -0.5, "x");</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StdDraw.line</a:t>
            </a:r>
            <a:r>
              <a:rPr lang="en-US" dirty="0">
                <a:latin typeface="Courier New" panose="02070309020205020404" pitchFamily="49" charset="0"/>
                <a:cs typeface="Courier New" panose="02070309020205020404" pitchFamily="49" charset="0"/>
              </a:rPr>
              <a:t>(0, -10, 0, 10);</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StdDraw.textLeft</a:t>
            </a:r>
            <a:r>
              <a:rPr lang="en-US" dirty="0">
                <a:latin typeface="Courier New" panose="02070309020205020404" pitchFamily="49" charset="0"/>
                <a:cs typeface="Courier New" panose="02070309020205020404" pitchFamily="49" charset="0"/>
              </a:rPr>
              <a:t>(0.5, 9.5, "y");</a:t>
            </a:r>
          </a:p>
          <a:p>
            <a:pPr marL="457200" indent="-457200">
              <a:spcBef>
                <a:spcPts val="0"/>
              </a:spcBef>
              <a:buFont typeface="+mj-lt"/>
              <a:buAutoNum type="arabicPeriod"/>
            </a:pPr>
            <a:r>
              <a:rPr lang="en-US" dirty="0">
                <a:latin typeface="Courier New" panose="02070309020205020404" pitchFamily="49" charset="0"/>
                <a:cs typeface="Courier New" panose="02070309020205020404" pitchFamily="49" charset="0"/>
              </a:rPr>
              <a:t>  </a:t>
            </a:r>
            <a:r>
              <a:rPr lang="en-US" dirty="0" smtClean="0">
                <a:latin typeface="Courier New" panose="02070309020205020404" pitchFamily="49" charset="0"/>
                <a:cs typeface="Courier New" panose="02070309020205020404" pitchFamily="49" charset="0"/>
              </a:rPr>
              <a:t>}</a:t>
            </a:r>
            <a:endParaRPr lang="en-US" dirty="0">
              <a:latin typeface="Courier New" panose="02070309020205020404" pitchFamily="49" charset="0"/>
              <a:cs typeface="Courier New" panose="02070309020205020404" pitchFamily="49" charset="0"/>
            </a:endParaRPr>
          </a:p>
          <a:p>
            <a:pPr>
              <a:spcBef>
                <a:spcPts val="0"/>
              </a:spcBef>
            </a:pPr>
            <a:endParaRPr lang="en-US" dirty="0"/>
          </a:p>
          <a:p>
            <a:pPr>
              <a:spcBef>
                <a:spcPts val="0"/>
              </a:spcBef>
            </a:pPr>
            <a:endParaRPr lang="en-US" dirty="0"/>
          </a:p>
        </p:txBody>
      </p:sp>
      <p:sp>
        <p:nvSpPr>
          <p:cNvPr id="4" name="Content Placeholder 3"/>
          <p:cNvSpPr>
            <a:spLocks noGrp="1"/>
          </p:cNvSpPr>
          <p:nvPr>
            <p:ph sz="half" idx="2"/>
          </p:nvPr>
        </p:nvSpPr>
        <p:spPr>
          <a:xfrm>
            <a:off x="6172200" y="2249486"/>
            <a:ext cx="4875211" cy="4608514"/>
          </a:xfrm>
        </p:spPr>
        <p:txBody>
          <a:bodyPr>
            <a:normAutofit fontScale="40000" lnSpcReduction="20000"/>
          </a:bodyPr>
          <a:lstStyle/>
          <a:p>
            <a:pPr marL="457200" indent="-457200">
              <a:spcBef>
                <a:spcPts val="0"/>
              </a:spcBef>
              <a:buFont typeface="+mj-lt"/>
              <a:buAutoNum type="arabicPeriod" startAt="18"/>
            </a:pPr>
            <a:r>
              <a:rPr lang="en-US" dirty="0" smtClean="0">
                <a:solidFill>
                  <a:schemeClr val="accent5"/>
                </a:solidFill>
                <a:latin typeface="Courier New" panose="02070309020205020404" pitchFamily="49" charset="0"/>
                <a:cs typeface="Courier New" panose="02070309020205020404" pitchFamily="49" charset="0"/>
              </a:rPr>
              <a:t>  /// </a:t>
            </a:r>
            <a:r>
              <a:rPr lang="en-US" dirty="0">
                <a:solidFill>
                  <a:schemeClr val="accent5"/>
                </a:solidFill>
                <a:latin typeface="Courier New" panose="02070309020205020404" pitchFamily="49" charset="0"/>
                <a:cs typeface="Courier New" panose="02070309020205020404" pitchFamily="49" charset="0"/>
              </a:rPr>
              <a:t>@brief Draw wave</a:t>
            </a:r>
          </a:p>
          <a:p>
            <a:pPr marL="457200" indent="-457200">
              <a:spcBef>
                <a:spcPts val="0"/>
              </a:spcBef>
              <a:buFont typeface="+mj-lt"/>
              <a:buAutoNum type="arabicPeriod" startAt="18"/>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interval </a:t>
            </a:r>
            <a:r>
              <a:rPr lang="en-US" dirty="0" err="1">
                <a:solidFill>
                  <a:schemeClr val="accent5"/>
                </a:solidFill>
                <a:latin typeface="Courier New" panose="02070309020205020404" pitchFamily="49" charset="0"/>
                <a:cs typeface="Courier New" panose="02070309020205020404" pitchFamily="49" charset="0"/>
              </a:rPr>
              <a:t>Interval</a:t>
            </a:r>
            <a:r>
              <a:rPr lang="en-US" dirty="0">
                <a:solidFill>
                  <a:schemeClr val="accent5"/>
                </a:solidFill>
                <a:latin typeface="Courier New" panose="02070309020205020404" pitchFamily="49" charset="0"/>
                <a:cs typeface="Courier New" panose="02070309020205020404" pitchFamily="49" charset="0"/>
              </a:rPr>
              <a:t> between points</a:t>
            </a:r>
          </a:p>
          <a:p>
            <a:pPr marL="457200" indent="-457200">
              <a:spcBef>
                <a:spcPts val="0"/>
              </a:spcBef>
              <a:buFont typeface="+mj-lt"/>
              <a:buAutoNum type="arabicPeriod" startAt="18"/>
            </a:pPr>
            <a:r>
              <a:rPr lang="en-US" dirty="0">
                <a:solidFill>
                  <a:schemeClr val="accent5"/>
                </a:solidFill>
                <a:latin typeface="Courier New" panose="02070309020205020404" pitchFamily="49" charset="0"/>
                <a:cs typeface="Courier New" panose="02070309020205020404" pitchFamily="49" charset="0"/>
              </a:rPr>
              <a:t>  /// @</a:t>
            </a:r>
            <a:r>
              <a:rPr lang="en-US" dirty="0" err="1">
                <a:solidFill>
                  <a:schemeClr val="accent5"/>
                </a:solidFill>
                <a:latin typeface="Courier New" panose="02070309020205020404" pitchFamily="49" charset="0"/>
                <a:cs typeface="Courier New" panose="02070309020205020404" pitchFamily="49" charset="0"/>
              </a:rPr>
              <a:t>param</a:t>
            </a:r>
            <a:r>
              <a:rPr lang="en-US" dirty="0">
                <a:solidFill>
                  <a:schemeClr val="accent5"/>
                </a:solidFill>
                <a:latin typeface="Courier New" panose="02070309020205020404" pitchFamily="49" charset="0"/>
                <a:cs typeface="Courier New" panose="02070309020205020404" pitchFamily="49" charset="0"/>
              </a:rPr>
              <a:t> wave </a:t>
            </a:r>
            <a:r>
              <a:rPr lang="en-US" dirty="0" err="1">
                <a:solidFill>
                  <a:schemeClr val="accent5"/>
                </a:solidFill>
                <a:latin typeface="Courier New" panose="02070309020205020404" pitchFamily="49" charset="0"/>
                <a:cs typeface="Courier New" panose="02070309020205020404" pitchFamily="49" charset="0"/>
              </a:rPr>
              <a:t>Wave</a:t>
            </a:r>
            <a:r>
              <a:rPr lang="en-US" dirty="0">
                <a:solidFill>
                  <a:schemeClr val="accent5"/>
                </a:solidFill>
                <a:latin typeface="Courier New" panose="02070309020205020404" pitchFamily="49" charset="0"/>
                <a:cs typeface="Courier New" panose="02070309020205020404" pitchFamily="49" charset="0"/>
              </a:rPr>
              <a:t> values</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err="1">
                <a:latin typeface="Courier New" panose="02070309020205020404" pitchFamily="49" charset="0"/>
                <a:cs typeface="Courier New" panose="02070309020205020404" pitchFamily="49" charset="0"/>
              </a:rPr>
              <a:t>DrawWave</a:t>
            </a:r>
            <a:r>
              <a:rPr lang="en-US" dirty="0">
                <a:latin typeface="Courier New" panose="02070309020205020404" pitchFamily="49" charset="0"/>
                <a:cs typeface="Courier New" panose="02070309020205020404" pitchFamily="49" charset="0"/>
              </a:rPr>
              <a:t>(</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amplitude, </a:t>
            </a:r>
            <a:r>
              <a:rPr lang="en-US" b="1" dirty="0">
                <a:solidFill>
                  <a:schemeClr val="accent3"/>
                </a:solidFill>
                <a:latin typeface="Courier New" panose="02070309020205020404" pitchFamily="49" charset="0"/>
                <a:cs typeface="Courier New" panose="02070309020205020404" pitchFamily="49" charset="0"/>
              </a:rPr>
              <a:t>double </a:t>
            </a:r>
            <a:r>
              <a:rPr lang="en-US" dirty="0">
                <a:latin typeface="Courier New" panose="02070309020205020404" pitchFamily="49" charset="0"/>
                <a:cs typeface="Courier New" panose="02070309020205020404" pitchFamily="49" charset="0"/>
              </a:rPr>
              <a:t>period,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phase,</a:t>
            </a:r>
            <a:r>
              <a:rPr lang="en-US" b="1" dirty="0">
                <a:solidFill>
                  <a:schemeClr val="accent3"/>
                </a:solidFill>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b="1" dirty="0">
                <a:solidFill>
                  <a:schemeClr val="accent3"/>
                </a:solidFill>
                <a:latin typeface="Courier New" panose="02070309020205020404" pitchFamily="49" charset="0"/>
                <a:cs typeface="Courier New" panose="02070309020205020404" pitchFamily="49" charset="0"/>
              </a:rPr>
              <a:t> </a:t>
            </a:r>
            <a:r>
              <a:rPr lang="en-US" dirty="0">
                <a:latin typeface="Courier New" panose="02070309020205020404" pitchFamily="49" charset="0"/>
                <a:cs typeface="Courier New" panose="02070309020205020404" pitchFamily="49" charset="0"/>
              </a:rPr>
              <a:t>n) {</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StdDraw.setPenColor</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StdDraw.BLACK</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interval = </a:t>
            </a:r>
            <a:r>
              <a:rPr lang="en-US" dirty="0" err="1">
                <a:latin typeface="Courier New" panose="02070309020205020404" pitchFamily="49" charset="0"/>
                <a:cs typeface="Courier New" panose="02070309020205020404" pitchFamily="49" charset="0"/>
              </a:rPr>
              <a:t>Wave.GetInterval</a:t>
            </a:r>
            <a:r>
              <a:rPr lang="en-US" dirty="0">
                <a:latin typeface="Courier New" panose="02070309020205020404" pitchFamily="49" charset="0"/>
                <a:cs typeface="Courier New" panose="02070309020205020404" pitchFamily="49" charset="0"/>
              </a:rPr>
              <a:t>(n);</a:t>
            </a:r>
          </a:p>
          <a:p>
            <a:pPr marL="457200" indent="-457200">
              <a:spcBef>
                <a:spcPts val="0"/>
              </a:spcBef>
              <a:buFont typeface="+mj-lt"/>
              <a:buAutoNum type="arabicPeriod" startAt="18"/>
            </a:pPr>
            <a:r>
              <a:rPr lang="nn-NO" dirty="0">
                <a:latin typeface="Courier New" panose="02070309020205020404" pitchFamily="49" charset="0"/>
                <a:cs typeface="Courier New" panose="02070309020205020404" pitchFamily="49" charset="0"/>
              </a:rPr>
              <a:t>    </a:t>
            </a:r>
            <a:r>
              <a:rPr lang="nn-NO" b="1" dirty="0">
                <a:solidFill>
                  <a:schemeClr val="accent3"/>
                </a:solidFill>
                <a:latin typeface="Courier New" panose="02070309020205020404" pitchFamily="49" charset="0"/>
                <a:cs typeface="Courier New" panose="02070309020205020404" pitchFamily="49" charset="0"/>
              </a:rPr>
              <a:t>for</a:t>
            </a:r>
            <a:r>
              <a:rPr lang="nn-NO" dirty="0">
                <a:latin typeface="Courier New" panose="02070309020205020404" pitchFamily="49" charset="0"/>
                <a:cs typeface="Courier New" panose="02070309020205020404" pitchFamily="49" charset="0"/>
              </a:rPr>
              <a:t>(</a:t>
            </a:r>
            <a:r>
              <a:rPr lang="nn-NO" b="1" dirty="0">
                <a:solidFill>
                  <a:schemeClr val="accent3"/>
                </a:solidFill>
                <a:latin typeface="Courier New" panose="02070309020205020404" pitchFamily="49" charset="0"/>
                <a:cs typeface="Courier New" panose="02070309020205020404" pitchFamily="49" charset="0"/>
              </a:rPr>
              <a:t>int</a:t>
            </a:r>
            <a:r>
              <a:rPr lang="nn-NO" dirty="0">
                <a:latin typeface="Courier New" panose="02070309020205020404" pitchFamily="49" charset="0"/>
                <a:cs typeface="Courier New" panose="02070309020205020404" pitchFamily="49" charset="0"/>
              </a:rPr>
              <a:t> i = 0; i &lt; n; ++i) {</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t = </a:t>
            </a:r>
            <a:r>
              <a:rPr lang="en-US" dirty="0" err="1">
                <a:latin typeface="Courier New" panose="02070309020205020404" pitchFamily="49" charset="0"/>
                <a:cs typeface="Courier New" panose="02070309020205020404" pitchFamily="49" charset="0"/>
              </a:rPr>
              <a:t>Wave.GetT</a:t>
            </a:r>
            <a:r>
              <a:rPr lang="en-US" dirty="0">
                <a:latin typeface="Courier New" panose="02070309020205020404" pitchFamily="49" charset="0"/>
                <a:cs typeface="Courier New" panose="02070309020205020404" pitchFamily="49" charset="0"/>
              </a:rPr>
              <a:t>(</a:t>
            </a:r>
            <a:r>
              <a:rPr lang="en-US" dirty="0" err="1">
                <a:latin typeface="Courier New" panose="02070309020205020404" pitchFamily="49" charset="0"/>
                <a:cs typeface="Courier New" panose="02070309020205020404" pitchFamily="49" charset="0"/>
              </a:rPr>
              <a:t>i</a:t>
            </a:r>
            <a:r>
              <a:rPr lang="en-US" dirty="0">
                <a:latin typeface="Courier New" panose="02070309020205020404" pitchFamily="49" charset="0"/>
                <a:cs typeface="Courier New" panose="02070309020205020404" pitchFamily="49" charset="0"/>
              </a:rPr>
              <a:t>, interval);</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StdDraw.point</a:t>
            </a:r>
            <a:r>
              <a:rPr lang="en-US" dirty="0">
                <a:latin typeface="Courier New" panose="02070309020205020404" pitchFamily="49" charset="0"/>
                <a:cs typeface="Courier New" panose="02070309020205020404" pitchFamily="49" charset="0"/>
              </a:rPr>
              <a:t>(t, </a:t>
            </a:r>
            <a:r>
              <a:rPr lang="en-US" dirty="0" err="1">
                <a:latin typeface="Courier New" panose="02070309020205020404" pitchFamily="49" charset="0"/>
                <a:cs typeface="Courier New" panose="02070309020205020404" pitchFamily="49" charset="0"/>
              </a:rPr>
              <a:t>Wave.GetValue</a:t>
            </a:r>
            <a:r>
              <a:rPr lang="en-US" dirty="0">
                <a:latin typeface="Courier New" panose="02070309020205020404" pitchFamily="49" charset="0"/>
                <a:cs typeface="Courier New" panose="02070309020205020404" pitchFamily="49" charset="0"/>
              </a:rPr>
              <a:t>(amplitude, period, phase, t));</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public static void </a:t>
            </a:r>
            <a:r>
              <a:rPr lang="en-US" dirty="0">
                <a:latin typeface="Courier New" panose="02070309020205020404" pitchFamily="49" charset="0"/>
                <a:cs typeface="Courier New" panose="02070309020205020404" pitchFamily="49" charset="0"/>
              </a:rPr>
              <a:t>main(String </a:t>
            </a:r>
            <a:r>
              <a:rPr lang="en-US" dirty="0" err="1">
                <a:latin typeface="Courier New" panose="02070309020205020404" pitchFamily="49" charset="0"/>
                <a:cs typeface="Courier New" panose="02070309020205020404" pitchFamily="49" charset="0"/>
              </a:rPr>
              <a:t>args</a:t>
            </a: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Scanner in = new Scanner(System.in);</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System.out.println</a:t>
            </a:r>
            <a:r>
              <a:rPr lang="en-US" dirty="0">
                <a:latin typeface="Courier New" panose="02070309020205020404" pitchFamily="49" charset="0"/>
                <a:cs typeface="Courier New" panose="02070309020205020404" pitchFamily="49" charset="0"/>
              </a:rPr>
              <a:t>(“Enter amplitude period phase n: ”);</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amplitude = </a:t>
            </a:r>
            <a:r>
              <a:rPr lang="en-US" dirty="0" err="1">
                <a:latin typeface="Courier New" panose="02070309020205020404" pitchFamily="49" charset="0"/>
                <a:cs typeface="Courier New" panose="02070309020205020404" pitchFamily="49" charset="0"/>
              </a:rPr>
              <a:t>in.nextDouble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period = </a:t>
            </a:r>
            <a:r>
              <a:rPr lang="en-US" dirty="0" err="1">
                <a:latin typeface="Courier New" panose="02070309020205020404" pitchFamily="49" charset="0"/>
                <a:cs typeface="Courier New" panose="02070309020205020404" pitchFamily="49" charset="0"/>
              </a:rPr>
              <a:t>in.nextDouble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a:solidFill>
                  <a:schemeClr val="accent3"/>
                </a:solidFill>
                <a:latin typeface="Courier New" panose="02070309020205020404" pitchFamily="49" charset="0"/>
                <a:cs typeface="Courier New" panose="02070309020205020404" pitchFamily="49" charset="0"/>
              </a:rPr>
              <a:t>double</a:t>
            </a:r>
            <a:r>
              <a:rPr lang="en-US" dirty="0">
                <a:latin typeface="Courier New" panose="02070309020205020404" pitchFamily="49" charset="0"/>
                <a:cs typeface="Courier New" panose="02070309020205020404" pitchFamily="49" charset="0"/>
              </a:rPr>
              <a:t> phase = </a:t>
            </a:r>
            <a:r>
              <a:rPr lang="en-US" dirty="0" err="1">
                <a:latin typeface="Courier New" panose="02070309020205020404" pitchFamily="49" charset="0"/>
                <a:cs typeface="Courier New" panose="02070309020205020404" pitchFamily="49" charset="0"/>
              </a:rPr>
              <a:t>in.nextDouble</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5"/>
            </a:pPr>
            <a:r>
              <a:rPr lang="en-US" dirty="0">
                <a:latin typeface="Courier New" panose="02070309020205020404" pitchFamily="49" charset="0"/>
                <a:cs typeface="Courier New" panose="02070309020205020404" pitchFamily="49" charset="0"/>
              </a:rPr>
              <a:t>    </a:t>
            </a:r>
            <a:r>
              <a:rPr lang="en-US" b="1" dirty="0" err="1">
                <a:solidFill>
                  <a:schemeClr val="accent3"/>
                </a:solidFill>
                <a:latin typeface="Courier New" panose="02070309020205020404" pitchFamily="49" charset="0"/>
                <a:cs typeface="Courier New" panose="02070309020205020404" pitchFamily="49" charset="0"/>
              </a:rPr>
              <a:t>int</a:t>
            </a:r>
            <a:r>
              <a:rPr lang="en-US" dirty="0">
                <a:latin typeface="Courier New" panose="02070309020205020404" pitchFamily="49" charset="0"/>
                <a:cs typeface="Courier New" panose="02070309020205020404" pitchFamily="49" charset="0"/>
              </a:rPr>
              <a:t> n = </a:t>
            </a:r>
            <a:r>
              <a:rPr lang="en-US" dirty="0" err="1">
                <a:latin typeface="Courier New" panose="02070309020205020404" pitchFamily="49" charset="0"/>
                <a:cs typeface="Courier New" panose="02070309020205020404" pitchFamily="49" charset="0"/>
              </a:rPr>
              <a:t>in.nextInt</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8"/>
            </a:pPr>
            <a:r>
              <a:rPr lang="en-US" dirty="0" smtClean="0">
                <a:latin typeface="Courier New" panose="02070309020205020404" pitchFamily="49" charset="0"/>
                <a:cs typeface="Courier New" panose="02070309020205020404" pitchFamily="49" charset="0"/>
              </a:rPr>
              <a:t> </a:t>
            </a:r>
            <a:endParaRPr lang="en-US" dirty="0">
              <a:latin typeface="Courier New" panose="02070309020205020404" pitchFamily="49" charset="0"/>
              <a:cs typeface="Courier New" panose="02070309020205020404" pitchFamily="49" charset="0"/>
            </a:endParaRP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a:solidFill>
                  <a:schemeClr val="accent5"/>
                </a:solidFill>
                <a:latin typeface="Courier New" panose="02070309020205020404" pitchFamily="49" charset="0"/>
                <a:cs typeface="Courier New" panose="02070309020205020404" pitchFamily="49" charset="0"/>
              </a:rPr>
              <a:t>//Draw wave</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Initialize();</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DrawAxis</a:t>
            </a:r>
            <a:r>
              <a:rPr lang="en-US" dirty="0">
                <a:latin typeface="Courier New" panose="02070309020205020404" pitchFamily="49" charset="0"/>
                <a:cs typeface="Courier New" panose="02070309020205020404" pitchFamily="49" charset="0"/>
              </a:rPr>
              <a:t>();</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r>
              <a:rPr lang="en-US" dirty="0" err="1">
                <a:latin typeface="Courier New" panose="02070309020205020404" pitchFamily="49" charset="0"/>
                <a:cs typeface="Courier New" panose="02070309020205020404" pitchFamily="49" charset="0"/>
              </a:rPr>
              <a:t>DrawWave</a:t>
            </a:r>
            <a:r>
              <a:rPr lang="en-US" dirty="0">
                <a:latin typeface="Courier New" panose="02070309020205020404" pitchFamily="49" charset="0"/>
                <a:cs typeface="Courier New" panose="02070309020205020404" pitchFamily="49" charset="0"/>
              </a:rPr>
              <a:t>(amplitude, period, phase, n);</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  }</a:t>
            </a:r>
          </a:p>
          <a:p>
            <a:pPr marL="457200" indent="-457200">
              <a:spcBef>
                <a:spcPts val="0"/>
              </a:spcBef>
              <a:buFont typeface="+mj-lt"/>
              <a:buAutoNum type="arabicPeriod" startAt="18"/>
            </a:pPr>
            <a:r>
              <a:rPr lang="en-US" dirty="0">
                <a:latin typeface="Courier New" panose="02070309020205020404" pitchFamily="49" charset="0"/>
                <a:cs typeface="Courier New" panose="02070309020205020404" pitchFamily="49" charset="0"/>
              </a:rPr>
              <a:t>}</a:t>
            </a:r>
          </a:p>
        </p:txBody>
      </p:sp>
    </p:spTree>
    <p:extLst>
      <p:ext uri="{BB962C8B-B14F-4D97-AF65-F5344CB8AC3E}">
        <p14:creationId xmlns:p14="http://schemas.microsoft.com/office/powerpoint/2010/main" val="145585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Exercises</a:t>
            </a:r>
            <a:endParaRPr lang="en-US" dirty="0"/>
          </a:p>
        </p:txBody>
      </p:sp>
      <mc:AlternateContent xmlns:mc="http://schemas.openxmlformats.org/markup-compatibility/2006" xmlns:a14="http://schemas.microsoft.com/office/drawing/2010/main">
        <mc:Choice Requires="a14">
          <p:sp>
            <p:nvSpPr>
              <p:cNvPr id="3" name="Content Placeholder 2"/>
              <p:cNvSpPr>
                <a:spLocks noGrp="1"/>
              </p:cNvSpPr>
              <p:nvPr>
                <p:ph idx="1"/>
              </p:nvPr>
            </p:nvSpPr>
            <p:spPr/>
            <p:txBody>
              <a:bodyPr>
                <a:normAutofit fontScale="92500" lnSpcReduction="20000"/>
              </a:bodyPr>
              <a:lstStyle/>
              <a:p>
                <a:r>
                  <a:rPr lang="en-US" dirty="0" smtClean="0"/>
                  <a:t>Alter the API and implementation of your program to allow for an arbitrary range of data </a:t>
                </a:r>
                <a14:m>
                  <m:oMath xmlns:m="http://schemas.openxmlformats.org/officeDocument/2006/math">
                    <m:d>
                      <m:dPr>
                        <m:begChr m:val="["/>
                        <m:endChr m:val="]"/>
                        <m:ctrlPr>
                          <a:rPr lang="en-US" b="0" i="1" smtClean="0">
                            <a:latin typeface="Cambria Math" panose="02040503050406030204" pitchFamily="18" charset="0"/>
                          </a:rPr>
                        </m:ctrlPr>
                      </m:dPr>
                      <m:e>
                        <m:r>
                          <a:rPr lang="en-US" b="0" i="1" smtClean="0">
                            <a:latin typeface="Cambria Math" panose="02040503050406030204" pitchFamily="18" charset="0"/>
                          </a:rPr>
                          <m:t>𝑚𝑖𝑛</m:t>
                        </m:r>
                        <m:r>
                          <a:rPr lang="en-US" b="0" i="1" smtClean="0">
                            <a:latin typeface="Cambria Math" panose="02040503050406030204" pitchFamily="18" charset="0"/>
                          </a:rPr>
                          <m:t>,</m:t>
                        </m:r>
                        <m:r>
                          <a:rPr lang="en-US" b="0" i="1" smtClean="0">
                            <a:latin typeface="Cambria Math" panose="02040503050406030204" pitchFamily="18" charset="0"/>
                          </a:rPr>
                          <m:t>𝑚𝑎𝑥</m:t>
                        </m:r>
                      </m:e>
                    </m:d>
                  </m:oMath>
                </a14:m>
                <a:endParaRPr lang="en-US" dirty="0" smtClean="0"/>
              </a:p>
              <a:p>
                <a:pPr lvl="1"/>
                <a:r>
                  <a:rPr lang="en-US" dirty="0" smtClean="0"/>
                  <a:t>Need to modify </a:t>
                </a:r>
                <a:r>
                  <a:rPr lang="en-US" dirty="0" err="1" smtClean="0"/>
                  <a:t>GetInterval</a:t>
                </a:r>
                <a:r>
                  <a:rPr lang="en-US" dirty="0" smtClean="0"/>
                  <a:t>, </a:t>
                </a:r>
                <a:r>
                  <a:rPr lang="en-US" dirty="0" err="1" smtClean="0"/>
                  <a:t>GetT</a:t>
                </a:r>
                <a:r>
                  <a:rPr lang="en-US" dirty="0" smtClean="0"/>
                  <a:t>, initialize, draw axis, draw wave</a:t>
                </a:r>
              </a:p>
              <a:p>
                <a:r>
                  <a:rPr lang="en-US" dirty="0" smtClean="0"/>
                  <a:t>Allow keyboard input to alter the initial wave parameters</a:t>
                </a:r>
              </a:p>
              <a:p>
                <a:pPr lvl="1"/>
                <a:r>
                  <a:rPr lang="en-US" dirty="0" smtClean="0"/>
                  <a:t>Example: ‘w’ increases amplitude, ‘s’ decreases amplitude, </a:t>
                </a:r>
                <a:r>
                  <a:rPr lang="en-US" dirty="0" err="1" smtClean="0"/>
                  <a:t>etc</a:t>
                </a:r>
                <a:endParaRPr lang="en-US" dirty="0" smtClean="0"/>
              </a:p>
              <a:p>
                <a:r>
                  <a:rPr lang="en-US" dirty="0" smtClean="0"/>
                  <a:t>Continually animate the drawing of the wave!</a:t>
                </a:r>
              </a:p>
              <a:p>
                <a:r>
                  <a:rPr lang="en-US" dirty="0" smtClean="0"/>
                  <a:t>Augment function to also allow vertical shift by D</a:t>
                </a:r>
              </a:p>
              <a:p>
                <a:r>
                  <a:rPr lang="en-US" dirty="0" smtClean="0"/>
                  <a:t>Allow multiple waves</a:t>
                </a:r>
              </a:p>
            </p:txBody>
          </p:sp>
        </mc:Choice>
        <mc:Fallback xmlns="">
          <p:sp>
            <p:nvSpPr>
              <p:cNvPr id="3" name="Content Placeholder 2"/>
              <p:cNvSpPr>
                <a:spLocks noGrp="1" noRot="1" noChangeAspect="1" noMove="1" noResize="1" noEditPoints="1" noAdjustHandles="1" noChangeArrowheads="1" noChangeShapeType="1" noTextEdit="1"/>
              </p:cNvSpPr>
              <p:nvPr>
                <p:ph idx="1"/>
              </p:nvPr>
            </p:nvSpPr>
            <p:spPr>
              <a:blipFill rotWithShape="0">
                <a:blip r:embed="rId2"/>
                <a:stretch>
                  <a:fillRect l="-1046" t="-3098" r="-1354"/>
                </a:stretch>
              </a:blipFill>
            </p:spPr>
            <p:txBody>
              <a:bodyPr/>
              <a:lstStyle/>
              <a:p>
                <a:r>
                  <a:rPr lang="en-US">
                    <a:noFill/>
                  </a:rPr>
                  <a:t> </a:t>
                </a:r>
              </a:p>
            </p:txBody>
          </p:sp>
        </mc:Fallback>
      </mc:AlternateContent>
      <p:pic>
        <p:nvPicPr>
          <p:cNvPr id="4098" name="Picture 2" descr="Image result for cos pl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969513" y="4268992"/>
            <a:ext cx="3887398" cy="25890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423140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Defining Methods</a:t>
            </a:r>
            <a:endParaRPr lang="en-US" dirty="0"/>
          </a:p>
        </p:txBody>
      </p:sp>
      <p:sp>
        <p:nvSpPr>
          <p:cNvPr id="3" name="Content Placeholder 2"/>
          <p:cNvSpPr>
            <a:spLocks noGrp="1"/>
          </p:cNvSpPr>
          <p:nvPr>
            <p:ph sz="half" idx="1"/>
          </p:nvPr>
        </p:nvSpPr>
        <p:spPr/>
        <p:txBody>
          <a:bodyPr/>
          <a:lstStyle/>
          <a:p>
            <a:r>
              <a:rPr lang="en-US" altLang="en-US" dirty="0"/>
              <a:t>A </a:t>
            </a:r>
            <a:r>
              <a:rPr lang="en-US" altLang="en-US" b="1" dirty="0">
                <a:solidFill>
                  <a:schemeClr val="accent3"/>
                </a:solidFill>
              </a:rPr>
              <a:t>method</a:t>
            </a:r>
            <a:r>
              <a:rPr lang="en-US" altLang="en-US" dirty="0"/>
              <a:t> is a collection of statements that are grouped together to perform an operation.</a:t>
            </a:r>
          </a:p>
          <a:p>
            <a:pPr lvl="1"/>
            <a:r>
              <a:rPr lang="en-US" dirty="0" smtClean="0"/>
              <a:t>“function”</a:t>
            </a:r>
          </a:p>
          <a:p>
            <a:pPr lvl="1"/>
            <a:r>
              <a:rPr lang="en-US" dirty="0" smtClean="0"/>
              <a:t>“subroutine”</a:t>
            </a:r>
          </a:p>
          <a:p>
            <a:pPr lvl="1"/>
            <a:r>
              <a:rPr lang="en-US" dirty="0" smtClean="0"/>
              <a:t>“algorithm”</a:t>
            </a:r>
            <a:endParaRPr lang="en-US" dirty="0"/>
          </a:p>
        </p:txBody>
      </p:sp>
      <p:graphicFrame>
        <p:nvGraphicFramePr>
          <p:cNvPr id="7" name="Object 15"/>
          <p:cNvGraphicFramePr>
            <a:graphicFrameLocks noGrp="1" noChangeAspect="1"/>
          </p:cNvGraphicFramePr>
          <p:nvPr>
            <p:ph sz="half" idx="2"/>
            <p:extLst>
              <p:ext uri="{D42A27DB-BD31-4B8C-83A1-F6EECF244321}">
                <p14:modId xmlns:p14="http://schemas.microsoft.com/office/powerpoint/2010/main" val="699415197"/>
              </p:ext>
            </p:extLst>
          </p:nvPr>
        </p:nvGraphicFramePr>
        <p:xfrm>
          <a:off x="3552090" y="3672695"/>
          <a:ext cx="7495321" cy="2979462"/>
        </p:xfrm>
        <a:graphic>
          <a:graphicData uri="http://schemas.openxmlformats.org/presentationml/2006/ole">
            <mc:AlternateContent xmlns:mc="http://schemas.openxmlformats.org/markup-compatibility/2006">
              <mc:Choice xmlns:v="urn:schemas-microsoft-com:vml" Requires="v">
                <p:oleObj spid="_x0000_s230444" name="Picture" r:id="rId3" imgW="4972145" imgH="1976382" progId="Word.Picture.8">
                  <p:embed/>
                </p:oleObj>
              </mc:Choice>
              <mc:Fallback>
                <p:oleObj name="Picture" r:id="rId3" imgW="4972145" imgH="1976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0" y="3672695"/>
                        <a:ext cx="7495321" cy="2979462"/>
                      </a:xfrm>
                      <a:prstGeom prst="rect">
                        <a:avLst/>
                      </a:prstGeom>
                      <a:noFill/>
                      <a:ln>
                        <a:noFill/>
                      </a:ln>
                    </p:spPr>
                  </p:pic>
                </p:oleObj>
              </mc:Fallback>
            </mc:AlternateContent>
          </a:graphicData>
        </a:graphic>
      </p:graphicFrame>
    </p:spTree>
    <p:extLst>
      <p:ext uri="{BB962C8B-B14F-4D97-AF65-F5344CB8AC3E}">
        <p14:creationId xmlns:p14="http://schemas.microsoft.com/office/powerpoint/2010/main" val="1342135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 Signature</a:t>
            </a:r>
          </a:p>
        </p:txBody>
      </p:sp>
      <p:sp>
        <p:nvSpPr>
          <p:cNvPr id="3" name="Content Placeholder 2"/>
          <p:cNvSpPr>
            <a:spLocks noGrp="1"/>
          </p:cNvSpPr>
          <p:nvPr>
            <p:ph sz="half" idx="1"/>
          </p:nvPr>
        </p:nvSpPr>
        <p:spPr/>
        <p:txBody>
          <a:bodyPr/>
          <a:lstStyle/>
          <a:p>
            <a:r>
              <a:rPr lang="en-US" altLang="en-US" b="1" dirty="0">
                <a:solidFill>
                  <a:schemeClr val="accent3"/>
                </a:solidFill>
              </a:rPr>
              <a:t>Method signature </a:t>
            </a:r>
            <a:r>
              <a:rPr lang="en-US" altLang="en-US" dirty="0"/>
              <a:t>is the combination of the method name and the parameter list.</a:t>
            </a:r>
          </a:p>
        </p:txBody>
      </p:sp>
      <p:graphicFrame>
        <p:nvGraphicFramePr>
          <p:cNvPr id="7" name="Object 15"/>
          <p:cNvGraphicFramePr>
            <a:graphicFrameLocks noGrp="1" noChangeAspect="1"/>
          </p:cNvGraphicFramePr>
          <p:nvPr>
            <p:ph sz="half" idx="2"/>
            <p:extLst>
              <p:ext uri="{D42A27DB-BD31-4B8C-83A1-F6EECF244321}">
                <p14:modId xmlns:p14="http://schemas.microsoft.com/office/powerpoint/2010/main" val="699415197"/>
              </p:ext>
            </p:extLst>
          </p:nvPr>
        </p:nvGraphicFramePr>
        <p:xfrm>
          <a:off x="3552090" y="3672695"/>
          <a:ext cx="7495321" cy="2979462"/>
        </p:xfrm>
        <a:graphic>
          <a:graphicData uri="http://schemas.openxmlformats.org/presentationml/2006/ole">
            <mc:AlternateContent xmlns:mc="http://schemas.openxmlformats.org/markup-compatibility/2006">
              <mc:Choice xmlns:v="urn:schemas-microsoft-com:vml" Requires="v">
                <p:oleObj spid="_x0000_s232492" name="Picture" r:id="rId3" imgW="4972145" imgH="1976382" progId="Word.Picture.8">
                  <p:embed/>
                </p:oleObj>
              </mc:Choice>
              <mc:Fallback>
                <p:oleObj name="Picture" r:id="rId3" imgW="4972145" imgH="1976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0" y="3672695"/>
                        <a:ext cx="7495321" cy="2979462"/>
                      </a:xfrm>
                      <a:prstGeom prst="rect">
                        <a:avLst/>
                      </a:prstGeom>
                      <a:noFill/>
                      <a:ln>
                        <a:noFill/>
                      </a:ln>
                    </p:spPr>
                  </p:pic>
                </p:oleObj>
              </mc:Fallback>
            </mc:AlternateContent>
          </a:graphicData>
        </a:graphic>
      </p:graphicFrame>
      <p:sp>
        <p:nvSpPr>
          <p:cNvPr id="5" name="Rectangle 10"/>
          <p:cNvSpPr>
            <a:spLocks noChangeArrowheads="1"/>
          </p:cNvSpPr>
          <p:nvPr/>
        </p:nvSpPr>
        <p:spPr bwMode="auto">
          <a:xfrm>
            <a:off x="5688943" y="4507211"/>
            <a:ext cx="2646165" cy="346143"/>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33858089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Formal Parameters</a:t>
            </a:r>
            <a:endParaRPr lang="en-US" dirty="0"/>
          </a:p>
        </p:txBody>
      </p:sp>
      <p:sp>
        <p:nvSpPr>
          <p:cNvPr id="3" name="Content Placeholder 2"/>
          <p:cNvSpPr>
            <a:spLocks noGrp="1"/>
          </p:cNvSpPr>
          <p:nvPr>
            <p:ph sz="half" idx="1"/>
          </p:nvPr>
        </p:nvSpPr>
        <p:spPr/>
        <p:txBody>
          <a:bodyPr/>
          <a:lstStyle/>
          <a:p>
            <a:r>
              <a:rPr lang="en-US" altLang="en-US" dirty="0"/>
              <a:t>The variables defined in the method header are known as </a:t>
            </a:r>
            <a:r>
              <a:rPr lang="en-US" altLang="en-US" b="1" dirty="0">
                <a:solidFill>
                  <a:schemeClr val="accent3"/>
                </a:solidFill>
              </a:rPr>
              <a:t>formal parameters</a:t>
            </a:r>
            <a:r>
              <a:rPr lang="en-US" altLang="en-US" dirty="0"/>
              <a:t>. </a:t>
            </a:r>
          </a:p>
        </p:txBody>
      </p:sp>
      <p:graphicFrame>
        <p:nvGraphicFramePr>
          <p:cNvPr id="7" name="Object 15"/>
          <p:cNvGraphicFramePr>
            <a:graphicFrameLocks noGrp="1" noChangeAspect="1"/>
          </p:cNvGraphicFramePr>
          <p:nvPr>
            <p:ph sz="half" idx="2"/>
            <p:extLst>
              <p:ext uri="{D42A27DB-BD31-4B8C-83A1-F6EECF244321}">
                <p14:modId xmlns:p14="http://schemas.microsoft.com/office/powerpoint/2010/main" val="699415197"/>
              </p:ext>
            </p:extLst>
          </p:nvPr>
        </p:nvGraphicFramePr>
        <p:xfrm>
          <a:off x="3552090" y="3672695"/>
          <a:ext cx="7495321" cy="2979462"/>
        </p:xfrm>
        <a:graphic>
          <a:graphicData uri="http://schemas.openxmlformats.org/presentationml/2006/ole">
            <mc:AlternateContent xmlns:mc="http://schemas.openxmlformats.org/markup-compatibility/2006">
              <mc:Choice xmlns:v="urn:schemas-microsoft-com:vml" Requires="v">
                <p:oleObj spid="_x0000_s233515" name="Picture" r:id="rId3" imgW="4972145" imgH="1976382" progId="Word.Picture.8">
                  <p:embed/>
                </p:oleObj>
              </mc:Choice>
              <mc:Fallback>
                <p:oleObj name="Picture" r:id="rId3" imgW="4972145" imgH="1976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0" y="3672695"/>
                        <a:ext cx="7495321" cy="2979462"/>
                      </a:xfrm>
                      <a:prstGeom prst="rect">
                        <a:avLst/>
                      </a:prstGeom>
                      <a:noFill/>
                      <a:ln>
                        <a:noFill/>
                      </a:ln>
                    </p:spPr>
                  </p:pic>
                </p:oleObj>
              </mc:Fallback>
            </mc:AlternateContent>
          </a:graphicData>
        </a:graphic>
      </p:graphicFrame>
      <p:sp>
        <p:nvSpPr>
          <p:cNvPr id="5" name="Rectangle 10"/>
          <p:cNvSpPr>
            <a:spLocks noChangeArrowheads="1"/>
          </p:cNvSpPr>
          <p:nvPr/>
        </p:nvSpPr>
        <p:spPr bwMode="auto">
          <a:xfrm>
            <a:off x="6518032" y="4507212"/>
            <a:ext cx="1676400" cy="346142"/>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267459711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Actual Parameters</a:t>
            </a:r>
            <a:endParaRPr lang="en-US" dirty="0"/>
          </a:p>
        </p:txBody>
      </p:sp>
      <p:sp>
        <p:nvSpPr>
          <p:cNvPr id="3" name="Content Placeholder 2"/>
          <p:cNvSpPr>
            <a:spLocks noGrp="1"/>
          </p:cNvSpPr>
          <p:nvPr>
            <p:ph sz="half" idx="1"/>
          </p:nvPr>
        </p:nvSpPr>
        <p:spPr/>
        <p:txBody>
          <a:bodyPr/>
          <a:lstStyle/>
          <a:p>
            <a:r>
              <a:rPr lang="en-US" altLang="en-US" dirty="0"/>
              <a:t>When a method is invoked, you pass a value to the parameter. This value is referred to as </a:t>
            </a:r>
            <a:r>
              <a:rPr lang="en-US" altLang="en-US" b="1" dirty="0">
                <a:solidFill>
                  <a:schemeClr val="accent3"/>
                </a:solidFill>
              </a:rPr>
              <a:t>actual parameter</a:t>
            </a:r>
            <a:r>
              <a:rPr lang="en-US" altLang="en-US" dirty="0"/>
              <a:t> or </a:t>
            </a:r>
            <a:r>
              <a:rPr lang="en-US" altLang="en-US" b="1" dirty="0">
                <a:solidFill>
                  <a:schemeClr val="accent3"/>
                </a:solidFill>
              </a:rPr>
              <a:t>argument</a:t>
            </a:r>
            <a:r>
              <a:rPr lang="en-US" altLang="en-US" dirty="0"/>
              <a:t>.</a:t>
            </a:r>
          </a:p>
        </p:txBody>
      </p:sp>
      <p:graphicFrame>
        <p:nvGraphicFramePr>
          <p:cNvPr id="7" name="Object 15"/>
          <p:cNvGraphicFramePr>
            <a:graphicFrameLocks noGrp="1" noChangeAspect="1"/>
          </p:cNvGraphicFramePr>
          <p:nvPr>
            <p:ph sz="half" idx="2"/>
          </p:nvPr>
        </p:nvGraphicFramePr>
        <p:xfrm>
          <a:off x="3552090" y="3672695"/>
          <a:ext cx="7495321" cy="2979462"/>
        </p:xfrm>
        <a:graphic>
          <a:graphicData uri="http://schemas.openxmlformats.org/presentationml/2006/ole">
            <mc:AlternateContent xmlns:mc="http://schemas.openxmlformats.org/markup-compatibility/2006">
              <mc:Choice xmlns:v="urn:schemas-microsoft-com:vml" Requires="v">
                <p:oleObj spid="_x0000_s234539" name="Picture" r:id="rId3" imgW="4972145" imgH="1976382" progId="Word.Picture.8">
                  <p:embed/>
                </p:oleObj>
              </mc:Choice>
              <mc:Fallback>
                <p:oleObj name="Picture" r:id="rId3" imgW="4972145" imgH="1976382" progId="Word.Picture.8">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52090" y="3672695"/>
                        <a:ext cx="7495321" cy="2979462"/>
                      </a:xfrm>
                      <a:prstGeom prst="rect">
                        <a:avLst/>
                      </a:prstGeom>
                      <a:noFill/>
                      <a:ln>
                        <a:noFill/>
                      </a:ln>
                    </p:spPr>
                  </p:pic>
                </p:oleObj>
              </mc:Fallback>
            </mc:AlternateContent>
          </a:graphicData>
        </a:graphic>
      </p:graphicFrame>
      <p:sp>
        <p:nvSpPr>
          <p:cNvPr id="5" name="Rectangle 10"/>
          <p:cNvSpPr>
            <a:spLocks noChangeArrowheads="1"/>
          </p:cNvSpPr>
          <p:nvPr/>
        </p:nvSpPr>
        <p:spPr bwMode="auto">
          <a:xfrm>
            <a:off x="9988063" y="4354812"/>
            <a:ext cx="562706" cy="322696"/>
          </a:xfrm>
          <a:prstGeom prst="rect">
            <a:avLst/>
          </a:prstGeom>
          <a:solidFill>
            <a:schemeClr val="accent1">
              <a:alpha val="45097"/>
            </a:schemeClr>
          </a:solidFill>
          <a:ln w="38100">
            <a:solidFill>
              <a:schemeClr val="accent1"/>
            </a:solidFill>
            <a:miter lim="800000"/>
            <a:headEnd type="none" w="sm" len="sm"/>
            <a:tailEnd type="none" w="sm" len="sm"/>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lr>
                <a:schemeClr val="tx2"/>
              </a:buClr>
              <a:buSzPct val="75000"/>
              <a:buFont typeface="Monotype Sorts" pitchFamily="2" charset="2"/>
              <a:buChar char="F"/>
              <a:defRPr sz="3200">
                <a:solidFill>
                  <a:schemeClr val="tx1"/>
                </a:solidFill>
                <a:latin typeface="Times New Roman" panose="02020603050405020304" pitchFamily="18" charset="0"/>
              </a:defRPr>
            </a:lvl1pPr>
            <a:lvl2pPr marL="742950" indent="-285750">
              <a:spcBef>
                <a:spcPct val="20000"/>
              </a:spcBef>
              <a:buClr>
                <a:schemeClr val="tx1"/>
              </a:buClr>
              <a:buChar char="–"/>
              <a:defRPr sz="2800">
                <a:solidFill>
                  <a:schemeClr val="tx1"/>
                </a:solidFill>
                <a:latin typeface="Times New Roman" panose="02020603050405020304" pitchFamily="18" charset="0"/>
              </a:defRPr>
            </a:lvl2pPr>
            <a:lvl3pPr marL="1143000" indent="-228600">
              <a:spcBef>
                <a:spcPct val="20000"/>
              </a:spcBef>
              <a:buClr>
                <a:schemeClr val="accent2"/>
              </a:buClr>
              <a:buSzPct val="65000"/>
              <a:buFont typeface="Monotype Sorts" pitchFamily="2" charset="2"/>
              <a:buChar char="u"/>
              <a:defRPr sz="2400">
                <a:solidFill>
                  <a:schemeClr val="tx1"/>
                </a:solidFill>
                <a:latin typeface="Times New Roman" panose="02020603050405020304" pitchFamily="18" charset="0"/>
              </a:defRPr>
            </a:lvl3pPr>
            <a:lvl4pPr marL="1600200" indent="-228600">
              <a:spcBef>
                <a:spcPct val="20000"/>
              </a:spcBef>
              <a:buClr>
                <a:schemeClr val="tx1"/>
              </a:buClr>
              <a:buChar char="–"/>
              <a:defRPr sz="2000">
                <a:solidFill>
                  <a:schemeClr val="tx1"/>
                </a:solidFill>
                <a:latin typeface="Times New Roman" panose="02020603050405020304" pitchFamily="18" charset="0"/>
              </a:defRPr>
            </a:lvl4pPr>
            <a:lvl5pPr marL="2057400" indent="-228600">
              <a:spcBef>
                <a:spcPct val="20000"/>
              </a:spcBef>
              <a:buClr>
                <a:schemeClr val="tx2"/>
              </a:buClr>
              <a:buChar char="•"/>
              <a:defRPr sz="2000">
                <a:solidFill>
                  <a:schemeClr val="tx1"/>
                </a:solidFill>
                <a:latin typeface="Times New Roman" panose="02020603050405020304" pitchFamily="18" charset="0"/>
              </a:defRPr>
            </a:lvl5pPr>
            <a:lvl6pPr marL="25146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6pPr>
            <a:lvl7pPr marL="29718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7pPr>
            <a:lvl8pPr marL="34290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8pPr>
            <a:lvl9pPr marL="3886200" indent="-228600" eaLnBrk="0" fontAlgn="base" hangingPunct="0">
              <a:spcBef>
                <a:spcPct val="20000"/>
              </a:spcBef>
              <a:spcAft>
                <a:spcPct val="0"/>
              </a:spcAft>
              <a:buClr>
                <a:schemeClr val="tx2"/>
              </a:buClr>
              <a:buChar char="•"/>
              <a:defRPr sz="2000">
                <a:solidFill>
                  <a:schemeClr val="tx1"/>
                </a:solidFill>
                <a:latin typeface="Times New Roman" panose="02020603050405020304" pitchFamily="18" charset="0"/>
              </a:defRPr>
            </a:lvl9pPr>
          </a:lstStyle>
          <a:p>
            <a:pPr>
              <a:spcBef>
                <a:spcPct val="0"/>
              </a:spcBef>
              <a:buClrTx/>
              <a:buSzTx/>
              <a:buFontTx/>
              <a:buNone/>
            </a:pPr>
            <a:endParaRPr lang="en-US" altLang="en-US" sz="2400"/>
          </a:p>
        </p:txBody>
      </p:sp>
    </p:spTree>
    <p:extLst>
      <p:ext uri="{BB962C8B-B14F-4D97-AF65-F5344CB8AC3E}">
        <p14:creationId xmlns:p14="http://schemas.microsoft.com/office/powerpoint/2010/main" val="4193982762"/>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ircui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Circuit">
      <a:majorFont>
        <a:latin typeface="Tw Cen MT" panose="020B0602020104020603"/>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B06020201040206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ircuit">
      <a:fillStyleLst>
        <a:solidFill>
          <a:schemeClr val="phClr"/>
        </a:solidFill>
        <a:gradFill rotWithShape="1">
          <a:gsLst>
            <a:gs pos="0">
              <a:schemeClr val="phClr">
                <a:tint val="58000"/>
                <a:satMod val="108000"/>
                <a:lumMod val="110000"/>
              </a:schemeClr>
            </a:gs>
            <a:gs pos="100000">
              <a:schemeClr val="phClr">
                <a:tint val="81000"/>
                <a:satMod val="109000"/>
                <a:lumMod val="105000"/>
              </a:schemeClr>
            </a:gs>
          </a:gsLst>
          <a:lin ang="5040000" scaled="0"/>
        </a:gradFill>
        <a:gradFill rotWithShape="1">
          <a:gsLst>
            <a:gs pos="0">
              <a:schemeClr val="phClr">
                <a:tint val="94000"/>
                <a:satMod val="105000"/>
                <a:lumMod val="102000"/>
              </a:schemeClr>
            </a:gs>
            <a:gs pos="100000">
              <a:schemeClr val="phClr">
                <a:shade val="74000"/>
                <a:satMod val="128000"/>
                <a:lumMod val="10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98000"/>
                <a:hueMod val="94000"/>
                <a:satMod val="148000"/>
                <a:lumMod val="150000"/>
              </a:schemeClr>
            </a:gs>
            <a:gs pos="100000">
              <a:schemeClr val="phClr">
                <a:shade val="92000"/>
                <a:hueMod val="104000"/>
                <a:satMod val="140000"/>
                <a:lumMod val="68000"/>
              </a:schemeClr>
            </a:gs>
          </a:gsLst>
          <a:lin ang="5040000" scaled="0"/>
        </a:gradFill>
        <a:blipFill>
          <a:blip xmlns:r="http://schemas.openxmlformats.org/officeDocument/2006/relationships" r:embed="rId1">
            <a:duotone>
              <a:schemeClr val="phClr">
                <a:shade val="88000"/>
                <a:hueMod val="106000"/>
                <a:satMod val="140000"/>
                <a:lumMod val="54000"/>
              </a:schemeClr>
              <a:schemeClr val="phClr">
                <a:tint val="98000"/>
                <a:hueMod val="90000"/>
                <a:satMod val="150000"/>
                <a:lumMod val="160000"/>
              </a:schemeClr>
            </a:duotone>
          </a:blip>
          <a:stretch/>
        </a:blipFill>
      </a:bgFillStyleLst>
    </a:fmtScheme>
  </a:themeElements>
  <a:objectDefaults/>
  <a:extraClrSchemeLst/>
  <a:extLst>
    <a:ext uri="{05A4C25C-085E-4340-85A3-A5531E510DB2}">
      <thm15:themeFamily xmlns:thm15="http://schemas.microsoft.com/office/thememl/2012/main" name="Circuit" id="{0AC2F7E7-15F5-431C-B2A2-456FE929F56C}" vid="{0911B802-464C-4241-8DD9-B60FF88E379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TM04033919[[fn=Circuit]]</Template>
  <TotalTime>1419</TotalTime>
  <Words>3218</Words>
  <Application>Microsoft Office PowerPoint</Application>
  <PresentationFormat>Widescreen</PresentationFormat>
  <Paragraphs>614</Paragraphs>
  <Slides>54</Slides>
  <Notes>25</Notes>
  <HiddenSlides>0</HiddenSlides>
  <MMClips>0</MMClips>
  <ScaleCrop>false</ScaleCrop>
  <HeadingPairs>
    <vt:vector size="8" baseType="variant">
      <vt:variant>
        <vt:lpstr>Fonts Used</vt:lpstr>
      </vt:variant>
      <vt:variant>
        <vt:i4>9</vt:i4>
      </vt:variant>
      <vt:variant>
        <vt:lpstr>Theme</vt:lpstr>
      </vt:variant>
      <vt:variant>
        <vt:i4>1</vt:i4>
      </vt:variant>
      <vt:variant>
        <vt:lpstr>Embedded OLE Servers</vt:lpstr>
      </vt:variant>
      <vt:variant>
        <vt:i4>1</vt:i4>
      </vt:variant>
      <vt:variant>
        <vt:lpstr>Slide Titles</vt:lpstr>
      </vt:variant>
      <vt:variant>
        <vt:i4>54</vt:i4>
      </vt:variant>
    </vt:vector>
  </HeadingPairs>
  <TitlesOfParts>
    <vt:vector size="65" baseType="lpstr">
      <vt:lpstr>Arial</vt:lpstr>
      <vt:lpstr>Arial Narrow</vt:lpstr>
      <vt:lpstr>Calibri</vt:lpstr>
      <vt:lpstr>Cambria Math</vt:lpstr>
      <vt:lpstr>Courier New</vt:lpstr>
      <vt:lpstr>Times</vt:lpstr>
      <vt:lpstr>Times New Roman</vt:lpstr>
      <vt:lpstr>Trebuchet MS</vt:lpstr>
      <vt:lpstr>Tw Cen MT</vt:lpstr>
      <vt:lpstr>Circuit</vt:lpstr>
      <vt:lpstr>Picture</vt:lpstr>
      <vt:lpstr>Chapter 6  Methods</vt:lpstr>
      <vt:lpstr>Opening Problem</vt:lpstr>
      <vt:lpstr>Problem</vt:lpstr>
      <vt:lpstr>Solution</vt:lpstr>
      <vt:lpstr>Defining Methods</vt:lpstr>
      <vt:lpstr>Defining Methods</vt:lpstr>
      <vt:lpstr>Method Signature</vt:lpstr>
      <vt:lpstr>Formal Parameters</vt:lpstr>
      <vt:lpstr>Actual Parameters</vt:lpstr>
      <vt:lpstr>Return Value Type</vt:lpstr>
      <vt:lpstr>CAUTION</vt:lpstr>
      <vt:lpstr>Example</vt:lpstr>
      <vt:lpstr>Exercise – With a partner</vt:lpstr>
      <vt:lpstr>Reuse Methods from Other Classes</vt:lpstr>
      <vt:lpstr>Method Abstraction</vt:lpstr>
      <vt:lpstr>Modularizing Code</vt:lpstr>
      <vt:lpstr>Flow of Control</vt:lpstr>
      <vt:lpstr>Trace Calling Methods</vt:lpstr>
      <vt:lpstr>Trace Calling Methods</vt:lpstr>
      <vt:lpstr>Trace Calling Methods</vt:lpstr>
      <vt:lpstr>Trace Calling Methods</vt:lpstr>
      <vt:lpstr>Trace Calling Methods</vt:lpstr>
      <vt:lpstr>Trace Calling Methods</vt:lpstr>
      <vt:lpstr>Call Stacks </vt:lpstr>
      <vt:lpstr>Pass-by-value</vt:lpstr>
      <vt:lpstr>Example of Pass-by-value</vt:lpstr>
      <vt:lpstr>Example of Pass-by-value</vt:lpstr>
      <vt:lpstr>Function Challenge 1a</vt:lpstr>
      <vt:lpstr>Function Challenge 1b</vt:lpstr>
      <vt:lpstr>Function Challenge 1c</vt:lpstr>
      <vt:lpstr>Function Challenge 1d</vt:lpstr>
      <vt:lpstr>Function Challenge 1e</vt:lpstr>
      <vt:lpstr>Overloading Methods</vt:lpstr>
      <vt:lpstr>Ambiguous Invocation</vt:lpstr>
      <vt:lpstr>Scope of Local Variables</vt:lpstr>
      <vt:lpstr>Scope of Local Variables</vt:lpstr>
      <vt:lpstr>Scope of Local Variables</vt:lpstr>
      <vt:lpstr>Question</vt:lpstr>
      <vt:lpstr>Benefits of Methods</vt:lpstr>
      <vt:lpstr>Stepwise Refinement</vt:lpstr>
      <vt:lpstr>PrintCalender Case Study </vt:lpstr>
      <vt:lpstr>Design Diagram</vt:lpstr>
      <vt:lpstr>Implementation: Top-Down</vt:lpstr>
      <vt:lpstr>Implementation: Bottom-Up</vt:lpstr>
      <vt:lpstr>Benefits of Stepwise Refinement </vt:lpstr>
      <vt:lpstr>Unit Testing</vt:lpstr>
      <vt:lpstr>Exercise – Everyone code along</vt:lpstr>
      <vt:lpstr>Exercise</vt:lpstr>
      <vt:lpstr>Exercise</vt:lpstr>
      <vt:lpstr>Exercise Wave.java</vt:lpstr>
      <vt:lpstr>Exercise Wave.java</vt:lpstr>
      <vt:lpstr>Exercise DrawWave.java</vt:lpstr>
      <vt:lpstr>Exercise DrawWave.java</vt:lpstr>
      <vt:lpstr>Exercises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CMSC 150  Introduction to Computing</dc:title>
  <dc:creator>Jory Denny</dc:creator>
  <cp:lastModifiedBy>Jory Denny</cp:lastModifiedBy>
  <cp:revision>194</cp:revision>
  <dcterms:created xsi:type="dcterms:W3CDTF">2016-08-19T17:15:05Z</dcterms:created>
  <dcterms:modified xsi:type="dcterms:W3CDTF">2017-10-02T01:44:33Z</dcterms:modified>
</cp:coreProperties>
</file>