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329" r:id="rId2"/>
    <p:sldId id="381" r:id="rId3"/>
    <p:sldId id="331" r:id="rId4"/>
    <p:sldId id="332" r:id="rId5"/>
    <p:sldId id="431" r:id="rId6"/>
    <p:sldId id="333" r:id="rId7"/>
    <p:sldId id="335" r:id="rId8"/>
    <p:sldId id="432" r:id="rId9"/>
    <p:sldId id="433" r:id="rId10"/>
    <p:sldId id="434" r:id="rId11"/>
    <p:sldId id="435" r:id="rId12"/>
    <p:sldId id="436" r:id="rId13"/>
    <p:sldId id="437" r:id="rId14"/>
    <p:sldId id="438" r:id="rId15"/>
    <p:sldId id="439" r:id="rId16"/>
    <p:sldId id="440" r:id="rId17"/>
    <p:sldId id="441" r:id="rId18"/>
    <p:sldId id="449" r:id="rId19"/>
    <p:sldId id="447" r:id="rId20"/>
    <p:sldId id="448" r:id="rId21"/>
    <p:sldId id="442" r:id="rId22"/>
    <p:sldId id="443" r:id="rId23"/>
    <p:sldId id="444" r:id="rId24"/>
    <p:sldId id="445" r:id="rId25"/>
    <p:sldId id="446" r:id="rId26"/>
    <p:sldId id="349" r:id="rId27"/>
    <p:sldId id="450" r:id="rId28"/>
    <p:sldId id="452" r:id="rId29"/>
    <p:sldId id="453" r:id="rId30"/>
    <p:sldId id="454" r:id="rId31"/>
    <p:sldId id="455" r:id="rId32"/>
    <p:sldId id="456" r:id="rId33"/>
    <p:sldId id="457" r:id="rId34"/>
    <p:sldId id="458" r:id="rId35"/>
    <p:sldId id="459" r:id="rId36"/>
    <p:sldId id="463" r:id="rId37"/>
    <p:sldId id="472" r:id="rId38"/>
    <p:sldId id="473" r:id="rId39"/>
    <p:sldId id="466" r:id="rId40"/>
    <p:sldId id="467" r:id="rId41"/>
    <p:sldId id="468" r:id="rId42"/>
    <p:sldId id="469" r:id="rId43"/>
    <p:sldId id="470" r:id="rId44"/>
    <p:sldId id="474" r:id="rId45"/>
    <p:sldId id="350" r:id="rId46"/>
    <p:sldId id="475" r:id="rId47"/>
    <p:sldId id="351" r:id="rId48"/>
    <p:sldId id="476" r:id="rId49"/>
    <p:sldId id="477" r:id="rId50"/>
    <p:sldId id="478" r:id="rId51"/>
    <p:sldId id="479" r:id="rId52"/>
    <p:sldId id="480" r:id="rId53"/>
    <p:sldId id="481" r:id="rId54"/>
    <p:sldId id="482" r:id="rId55"/>
    <p:sldId id="483" r:id="rId56"/>
    <p:sldId id="484" r:id="rId57"/>
    <p:sldId id="485" r:id="rId58"/>
    <p:sldId id="486" r:id="rId59"/>
    <p:sldId id="362" r:id="rId60"/>
    <p:sldId id="363" r:id="rId61"/>
    <p:sldId id="364" r:id="rId62"/>
    <p:sldId id="366" r:id="rId63"/>
    <p:sldId id="487" r:id="rId64"/>
    <p:sldId id="488" r:id="rId65"/>
    <p:sldId id="489" r:id="rId66"/>
    <p:sldId id="491" r:id="rId67"/>
    <p:sldId id="492" r:id="rId68"/>
    <p:sldId id="493" r:id="rId69"/>
    <p:sldId id="404" r:id="rId70"/>
    <p:sldId id="490" r:id="rId71"/>
    <p:sldId id="497" r:id="rId72"/>
    <p:sldId id="494" r:id="rId73"/>
    <p:sldId id="495" r:id="rId74"/>
    <p:sldId id="496" r:id="rId75"/>
    <p:sldId id="451"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81"/>
            <p14:sldId id="331"/>
            <p14:sldId id="332"/>
            <p14:sldId id="431"/>
            <p14:sldId id="333"/>
            <p14:sldId id="335"/>
            <p14:sldId id="432"/>
            <p14:sldId id="433"/>
            <p14:sldId id="434"/>
            <p14:sldId id="435"/>
            <p14:sldId id="436"/>
            <p14:sldId id="437"/>
            <p14:sldId id="438"/>
            <p14:sldId id="439"/>
            <p14:sldId id="440"/>
            <p14:sldId id="441"/>
            <p14:sldId id="449"/>
            <p14:sldId id="447"/>
            <p14:sldId id="448"/>
            <p14:sldId id="442"/>
            <p14:sldId id="443"/>
            <p14:sldId id="444"/>
            <p14:sldId id="445"/>
            <p14:sldId id="446"/>
            <p14:sldId id="349"/>
            <p14:sldId id="450"/>
            <p14:sldId id="452"/>
            <p14:sldId id="453"/>
            <p14:sldId id="454"/>
            <p14:sldId id="455"/>
            <p14:sldId id="456"/>
            <p14:sldId id="457"/>
            <p14:sldId id="458"/>
            <p14:sldId id="459"/>
            <p14:sldId id="463"/>
            <p14:sldId id="472"/>
            <p14:sldId id="473"/>
            <p14:sldId id="466"/>
            <p14:sldId id="467"/>
            <p14:sldId id="468"/>
            <p14:sldId id="469"/>
            <p14:sldId id="470"/>
            <p14:sldId id="474"/>
            <p14:sldId id="350"/>
            <p14:sldId id="475"/>
            <p14:sldId id="351"/>
            <p14:sldId id="476"/>
            <p14:sldId id="477"/>
            <p14:sldId id="478"/>
            <p14:sldId id="479"/>
            <p14:sldId id="480"/>
            <p14:sldId id="481"/>
            <p14:sldId id="482"/>
            <p14:sldId id="483"/>
            <p14:sldId id="484"/>
            <p14:sldId id="485"/>
            <p14:sldId id="486"/>
            <p14:sldId id="362"/>
            <p14:sldId id="363"/>
            <p14:sldId id="364"/>
            <p14:sldId id="366"/>
            <p14:sldId id="487"/>
            <p14:sldId id="488"/>
            <p14:sldId id="489"/>
            <p14:sldId id="491"/>
            <p14:sldId id="492"/>
            <p14:sldId id="493"/>
            <p14:sldId id="404"/>
            <p14:sldId id="490"/>
            <p14:sldId id="497"/>
            <p14:sldId id="494"/>
            <p14:sldId id="495"/>
            <p14:sldId id="496"/>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9E637-A7B5-43FB-8389-B7D5933ACE60}" type="doc">
      <dgm:prSet loTypeId="urn:microsoft.com/office/officeart/2005/8/layout/cycle8" loCatId="cycle" qsTypeId="urn:microsoft.com/office/officeart/2005/8/quickstyle/simple1" qsCatId="simple" csTypeId="urn:microsoft.com/office/officeart/2005/8/colors/accent1_2" csCatId="accent1" phldr="1"/>
      <dgm:spPr/>
    </dgm:pt>
    <dgm:pt modelId="{6619A0F5-DA4D-46DE-ADEE-1836A3039242}">
      <dgm:prSet phldrT="[Text]"/>
      <dgm:spPr/>
      <dgm:t>
        <a:bodyPr/>
        <a:lstStyle/>
        <a:p>
          <a:r>
            <a:rPr lang="en-US" dirty="0" smtClean="0"/>
            <a:t>Plan</a:t>
          </a:r>
          <a:endParaRPr lang="en-US" dirty="0"/>
        </a:p>
      </dgm:t>
    </dgm:pt>
    <dgm:pt modelId="{2B5E9727-AAB6-43F1-ABA7-8A5562FC1A88}" type="parTrans" cxnId="{38A32C5B-2982-4455-A323-4CF526462FDB}">
      <dgm:prSet/>
      <dgm:spPr/>
      <dgm:t>
        <a:bodyPr/>
        <a:lstStyle/>
        <a:p>
          <a:endParaRPr lang="en-US"/>
        </a:p>
      </dgm:t>
    </dgm:pt>
    <dgm:pt modelId="{1A1586AE-225B-4423-B85A-CBEF43605134}" type="sibTrans" cxnId="{38A32C5B-2982-4455-A323-4CF526462FDB}">
      <dgm:prSet/>
      <dgm:spPr/>
      <dgm:t>
        <a:bodyPr/>
        <a:lstStyle/>
        <a:p>
          <a:endParaRPr lang="en-US"/>
        </a:p>
      </dgm:t>
    </dgm:pt>
    <dgm:pt modelId="{4564DBF6-A40A-4EA7-B53B-33D8764A67CF}">
      <dgm:prSet phldrT="[Text]"/>
      <dgm:spPr/>
      <dgm:t>
        <a:bodyPr/>
        <a:lstStyle/>
        <a:p>
          <a:r>
            <a:rPr lang="en-US" dirty="0" smtClean="0"/>
            <a:t>Implement</a:t>
          </a:r>
          <a:endParaRPr lang="en-US" dirty="0"/>
        </a:p>
      </dgm:t>
    </dgm:pt>
    <dgm:pt modelId="{C8C5E276-AA34-4859-8398-F409A504F414}" type="parTrans" cxnId="{0B8BCCD0-945C-4E8A-A989-14CF61DD7F03}">
      <dgm:prSet/>
      <dgm:spPr/>
      <dgm:t>
        <a:bodyPr/>
        <a:lstStyle/>
        <a:p>
          <a:endParaRPr lang="en-US"/>
        </a:p>
      </dgm:t>
    </dgm:pt>
    <dgm:pt modelId="{8922D348-4070-4094-9021-6EA3A3A0D7A5}" type="sibTrans" cxnId="{0B8BCCD0-945C-4E8A-A989-14CF61DD7F03}">
      <dgm:prSet/>
      <dgm:spPr/>
      <dgm:t>
        <a:bodyPr/>
        <a:lstStyle/>
        <a:p>
          <a:endParaRPr lang="en-US"/>
        </a:p>
      </dgm:t>
    </dgm:pt>
    <dgm:pt modelId="{62E80624-0D7F-4561-8E08-6AC273B87E49}">
      <dgm:prSet phldrT="[Text]"/>
      <dgm:spPr/>
      <dgm:t>
        <a:bodyPr/>
        <a:lstStyle/>
        <a:p>
          <a:r>
            <a:rPr lang="en-US" dirty="0" smtClean="0"/>
            <a:t>Test</a:t>
          </a:r>
          <a:endParaRPr lang="en-US" dirty="0"/>
        </a:p>
      </dgm:t>
    </dgm:pt>
    <dgm:pt modelId="{DFA66021-612E-48BA-8668-4E6D16F002C4}" type="parTrans" cxnId="{238A552D-A05B-4872-8D5F-AA2D7ACF1A93}">
      <dgm:prSet/>
      <dgm:spPr/>
      <dgm:t>
        <a:bodyPr/>
        <a:lstStyle/>
        <a:p>
          <a:endParaRPr lang="en-US"/>
        </a:p>
      </dgm:t>
    </dgm:pt>
    <dgm:pt modelId="{66CC877D-4C0B-45FD-BE1E-36D6AC937B00}" type="sibTrans" cxnId="{238A552D-A05B-4872-8D5F-AA2D7ACF1A93}">
      <dgm:prSet/>
      <dgm:spPr/>
      <dgm:t>
        <a:bodyPr/>
        <a:lstStyle/>
        <a:p>
          <a:endParaRPr lang="en-US"/>
        </a:p>
      </dgm:t>
    </dgm:pt>
    <dgm:pt modelId="{59D23295-D0B2-4F34-8FBE-15B9792CCCAE}" type="pres">
      <dgm:prSet presAssocID="{6539E637-A7B5-43FB-8389-B7D5933ACE60}" presName="compositeShape" presStyleCnt="0">
        <dgm:presLayoutVars>
          <dgm:chMax val="7"/>
          <dgm:dir/>
          <dgm:resizeHandles val="exact"/>
        </dgm:presLayoutVars>
      </dgm:prSet>
      <dgm:spPr/>
    </dgm:pt>
    <dgm:pt modelId="{1050F7DB-15B0-4A3A-9DF9-58DE1033135F}" type="pres">
      <dgm:prSet presAssocID="{6539E637-A7B5-43FB-8389-B7D5933ACE60}" presName="wedge1" presStyleLbl="node1" presStyleIdx="0" presStyleCnt="3"/>
      <dgm:spPr/>
      <dgm:t>
        <a:bodyPr/>
        <a:lstStyle/>
        <a:p>
          <a:endParaRPr lang="en-US"/>
        </a:p>
      </dgm:t>
    </dgm:pt>
    <dgm:pt modelId="{65337F8F-C8BE-4D19-BB73-2A80EBF0D43A}" type="pres">
      <dgm:prSet presAssocID="{6539E637-A7B5-43FB-8389-B7D5933ACE60}" presName="dummy1a" presStyleCnt="0"/>
      <dgm:spPr/>
    </dgm:pt>
    <dgm:pt modelId="{08996153-D338-45C2-8832-F9264CF24685}" type="pres">
      <dgm:prSet presAssocID="{6539E637-A7B5-43FB-8389-B7D5933ACE60}" presName="dummy1b" presStyleCnt="0"/>
      <dgm:spPr/>
    </dgm:pt>
    <dgm:pt modelId="{E9EE1229-7009-42EA-BDD8-8A0076C65A81}" type="pres">
      <dgm:prSet presAssocID="{6539E637-A7B5-43FB-8389-B7D5933ACE60}" presName="wedge1Tx" presStyleLbl="node1" presStyleIdx="0" presStyleCnt="3">
        <dgm:presLayoutVars>
          <dgm:chMax val="0"/>
          <dgm:chPref val="0"/>
          <dgm:bulletEnabled val="1"/>
        </dgm:presLayoutVars>
      </dgm:prSet>
      <dgm:spPr/>
      <dgm:t>
        <a:bodyPr/>
        <a:lstStyle/>
        <a:p>
          <a:endParaRPr lang="en-US"/>
        </a:p>
      </dgm:t>
    </dgm:pt>
    <dgm:pt modelId="{C5DC4BF6-6953-4683-B1FB-D23B9C1695F7}" type="pres">
      <dgm:prSet presAssocID="{6539E637-A7B5-43FB-8389-B7D5933ACE60}" presName="wedge2" presStyleLbl="node1" presStyleIdx="1" presStyleCnt="3"/>
      <dgm:spPr/>
      <dgm:t>
        <a:bodyPr/>
        <a:lstStyle/>
        <a:p>
          <a:endParaRPr lang="en-US"/>
        </a:p>
      </dgm:t>
    </dgm:pt>
    <dgm:pt modelId="{90E27835-A6CE-4831-9E48-57505CC6F26D}" type="pres">
      <dgm:prSet presAssocID="{6539E637-A7B5-43FB-8389-B7D5933ACE60}" presName="dummy2a" presStyleCnt="0"/>
      <dgm:spPr/>
    </dgm:pt>
    <dgm:pt modelId="{24D572C2-0B90-499E-8AA9-F016340BFEBE}" type="pres">
      <dgm:prSet presAssocID="{6539E637-A7B5-43FB-8389-B7D5933ACE60}" presName="dummy2b" presStyleCnt="0"/>
      <dgm:spPr/>
    </dgm:pt>
    <dgm:pt modelId="{78335AD5-FFEA-46D5-A0E3-2C48663BBFA7}" type="pres">
      <dgm:prSet presAssocID="{6539E637-A7B5-43FB-8389-B7D5933ACE60}" presName="wedge2Tx" presStyleLbl="node1" presStyleIdx="1" presStyleCnt="3">
        <dgm:presLayoutVars>
          <dgm:chMax val="0"/>
          <dgm:chPref val="0"/>
          <dgm:bulletEnabled val="1"/>
        </dgm:presLayoutVars>
      </dgm:prSet>
      <dgm:spPr/>
      <dgm:t>
        <a:bodyPr/>
        <a:lstStyle/>
        <a:p>
          <a:endParaRPr lang="en-US"/>
        </a:p>
      </dgm:t>
    </dgm:pt>
    <dgm:pt modelId="{83690DE9-B340-4474-A683-6B0565732D3E}" type="pres">
      <dgm:prSet presAssocID="{6539E637-A7B5-43FB-8389-B7D5933ACE60}" presName="wedge3" presStyleLbl="node1" presStyleIdx="2" presStyleCnt="3"/>
      <dgm:spPr/>
      <dgm:t>
        <a:bodyPr/>
        <a:lstStyle/>
        <a:p>
          <a:endParaRPr lang="en-US"/>
        </a:p>
      </dgm:t>
    </dgm:pt>
    <dgm:pt modelId="{2448675F-601D-45E2-9FF5-E3F6C864B407}" type="pres">
      <dgm:prSet presAssocID="{6539E637-A7B5-43FB-8389-B7D5933ACE60}" presName="dummy3a" presStyleCnt="0"/>
      <dgm:spPr/>
    </dgm:pt>
    <dgm:pt modelId="{CAAB4C43-4003-4D23-AFE4-EF596838569D}" type="pres">
      <dgm:prSet presAssocID="{6539E637-A7B5-43FB-8389-B7D5933ACE60}" presName="dummy3b" presStyleCnt="0"/>
      <dgm:spPr/>
    </dgm:pt>
    <dgm:pt modelId="{7858C7B7-63B4-4687-8390-8D5751B0B70E}" type="pres">
      <dgm:prSet presAssocID="{6539E637-A7B5-43FB-8389-B7D5933ACE60}" presName="wedge3Tx" presStyleLbl="node1" presStyleIdx="2" presStyleCnt="3">
        <dgm:presLayoutVars>
          <dgm:chMax val="0"/>
          <dgm:chPref val="0"/>
          <dgm:bulletEnabled val="1"/>
        </dgm:presLayoutVars>
      </dgm:prSet>
      <dgm:spPr/>
      <dgm:t>
        <a:bodyPr/>
        <a:lstStyle/>
        <a:p>
          <a:endParaRPr lang="en-US"/>
        </a:p>
      </dgm:t>
    </dgm:pt>
    <dgm:pt modelId="{C1979417-A17C-4937-A596-891D8C479045}" type="pres">
      <dgm:prSet presAssocID="{1A1586AE-225B-4423-B85A-CBEF43605134}" presName="arrowWedge1" presStyleLbl="fgSibTrans2D1" presStyleIdx="0" presStyleCnt="3"/>
      <dgm:spPr/>
    </dgm:pt>
    <dgm:pt modelId="{0328846F-0F3E-4DA8-8C75-E5CA3246DA47}" type="pres">
      <dgm:prSet presAssocID="{8922D348-4070-4094-9021-6EA3A3A0D7A5}" presName="arrowWedge2" presStyleLbl="fgSibTrans2D1" presStyleIdx="1" presStyleCnt="3"/>
      <dgm:spPr/>
    </dgm:pt>
    <dgm:pt modelId="{07C07812-1560-4BBE-8DE9-89158564C583}" type="pres">
      <dgm:prSet presAssocID="{66CC877D-4C0B-45FD-BE1E-36D6AC937B00}" presName="arrowWedge3" presStyleLbl="fgSibTrans2D1" presStyleIdx="2" presStyleCnt="3"/>
      <dgm:spPr/>
    </dgm:pt>
  </dgm:ptLst>
  <dgm:cxnLst>
    <dgm:cxn modelId="{4961D517-F4E1-4821-A3F3-19AFCA3A5862}" type="presOf" srcId="{62E80624-0D7F-4561-8E08-6AC273B87E49}" destId="{7858C7B7-63B4-4687-8390-8D5751B0B70E}" srcOrd="1" destOrd="0" presId="urn:microsoft.com/office/officeart/2005/8/layout/cycle8"/>
    <dgm:cxn modelId="{60C3C2A6-748F-498B-81A8-50A38FC6A85E}" type="presOf" srcId="{62E80624-0D7F-4561-8E08-6AC273B87E49}" destId="{83690DE9-B340-4474-A683-6B0565732D3E}" srcOrd="0" destOrd="0" presId="urn:microsoft.com/office/officeart/2005/8/layout/cycle8"/>
    <dgm:cxn modelId="{0B8BCCD0-945C-4E8A-A989-14CF61DD7F03}" srcId="{6539E637-A7B5-43FB-8389-B7D5933ACE60}" destId="{4564DBF6-A40A-4EA7-B53B-33D8764A67CF}" srcOrd="1" destOrd="0" parTransId="{C8C5E276-AA34-4859-8398-F409A504F414}" sibTransId="{8922D348-4070-4094-9021-6EA3A3A0D7A5}"/>
    <dgm:cxn modelId="{8E0D9D7B-AFB0-4CDE-802D-219B45661355}" type="presOf" srcId="{4564DBF6-A40A-4EA7-B53B-33D8764A67CF}" destId="{C5DC4BF6-6953-4683-B1FB-D23B9C1695F7}" srcOrd="0" destOrd="0" presId="urn:microsoft.com/office/officeart/2005/8/layout/cycle8"/>
    <dgm:cxn modelId="{238A552D-A05B-4872-8D5F-AA2D7ACF1A93}" srcId="{6539E637-A7B5-43FB-8389-B7D5933ACE60}" destId="{62E80624-0D7F-4561-8E08-6AC273B87E49}" srcOrd="2" destOrd="0" parTransId="{DFA66021-612E-48BA-8668-4E6D16F002C4}" sibTransId="{66CC877D-4C0B-45FD-BE1E-36D6AC937B00}"/>
    <dgm:cxn modelId="{AB37EEB8-DD38-487E-B8B3-E7342E82C8F3}" type="presOf" srcId="{4564DBF6-A40A-4EA7-B53B-33D8764A67CF}" destId="{78335AD5-FFEA-46D5-A0E3-2C48663BBFA7}" srcOrd="1" destOrd="0" presId="urn:microsoft.com/office/officeart/2005/8/layout/cycle8"/>
    <dgm:cxn modelId="{D747DC08-7E7D-4762-A8C3-FE17E02BFD77}" type="presOf" srcId="{6619A0F5-DA4D-46DE-ADEE-1836A3039242}" destId="{1050F7DB-15B0-4A3A-9DF9-58DE1033135F}" srcOrd="0" destOrd="0" presId="urn:microsoft.com/office/officeart/2005/8/layout/cycle8"/>
    <dgm:cxn modelId="{38ECD37F-2CDB-4365-ABBE-7F9ED6DE374D}" type="presOf" srcId="{6539E637-A7B5-43FB-8389-B7D5933ACE60}" destId="{59D23295-D0B2-4F34-8FBE-15B9792CCCAE}" srcOrd="0" destOrd="0" presId="urn:microsoft.com/office/officeart/2005/8/layout/cycle8"/>
    <dgm:cxn modelId="{0D7CD3E8-ACB5-4BE0-8F40-A09E6ACF1263}" type="presOf" srcId="{6619A0F5-DA4D-46DE-ADEE-1836A3039242}" destId="{E9EE1229-7009-42EA-BDD8-8A0076C65A81}" srcOrd="1" destOrd="0" presId="urn:microsoft.com/office/officeart/2005/8/layout/cycle8"/>
    <dgm:cxn modelId="{38A32C5B-2982-4455-A323-4CF526462FDB}" srcId="{6539E637-A7B5-43FB-8389-B7D5933ACE60}" destId="{6619A0F5-DA4D-46DE-ADEE-1836A3039242}" srcOrd="0" destOrd="0" parTransId="{2B5E9727-AAB6-43F1-ABA7-8A5562FC1A88}" sibTransId="{1A1586AE-225B-4423-B85A-CBEF43605134}"/>
    <dgm:cxn modelId="{3DC25C40-143A-4E14-A5CD-D4EE20A194AE}" type="presParOf" srcId="{59D23295-D0B2-4F34-8FBE-15B9792CCCAE}" destId="{1050F7DB-15B0-4A3A-9DF9-58DE1033135F}" srcOrd="0" destOrd="0" presId="urn:microsoft.com/office/officeart/2005/8/layout/cycle8"/>
    <dgm:cxn modelId="{49E424C3-76BA-475B-8277-8BBAB6E36867}" type="presParOf" srcId="{59D23295-D0B2-4F34-8FBE-15B9792CCCAE}" destId="{65337F8F-C8BE-4D19-BB73-2A80EBF0D43A}" srcOrd="1" destOrd="0" presId="urn:microsoft.com/office/officeart/2005/8/layout/cycle8"/>
    <dgm:cxn modelId="{10F79C91-8FCA-4F15-9274-CFAB477C9746}" type="presParOf" srcId="{59D23295-D0B2-4F34-8FBE-15B9792CCCAE}" destId="{08996153-D338-45C2-8832-F9264CF24685}" srcOrd="2" destOrd="0" presId="urn:microsoft.com/office/officeart/2005/8/layout/cycle8"/>
    <dgm:cxn modelId="{4D227C56-843D-4F98-9F37-1505FF5AEB17}" type="presParOf" srcId="{59D23295-D0B2-4F34-8FBE-15B9792CCCAE}" destId="{E9EE1229-7009-42EA-BDD8-8A0076C65A81}" srcOrd="3" destOrd="0" presId="urn:microsoft.com/office/officeart/2005/8/layout/cycle8"/>
    <dgm:cxn modelId="{67EC017F-1384-4DFF-BCB5-EB07188F1542}" type="presParOf" srcId="{59D23295-D0B2-4F34-8FBE-15B9792CCCAE}" destId="{C5DC4BF6-6953-4683-B1FB-D23B9C1695F7}" srcOrd="4" destOrd="0" presId="urn:microsoft.com/office/officeart/2005/8/layout/cycle8"/>
    <dgm:cxn modelId="{4E1F11DB-C8FB-499F-9B60-904532FD75D0}" type="presParOf" srcId="{59D23295-D0B2-4F34-8FBE-15B9792CCCAE}" destId="{90E27835-A6CE-4831-9E48-57505CC6F26D}" srcOrd="5" destOrd="0" presId="urn:microsoft.com/office/officeart/2005/8/layout/cycle8"/>
    <dgm:cxn modelId="{AF263567-5A40-4F58-A5FC-CACB0056739E}" type="presParOf" srcId="{59D23295-D0B2-4F34-8FBE-15B9792CCCAE}" destId="{24D572C2-0B90-499E-8AA9-F016340BFEBE}" srcOrd="6" destOrd="0" presId="urn:microsoft.com/office/officeart/2005/8/layout/cycle8"/>
    <dgm:cxn modelId="{6B1135F3-71F9-46A7-B5E7-982E109C37F4}" type="presParOf" srcId="{59D23295-D0B2-4F34-8FBE-15B9792CCCAE}" destId="{78335AD5-FFEA-46D5-A0E3-2C48663BBFA7}" srcOrd="7" destOrd="0" presId="urn:microsoft.com/office/officeart/2005/8/layout/cycle8"/>
    <dgm:cxn modelId="{6924292B-3285-4885-A385-464EA8655BBF}" type="presParOf" srcId="{59D23295-D0B2-4F34-8FBE-15B9792CCCAE}" destId="{83690DE9-B340-4474-A683-6B0565732D3E}" srcOrd="8" destOrd="0" presId="urn:microsoft.com/office/officeart/2005/8/layout/cycle8"/>
    <dgm:cxn modelId="{E37DD4F3-EE17-4F5E-813F-44ED56531727}" type="presParOf" srcId="{59D23295-D0B2-4F34-8FBE-15B9792CCCAE}" destId="{2448675F-601D-45E2-9FF5-E3F6C864B407}" srcOrd="9" destOrd="0" presId="urn:microsoft.com/office/officeart/2005/8/layout/cycle8"/>
    <dgm:cxn modelId="{261692DB-8D9A-45B6-915A-3BE8FA1BBB2B}" type="presParOf" srcId="{59D23295-D0B2-4F34-8FBE-15B9792CCCAE}" destId="{CAAB4C43-4003-4D23-AFE4-EF596838569D}" srcOrd="10" destOrd="0" presId="urn:microsoft.com/office/officeart/2005/8/layout/cycle8"/>
    <dgm:cxn modelId="{D74945D3-BACB-4558-8C0C-684BF7CACD34}" type="presParOf" srcId="{59D23295-D0B2-4F34-8FBE-15B9792CCCAE}" destId="{7858C7B7-63B4-4687-8390-8D5751B0B70E}" srcOrd="11" destOrd="0" presId="urn:microsoft.com/office/officeart/2005/8/layout/cycle8"/>
    <dgm:cxn modelId="{85986189-0418-4D5C-ADAA-AC73E8176BCB}" type="presParOf" srcId="{59D23295-D0B2-4F34-8FBE-15B9792CCCAE}" destId="{C1979417-A17C-4937-A596-891D8C479045}" srcOrd="12" destOrd="0" presId="urn:microsoft.com/office/officeart/2005/8/layout/cycle8"/>
    <dgm:cxn modelId="{0C6BC0F8-5DF6-4BDF-81A8-9C82514E65DB}" type="presParOf" srcId="{59D23295-D0B2-4F34-8FBE-15B9792CCCAE}" destId="{0328846F-0F3E-4DA8-8C75-E5CA3246DA47}" srcOrd="13" destOrd="0" presId="urn:microsoft.com/office/officeart/2005/8/layout/cycle8"/>
    <dgm:cxn modelId="{67667671-4FB8-4597-B3B0-06F930287C54}" type="presParOf" srcId="{59D23295-D0B2-4F34-8FBE-15B9792CCCAE}" destId="{07C07812-1560-4BBE-8DE9-89158564C58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A17F42F-44D4-A549-84FB-CFF205F96CC3}" type="slidenum">
              <a:rPr lang="en-US"/>
              <a:pPr/>
              <a:t>46</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120693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A7E620-7861-9349-BD29-C3EF012213EF}" type="slidenum">
              <a:rPr lang="en-US"/>
              <a:pPr/>
              <a:t>64</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227169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F89DB4-468A-A14E-8028-F0CB96A027CC}" type="slidenum">
              <a:rPr lang="en-US"/>
              <a:pPr/>
              <a:t>66</a:t>
            </a:fld>
            <a:endParaRPr lang="en-US"/>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116465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F693A5-B89E-DB47-9EED-2F4A0CB6CA0D}" type="slidenum">
              <a:rPr lang="en-US"/>
              <a:pPr/>
              <a:t>67</a:t>
            </a:fld>
            <a:endParaRPr lang="en-US"/>
          </a:p>
        </p:txBody>
      </p:sp>
      <p:sp>
        <p:nvSpPr>
          <p:cNvPr id="79875"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79876"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discrete analog of Brownian motion (applications to stock market – Black-Scholes, behavior of atomic particles predicted by quantum physics, dispersion of ink flowing in water)</a:t>
            </a:r>
          </a:p>
          <a:p>
            <a:pPr eaLnBrk="1" hangingPunct="1"/>
            <a:r>
              <a:rPr lang="en-US"/>
              <a:t>Simulations of this sort are widely used in economics, science and engineering</a:t>
            </a:r>
          </a:p>
          <a:p>
            <a:pPr eaLnBrk="1" hangingPunct="1"/>
            <a:r>
              <a:rPr lang="en-US"/>
              <a:t>Monte Carlo simulation = use randomness to perform scientific experiment on a computer</a:t>
            </a:r>
          </a:p>
          <a:p>
            <a:pPr eaLnBrk="1" hangingPunct="1"/>
            <a:r>
              <a:rPr lang="en-US"/>
              <a:t>Von Neumann (who declared that anyone considering generating random number on a computer is in a state of sin) was one of the pioneers of monte carlo simulation</a:t>
            </a:r>
          </a:p>
          <a:p>
            <a:pPr eaLnBrk="1" hangingPunct="1"/>
            <a:endParaRPr lang="en-US"/>
          </a:p>
        </p:txBody>
      </p:sp>
    </p:spTree>
    <p:extLst>
      <p:ext uri="{BB962C8B-B14F-4D97-AF65-F5344CB8AC3E}">
        <p14:creationId xmlns:p14="http://schemas.microsoft.com/office/powerpoint/2010/main" val="101774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AD5C56D-2263-3747-ADA7-383E0EC1F039}" type="slidenum">
              <a:rPr lang="en-US"/>
              <a:pPr/>
              <a:t>68</a:t>
            </a:fld>
            <a:endParaRPr lang="en-US"/>
          </a:p>
        </p:txBody>
      </p:sp>
      <p:sp>
        <p:nvSpPr>
          <p:cNvPr id="81923" name="Rectangle 2"/>
          <p:cNvSpPr>
            <a:spLocks noGrp="1" noRot="1" noChangeAspect="1" noChangeArrowheads="1"/>
          </p:cNvSpPr>
          <p:nvPr>
            <p:ph type="sldImg"/>
          </p:nvPr>
        </p:nvSpPr>
        <p:spPr>
          <a:xfrm>
            <a:off x="385763" y="687388"/>
            <a:ext cx="6088062" cy="3425825"/>
          </a:xfrm>
          <a:solidFill>
            <a:srgbClr val="FFFFFF"/>
          </a:solidFill>
          <a:ln/>
        </p:spPr>
      </p:sp>
      <p:sp>
        <p:nvSpPr>
          <p:cNvPr id="81924"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This program is worthy of careful study.</a:t>
            </a:r>
          </a:p>
          <a:p>
            <a:pPr eaLnBrk="1" hangingPunct="1"/>
            <a:r>
              <a:rPr lang="en-US"/>
              <a:t>Conditional within a while loop within a for loop.</a:t>
            </a:r>
          </a:p>
          <a:p>
            <a:pPr eaLnBrk="1" hangingPunct="1"/>
            <a:r>
              <a:rPr lang="en-US"/>
              <a:t>Inner loop uses &amp;&amp; to continue as long as gambler is not broke and didn't reach goal</a:t>
            </a:r>
          </a:p>
        </p:txBody>
      </p:sp>
    </p:spTree>
    <p:extLst>
      <p:ext uri="{BB962C8B-B14F-4D97-AF65-F5344CB8AC3E}">
        <p14:creationId xmlns:p14="http://schemas.microsoft.com/office/powerpoint/2010/main" val="132291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30760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90308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89843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5C355B2-A199-5B41-AE2B-0EE931DF4234}" type="slidenum">
              <a:rPr lang="en-US"/>
              <a:pPr/>
              <a:t>75</a:t>
            </a:fld>
            <a:endParaRPr lang="en-US"/>
          </a:p>
        </p:txBody>
      </p:sp>
      <p:sp>
        <p:nvSpPr>
          <p:cNvPr id="86019" name="Rectangle 2"/>
          <p:cNvSpPr>
            <a:spLocks noGrp="1" noRot="1" noChangeAspect="1" noChangeArrowheads="1"/>
          </p:cNvSpPr>
          <p:nvPr>
            <p:ph type="sldImg"/>
          </p:nvPr>
        </p:nvSpPr>
        <p:spPr>
          <a:xfrm>
            <a:off x="385763" y="687388"/>
            <a:ext cx="6088062" cy="3425825"/>
          </a:xfrm>
          <a:solidFill>
            <a:srgbClr val="FFFFFF"/>
          </a:solidFill>
          <a:ln/>
        </p:spPr>
      </p:sp>
      <p:sp>
        <p:nvSpPr>
          <p:cNvPr id="8602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Loops save ink </a:t>
            </a:r>
          </a:p>
        </p:txBody>
      </p:sp>
    </p:spTree>
    <p:extLst>
      <p:ext uri="{BB962C8B-B14F-4D97-AF65-F5344CB8AC3E}">
        <p14:creationId xmlns:p14="http://schemas.microsoft.com/office/powerpoint/2010/main" val="3508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5DA77C-0121-6946-BA2F-7915A632245A}" type="slidenum">
              <a:rPr lang="en-US"/>
              <a:pPr/>
              <a:t>2</a:t>
            </a:fld>
            <a:endParaRPr lang="en-US"/>
          </a:p>
        </p:txBody>
      </p:sp>
      <p:sp>
        <p:nvSpPr>
          <p:cNvPr id="22531" name="Rectangle 2"/>
          <p:cNvSpPr>
            <a:spLocks noGrp="1" noRot="1" noChangeAspect="1" noChangeArrowheads="1"/>
          </p:cNvSpPr>
          <p:nvPr>
            <p:ph type="sldImg"/>
          </p:nvPr>
        </p:nvSpPr>
        <p:spPr>
          <a:xfrm>
            <a:off x="385763" y="687388"/>
            <a:ext cx="6088062" cy="3425825"/>
          </a:xfrm>
          <a:solidFill>
            <a:srgbClr val="FFFFFF"/>
          </a:solidFill>
          <a:ln/>
        </p:spPr>
      </p:sp>
      <p:sp>
        <p:nvSpPr>
          <p:cNvPr id="2253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straight-line programs: akin to calculator</a:t>
            </a:r>
          </a:p>
        </p:txBody>
      </p:sp>
    </p:spTree>
    <p:extLst>
      <p:ext uri="{BB962C8B-B14F-4D97-AF65-F5344CB8AC3E}">
        <p14:creationId xmlns:p14="http://schemas.microsoft.com/office/powerpoint/2010/main" val="146257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405802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CA0FE8E-ACE3-FC48-8CB2-83E7BFAAD6F2}" type="slidenum">
              <a:rPr lang="en-US"/>
              <a:pPr/>
              <a:t>5</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291207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49818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B577F0-3FC2-F84B-ACDE-AE4A7707413C}" type="slidenum">
              <a:rPr lang="en-US"/>
              <a:pPr/>
              <a:t>19</a:t>
            </a:fld>
            <a:endParaRPr lang="en-US"/>
          </a:p>
        </p:txBody>
      </p:sp>
      <p:sp>
        <p:nvSpPr>
          <p:cNvPr id="43011"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4301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dirty="0">
                <a:solidFill>
                  <a:srgbClr val="B73432"/>
                </a:solidFill>
                <a:latin typeface="Arial" charset="0"/>
              </a:rPr>
              <a:t>YES. Need braces around statements in while loop.   </a:t>
            </a:r>
          </a:p>
          <a:p>
            <a:pPr eaLnBrk="1" hangingPunct="1"/>
            <a:r>
              <a:rPr lang="en-US" dirty="0">
                <a:solidFill>
                  <a:srgbClr val="B73432"/>
                </a:solidFill>
                <a:latin typeface="Arial" charset="0"/>
              </a:rPr>
              <a:t>     Indentation does not imply </a:t>
            </a:r>
            <a:r>
              <a:rPr lang="en-US" dirty="0" err="1">
                <a:solidFill>
                  <a:srgbClr val="B73432"/>
                </a:solidFill>
                <a:latin typeface="Arial" charset="0"/>
              </a:rPr>
              <a:t>braces!Without</a:t>
            </a:r>
            <a:r>
              <a:rPr lang="en-US" dirty="0">
                <a:solidFill>
                  <a:srgbClr val="B73432"/>
                </a:solidFill>
                <a:latin typeface="Arial" charset="0"/>
              </a:rPr>
              <a:t> braces, program enters an infinite loop printing</a:t>
            </a:r>
            <a:r>
              <a:rPr lang="en-US" dirty="0" smtClean="0">
                <a:solidFill>
                  <a:srgbClr val="B73432"/>
                </a:solidFill>
                <a:latin typeface="Arial" charset="0"/>
              </a:rPr>
              <a:t> "0 1"s</a:t>
            </a:r>
            <a:r>
              <a:rPr lang="en-US" dirty="0">
                <a:solidFill>
                  <a:srgbClr val="B73432"/>
                </a:solidFill>
                <a:latin typeface="Arial" charset="0"/>
              </a:rPr>
              <a:t>.</a:t>
            </a:r>
          </a:p>
          <a:p>
            <a:pPr eaLnBrk="1" hangingPunct="1"/>
            <a:r>
              <a:rPr lang="en-US" dirty="0">
                <a:solidFill>
                  <a:srgbClr val="003399"/>
                </a:solidFill>
                <a:latin typeface="Arial" charset="0"/>
              </a:rPr>
              <a:t>Beginning programmer's first moment of panic: how to stop it?</a:t>
            </a:r>
          </a:p>
        </p:txBody>
      </p:sp>
    </p:spTree>
    <p:extLst>
      <p:ext uri="{BB962C8B-B14F-4D97-AF65-F5344CB8AC3E}">
        <p14:creationId xmlns:p14="http://schemas.microsoft.com/office/powerpoint/2010/main" val="399895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33556E4-4D62-774E-ACE5-F60CE445EEE7}" type="slidenum">
              <a:rPr lang="en-US"/>
              <a:pPr/>
              <a:t>37</a:t>
            </a:fld>
            <a:endParaRPr lang="en-US"/>
          </a:p>
        </p:txBody>
      </p:sp>
      <p:sp>
        <p:nvSpPr>
          <p:cNvPr id="73731" name="Rectangle 2"/>
          <p:cNvSpPr>
            <a:spLocks noGrp="1" noRot="1" noChangeAspect="1" noChangeArrowheads="1"/>
          </p:cNvSpPr>
          <p:nvPr>
            <p:ph type="sldImg"/>
          </p:nvPr>
        </p:nvSpPr>
        <p:spPr>
          <a:xfrm>
            <a:off x="352425" y="676275"/>
            <a:ext cx="6146800" cy="3457575"/>
          </a:xfrm>
          <a:solidFill>
            <a:srgbClr val="FFFFFF"/>
          </a:solidFill>
          <a:ln/>
        </p:spPr>
      </p:sp>
      <p:sp>
        <p:nvSpPr>
          <p:cNvPr id="73732"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a:t> apply a standard graphics technique to create the illusion of movement</a:t>
            </a:r>
          </a:p>
        </p:txBody>
      </p:sp>
    </p:spTree>
    <p:extLst>
      <p:ext uri="{BB962C8B-B14F-4D97-AF65-F5344CB8AC3E}">
        <p14:creationId xmlns:p14="http://schemas.microsoft.com/office/powerpoint/2010/main" val="131977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69107E0-EE28-534C-8C99-02C2D8FD909B}" type="slidenum">
              <a:rPr lang="en-US"/>
              <a:pPr/>
              <a:t>38</a:t>
            </a:fld>
            <a:endParaRPr lang="en-US"/>
          </a:p>
        </p:txBody>
      </p:sp>
      <p:sp>
        <p:nvSpPr>
          <p:cNvPr id="75779" name="Rectangle 2"/>
          <p:cNvSpPr>
            <a:spLocks noGrp="1" noRot="1" noChangeAspect="1" noChangeArrowheads="1"/>
          </p:cNvSpPr>
          <p:nvPr>
            <p:ph type="sldImg"/>
          </p:nvPr>
        </p:nvSpPr>
        <p:spPr>
          <a:xfrm>
            <a:off x="352425" y="676275"/>
            <a:ext cx="6146800" cy="3457575"/>
          </a:xfrm>
          <a:solidFill>
            <a:srgbClr val="FFFFFF"/>
          </a:solidFill>
          <a:ln/>
        </p:spPr>
      </p:sp>
      <p:sp>
        <p:nvSpPr>
          <p:cNvPr id="75780"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a:t>Doug suggests running with Color.black instead of Color.gray. Since the ball is drawn in black, nothing will appear to move. Then add System.out.println to show ball is moving, and finally add StdDraw.play("audio debug") to show ball is colliding. At this point ask students why it is broken?</a:t>
            </a:r>
          </a:p>
        </p:txBody>
      </p:sp>
    </p:spTree>
    <p:extLst>
      <p:ext uri="{BB962C8B-B14F-4D97-AF65-F5344CB8AC3E}">
        <p14:creationId xmlns:p14="http://schemas.microsoft.com/office/powerpoint/2010/main" val="312671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CA0FE8E-ACE3-FC48-8CB2-83E7BFAAD6F2}" type="slidenum">
              <a:rPr lang="en-US"/>
              <a:pPr/>
              <a:t>44</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382608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BEA04E-2241-46A5-909A-811906BD0C62}" type="datetime1">
              <a:rPr lang="en-US" smtClean="0"/>
              <a:t>9/25/2017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5FF3-2FC6-48ED-9BEB-9E1387989ECB}"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1DC63-4C93-4035-A0A0-FF8D10A3DB33}"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0B7F-44B4-4CFA-8BE9-B6A8225D2ECE}"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DDD2A-EEEB-42F3-9806-F6599191B36A}"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F9F8B6B-F6A9-4846-A272-2928D8DB67C6}" type="datetime1">
              <a:rPr lang="en-US" smtClean="0"/>
              <a:t>9/25/2017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6394C1-F0A8-4F17-9ECE-9569134043D5}" type="datetime1">
              <a:rPr lang="en-US" smtClean="0"/>
              <a:t>9/25/2017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3FC593-7851-478D-832E-6509D3B2F1B1}" type="datetime1">
              <a:rPr lang="en-US" smtClean="0"/>
              <a:t>9/25/2017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CBE9CF-2D3E-426A-8FDB-FB0E3731F0D8}" type="datetime1">
              <a:rPr lang="en-US" smtClean="0"/>
              <a:t>9/25/2017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AB5309-DCA3-4188-B292-A4769E26527A}" type="datetime1">
              <a:rPr lang="en-US" smtClean="0"/>
              <a:t>9/25/2017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96817-D1AC-4E3C-B094-0CCAAE4FE3C7}" type="datetime1">
              <a:rPr lang="en-US" smtClean="0"/>
              <a:t>9/25/2017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6F4B15-6F23-4AFA-BB44-664FF9BB331E}"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DCFD8-9390-413C-A447-DA6C7B11E60C}" type="datetime1">
              <a:rPr lang="en-US" smtClean="0"/>
              <a:t>9/25/2017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6B409-A103-4B94-B653-C7487019FBAE}" type="datetime1">
              <a:rPr lang="en-US" smtClean="0"/>
              <a:t>9/25/2017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C4263-DDA9-45C2-8F1E-68A2DBD69906}" type="datetime1">
              <a:rPr lang="en-US" smtClean="0"/>
              <a:t>9/25/2017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41145-89B0-4C09-9524-2C1DD5886499}"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5012D-5D96-42D0-B4CE-E3D8E05B98A4}" type="datetime1">
              <a:rPr lang="en-US" smtClean="0"/>
              <a:t>9/25/2017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4DE4B9-A931-495F-AAA4-06DB45EFED50}" type="datetime1">
              <a:rPr lang="en-US" smtClean="0"/>
              <a:t>9/25/2017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cs.oracle.com/javase/tutorial/java/data/numberformat.htm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5 </a:t>
            </a:r>
            <a:br>
              <a:rPr lang="en-US" altLang="en-US" dirty="0" smtClean="0"/>
            </a:br>
            <a:r>
              <a:rPr lang="en-US" altLang="en-US" dirty="0" smtClean="0"/>
              <a:t>Loops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true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236322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18370" y="3231918"/>
            <a:ext cx="9905999" cy="369332"/>
            <a:chOff x="1639229" y="2373275"/>
            <a:chExt cx="9905999" cy="369332"/>
          </a:xfrm>
        </p:grpSpPr>
        <p:sp>
          <p:nvSpPr>
            <p:cNvPr id="6" name="TextBox 5"/>
            <p:cNvSpPr txBox="1"/>
            <p:nvPr/>
          </p:nvSpPr>
          <p:spPr>
            <a:xfrm>
              <a:off x="905850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7" name="Rectangle 10"/>
            <p:cNvSpPr>
              <a:spLocks noChangeArrowheads="1"/>
            </p:cNvSpPr>
            <p:nvPr/>
          </p:nvSpPr>
          <p:spPr bwMode="auto">
            <a:xfrm>
              <a:off x="1639229" y="2373275"/>
              <a:ext cx="698066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8619893" y="2557941"/>
              <a:ext cx="43861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414885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29522" y="3651012"/>
            <a:ext cx="6449121" cy="373895"/>
            <a:chOff x="1639229" y="2373275"/>
            <a:chExt cx="6449121" cy="373895"/>
          </a:xfrm>
        </p:grpSpPr>
        <p:sp>
          <p:nvSpPr>
            <p:cNvPr id="6" name="TextBox 5"/>
            <p:cNvSpPr txBox="1"/>
            <p:nvPr/>
          </p:nvSpPr>
          <p:spPr>
            <a:xfrm>
              <a:off x="5601628" y="2377838"/>
              <a:ext cx="2486722" cy="369332"/>
            </a:xfrm>
            <a:prstGeom prst="rect">
              <a:avLst/>
            </a:prstGeom>
            <a:noFill/>
            <a:ln w="38100">
              <a:solidFill>
                <a:schemeClr val="accent1"/>
              </a:solidFill>
            </a:ln>
          </p:spPr>
          <p:txBody>
            <a:bodyPr wrap="square" rtlCol="0">
              <a:spAutoFit/>
            </a:bodyPr>
            <a:lstStyle/>
            <a:p>
              <a:pPr algn="ctr"/>
              <a:r>
                <a:rPr lang="en-US" dirty="0" smtClean="0"/>
                <a:t>Increment count</a:t>
              </a:r>
              <a:endParaRPr lang="en-US" dirty="0"/>
            </a:p>
          </p:txBody>
        </p:sp>
        <p:sp>
          <p:nvSpPr>
            <p:cNvPr id="7" name="Rectangle 10"/>
            <p:cNvSpPr>
              <a:spLocks noChangeArrowheads="1"/>
            </p:cNvSpPr>
            <p:nvPr/>
          </p:nvSpPr>
          <p:spPr bwMode="auto">
            <a:xfrm>
              <a:off x="1639229" y="2373275"/>
              <a:ext cx="1550019"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flipV="1">
              <a:off x="3189248" y="2557941"/>
              <a:ext cx="2412380" cy="4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73870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true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44591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18370" y="3231918"/>
            <a:ext cx="9905999" cy="369332"/>
            <a:chOff x="1639229" y="2373275"/>
            <a:chExt cx="9905999" cy="369332"/>
          </a:xfrm>
        </p:grpSpPr>
        <p:sp>
          <p:nvSpPr>
            <p:cNvPr id="6" name="TextBox 5"/>
            <p:cNvSpPr txBox="1"/>
            <p:nvPr/>
          </p:nvSpPr>
          <p:spPr>
            <a:xfrm>
              <a:off x="905850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7" name="Rectangle 10"/>
            <p:cNvSpPr>
              <a:spLocks noChangeArrowheads="1"/>
            </p:cNvSpPr>
            <p:nvPr/>
          </p:nvSpPr>
          <p:spPr bwMode="auto">
            <a:xfrm>
              <a:off x="1639229" y="2373275"/>
              <a:ext cx="698066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8619893" y="2557941"/>
              <a:ext cx="43861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31443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29522" y="3651012"/>
            <a:ext cx="6449121" cy="373895"/>
            <a:chOff x="1639229" y="2373275"/>
            <a:chExt cx="6449121" cy="373895"/>
          </a:xfrm>
        </p:grpSpPr>
        <p:sp>
          <p:nvSpPr>
            <p:cNvPr id="6" name="TextBox 5"/>
            <p:cNvSpPr txBox="1"/>
            <p:nvPr/>
          </p:nvSpPr>
          <p:spPr>
            <a:xfrm>
              <a:off x="5601628" y="2377838"/>
              <a:ext cx="2486722" cy="369332"/>
            </a:xfrm>
            <a:prstGeom prst="rect">
              <a:avLst/>
            </a:prstGeom>
            <a:noFill/>
            <a:ln w="38100">
              <a:solidFill>
                <a:schemeClr val="accent1"/>
              </a:solidFill>
            </a:ln>
          </p:spPr>
          <p:txBody>
            <a:bodyPr wrap="square" rtlCol="0">
              <a:spAutoFit/>
            </a:bodyPr>
            <a:lstStyle/>
            <a:p>
              <a:pPr algn="ctr"/>
              <a:r>
                <a:rPr lang="en-US" dirty="0" smtClean="0"/>
                <a:t>Increment count</a:t>
              </a:r>
              <a:endParaRPr lang="en-US" dirty="0"/>
            </a:p>
          </p:txBody>
        </p:sp>
        <p:sp>
          <p:nvSpPr>
            <p:cNvPr id="7" name="Rectangle 10"/>
            <p:cNvSpPr>
              <a:spLocks noChangeArrowheads="1"/>
            </p:cNvSpPr>
            <p:nvPr/>
          </p:nvSpPr>
          <p:spPr bwMode="auto">
            <a:xfrm>
              <a:off x="1639229" y="2373275"/>
              <a:ext cx="1550019"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flipV="1">
              <a:off x="3189248" y="2557941"/>
              <a:ext cx="2412380" cy="4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27076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false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371042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39229" y="4503157"/>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Continue after closing }</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153080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With A partner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spcBef>
                    <a:spcPts val="0"/>
                  </a:spcBef>
                </a:pPr>
                <a:r>
                  <a:rPr lang="en-US" dirty="0" smtClean="0"/>
                  <a:t>What does are the values of </a:t>
                </a:r>
                <a14:m>
                  <m:oMath xmlns:m="http://schemas.openxmlformats.org/officeDocument/2006/math">
                    <m:r>
                      <a:rPr lang="en-US" b="0" i="1" smtClean="0">
                        <a:latin typeface="Cambria Math" panose="02040503050406030204" pitchFamily="18" charset="0"/>
                      </a:rPr>
                      <m:t>𝑛</m:t>
                    </m:r>
                  </m:oMath>
                </a14:m>
                <a:r>
                  <a:rPr lang="en-US" dirty="0" smtClean="0"/>
                  <a:t> and </a:t>
                </a:r>
                <a14:m>
                  <m:oMath xmlns:m="http://schemas.openxmlformats.org/officeDocument/2006/math">
                    <m:r>
                      <a:rPr lang="en-US" b="0" i="1" smtClean="0">
                        <a:latin typeface="Cambria Math" panose="02040503050406030204" pitchFamily="18" charset="0"/>
                      </a:rPr>
                      <m:t>𝑚</m:t>
                    </m:r>
                  </m:oMath>
                </a14:m>
                <a:r>
                  <a:rPr lang="en-US" dirty="0" smtClean="0"/>
                  <a:t> after this:</a:t>
                </a:r>
                <a:br>
                  <a:rPr lang="en-US" dirty="0" smtClean="0"/>
                </a:b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dirty="0" smtClean="0">
                    <a:solidFill>
                      <a:srgbClr val="FF0000"/>
                    </a:solidFill>
                    <a:latin typeface="Courier New" panose="02070309020205020404" pitchFamily="49" charset="0"/>
                    <a:cs typeface="Courier New" panose="02070309020205020404" pitchFamily="49" charset="0"/>
                  </a:rPr>
                  <a:t>1234567</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(n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m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*m) + (n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n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a:p>
                <a:pPr>
                  <a:spcBef>
                    <a:spcPts val="0"/>
                  </a:spcBef>
                </a:pPr>
                <a:r>
                  <a:rPr lang="en-US" dirty="0" smtClean="0"/>
                  <a:t>Show the trace of the program at each step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926"/>
                </a:stretch>
              </a:blipFill>
            </p:spPr>
            <p:txBody>
              <a:bodyPr/>
              <a:lstStyle/>
              <a:p>
                <a:r>
                  <a:rPr lang="en-US">
                    <a:noFill/>
                  </a:rPr>
                  <a:t> </a:t>
                </a:r>
              </a:p>
            </p:txBody>
          </p:sp>
        </mc:Fallback>
      </mc:AlternateContent>
    </p:spTree>
    <p:extLst>
      <p:ext uri="{BB962C8B-B14F-4D97-AF65-F5344CB8AC3E}">
        <p14:creationId xmlns:p14="http://schemas.microsoft.com/office/powerpoint/2010/main" val="13446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dirty="0" smtClean="0"/>
              <a:t>Question</a:t>
            </a:r>
            <a:endParaRPr lang="en-US" dirty="0"/>
          </a:p>
        </p:txBody>
      </p:sp>
      <p:sp>
        <p:nvSpPr>
          <p:cNvPr id="41988" name="Rectangle 3"/>
          <p:cNvSpPr>
            <a:spLocks noGrp="1" noChangeArrowheads="1"/>
          </p:cNvSpPr>
          <p:nvPr>
            <p:ph type="body" idx="1"/>
          </p:nvPr>
        </p:nvSpPr>
        <p:spPr/>
        <p:txBody>
          <a:bodyPr>
            <a:normAutofit fontScale="92500" lnSpcReduction="10000"/>
          </a:bodyPr>
          <a:lstStyle/>
          <a:p>
            <a:r>
              <a:rPr lang="en-US" dirty="0" smtClean="0"/>
              <a:t>What is wrong with the following code?</a:t>
            </a:r>
          </a:p>
          <a:p>
            <a:r>
              <a:rPr lang="en-US" dirty="0" smtClean="0"/>
              <a:t>What happens?</a:t>
            </a:r>
          </a:p>
          <a:p>
            <a:r>
              <a:rPr lang="en-US" dirty="0" smtClean="0"/>
              <a:t>Fix it and explain what the code outputs</a:t>
            </a:r>
          </a:p>
          <a:p>
            <a:pPr marL="0" indent="0">
              <a:buNone/>
            </a:pPr>
            <a:endParaRPr lang="en-US" dirty="0" smtClean="0"/>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85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Control Flow</a:t>
            </a:r>
            <a:endParaRPr lang="en-US"/>
          </a:p>
        </p:txBody>
      </p:sp>
      <p:sp>
        <p:nvSpPr>
          <p:cNvPr id="21508" name="Rectangle 3"/>
          <p:cNvSpPr>
            <a:spLocks noGrp="1" noChangeArrowheads="1"/>
          </p:cNvSpPr>
          <p:nvPr>
            <p:ph type="body" idx="1"/>
          </p:nvPr>
        </p:nvSpPr>
        <p:spPr>
          <a:xfrm>
            <a:off x="1141412" y="2097088"/>
            <a:ext cx="9905999" cy="3694113"/>
          </a:xfrm>
        </p:spPr>
        <p:txBody>
          <a:bodyPr/>
          <a:lstStyle/>
          <a:p>
            <a:r>
              <a:rPr lang="en-US" dirty="0" smtClean="0"/>
              <a:t>Control flow.</a:t>
            </a:r>
          </a:p>
          <a:p>
            <a:pPr lvl="1"/>
            <a:r>
              <a:rPr lang="en-US" dirty="0" smtClean="0"/>
              <a:t>Sequence of statements that are actually executed in a program.</a:t>
            </a:r>
          </a:p>
          <a:p>
            <a:pPr lvl="1"/>
            <a:r>
              <a:rPr lang="en-US" dirty="0" smtClean="0"/>
              <a:t>Conditionals and loops: enable us to choreograph control flow.</a:t>
            </a:r>
            <a:endParaRPr lang="en-US" dirty="0"/>
          </a:p>
        </p:txBody>
      </p:sp>
      <p:grpSp>
        <p:nvGrpSpPr>
          <p:cNvPr id="4" name="Group 3"/>
          <p:cNvGrpSpPr/>
          <p:nvPr/>
        </p:nvGrpSpPr>
        <p:grpSpPr>
          <a:xfrm>
            <a:off x="3252791" y="3709630"/>
            <a:ext cx="1201738" cy="2603500"/>
            <a:chOff x="3302000" y="2882900"/>
            <a:chExt cx="1201738" cy="2603500"/>
          </a:xfrm>
        </p:grpSpPr>
        <p:cxnSp>
          <p:nvCxnSpPr>
            <p:cNvPr id="21509" name="AutoShape 4"/>
            <p:cNvCxnSpPr>
              <a:cxnSpLocks noChangeShapeType="1"/>
              <a:stCxn id="21510" idx="2"/>
              <a:endCxn id="21515" idx="0"/>
            </p:cNvCxnSpPr>
            <p:nvPr/>
          </p:nvCxnSpPr>
          <p:spPr bwMode="auto">
            <a:xfrm>
              <a:off x="3903663" y="3951288"/>
              <a:ext cx="0" cy="468312"/>
            </a:xfrm>
            <a:prstGeom prst="straightConnector1">
              <a:avLst/>
            </a:prstGeom>
            <a:noFill/>
            <a:ln w="38100">
              <a:solidFill>
                <a:schemeClr val="accent1"/>
              </a:solidFill>
              <a:round/>
              <a:headEnd type="none" w="med" len="med"/>
              <a:tailEnd type="triangle" w="med" len="med"/>
            </a:ln>
          </p:spPr>
        </p:cxnSp>
        <p:sp>
          <p:nvSpPr>
            <p:cNvPr id="21510" name="AutoShape 5"/>
            <p:cNvSpPr>
              <a:spLocks noChangeArrowheads="1"/>
            </p:cNvSpPr>
            <p:nvPr/>
          </p:nvSpPr>
          <p:spPr bwMode="auto">
            <a:xfrm>
              <a:off x="3302000" y="3633788"/>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a:solidFill>
                    <a:schemeClr val="bg1"/>
                  </a:solidFill>
                  <a:latin typeface="Lucida Sans Italic" pitchFamily="32" charset="0"/>
                </a:rPr>
                <a:t>statement 2</a:t>
              </a:r>
              <a:endParaRPr lang="en-US" sz="1400">
                <a:solidFill>
                  <a:schemeClr val="bg1"/>
                </a:solidFill>
              </a:endParaRPr>
            </a:p>
          </p:txBody>
        </p:sp>
        <p:cxnSp>
          <p:nvCxnSpPr>
            <p:cNvPr id="21511" name="AutoShape 6"/>
            <p:cNvCxnSpPr>
              <a:cxnSpLocks noChangeShapeType="1"/>
              <a:stCxn id="21512" idx="2"/>
              <a:endCxn id="21510" idx="0"/>
            </p:cNvCxnSpPr>
            <p:nvPr/>
          </p:nvCxnSpPr>
          <p:spPr bwMode="auto">
            <a:xfrm>
              <a:off x="3903663" y="3200400"/>
              <a:ext cx="0" cy="433388"/>
            </a:xfrm>
            <a:prstGeom prst="straightConnector1">
              <a:avLst/>
            </a:prstGeom>
            <a:noFill/>
            <a:ln w="38100">
              <a:solidFill>
                <a:schemeClr val="accent1"/>
              </a:solidFill>
              <a:round/>
              <a:headEnd type="none" w="med" len="med"/>
              <a:tailEnd type="triangle" w="med" len="med"/>
            </a:ln>
          </p:spPr>
        </p:cxnSp>
        <p:sp>
          <p:nvSpPr>
            <p:cNvPr id="21512" name="AutoShape 7"/>
            <p:cNvSpPr>
              <a:spLocks noChangeArrowheads="1"/>
            </p:cNvSpPr>
            <p:nvPr/>
          </p:nvSpPr>
          <p:spPr bwMode="auto">
            <a:xfrm>
              <a:off x="3302000" y="2882900"/>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1</a:t>
              </a:r>
            </a:p>
          </p:txBody>
        </p:sp>
        <p:sp>
          <p:nvSpPr>
            <p:cNvPr id="21513" name="AutoShape 8"/>
            <p:cNvSpPr>
              <a:spLocks noChangeArrowheads="1"/>
            </p:cNvSpPr>
            <p:nvPr/>
          </p:nvSpPr>
          <p:spPr bwMode="auto">
            <a:xfrm>
              <a:off x="3302000" y="5170488"/>
              <a:ext cx="1201738"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4</a:t>
              </a:r>
            </a:p>
          </p:txBody>
        </p:sp>
        <p:cxnSp>
          <p:nvCxnSpPr>
            <p:cNvPr id="21514" name="AutoShape 9"/>
            <p:cNvCxnSpPr>
              <a:cxnSpLocks noChangeShapeType="1"/>
              <a:stCxn id="21515" idx="2"/>
              <a:endCxn id="21513" idx="0"/>
            </p:cNvCxnSpPr>
            <p:nvPr/>
          </p:nvCxnSpPr>
          <p:spPr bwMode="auto">
            <a:xfrm>
              <a:off x="3903663" y="4735514"/>
              <a:ext cx="0" cy="434975"/>
            </a:xfrm>
            <a:prstGeom prst="straightConnector1">
              <a:avLst/>
            </a:prstGeom>
            <a:noFill/>
            <a:ln w="38100">
              <a:solidFill>
                <a:schemeClr val="accent1"/>
              </a:solidFill>
              <a:round/>
              <a:headEnd type="none" w="med" len="med"/>
              <a:tailEnd type="triangle" w="med" len="med"/>
            </a:ln>
          </p:spPr>
        </p:cxnSp>
        <p:sp>
          <p:nvSpPr>
            <p:cNvPr id="21515" name="AutoShape 10"/>
            <p:cNvSpPr>
              <a:spLocks noChangeArrowheads="1"/>
            </p:cNvSpPr>
            <p:nvPr/>
          </p:nvSpPr>
          <p:spPr bwMode="auto">
            <a:xfrm>
              <a:off x="3302000" y="4419601"/>
              <a:ext cx="1201738" cy="315913"/>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3</a:t>
              </a:r>
            </a:p>
          </p:txBody>
        </p:sp>
      </p:grpSp>
      <p:grpSp>
        <p:nvGrpSpPr>
          <p:cNvPr id="5" name="Group 4"/>
          <p:cNvGrpSpPr/>
          <p:nvPr/>
        </p:nvGrpSpPr>
        <p:grpSpPr>
          <a:xfrm>
            <a:off x="6560234" y="3522341"/>
            <a:ext cx="3856466" cy="2929503"/>
            <a:chOff x="5667376" y="2770774"/>
            <a:chExt cx="3856466" cy="2929503"/>
          </a:xfrm>
        </p:grpSpPr>
        <p:sp>
          <p:nvSpPr>
            <p:cNvPr id="21516" name="AutoShape 11"/>
            <p:cNvSpPr>
              <a:spLocks noChangeArrowheads="1"/>
            </p:cNvSpPr>
            <p:nvPr/>
          </p:nvSpPr>
          <p:spPr bwMode="auto">
            <a:xfrm>
              <a:off x="6780213" y="4171951"/>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dirty="0" err="1">
                  <a:solidFill>
                    <a:schemeClr val="bg1"/>
                  </a:solidFill>
                  <a:latin typeface="Lucida Sans Italic" pitchFamily="32" charset="0"/>
                </a:rPr>
                <a:t>boolean</a:t>
              </a:r>
              <a:r>
                <a:rPr lang="en-US" sz="1200" dirty="0">
                  <a:solidFill>
                    <a:schemeClr val="bg1"/>
                  </a:solidFill>
                  <a:latin typeface="Lucida Sans Italic" pitchFamily="32" charset="0"/>
                </a:rPr>
                <a:t> 2</a:t>
              </a:r>
            </a:p>
          </p:txBody>
        </p:sp>
        <p:cxnSp>
          <p:nvCxnSpPr>
            <p:cNvPr id="21517" name="AutoShape 12"/>
            <p:cNvCxnSpPr>
              <a:cxnSpLocks noChangeShapeType="1"/>
              <a:stCxn id="21525" idx="2"/>
              <a:endCxn id="21516" idx="0"/>
            </p:cNvCxnSpPr>
            <p:nvPr/>
          </p:nvCxnSpPr>
          <p:spPr bwMode="auto">
            <a:xfrm flipH="1">
              <a:off x="7309644" y="3421649"/>
              <a:ext cx="8038" cy="750302"/>
            </a:xfrm>
            <a:prstGeom prst="straightConnector1">
              <a:avLst/>
            </a:prstGeom>
            <a:noFill/>
            <a:ln w="38100">
              <a:solidFill>
                <a:schemeClr val="accent1"/>
              </a:solidFill>
              <a:round/>
              <a:headEnd type="none" w="med" len="med"/>
              <a:tailEnd type="triangle" w="med" len="med"/>
            </a:ln>
          </p:spPr>
        </p:cxnSp>
        <p:cxnSp>
          <p:nvCxnSpPr>
            <p:cNvPr id="21518" name="AutoShape 13"/>
            <p:cNvCxnSpPr>
              <a:cxnSpLocks noChangeShapeType="1"/>
              <a:stCxn id="21516" idx="3"/>
              <a:endCxn id="21524" idx="1"/>
            </p:cNvCxnSpPr>
            <p:nvPr/>
          </p:nvCxnSpPr>
          <p:spPr bwMode="auto">
            <a:xfrm flipV="1">
              <a:off x="7839075" y="4497388"/>
              <a:ext cx="676704" cy="1"/>
            </a:xfrm>
            <a:prstGeom prst="straightConnector1">
              <a:avLst/>
            </a:prstGeom>
            <a:noFill/>
            <a:ln w="38100">
              <a:solidFill>
                <a:schemeClr val="accent1"/>
              </a:solidFill>
              <a:round/>
              <a:headEnd type="none" w="med" len="med"/>
              <a:tailEnd type="triangle" w="med" len="med"/>
            </a:ln>
          </p:spPr>
        </p:cxnSp>
        <p:cxnSp>
          <p:nvCxnSpPr>
            <p:cNvPr id="21519" name="AutoShape 14"/>
            <p:cNvCxnSpPr>
              <a:cxnSpLocks noChangeShapeType="1"/>
              <a:stCxn id="21524" idx="0"/>
              <a:endCxn id="21523" idx="6"/>
            </p:cNvCxnSpPr>
            <p:nvPr/>
          </p:nvCxnSpPr>
          <p:spPr bwMode="auto">
            <a:xfrm rot="16200000" flipV="1">
              <a:off x="7880566" y="3199393"/>
              <a:ext cx="573880" cy="1704610"/>
            </a:xfrm>
            <a:prstGeom prst="bentConnector2">
              <a:avLst/>
            </a:prstGeom>
            <a:noFill/>
            <a:ln w="38100">
              <a:solidFill>
                <a:schemeClr val="accent1"/>
              </a:solidFill>
              <a:miter lim="800000"/>
              <a:headEnd type="none" w="med" len="med"/>
              <a:tailEnd type="triangle" w="med" len="med"/>
            </a:ln>
          </p:spPr>
        </p:cxnSp>
        <p:sp>
          <p:nvSpPr>
            <p:cNvPr id="21520" name="Text Box 15"/>
            <p:cNvSpPr txBox="1">
              <a:spLocks noChangeArrowheads="1"/>
            </p:cNvSpPr>
            <p:nvPr/>
          </p:nvSpPr>
          <p:spPr bwMode="auto">
            <a:xfrm>
              <a:off x="7964944" y="4229594"/>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sp>
          <p:nvSpPr>
            <p:cNvPr id="21521" name="Text Box 16"/>
            <p:cNvSpPr txBox="1">
              <a:spLocks noChangeArrowheads="1"/>
            </p:cNvSpPr>
            <p:nvPr/>
          </p:nvSpPr>
          <p:spPr bwMode="auto">
            <a:xfrm>
              <a:off x="7350023" y="4950238"/>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a:solidFill>
                    <a:schemeClr val="tx2"/>
                  </a:solidFill>
                </a:rPr>
                <a:t>false</a:t>
              </a:r>
            </a:p>
          </p:txBody>
        </p:sp>
        <p:cxnSp>
          <p:nvCxnSpPr>
            <p:cNvPr id="21522" name="AutoShape 17"/>
            <p:cNvCxnSpPr>
              <a:cxnSpLocks noChangeShapeType="1"/>
              <a:stCxn id="21516" idx="2"/>
              <a:endCxn id="21526" idx="0"/>
            </p:cNvCxnSpPr>
            <p:nvPr/>
          </p:nvCxnSpPr>
          <p:spPr bwMode="auto">
            <a:xfrm>
              <a:off x="7309644" y="4822826"/>
              <a:ext cx="0" cy="561539"/>
            </a:xfrm>
            <a:prstGeom prst="straightConnector1">
              <a:avLst/>
            </a:prstGeom>
            <a:noFill/>
            <a:ln w="38100">
              <a:solidFill>
                <a:schemeClr val="accent1"/>
              </a:solidFill>
              <a:round/>
              <a:headEnd type="none" w="med" len="med"/>
              <a:tailEnd type="triangle" w="med" len="med"/>
            </a:ln>
          </p:spPr>
        </p:cxnSp>
        <p:sp>
          <p:nvSpPr>
            <p:cNvPr id="21523" name="AutoShape 18"/>
            <p:cNvSpPr>
              <a:spLocks noChangeArrowheads="1"/>
            </p:cNvSpPr>
            <p:nvPr/>
          </p:nvSpPr>
          <p:spPr bwMode="auto">
            <a:xfrm>
              <a:off x="7096126" y="3654426"/>
              <a:ext cx="219075" cy="220663"/>
            </a:xfrm>
            <a:prstGeom prst="flowChartConnector">
              <a:avLst/>
            </a:prstGeom>
            <a:noFill/>
            <a:ln w="9525">
              <a:noFill/>
              <a:round/>
              <a:headEnd/>
              <a:tailEnd/>
            </a:ln>
          </p:spPr>
          <p:txBody>
            <a:bodyPr wrap="none" anchor="ctr">
              <a:prstTxWarp prst="textNoShape">
                <a:avLst/>
              </a:prstTxWarp>
            </a:bodyPr>
            <a:lstStyle/>
            <a:p>
              <a:endParaRPr lang="en-US" sz="1200"/>
            </a:p>
          </p:txBody>
        </p:sp>
        <p:sp>
          <p:nvSpPr>
            <p:cNvPr id="21524" name="AutoShape 19"/>
            <p:cNvSpPr>
              <a:spLocks noChangeArrowheads="1"/>
            </p:cNvSpPr>
            <p:nvPr/>
          </p:nvSpPr>
          <p:spPr bwMode="auto">
            <a:xfrm>
              <a:off x="8515779" y="4338638"/>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2</a:t>
              </a:r>
            </a:p>
          </p:txBody>
        </p:sp>
        <p:sp>
          <p:nvSpPr>
            <p:cNvPr id="21525" name="AutoShape 20"/>
            <p:cNvSpPr>
              <a:spLocks noChangeArrowheads="1"/>
            </p:cNvSpPr>
            <p:nvPr/>
          </p:nvSpPr>
          <p:spPr bwMode="auto">
            <a:xfrm>
              <a:off x="6788251" y="2770774"/>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boolean 1</a:t>
              </a:r>
            </a:p>
          </p:txBody>
        </p:sp>
        <p:sp>
          <p:nvSpPr>
            <p:cNvPr id="21526" name="AutoShape 21"/>
            <p:cNvSpPr>
              <a:spLocks noChangeArrowheads="1"/>
            </p:cNvSpPr>
            <p:nvPr/>
          </p:nvSpPr>
          <p:spPr bwMode="auto">
            <a:xfrm>
              <a:off x="6805612" y="5384365"/>
              <a:ext cx="1008063"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3</a:t>
              </a:r>
            </a:p>
          </p:txBody>
        </p:sp>
        <p:sp>
          <p:nvSpPr>
            <p:cNvPr id="21527" name="Text Box 22"/>
            <p:cNvSpPr txBox="1">
              <a:spLocks noChangeArrowheads="1"/>
            </p:cNvSpPr>
            <p:nvPr/>
          </p:nvSpPr>
          <p:spPr bwMode="auto">
            <a:xfrm>
              <a:off x="7374492" y="3399544"/>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false</a:t>
              </a:r>
            </a:p>
          </p:txBody>
        </p:sp>
        <p:cxnSp>
          <p:nvCxnSpPr>
            <p:cNvPr id="21528" name="AutoShape 23"/>
            <p:cNvCxnSpPr>
              <a:cxnSpLocks noChangeShapeType="1"/>
              <a:stCxn id="21525" idx="1"/>
              <a:endCxn id="21529" idx="0"/>
            </p:cNvCxnSpPr>
            <p:nvPr/>
          </p:nvCxnSpPr>
          <p:spPr bwMode="auto">
            <a:xfrm rot="10800000" flipV="1">
              <a:off x="6171409" y="3096211"/>
              <a:ext cx="616843" cy="901113"/>
            </a:xfrm>
            <a:prstGeom prst="bentConnector2">
              <a:avLst/>
            </a:prstGeom>
            <a:noFill/>
            <a:ln w="38100">
              <a:solidFill>
                <a:schemeClr val="accent1"/>
              </a:solidFill>
              <a:miter lim="800000"/>
              <a:headEnd type="none" w="med" len="med"/>
              <a:tailEnd type="triangle" w="med" len="med"/>
            </a:ln>
          </p:spPr>
        </p:cxnSp>
        <p:sp>
          <p:nvSpPr>
            <p:cNvPr id="21529" name="AutoShape 24"/>
            <p:cNvSpPr>
              <a:spLocks noChangeArrowheads="1"/>
            </p:cNvSpPr>
            <p:nvPr/>
          </p:nvSpPr>
          <p:spPr bwMode="auto">
            <a:xfrm>
              <a:off x="5667376" y="3997325"/>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1</a:t>
              </a:r>
            </a:p>
          </p:txBody>
        </p:sp>
        <p:cxnSp>
          <p:nvCxnSpPr>
            <p:cNvPr id="21530" name="AutoShape 25"/>
            <p:cNvCxnSpPr>
              <a:cxnSpLocks noChangeShapeType="1"/>
              <a:stCxn id="21529" idx="2"/>
              <a:endCxn id="21526" idx="1"/>
            </p:cNvCxnSpPr>
            <p:nvPr/>
          </p:nvCxnSpPr>
          <p:spPr bwMode="auto">
            <a:xfrm rot="16200000" flipH="1">
              <a:off x="5874762" y="4611471"/>
              <a:ext cx="1227496" cy="634204"/>
            </a:xfrm>
            <a:prstGeom prst="bentConnector2">
              <a:avLst/>
            </a:prstGeom>
            <a:noFill/>
            <a:ln w="38100">
              <a:solidFill>
                <a:schemeClr val="accent1"/>
              </a:solidFill>
              <a:miter lim="800000"/>
              <a:headEnd type="none" w="med" len="med"/>
              <a:tailEnd type="triangle" w="med" len="med"/>
            </a:ln>
          </p:spPr>
        </p:cxnSp>
        <p:sp>
          <p:nvSpPr>
            <p:cNvPr id="21531" name="Text Box 26"/>
            <p:cNvSpPr txBox="1">
              <a:spLocks noChangeArrowheads="1"/>
            </p:cNvSpPr>
            <p:nvPr/>
          </p:nvSpPr>
          <p:spPr bwMode="auto">
            <a:xfrm>
              <a:off x="6216862" y="3388559"/>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grpSp>
      <p:sp>
        <p:nvSpPr>
          <p:cNvPr id="21532" name="Text Box 27"/>
          <p:cNvSpPr txBox="1">
            <a:spLocks noChangeArrowheads="1"/>
          </p:cNvSpPr>
          <p:nvPr/>
        </p:nvSpPr>
        <p:spPr bwMode="auto">
          <a:xfrm>
            <a:off x="2495435" y="6464979"/>
            <a:ext cx="2917825"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straight-line control flow</a:t>
            </a:r>
          </a:p>
        </p:txBody>
      </p:sp>
      <p:sp>
        <p:nvSpPr>
          <p:cNvPr id="21533" name="Text Box 28"/>
          <p:cNvSpPr txBox="1">
            <a:spLocks noChangeArrowheads="1"/>
          </p:cNvSpPr>
          <p:nvPr/>
        </p:nvSpPr>
        <p:spPr bwMode="auto">
          <a:xfrm>
            <a:off x="6459113" y="6464979"/>
            <a:ext cx="3903663"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control flow with conditionals and loops</a:t>
            </a:r>
          </a:p>
        </p:txBody>
      </p:sp>
    </p:spTree>
    <p:extLst>
      <p:ext uri="{BB962C8B-B14F-4D97-AF65-F5344CB8AC3E}">
        <p14:creationId xmlns:p14="http://schemas.microsoft.com/office/powerpoint/2010/main" val="19318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5" name="Content Placeholder 4"/>
          <p:cNvSpPr>
            <a:spLocks noGrp="1"/>
          </p:cNvSpPr>
          <p:nvPr>
            <p:ph idx="1"/>
          </p:nvPr>
        </p:nvSpPr>
        <p:spPr/>
        <p:txBody>
          <a:bodyPr/>
          <a:lstStyle/>
          <a:p>
            <a:r>
              <a:rPr lang="en-US" dirty="0" smtClean="0"/>
              <a:t>Write an algorithm (in pseudocode! NOT JAVA) to compute the number of digits an integer has.</a:t>
            </a:r>
          </a:p>
          <a:p>
            <a:pPr lvl="1"/>
            <a:r>
              <a:rPr lang="en-US" dirty="0" smtClean="0"/>
              <a:t>Example: input – 34567 output – 5</a:t>
            </a:r>
          </a:p>
          <a:p>
            <a:r>
              <a:rPr lang="en-US" dirty="0" smtClean="0"/>
              <a:t>Bonus: modify your algorithm to compute the number of “digits” for any base, e.g., binary, octal, or hexadecimal</a:t>
            </a:r>
            <a:endParaRPr lang="en-US" dirty="0"/>
          </a:p>
        </p:txBody>
      </p:sp>
    </p:spTree>
    <p:extLst>
      <p:ext uri="{BB962C8B-B14F-4D97-AF65-F5344CB8AC3E}">
        <p14:creationId xmlns:p14="http://schemas.microsoft.com/office/powerpoint/2010/main" val="77392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p:txBody>
          <a:bodyPr/>
          <a:lstStyle/>
          <a:p>
            <a:r>
              <a:rPr lang="en-US" dirty="0" smtClean="0"/>
              <a:t>Lets fix our guessing game program to allow 20 correct guess. We will protect against bad input!</a:t>
            </a:r>
          </a:p>
          <a:p>
            <a:r>
              <a:rPr lang="en-US" dirty="0" smtClean="0"/>
              <a:t>Program this together</a:t>
            </a:r>
          </a:p>
          <a:p>
            <a:r>
              <a:rPr lang="en-US" dirty="0" smtClean="0"/>
              <a:t>If you get lost program is on following slides (split into multiple slides)</a:t>
            </a:r>
            <a:endParaRPr lang="en-US" dirty="0"/>
          </a:p>
        </p:txBody>
      </p:sp>
    </p:spTree>
    <p:extLst>
      <p:ext uri="{BB962C8B-B14F-4D97-AF65-F5344CB8AC3E}">
        <p14:creationId xmlns:p14="http://schemas.microsoft.com/office/powerpoint/2010/main" val="331688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9905999" cy="4608513"/>
          </a:xfrm>
        </p:spPr>
        <p:txBody>
          <a:bodyPr>
            <a:normAutofit fontScale="92500" lnSpcReduction="10000"/>
          </a:bodyPr>
          <a:lstStyle/>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GuessingGame</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rand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r = </a:t>
            </a:r>
            <a:r>
              <a:rPr lang="en-US" dirty="0" err="1" smtClean="0">
                <a:latin typeface="Courier New" panose="02070309020205020404" pitchFamily="49" charset="0"/>
                <a:cs typeface="Courier New" panose="02070309020205020404" pitchFamily="49" charset="0"/>
              </a:rPr>
              <a:t>rand.nextInt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guess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guesses = 0;</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 on next slide</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9364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9905999" cy="4608513"/>
          </a:xfrm>
        </p:spPr>
        <p:txBody>
          <a:bodyPr/>
          <a:lstStyle/>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(guess != r &amp;&amp; guesses &lt; </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 on next slide</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(guesses &gt;= </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 lost. ”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“Out of guesses. ”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“The correct number is ” </a:t>
            </a:r>
            <a:r>
              <a:rPr lang="en-US" dirty="0" smtClean="0">
                <a:latin typeface="Courier New" panose="02070309020205020404" pitchFamily="49" charset="0"/>
                <a:cs typeface="Courier New" panose="02070309020205020404" pitchFamily="49" charset="0"/>
              </a:rPr>
              <a:t>+ r + </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677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10846149" cy="4608513"/>
          </a:xfrm>
        </p:spPr>
        <p:txBody>
          <a:bodyPr/>
          <a:lstStyle/>
          <a:p>
            <a:pPr marL="457200" indent="-457200">
              <a:spcBef>
                <a:spcPts val="0"/>
              </a:spcBef>
              <a:buFont typeface="+mj-lt"/>
              <a:buAutoNum type="arabicPeriod" startAt="11"/>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“Enter a guess: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in.hasNextInt</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Continued on next slide</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a number.”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3180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10846149" cy="4608513"/>
          </a:xfrm>
        </p:spPr>
        <p:txBody>
          <a:bodyPr>
            <a:normAutofit fontScale="92500" lnSpcReduction="20000"/>
          </a:bodyPr>
          <a:lstStyle/>
          <a:p>
            <a:pPr marL="457200" indent="-457200">
              <a:spcBef>
                <a:spcPts val="0"/>
              </a:spcBef>
              <a:buFont typeface="+mj-lt"/>
              <a:buAutoNum type="arabicPeriod" startAt="13"/>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guess = </a:t>
            </a:r>
            <a:r>
              <a:rPr lang="en-US" dirty="0" err="1" smtClean="0">
                <a:latin typeface="Courier New" panose="02070309020205020404" pitchFamily="49" charset="0"/>
                <a:cs typeface="Courier New" panose="02070309020205020404" pitchFamily="49" charset="0"/>
              </a:rPr>
              <a:t>in.nextInt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(guess &lt;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guess &gt; </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“Invalid guess.”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(guess == r)</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 won.”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(guess &lt; r)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“Too low.”</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++guesses;</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“Too high.”</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++guesses;</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28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smtClean="0"/>
              <a:t>Caution</a:t>
            </a:r>
          </a:p>
        </p:txBody>
      </p:sp>
      <p:sp>
        <p:nvSpPr>
          <p:cNvPr id="22532" name="Rectangle 3"/>
          <p:cNvSpPr>
            <a:spLocks noGrp="1" noChangeArrowheads="1"/>
          </p:cNvSpPr>
          <p:nvPr>
            <p:ph type="body" idx="1"/>
          </p:nvPr>
        </p:nvSpPr>
        <p:spPr/>
        <p:txBody>
          <a:bodyPr>
            <a:normAutofit fontScale="85000" lnSpcReduction="20000"/>
          </a:bodyPr>
          <a:lstStyle/>
          <a:p>
            <a:r>
              <a:rPr lang="en-US" altLang="en-US" dirty="0" smtClean="0"/>
              <a:t>Don’t use floating-point values for equality checking in a loop control. Since floating-point values are approximations for some values, using them could result in imprecise counter values and inaccurate results. Consider the following code for computing 1 + 0.9 + 0.8 + ... + 0.1:</a:t>
            </a:r>
          </a:p>
          <a:p>
            <a:endParaRPr lang="en-US" alt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sum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a:t>
            </a:r>
            <a:r>
              <a:rPr lang="en-US" dirty="0" smtClean="0">
                <a:solidFill>
                  <a:schemeClr val="accent5"/>
                </a:solidFill>
                <a:latin typeface="Courier New" panose="02070309020205020404" pitchFamily="49" charset="0"/>
                <a:cs typeface="Courier New" panose="02070309020205020404" pitchFamily="49" charset="0"/>
              </a:rPr>
              <a:t>// No guarantee item will be 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sum += item;</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(sum);</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492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with a partner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6"/>
                <a:ext cx="9905999" cy="4608513"/>
              </a:xfrm>
            </p:spPr>
            <p:txBody>
              <a:bodyPr>
                <a:normAutofit/>
              </a:bodyPr>
              <a:lstStyle/>
              <a:p>
                <a:r>
                  <a:rPr lang="en-US" dirty="0" smtClean="0"/>
                  <a:t>Random walk. You begin standing at the center of a disk of radius </a:t>
                </a:r>
                <a14:m>
                  <m:oMath xmlns:m="http://schemas.openxmlformats.org/officeDocument/2006/math">
                    <m:r>
                      <a:rPr lang="en-US" b="0" i="1" smtClean="0">
                        <a:latin typeface="Cambria Math" panose="02040503050406030204" pitchFamily="18" charset="0"/>
                      </a:rPr>
                      <m:t>𝑟</m:t>
                    </m:r>
                  </m:oMath>
                </a14:m>
                <a:r>
                  <a:rPr lang="en-US" dirty="0" smtClean="0"/>
                  <a:t>. At each time-step you pick a random direction in with respect to the </a:t>
                </a:r>
                <a14:m>
                  <m:oMath xmlns:m="http://schemas.openxmlformats.org/officeDocument/2006/math">
                    <m:r>
                      <a:rPr lang="en-US" b="0" i="1" smtClean="0">
                        <a:latin typeface="Cambria Math" panose="02040503050406030204" pitchFamily="18" charset="0"/>
                      </a:rPr>
                      <m:t>𝑥</m:t>
                    </m:r>
                  </m:oMath>
                </a14:m>
                <a:r>
                  <a:rPr lang="en-US" dirty="0" smtClean="0"/>
                  <a:t>-axis and take a step of 1 meter. How many steps did it take you to fall off?</a:t>
                </a:r>
              </a:p>
              <a:p>
                <a:pPr lvl="1"/>
                <a:r>
                  <a:rPr lang="en-US" dirty="0" smtClean="0"/>
                  <a:t>Start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oMath>
                </a14:m>
                <a:r>
                  <a:rPr lang="en-US" dirty="0" smtClean="0"/>
                  <a:t>; *YES DECIMAL PLACES ARE ALLOWED*</a:t>
                </a:r>
              </a:p>
              <a:p>
                <a:pPr lvl="1"/>
                <a:r>
                  <a:rPr lang="en-US" dirty="0" smtClean="0"/>
                  <a:t>Randomly generate theta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d>
                      <m:dPr>
                        <m:begChr m:val="["/>
                        <m:ctrlPr>
                          <a:rPr lang="en-US" b="0" i="1" smtClean="0">
                            <a:latin typeface="Cambria Math" panose="02040503050406030204" pitchFamily="18" charset="0"/>
                          </a:rPr>
                        </m:ctrlPr>
                      </m:dPr>
                      <m:e>
                        <m:r>
                          <a:rPr lang="en-US" b="0" i="1" smtClean="0">
                            <a:latin typeface="Cambria Math" panose="02040503050406030204" pitchFamily="18" charset="0"/>
                          </a:rPr>
                          <m:t>0,2</m:t>
                        </m:r>
                        <m:r>
                          <a:rPr lang="en-US" b="0" i="1" smtClean="0">
                            <a:latin typeface="Cambria Math" panose="02040503050406030204" pitchFamily="18" charset="0"/>
                          </a:rPr>
                          <m:t>𝜋</m:t>
                        </m:r>
                      </m:e>
                    </m:d>
                  </m:oMath>
                </a14:m>
                <a:endParaRPr lang="en-US" dirty="0" smtClean="0"/>
              </a:p>
              <a:p>
                <a:pPr lvl="1"/>
                <a:r>
                  <a:rPr lang="en-US" dirty="0" smtClean="0"/>
                  <a:t>Then your new position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e>
                    </m:d>
                  </m:oMath>
                </a14:m>
                <a:endParaRPr lang="en-US" dirty="0" smtClean="0"/>
              </a:p>
              <a:p>
                <a:r>
                  <a:rPr lang="en-US" dirty="0" smtClean="0"/>
                  <a:t>Start by planning you algorithm. Then implement it.</a:t>
                </a:r>
              </a:p>
              <a:p>
                <a:r>
                  <a:rPr lang="en-US" dirty="0" smtClean="0"/>
                  <a:t>This question has applications to simulating cellular and molecular systems.</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1231" t="-1720" r="-1292"/>
                </a:stretch>
              </a:blipFill>
            </p:spPr>
            <p:txBody>
              <a:bodyPr/>
              <a:lstStyle/>
              <a:p>
                <a:r>
                  <a:rPr lang="en-US">
                    <a:noFill/>
                  </a:rPr>
                  <a:t> </a:t>
                </a:r>
              </a:p>
            </p:txBody>
          </p:sp>
        </mc:Fallback>
      </mc:AlternateContent>
    </p:spTree>
    <p:extLst>
      <p:ext uri="{BB962C8B-B14F-4D97-AF65-F5344CB8AC3E}">
        <p14:creationId xmlns:p14="http://schemas.microsoft.com/office/powerpoint/2010/main" val="40668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Aside - Formatting output</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There is too much to cover in one slide, so here is a </a:t>
            </a:r>
            <a:r>
              <a:rPr lang="en-US" dirty="0" smtClean="0">
                <a:hlinkClick r:id="rId2"/>
              </a:rPr>
              <a:t>link to help</a:t>
            </a:r>
            <a:endParaRPr lang="en-US" dirty="0" smtClean="0"/>
          </a:p>
          <a:p>
            <a:r>
              <a:rPr lang="en-US" dirty="0" smtClean="0"/>
              <a:t>Basics</a:t>
            </a:r>
          </a:p>
          <a:p>
            <a:pPr lvl="1"/>
            <a:r>
              <a:rPr lang="en-US" dirty="0" smtClean="0"/>
              <a:t>Use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 </a:t>
            </a:r>
            <a:r>
              <a:rPr lang="en-US" dirty="0" smtClean="0"/>
              <a:t>or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.out.format</a:t>
            </a:r>
            <a:r>
              <a:rPr lang="en-US" dirty="0" smtClean="0">
                <a:latin typeface="Courier New" panose="02070309020205020404" pitchFamily="49" charset="0"/>
                <a:cs typeface="Courier New" panose="02070309020205020404" pitchFamily="49" charset="0"/>
              </a:rPr>
              <a:t>()</a:t>
            </a:r>
          </a:p>
          <a:p>
            <a:pPr lvl="1"/>
            <a:r>
              <a:rPr lang="en-US" dirty="0" smtClean="0"/>
              <a:t>Their first argument is a string. Each time a % appears in the string, it is a directive to substitute it for a variable value. Attach each value after the string (comma separated)</a:t>
            </a:r>
            <a:br>
              <a:rPr lang="en-US" dirty="0" smtClean="0"/>
            </a:b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“Hello %s”</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“World”</a:t>
            </a:r>
            <a:r>
              <a:rPr lang="en-US" dirty="0" smtClean="0">
                <a:latin typeface="Courier New" panose="02070309020205020404" pitchFamily="49" charset="0"/>
                <a:cs typeface="Courier New" panose="02070309020205020404" pitchFamily="49" charset="0"/>
              </a:rPr>
              <a:t>);</a:t>
            </a:r>
          </a:p>
          <a:p>
            <a:pPr lvl="1"/>
            <a:r>
              <a:rPr lang="en-US" dirty="0"/>
              <a:t>Use \n in the string to add a new line</a:t>
            </a:r>
          </a:p>
        </p:txBody>
      </p:sp>
      <p:sp>
        <p:nvSpPr>
          <p:cNvPr id="6" name="Content Placeholder 5"/>
          <p:cNvSpPr>
            <a:spLocks noGrp="1"/>
          </p:cNvSpPr>
          <p:nvPr>
            <p:ph sz="half" idx="2"/>
          </p:nvPr>
        </p:nvSpPr>
        <p:spPr>
          <a:xfrm>
            <a:off x="6172200" y="2249486"/>
            <a:ext cx="5592337" cy="3541714"/>
          </a:xfrm>
        </p:spPr>
        <p:txBody>
          <a:bodyPr>
            <a:normAutofit fontScale="77500" lnSpcReduction="20000"/>
          </a:bodyPr>
          <a:lstStyle/>
          <a:p>
            <a:r>
              <a:rPr lang="en-US" dirty="0" smtClean="0"/>
              <a:t>%</a:t>
            </a:r>
          </a:p>
          <a:p>
            <a:pPr lvl="1"/>
            <a:r>
              <a:rPr lang="en-US" dirty="0" smtClean="0"/>
              <a:t>%s – String</a:t>
            </a:r>
          </a:p>
          <a:p>
            <a:pPr lvl="1"/>
            <a:r>
              <a:rPr lang="en-US" dirty="0" smtClean="0"/>
              <a:t>%b – Boolean</a:t>
            </a:r>
          </a:p>
          <a:p>
            <a:pPr lvl="1"/>
            <a:r>
              <a:rPr lang="en-US" dirty="0" smtClean="0"/>
              <a:t>%d – Integer</a:t>
            </a:r>
          </a:p>
          <a:p>
            <a:pPr lvl="1"/>
            <a:r>
              <a:rPr lang="en-US" dirty="0" smtClean="0"/>
              <a:t>%f – Float/double</a:t>
            </a:r>
          </a:p>
          <a:p>
            <a:pPr lvl="1"/>
            <a:r>
              <a:rPr lang="en-US" dirty="0" smtClean="0"/>
              <a:t>Etc.</a:t>
            </a:r>
          </a:p>
          <a:p>
            <a:r>
              <a:rPr lang="en-US" dirty="0" smtClean="0"/>
              <a:t>Examples</a:t>
            </a:r>
          </a:p>
          <a:p>
            <a:pPr lvl="1"/>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“My </a:t>
            </a:r>
            <a:r>
              <a:rPr lang="en-US" dirty="0" err="1" smtClean="0">
                <a:solidFill>
                  <a:srgbClr val="FF0000"/>
                </a:solidFill>
                <a:latin typeface="Courier New" panose="02070309020205020404" pitchFamily="49" charset="0"/>
                <a:cs typeface="Courier New" panose="02070309020205020404" pitchFamily="49" charset="0"/>
              </a:rPr>
              <a:t>int</a:t>
            </a:r>
            <a:r>
              <a:rPr lang="en-US" dirty="0" smtClean="0">
                <a:solidFill>
                  <a:srgbClr val="FF0000"/>
                </a:solidFill>
                <a:latin typeface="Courier New" panose="02070309020205020404" pitchFamily="49" charset="0"/>
                <a:cs typeface="Courier New" panose="02070309020205020404" pitchFamily="49" charset="0"/>
              </a:rPr>
              <a:t>: %d”</a:t>
            </a:r>
            <a:r>
              <a:rPr lang="en-US" dirty="0" smtClean="0">
                <a:latin typeface="Courier New" panose="02070309020205020404" pitchFamily="49" charset="0"/>
                <a:cs typeface="Courier New" panose="02070309020205020404" pitchFamily="49" charset="0"/>
              </a:rPr>
              <a:t>, a);</a:t>
            </a:r>
          </a:p>
          <a:p>
            <a:pPr lvl="1"/>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“My float: %f”</a:t>
            </a:r>
            <a:r>
              <a:rPr lang="en-US" dirty="0" smtClean="0">
                <a:latin typeface="Courier New" panose="02070309020205020404" pitchFamily="49" charset="0"/>
                <a:cs typeface="Courier New" panose="02070309020205020404" pitchFamily="49" charset="0"/>
              </a:rPr>
              <a:t>, d);</a:t>
            </a:r>
          </a:p>
        </p:txBody>
      </p:sp>
    </p:spTree>
    <p:extLst>
      <p:ext uri="{BB962C8B-B14F-4D97-AF65-F5344CB8AC3E}">
        <p14:creationId xmlns:p14="http://schemas.microsoft.com/office/powerpoint/2010/main" val="252300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 Formatting </a:t>
            </a:r>
            <a:r>
              <a:rPr lang="en-US" dirty="0" smtClean="0"/>
              <a:t>output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power of </a:t>
            </a:r>
            <a:r>
              <a:rPr lang="en-US" dirty="0" err="1" smtClean="0"/>
              <a:t>printf</a:t>
            </a:r>
            <a:r>
              <a:rPr lang="en-US" dirty="0" smtClean="0"/>
              <a:t>!</a:t>
            </a:r>
          </a:p>
          <a:p>
            <a:r>
              <a:rPr lang="en-US" dirty="0" smtClean="0"/>
              <a:t>Can control field width – how many characters are used to output item</a:t>
            </a:r>
          </a:p>
          <a:p>
            <a:pPr lvl="1"/>
            <a:r>
              <a:rPr lang="en-US" dirty="0" smtClean="0"/>
              <a:t>Can right justify text</a:t>
            </a:r>
          </a:p>
          <a:p>
            <a:r>
              <a:rPr lang="en-US" dirty="0" smtClean="0"/>
              <a:t>Example %5d – always uses 5 characters to output an integer. Beginning would be white space, not zeroes</a:t>
            </a:r>
          </a:p>
          <a:p>
            <a:r>
              <a:rPr lang="en-US" dirty="0" smtClean="0"/>
              <a:t>Can also do the same on other types. Floats can determine number of decimal places: %5.7f means 5 characters before the decimal and 7 after</a:t>
            </a:r>
          </a:p>
          <a:p>
            <a:r>
              <a:rPr lang="en-US" dirty="0" smtClean="0"/>
              <a:t>The possibilities become infinite</a:t>
            </a:r>
          </a:p>
        </p:txBody>
      </p:sp>
      <p:sp>
        <p:nvSpPr>
          <p:cNvPr id="4" name="Content Placeholder 3"/>
          <p:cNvSpPr>
            <a:spLocks noGrp="1"/>
          </p:cNvSpPr>
          <p:nvPr>
            <p:ph sz="half" idx="2"/>
          </p:nvPr>
        </p:nvSpPr>
        <p:spPr>
          <a:xfrm>
            <a:off x="6172201" y="2249486"/>
            <a:ext cx="6019800" cy="3541714"/>
          </a:xfrm>
        </p:spPr>
        <p:txBody>
          <a:bodyPr>
            <a:noAutofit/>
          </a:bodyPr>
          <a:lstStyle/>
          <a:p>
            <a:pPr marL="457200" indent="-457200">
              <a:spcBef>
                <a:spcPts val="0"/>
              </a:spcBef>
              <a:buFont typeface="+mj-lt"/>
              <a:buAutoNum type="arabicPeriod"/>
            </a:pPr>
            <a:r>
              <a:rPr lang="en-US" sz="1400" b="1" dirty="0" smtClean="0">
                <a:solidFill>
                  <a:schemeClr val="accent3"/>
                </a:solidFill>
                <a:latin typeface="Courier New" panose="02070309020205020404" pitchFamily="49" charset="0"/>
                <a:cs typeface="Courier New" panose="02070309020205020404" pitchFamily="49" charset="0"/>
              </a:rPr>
              <a:t>public class </a:t>
            </a:r>
            <a:r>
              <a:rPr lang="en-US" sz="1400" b="1" dirty="0" err="1" smtClean="0">
                <a:latin typeface="Courier New" panose="02070309020205020404" pitchFamily="49" charset="0"/>
                <a:cs typeface="Courier New" panose="02070309020205020404" pitchFamily="49" charset="0"/>
              </a:rPr>
              <a:t>PlayWithFormat</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smtClean="0">
                <a:solidFill>
                  <a:schemeClr val="accent3"/>
                </a:solidFill>
                <a:latin typeface="Courier New" panose="02070309020205020404" pitchFamily="49" charset="0"/>
                <a:cs typeface="Courier New" panose="02070309020205020404" pitchFamily="49" charset="0"/>
              </a:rPr>
              <a:t>public static void </a:t>
            </a:r>
            <a:r>
              <a:rPr lang="en-US" sz="1400" dirty="0" smtClean="0">
                <a:latin typeface="Courier New" panose="02070309020205020404" pitchFamily="49" charset="0"/>
                <a:cs typeface="Courier New" panose="02070309020205020404" pitchFamily="49" charset="0"/>
              </a:rPr>
              <a:t>main(</a:t>
            </a:r>
            <a:r>
              <a:rPr lang="en-US" sz="1400" b="1" dirty="0" smtClean="0">
                <a:latin typeface="Courier New" panose="02070309020205020404" pitchFamily="49" charset="0"/>
                <a:cs typeface="Courier New" panose="02070309020205020404" pitchFamily="49" charset="0"/>
              </a:rPr>
              <a:t>String</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args</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System</a:t>
            </a:r>
            <a:r>
              <a:rPr lang="en-US" sz="1400" dirty="0" err="1" smtClean="0">
                <a:latin typeface="Courier New" panose="02070309020205020404" pitchFamily="49" charset="0"/>
                <a:cs typeface="Courier New" panose="02070309020205020404" pitchFamily="49" charset="0"/>
              </a:rPr>
              <a:t>.out.printf</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“%5.7f\n”</a:t>
            </a:r>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3.14159</a:t>
            </a:r>
            <a:r>
              <a:rPr lang="en-US" sz="14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2154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p>
        </p:txBody>
      </p:sp>
      <p:sp>
        <p:nvSpPr>
          <p:cNvPr id="4100" name="Rectangle 3"/>
          <p:cNvSpPr>
            <a:spLocks noGrp="1" noChangeArrowheads="1"/>
          </p:cNvSpPr>
          <p:nvPr>
            <p:ph type="body" idx="1"/>
          </p:nvPr>
        </p:nvSpPr>
        <p:spPr/>
        <p:txBody>
          <a:bodyPr>
            <a:normAutofit/>
          </a:bodyPr>
          <a:lstStyle/>
          <a:p>
            <a:r>
              <a:rPr lang="en-US" altLang="en-US" dirty="0" smtClean="0"/>
              <a:t>Suppose that you need to print a string (e.g., "Welcome to Java!") a hundred times. It would be tedious to have to write the following statement a hundred times:</a:t>
            </a:r>
            <a:br>
              <a:rPr lang="en-US" altLang="en-US" dirty="0" smtClean="0"/>
            </a:b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"Welcome to Java!"</a:t>
            </a:r>
            <a:r>
              <a:rPr lang="en-US" altLang="en-US" dirty="0" smtClean="0">
                <a:latin typeface="Courier New" panose="02070309020205020404" pitchFamily="49" charset="0"/>
                <a:cs typeface="Courier New" panose="02070309020205020404" pitchFamily="49" charset="0"/>
              </a:rPr>
              <a:t>);</a:t>
            </a:r>
            <a:r>
              <a:rPr lang="en-US" altLang="en-US" dirty="0" smtClean="0"/>
              <a:t/>
            </a:r>
            <a:br>
              <a:rPr lang="en-US" altLang="en-US" dirty="0" smtClean="0"/>
            </a:br>
            <a:r>
              <a:rPr lang="en-US" altLang="en-US" dirty="0" smtClean="0"/>
              <a:t>So, how do you solve this problem?</a:t>
            </a:r>
          </a:p>
          <a:p>
            <a:r>
              <a:rPr lang="en-US" altLang="en-US" dirty="0" smtClean="0"/>
              <a:t>How about altering our guessing game program to allow 20 tries?</a:t>
            </a:r>
          </a:p>
        </p:txBody>
      </p:sp>
    </p:spTree>
    <p:extLst>
      <p:ext uri="{BB962C8B-B14F-4D97-AF65-F5344CB8AC3E}">
        <p14:creationId xmlns:p14="http://schemas.microsoft.com/office/powerpoint/2010/main" val="732739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Together</a:t>
            </a:r>
            <a:endParaRPr lang="en-US" dirty="0"/>
          </a:p>
        </p:txBody>
      </p:sp>
      <p:sp>
        <p:nvSpPr>
          <p:cNvPr id="3" name="Content Placeholder 2"/>
          <p:cNvSpPr>
            <a:spLocks noGrp="1"/>
          </p:cNvSpPr>
          <p:nvPr>
            <p:ph idx="1"/>
          </p:nvPr>
        </p:nvSpPr>
        <p:spPr/>
        <p:txBody>
          <a:bodyPr>
            <a:normAutofit/>
          </a:bodyPr>
          <a:lstStyle/>
          <a:p>
            <a:r>
              <a:rPr lang="en-US" dirty="0" smtClean="0"/>
              <a:t>Starters: You work for </a:t>
            </a:r>
            <a:r>
              <a:rPr lang="en-US" dirty="0" err="1" smtClean="0"/>
              <a:t>JLDiablo</a:t>
            </a:r>
            <a:r>
              <a:rPr lang="en-US" dirty="0" smtClean="0"/>
              <a:t> Consultants Inc., which specializes in making software for Casino games (Cha-</a:t>
            </a:r>
            <a:r>
              <a:rPr lang="en-US" dirty="0" err="1" smtClean="0"/>
              <a:t>ching</a:t>
            </a:r>
            <a:r>
              <a:rPr lang="en-US" dirty="0" smtClean="0"/>
              <a:t>! $$$$). A new casino in Reno needs a slot game called Binary Slots 101010.</a:t>
            </a:r>
          </a:p>
          <a:p>
            <a:pPr lvl="1"/>
            <a:r>
              <a:rPr lang="en-US" dirty="0" smtClean="0"/>
              <a:t>How it works:</a:t>
            </a:r>
          </a:p>
          <a:p>
            <a:pPr lvl="2"/>
            <a:r>
              <a:rPr lang="en-US" dirty="0" smtClean="0"/>
              <a:t>A player enters a bet of their choice</a:t>
            </a:r>
          </a:p>
          <a:p>
            <a:pPr lvl="2"/>
            <a:r>
              <a:rPr lang="en-US" dirty="0" smtClean="0"/>
              <a:t>Three Boolean values are randomly generated</a:t>
            </a:r>
          </a:p>
          <a:p>
            <a:pPr lvl="2"/>
            <a:r>
              <a:rPr lang="en-US" dirty="0" smtClean="0"/>
              <a:t>If they are all true, then the player earns twice their money back!</a:t>
            </a:r>
            <a:endParaRPr lang="en-US" dirty="0"/>
          </a:p>
        </p:txBody>
      </p:sp>
      <p:pic>
        <p:nvPicPr>
          <p:cNvPr id="4" name="Picture 2" descr="https://encrypted-tbn3.gstatic.com/images?q=tbn:ANd9GcQEejgScZnqf0rOdMIShK11KW7yCbticeUPRVzwZpffXye6WOTMQUOs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687" y="4443451"/>
            <a:ext cx="2030064" cy="224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Where to begin</a:t>
            </a:r>
            <a:endParaRPr lang="en-US" dirty="0"/>
          </a:p>
        </p:txBody>
      </p:sp>
      <p:sp>
        <p:nvSpPr>
          <p:cNvPr id="3" name="Content Placeholder 2"/>
          <p:cNvSpPr>
            <a:spLocks noGrp="1"/>
          </p:cNvSpPr>
          <p:nvPr>
            <p:ph sz="half" idx="1"/>
          </p:nvPr>
        </p:nvSpPr>
        <p:spPr/>
        <p:txBody>
          <a:bodyPr/>
          <a:lstStyle/>
          <a:p>
            <a:r>
              <a:rPr lang="en-US" dirty="0" smtClean="0"/>
              <a:t>When developing programs</a:t>
            </a:r>
          </a:p>
          <a:p>
            <a:pPr lvl="1"/>
            <a:r>
              <a:rPr lang="en-US" dirty="0" smtClean="0"/>
              <a:t>Always think first!</a:t>
            </a:r>
          </a:p>
          <a:p>
            <a:pPr lvl="1"/>
            <a:r>
              <a:rPr lang="en-US" dirty="0" smtClean="0"/>
              <a:t>Sketch out solution, i.e., plan</a:t>
            </a:r>
          </a:p>
          <a:p>
            <a:pPr lvl="1"/>
            <a:r>
              <a:rPr lang="en-US" dirty="0" smtClean="0"/>
              <a:t>Implement solution</a:t>
            </a:r>
          </a:p>
          <a:p>
            <a:pPr lvl="1"/>
            <a:r>
              <a:rPr lang="en-US" dirty="0" smtClean="0"/>
              <a:t>Test solution</a:t>
            </a:r>
          </a:p>
          <a:p>
            <a:pPr lvl="1"/>
            <a:r>
              <a:rPr lang="en-US" dirty="0" smtClean="0"/>
              <a:t>Repeat!</a:t>
            </a:r>
          </a:p>
          <a:p>
            <a:r>
              <a:rPr lang="en-US" dirty="0" smtClean="0"/>
              <a:t>Called iterative development</a:t>
            </a:r>
            <a:endParaRPr lang="en-US" dirty="0"/>
          </a:p>
        </p:txBody>
      </p:sp>
      <p:graphicFrame>
        <p:nvGraphicFramePr>
          <p:cNvPr id="5" name="Content Placeholder 4"/>
          <p:cNvGraphicFramePr>
            <a:graphicFrameLocks noGrp="1"/>
          </p:cNvGraphicFramePr>
          <p:nvPr>
            <p:ph sz="half" idx="2"/>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6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the program</a:t>
            </a:r>
            <a:endParaRPr lang="en-US" dirty="0"/>
          </a:p>
        </p:txBody>
      </p:sp>
      <p:sp>
        <p:nvSpPr>
          <p:cNvPr id="5" name="Content Placeholder 4"/>
          <p:cNvSpPr>
            <a:spLocks noGrp="1"/>
          </p:cNvSpPr>
          <p:nvPr>
            <p:ph idx="1"/>
          </p:nvPr>
        </p:nvSpPr>
        <p:spPr>
          <a:xfrm>
            <a:off x="1141412" y="2249487"/>
            <a:ext cx="10768090" cy="3541714"/>
          </a:xfrm>
        </p:spPr>
        <p:txBody>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08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Get bet</a:t>
            </a:r>
            <a:endParaRPr lang="en-US" dirty="0"/>
          </a:p>
        </p:txBody>
      </p:sp>
      <p:sp>
        <p:nvSpPr>
          <p:cNvPr id="5" name="Content Placeholder 4"/>
          <p:cNvSpPr>
            <a:spLocks noGrp="1"/>
          </p:cNvSpPr>
          <p:nvPr>
            <p:ph idx="1"/>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your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bet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“Your bet is $.2f\n\n”</a:t>
            </a:r>
            <a:r>
              <a:rPr lang="en-US" dirty="0" smtClean="0">
                <a:latin typeface="Courier New" panose="02070309020205020404" pitchFamily="49" charset="0"/>
                <a:cs typeface="Courier New" panose="02070309020205020404" pitchFamily="49" charset="0"/>
              </a:rPr>
              <a:t>, bet);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051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Get bet robustly</a:t>
            </a:r>
            <a:endParaRPr lang="en-US" dirty="0"/>
          </a:p>
        </p:txBody>
      </p:sp>
      <p:sp>
        <p:nvSpPr>
          <p:cNvPr id="5" name="Content Placeholder 4"/>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your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in.hasNextDouble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a valid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//Remember to eat up (read) bad input…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bet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“Your bet is $.2f\n\n”</a:t>
            </a:r>
            <a:r>
              <a:rPr lang="en-US" dirty="0" smtClean="0">
                <a:latin typeface="Courier New" panose="02070309020205020404" pitchFamily="49" charset="0"/>
                <a:cs typeface="Courier New" panose="02070309020205020404" pitchFamily="49" charset="0"/>
              </a:rPr>
              <a:t>, bet);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continued on next slide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545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Game logic</a:t>
            </a:r>
            <a:endParaRPr lang="en-US" dirty="0"/>
          </a:p>
        </p:txBody>
      </p:sp>
      <p:sp>
        <p:nvSpPr>
          <p:cNvPr id="5" name="Content Placeholder 4"/>
          <p:cNvSpPr>
            <a:spLocks noGrp="1"/>
          </p:cNvSpPr>
          <p:nvPr>
            <p:ph idx="1"/>
          </p:nvPr>
        </p:nvSpPr>
        <p:spPr/>
        <p:txBody>
          <a:bodyPr>
            <a:normAutofit fontScale="70000" lnSpcReduction="20000"/>
          </a:bodyPr>
          <a:lstStyle/>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“Spinning….match all to win!\n”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“Binary slots: ” </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dirty="0">
                <a:solidFill>
                  <a:srgbClr val="FF000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 b + </a:t>
            </a:r>
            <a:r>
              <a:rPr lang="en-US" dirty="0">
                <a:solidFill>
                  <a:srgbClr val="FF000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 c + </a:t>
            </a:r>
            <a:r>
              <a:rPr lang="en-US" dirty="0">
                <a:solidFill>
                  <a:srgbClr val="FF0000"/>
                </a:solidFill>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&amp;&amp; b &amp;&amp; c)</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System.out.printf</a:t>
            </a:r>
            <a:r>
              <a:rPr lang="en-US" dirty="0">
                <a:solidFill>
                  <a:srgbClr val="FF0000"/>
                </a:solidFill>
                <a:latin typeface="Courier New" panose="02070309020205020404" pitchFamily="49" charset="0"/>
                <a:cs typeface="Courier New" panose="02070309020205020404" pitchFamily="49" charset="0"/>
              </a:rPr>
              <a:t>(“You win 2x your bet! You won $%.2f\n”</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*bet);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“Sorry you lose</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62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Display for Slot machine</a:t>
            </a:r>
            <a:endParaRPr lang="en-US" dirty="0"/>
          </a:p>
        </p:txBody>
      </p:sp>
    </p:spTree>
    <p:extLst>
      <p:ext uri="{BB962C8B-B14F-4D97-AF65-F5344CB8AC3E}">
        <p14:creationId xmlns:p14="http://schemas.microsoft.com/office/powerpoint/2010/main" val="41912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smtClean="0"/>
              <a:t>Animation</a:t>
            </a:r>
            <a:endParaRPr lang="en-US"/>
          </a:p>
        </p:txBody>
      </p:sp>
      <p:sp>
        <p:nvSpPr>
          <p:cNvPr id="72708" name="Rectangle 3"/>
          <p:cNvSpPr>
            <a:spLocks noGrp="1" noChangeArrowheads="1"/>
          </p:cNvSpPr>
          <p:nvPr>
            <p:ph type="body" idx="1"/>
          </p:nvPr>
        </p:nvSpPr>
        <p:spPr/>
        <p:txBody>
          <a:bodyPr>
            <a:normAutofit fontScale="92500" lnSpcReduction="20000"/>
          </a:bodyPr>
          <a:lstStyle/>
          <a:p>
            <a:r>
              <a:rPr lang="en-US" dirty="0" smtClean="0"/>
              <a:t>Animation loop.  Repeat the following:</a:t>
            </a:r>
          </a:p>
          <a:p>
            <a:pPr lvl="1"/>
            <a:r>
              <a:rPr lang="en-US" dirty="0" smtClean="0"/>
              <a:t>Clear the screen.</a:t>
            </a:r>
          </a:p>
          <a:p>
            <a:pPr lvl="1"/>
            <a:r>
              <a:rPr lang="en-US" dirty="0" smtClean="0"/>
              <a:t>Move the object.</a:t>
            </a:r>
          </a:p>
          <a:p>
            <a:pPr lvl="1"/>
            <a:r>
              <a:rPr lang="en-US" dirty="0" smtClean="0"/>
              <a:t>Draw the object.</a:t>
            </a:r>
          </a:p>
          <a:p>
            <a:pPr lvl="1"/>
            <a:r>
              <a:rPr lang="en-US" dirty="0" smtClean="0"/>
              <a:t>Display and pause for a short while.</a:t>
            </a:r>
          </a:p>
          <a:p>
            <a:pPr marL="457200" lvl="1" indent="0">
              <a:buNone/>
            </a:pPr>
            <a:endParaRPr lang="en-US" dirty="0" smtClean="0"/>
          </a:p>
          <a:p>
            <a:r>
              <a:rPr lang="en-US" dirty="0" smtClean="0"/>
              <a:t>Ex.  Bouncing ball.</a:t>
            </a:r>
          </a:p>
          <a:p>
            <a:pPr lvl="1"/>
            <a:r>
              <a:rPr lang="en-US" dirty="0" smtClean="0"/>
              <a:t>Ball has position (</a:t>
            </a:r>
            <a:r>
              <a:rPr lang="en-US" dirty="0" err="1" smtClean="0"/>
              <a:t>rx</a:t>
            </a:r>
            <a:r>
              <a:rPr lang="en-US" dirty="0" smtClean="0"/>
              <a:t>, </a:t>
            </a:r>
            <a:r>
              <a:rPr lang="en-US" dirty="0" err="1" smtClean="0"/>
              <a:t>ry</a:t>
            </a:r>
            <a:r>
              <a:rPr lang="en-US" dirty="0" smtClean="0"/>
              <a:t>) and constant velocity (</a:t>
            </a:r>
            <a:r>
              <a:rPr lang="en-US" dirty="0" err="1" smtClean="0"/>
              <a:t>vx</a:t>
            </a:r>
            <a:r>
              <a:rPr lang="en-US" dirty="0" smtClean="0"/>
              <a:t>, </a:t>
            </a:r>
            <a:r>
              <a:rPr lang="en-US" dirty="0" err="1" smtClean="0"/>
              <a:t>vy</a:t>
            </a:r>
            <a:r>
              <a:rPr lang="en-US" dirty="0" smtClean="0"/>
              <a:t>).</a:t>
            </a:r>
          </a:p>
          <a:p>
            <a:pPr lvl="1"/>
            <a:r>
              <a:rPr lang="en-US" dirty="0" smtClean="0"/>
              <a:t>Detect collision with wall and reverse velocity.</a:t>
            </a:r>
          </a:p>
          <a:p>
            <a:pPr lvl="1"/>
            <a:endParaRPr lang="en-US" dirty="0" smtClean="0"/>
          </a:p>
          <a:p>
            <a:pPr lvl="1"/>
            <a:endParaRPr lang="en-US" dirty="0" smtClean="0"/>
          </a:p>
          <a:p>
            <a:pPr lvl="1"/>
            <a:endParaRPr lang="en-US" dirty="0"/>
          </a:p>
        </p:txBody>
      </p:sp>
      <p:sp>
        <p:nvSpPr>
          <p:cNvPr id="72709" name="Rectangle 4"/>
          <p:cNvSpPr>
            <a:spLocks noChangeArrowheads="1"/>
          </p:cNvSpPr>
          <p:nvPr/>
        </p:nvSpPr>
        <p:spPr bwMode="auto">
          <a:xfrm>
            <a:off x="2298700" y="1431925"/>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sp>
        <p:nvSpPr>
          <p:cNvPr id="72710" name="Rectangle 6"/>
          <p:cNvSpPr>
            <a:spLocks noChangeArrowheads="1"/>
          </p:cNvSpPr>
          <p:nvPr/>
        </p:nvSpPr>
        <p:spPr bwMode="auto">
          <a:xfrm>
            <a:off x="2268538" y="2463800"/>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grpSp>
        <p:nvGrpSpPr>
          <p:cNvPr id="2" name="Group 1"/>
          <p:cNvGrpSpPr/>
          <p:nvPr/>
        </p:nvGrpSpPr>
        <p:grpSpPr>
          <a:xfrm>
            <a:off x="7345185" y="2097088"/>
            <a:ext cx="3559836" cy="2679100"/>
            <a:chOff x="6899136" y="2796585"/>
            <a:chExt cx="3559836" cy="2679100"/>
          </a:xfrm>
        </p:grpSpPr>
        <p:sp>
          <p:nvSpPr>
            <p:cNvPr id="72711" name="Rectangle 7"/>
            <p:cNvSpPr>
              <a:spLocks noChangeArrowheads="1"/>
            </p:cNvSpPr>
            <p:nvPr/>
          </p:nvSpPr>
          <p:spPr bwMode="auto">
            <a:xfrm>
              <a:off x="7805667" y="3104879"/>
              <a:ext cx="2017712" cy="2017712"/>
            </a:xfrm>
            <a:prstGeom prst="rect">
              <a:avLst/>
            </a:prstGeom>
            <a:solidFill>
              <a:schemeClr val="accent1"/>
            </a:solidFill>
            <a:ln w="9525">
              <a:noFill/>
              <a:miter lim="800000"/>
              <a:headEnd/>
              <a:tailEnd type="none" w="sm" len="sm"/>
            </a:ln>
          </p:spPr>
          <p:txBody>
            <a:bodyPr wrap="none" anchor="ctr">
              <a:prstTxWarp prst="textNoShape">
                <a:avLst/>
              </a:prstTxWarp>
            </a:bodyPr>
            <a:lstStyle/>
            <a:p>
              <a:endParaRPr lang="en-US"/>
            </a:p>
          </p:txBody>
        </p:sp>
        <p:sp>
          <p:nvSpPr>
            <p:cNvPr id="72712" name="Oval 8"/>
            <p:cNvSpPr>
              <a:spLocks noChangeArrowheads="1"/>
            </p:cNvSpPr>
            <p:nvPr/>
          </p:nvSpPr>
          <p:spPr bwMode="auto">
            <a:xfrm>
              <a:off x="8450192" y="3984354"/>
              <a:ext cx="266700" cy="266700"/>
            </a:xfrm>
            <a:prstGeom prst="ellipse">
              <a:avLst/>
            </a:prstGeom>
            <a:solidFill>
              <a:schemeClr val="bg2"/>
            </a:solidFill>
            <a:ln w="9525">
              <a:noFill/>
              <a:round/>
              <a:headEnd/>
              <a:tailEnd type="none" w="sm" len="sm"/>
            </a:ln>
          </p:spPr>
          <p:txBody>
            <a:bodyPr wrap="none" anchor="ctr">
              <a:prstTxWarp prst="textNoShape">
                <a:avLst/>
              </a:prstTxWarp>
            </a:bodyPr>
            <a:lstStyle/>
            <a:p>
              <a:endParaRPr lang="en-US"/>
            </a:p>
          </p:txBody>
        </p:sp>
        <p:sp>
          <p:nvSpPr>
            <p:cNvPr id="72713" name="Rectangle 9"/>
            <p:cNvSpPr>
              <a:spLocks noChangeArrowheads="1"/>
            </p:cNvSpPr>
            <p:nvPr/>
          </p:nvSpPr>
          <p:spPr bwMode="auto">
            <a:xfrm>
              <a:off x="8017521" y="4369783"/>
              <a:ext cx="841705" cy="369332"/>
            </a:xfrm>
            <a:prstGeom prst="rect">
              <a:avLst/>
            </a:prstGeom>
            <a:noFill/>
            <a:ln w="9525">
              <a:noFill/>
              <a:miter lim="800000"/>
              <a:headEnd/>
              <a:tailEnd type="none" w="sm" len="sm"/>
            </a:ln>
          </p:spPr>
          <p:txBody>
            <a:bodyPr wrap="none">
              <a:prstTxWarp prst="textNoShape">
                <a:avLst/>
              </a:prstTxWarp>
              <a:spAutoFit/>
            </a:bodyPr>
            <a:lstStyle/>
            <a:p>
              <a:r>
                <a:rPr lang="en-US" b="1" dirty="0"/>
                <a:t>(</a:t>
              </a:r>
              <a:r>
                <a:rPr lang="en-US" b="1" dirty="0" err="1"/>
                <a:t>rx</a:t>
              </a:r>
              <a:r>
                <a:rPr lang="en-US" b="1" dirty="0"/>
                <a:t>, </a:t>
              </a:r>
              <a:r>
                <a:rPr lang="en-US" b="1" dirty="0" err="1"/>
                <a:t>ry</a:t>
              </a:r>
              <a:r>
                <a:rPr lang="en-US" b="1" dirty="0"/>
                <a:t>)</a:t>
              </a:r>
            </a:p>
          </p:txBody>
        </p:sp>
        <p:sp>
          <p:nvSpPr>
            <p:cNvPr id="72714" name="Line 10"/>
            <p:cNvSpPr>
              <a:spLocks noChangeShapeType="1"/>
            </p:cNvSpPr>
            <p:nvPr/>
          </p:nvSpPr>
          <p:spPr bwMode="auto">
            <a:xfrm flipV="1">
              <a:off x="8562904" y="3720830"/>
              <a:ext cx="573088" cy="407987"/>
            </a:xfrm>
            <a:prstGeom prst="line">
              <a:avLst/>
            </a:prstGeom>
            <a:noFill/>
            <a:ln w="38100">
              <a:solidFill>
                <a:schemeClr val="bg2"/>
              </a:solidFill>
              <a:round/>
              <a:headEnd type="none" w="med" len="med"/>
              <a:tailEnd type="triangle" w="med" len="med"/>
            </a:ln>
          </p:spPr>
          <p:txBody>
            <a:bodyPr wrap="none" anchor="ctr">
              <a:prstTxWarp prst="textNoShape">
                <a:avLst/>
              </a:prstTxWarp>
            </a:bodyPr>
            <a:lstStyle/>
            <a:p>
              <a:endParaRPr lang="en-US"/>
            </a:p>
          </p:txBody>
        </p:sp>
        <p:sp>
          <p:nvSpPr>
            <p:cNvPr id="72715" name="Rectangle 11"/>
            <p:cNvSpPr>
              <a:spLocks noChangeArrowheads="1"/>
            </p:cNvSpPr>
            <p:nvPr/>
          </p:nvSpPr>
          <p:spPr bwMode="auto">
            <a:xfrm>
              <a:off x="8931205" y="3406504"/>
              <a:ext cx="936475" cy="369332"/>
            </a:xfrm>
            <a:prstGeom prst="rect">
              <a:avLst/>
            </a:prstGeom>
            <a:noFill/>
            <a:ln w="9525">
              <a:noFill/>
              <a:miter lim="800000"/>
              <a:headEnd/>
              <a:tailEnd type="none" w="sm" len="sm"/>
            </a:ln>
          </p:spPr>
          <p:txBody>
            <a:bodyPr wrap="none">
              <a:prstTxWarp prst="textNoShape">
                <a:avLst/>
              </a:prstTxWarp>
              <a:spAutoFit/>
            </a:bodyPr>
            <a:lstStyle/>
            <a:p>
              <a:r>
                <a:rPr lang="en-US" b="1"/>
                <a:t>(vx, vy)</a:t>
              </a:r>
            </a:p>
          </p:txBody>
        </p:sp>
        <p:sp>
          <p:nvSpPr>
            <p:cNvPr id="72716" name="Rectangle 12"/>
            <p:cNvSpPr>
              <a:spLocks noChangeArrowheads="1"/>
            </p:cNvSpPr>
            <p:nvPr/>
          </p:nvSpPr>
          <p:spPr bwMode="auto">
            <a:xfrm>
              <a:off x="6899136" y="5106353"/>
              <a:ext cx="837089" cy="369332"/>
            </a:xfrm>
            <a:prstGeom prst="rect">
              <a:avLst/>
            </a:prstGeom>
            <a:noFill/>
            <a:ln w="9525">
              <a:noFill/>
              <a:miter lim="800000"/>
              <a:headEnd/>
              <a:tailEnd type="none" w="sm" len="sm"/>
            </a:ln>
          </p:spPr>
          <p:txBody>
            <a:bodyPr wrap="none">
              <a:prstTxWarp prst="textNoShape">
                <a:avLst/>
              </a:prstTxWarp>
              <a:spAutoFit/>
            </a:bodyPr>
            <a:lstStyle/>
            <a:p>
              <a:r>
                <a:rPr lang="en-US" b="1" dirty="0"/>
                <a:t>(-1, -1)</a:t>
              </a:r>
            </a:p>
          </p:txBody>
        </p:sp>
        <p:sp>
          <p:nvSpPr>
            <p:cNvPr id="72717" name="Rectangle 13"/>
            <p:cNvSpPr>
              <a:spLocks noChangeArrowheads="1"/>
            </p:cNvSpPr>
            <p:nvPr/>
          </p:nvSpPr>
          <p:spPr bwMode="auto">
            <a:xfrm>
              <a:off x="9766154" y="2796585"/>
              <a:ext cx="692818" cy="369332"/>
            </a:xfrm>
            <a:prstGeom prst="rect">
              <a:avLst/>
            </a:prstGeom>
            <a:noFill/>
            <a:ln w="9525">
              <a:noFill/>
              <a:miter lim="800000"/>
              <a:headEnd/>
              <a:tailEnd type="none" w="sm" len="sm"/>
            </a:ln>
          </p:spPr>
          <p:txBody>
            <a:bodyPr wrap="none">
              <a:prstTxWarp prst="textNoShape">
                <a:avLst/>
              </a:prstTxWarp>
              <a:spAutoFit/>
            </a:bodyPr>
            <a:lstStyle/>
            <a:p>
              <a:r>
                <a:rPr lang="en-US" b="1" dirty="0" smtClean="0"/>
                <a:t>(1, 1</a:t>
              </a:r>
              <a:r>
                <a:rPr lang="en-US" b="1" dirty="0"/>
                <a:t>)</a:t>
              </a:r>
            </a:p>
          </p:txBody>
        </p:sp>
      </p:grpSp>
    </p:spTree>
    <p:extLst>
      <p:ext uri="{BB962C8B-B14F-4D97-AF65-F5344CB8AC3E}">
        <p14:creationId xmlns:p14="http://schemas.microsoft.com/office/powerpoint/2010/main" val="28717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8">
                                            <p:txEl>
                                              <p:pRg st="6" end="6"/>
                                            </p:txEl>
                                          </p:spTgt>
                                        </p:tgtEl>
                                        <p:attrNameLst>
                                          <p:attrName>style.visibility</p:attrName>
                                        </p:attrNameLst>
                                      </p:cBhvr>
                                      <p:to>
                                        <p:strVal val="visible"/>
                                      </p:to>
                                    </p:set>
                                    <p:animEffect transition="in" filter="fade">
                                      <p:cBhvr>
                                        <p:cTn id="7" dur="500"/>
                                        <p:tgtEl>
                                          <p:spTgt spid="7270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708">
                                            <p:txEl>
                                              <p:pRg st="7" end="7"/>
                                            </p:txEl>
                                          </p:spTgt>
                                        </p:tgtEl>
                                        <p:attrNameLst>
                                          <p:attrName>style.visibility</p:attrName>
                                        </p:attrNameLst>
                                      </p:cBhvr>
                                      <p:to>
                                        <p:strVal val="visible"/>
                                      </p:to>
                                    </p:set>
                                    <p:animEffect transition="in" filter="fade">
                                      <p:cBhvr>
                                        <p:cTn id="10" dur="500"/>
                                        <p:tgtEl>
                                          <p:spTgt spid="7270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708">
                                            <p:txEl>
                                              <p:pRg st="8" end="8"/>
                                            </p:txEl>
                                          </p:spTgt>
                                        </p:tgtEl>
                                        <p:attrNameLst>
                                          <p:attrName>style.visibility</p:attrName>
                                        </p:attrNameLst>
                                      </p:cBhvr>
                                      <p:to>
                                        <p:strVal val="visible"/>
                                      </p:to>
                                    </p:set>
                                    <p:animEffect transition="in" filter="fade">
                                      <p:cBhvr>
                                        <p:cTn id="13" dur="500"/>
                                        <p:tgtEl>
                                          <p:spTgt spid="72708">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smtClean="0"/>
              <a:t>Bouncing Ball</a:t>
            </a:r>
            <a:endParaRPr lang="en-US"/>
          </a:p>
        </p:txBody>
      </p:sp>
      <p:sp>
        <p:nvSpPr>
          <p:cNvPr id="4" name="Content Placeholder 3"/>
          <p:cNvSpPr>
            <a:spLocks noGrp="1"/>
          </p:cNvSpPr>
          <p:nvPr>
            <p:ph idx="1"/>
          </p:nvPr>
        </p:nvSpPr>
        <p:spPr>
          <a:xfrm>
            <a:off x="1141413" y="2097088"/>
            <a:ext cx="10656578" cy="4609479"/>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BouncingBall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.480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.860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//x, y position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.015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.023</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//x, y velocity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//radius of ball</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.setXscale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.setYscale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Set coordinate system</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//Simulation loop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.abs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radius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//Update ball velocity if at the boundary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.abs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radius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Update position (add velocity)</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.GRAY</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//Clear screen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.filledSquare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.BLACK</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//Render ball</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//Pause for 20ms so that we can see it nicely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74761" name="Rectangle 8"/>
          <p:cNvSpPr>
            <a:spLocks noChangeArrowheads="1"/>
          </p:cNvSpPr>
          <p:nvPr/>
        </p:nvSpPr>
        <p:spPr bwMode="auto">
          <a:xfrm>
            <a:off x="2451100" y="787400"/>
            <a:ext cx="7539038" cy="5919788"/>
          </a:xfrm>
          <a:prstGeom prst="rect">
            <a:avLst/>
          </a:prstGeom>
          <a:noFill/>
          <a:ln w="15875">
            <a:noFill/>
            <a:miter lim="800000"/>
            <a:headEnd/>
            <a:tailEnd/>
          </a:ln>
        </p:spPr>
        <p:txBody>
          <a:bodyPr wrap="none" lIns="92075" tIns="182880" rIns="92075" bIns="182880">
            <a:prstTxWarp prst="textNoShape">
              <a:avLst/>
            </a:prstTxWarp>
          </a:bodyPr>
          <a:lstStyle/>
          <a:p>
            <a:pPr>
              <a:lnSpc>
                <a:spcPct val="50000"/>
              </a:lnSpc>
              <a:spcBef>
                <a:spcPct val="50000"/>
              </a:spcBef>
            </a:pPr>
            <a:endParaRPr lang="en-US" sz="1600" b="1" dirty="0">
              <a:solidFill>
                <a:srgbClr val="000000"/>
              </a:solidFill>
              <a:latin typeface="Courier New" charset="0"/>
            </a:endParaRPr>
          </a:p>
        </p:txBody>
      </p:sp>
    </p:spTree>
    <p:extLst>
      <p:ext uri="{BB962C8B-B14F-4D97-AF65-F5344CB8AC3E}">
        <p14:creationId xmlns:p14="http://schemas.microsoft.com/office/powerpoint/2010/main" val="11320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20" end="20"/>
                                            </p:txEl>
                                          </p:spTgt>
                                        </p:tgtEl>
                                        <p:attrNameLst>
                                          <p:attrName>style.visibility</p:attrName>
                                        </p:attrNameLst>
                                      </p:cBhvr>
                                      <p:to>
                                        <p:strVal val="visible"/>
                                      </p:to>
                                    </p:set>
                                    <p:animEffect transition="in" filter="fade">
                                      <p:cBhvr>
                                        <p:cTn id="31" dur="500"/>
                                        <p:tgtEl>
                                          <p:spTgt spid="4">
                                            <p:txEl>
                                              <p:pRg st="20" end="2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21" end="21"/>
                                            </p:txEl>
                                          </p:spTgt>
                                        </p:tgtEl>
                                        <p:attrNameLst>
                                          <p:attrName>style.visibility</p:attrName>
                                        </p:attrNameLst>
                                      </p:cBhvr>
                                      <p:to>
                                        <p:strVal val="visible"/>
                                      </p:to>
                                    </p:set>
                                    <p:animEffect transition="in" filter="fade">
                                      <p:cBhvr>
                                        <p:cTn id="34" dur="500"/>
                                        <p:tgtEl>
                                          <p:spTgt spid="4">
                                            <p:txEl>
                                              <p:pRg st="21" end="2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9" end="19"/>
                                            </p:txEl>
                                          </p:spTgt>
                                        </p:tgtEl>
                                        <p:attrNameLst>
                                          <p:attrName>style.visibility</p:attrName>
                                        </p:attrNameLst>
                                      </p:cBhvr>
                                      <p:to>
                                        <p:strVal val="visible"/>
                                      </p:to>
                                    </p:set>
                                    <p:animEffect transition="in" filter="fade">
                                      <p:cBhvr>
                                        <p:cTn id="42" dur="500"/>
                                        <p:tgtEl>
                                          <p:spTgt spid="4">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fade">
                                      <p:cBhvr>
                                        <p:cTn id="53" dur="500"/>
                                        <p:tgtEl>
                                          <p:spTgt spid="4">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500"/>
                                        <p:tgtEl>
                                          <p:spTgt spid="4">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xEl>
                                              <p:pRg st="14" end="14"/>
                                            </p:txEl>
                                          </p:spTgt>
                                        </p:tgtEl>
                                        <p:attrNameLst>
                                          <p:attrName>style.visibility</p:attrName>
                                        </p:attrNameLst>
                                      </p:cBhvr>
                                      <p:to>
                                        <p:strVal val="visible"/>
                                      </p:to>
                                    </p:set>
                                    <p:animEffect transition="in" filter="fade">
                                      <p:cBhvr>
                                        <p:cTn id="64" dur="500"/>
                                        <p:tgtEl>
                                          <p:spTgt spid="4">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Effect transition="in" filter="fade">
                                      <p:cBhvr>
                                        <p:cTn id="67" dur="500"/>
                                        <p:tgtEl>
                                          <p:spTgt spid="4">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6" end="16"/>
                                            </p:txEl>
                                          </p:spTgt>
                                        </p:tgtEl>
                                        <p:attrNameLst>
                                          <p:attrName>style.visibility</p:attrName>
                                        </p:attrNameLst>
                                      </p:cBhvr>
                                      <p:to>
                                        <p:strVal val="visible"/>
                                      </p:to>
                                    </p:set>
                                    <p:animEffect transition="in" filter="fade">
                                      <p:cBhvr>
                                        <p:cTn id="72" dur="500"/>
                                        <p:tgtEl>
                                          <p:spTgt spid="4">
                                            <p:txEl>
                                              <p:pRg st="16" end="1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Effect transition="in" filter="fade">
                                      <p:cBhvr>
                                        <p:cTn id="75" dur="500"/>
                                        <p:tgtEl>
                                          <p:spTgt spid="4">
                                            <p:txEl>
                                              <p:pRg st="17" end="1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
                                            <p:txEl>
                                              <p:pRg st="18" end="18"/>
                                            </p:txEl>
                                          </p:spTgt>
                                        </p:tgtEl>
                                        <p:attrNameLst>
                                          <p:attrName>style.visibility</p:attrName>
                                        </p:attrNameLst>
                                      </p:cBhvr>
                                      <p:to>
                                        <p:strVal val="visible"/>
                                      </p:to>
                                    </p:set>
                                    <p:animEffect transition="in" filter="fade">
                                      <p:cBhvr>
                                        <p:cTn id="78"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Initialization step</a:t>
            </a:r>
            <a:endParaRPr lang="en-US" dirty="0"/>
          </a:p>
        </p:txBody>
      </p:sp>
      <p:sp>
        <p:nvSpPr>
          <p:cNvPr id="5" name="Content Placeholder 4"/>
          <p:cNvSpPr>
            <a:spLocks noGrp="1"/>
          </p:cNvSpPr>
          <p:nvPr>
            <p:ph idx="1"/>
          </p:nvPr>
        </p:nvSpPr>
        <p:spPr/>
        <p:txBody>
          <a:bodyPr>
            <a:normAutofit/>
          </a:bodyPr>
          <a:lstStyle/>
          <a:p>
            <a:pPr marL="457200" indent="-457200">
              <a:spcBef>
                <a:spcPts val="0"/>
              </a:spcBef>
              <a:buFont typeface="+mj-lt"/>
              <a:buAutoNum type="arabicPeriod"/>
            </a:pPr>
            <a:r>
              <a:rPr lang="en-US" sz="1800" dirty="0" smtClean="0">
                <a:solidFill>
                  <a:schemeClr val="accent5"/>
                </a:solidFill>
                <a:latin typeface="Courier New" panose="02070309020205020404" pitchFamily="49" charset="0"/>
                <a:cs typeface="Courier New" panose="02070309020205020404" pitchFamily="49" charset="0"/>
              </a:rPr>
              <a:t>//Initialization. Add this before anything</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.setCanvasSize</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600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600</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 Resize the window</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.setXscale</a:t>
            </a:r>
            <a:r>
              <a:rPr lang="en-US" sz="1800" dirty="0">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100</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//Redefine coordinate system</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.setYscale</a:t>
            </a:r>
            <a:r>
              <a:rPr lang="en-US" sz="1800" dirty="0">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.enableDoubleBuffering</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//Allows for smooth animation</a:t>
            </a:r>
            <a:endParaRPr lang="en-US" sz="18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14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Opening Problem</a:t>
            </a:r>
          </a:p>
        </p:txBody>
      </p:sp>
      <p:sp>
        <p:nvSpPr>
          <p:cNvPr id="5128" name="Rectangle 7"/>
          <p:cNvSpPr>
            <a:spLocks noGrp="1" noChangeArrowheads="1"/>
          </p:cNvSpPr>
          <p:nvPr>
            <p:ph type="body" idx="1"/>
          </p:nvPr>
        </p:nvSpPr>
        <p:spPr/>
        <p:txBody>
          <a:bodyPr>
            <a:normAutofit fontScale="92500" lnSpcReduction="20000"/>
          </a:bodyPr>
          <a:lstStyle/>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smtClean="0">
                <a:solidFill>
                  <a:srgbClr val="FF0000"/>
                </a:solidFill>
                <a:latin typeface="Courier New" pitchFamily="49" charset="0"/>
              </a:rPr>
              <a:t>!"</a:t>
            </a:r>
            <a:r>
              <a:rPr lang="en-US" dirty="0" smtClean="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smtClean="0">
                <a:solidFill>
                  <a:srgbClr val="FF0000"/>
                </a:solidFill>
                <a:latin typeface="Courier New" pitchFamily="49" charset="0"/>
              </a:rPr>
              <a:t>!"</a:t>
            </a:r>
            <a:r>
              <a:rPr lang="en-US" dirty="0" smtClean="0">
                <a:latin typeface="Courier New" pitchFamily="49" charset="0"/>
              </a:rPr>
              <a:t>);</a:t>
            </a:r>
            <a:endParaRPr lang="en-US" b="1" dirty="0">
              <a:latin typeface="Courier New" pitchFamily="49" charset="0"/>
            </a:endParaRPr>
          </a:p>
          <a:p>
            <a:pPr marL="0" indent="0">
              <a:spcBef>
                <a:spcPts val="0"/>
              </a:spcBef>
              <a:buNone/>
              <a:defRPr/>
            </a:pPr>
            <a:r>
              <a:rPr lang="en-US" sz="3200" dirty="0" smtClean="0"/>
              <a:t>… </a:t>
            </a:r>
            <a:endParaRPr lang="en-US" sz="3200" dirty="0"/>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 </a:t>
            </a:r>
            <a:endParaRPr lang="en-US" dirty="0" smtClean="0">
              <a:latin typeface="Courier New" pitchFamily="49" charset="0"/>
            </a:endParaRPr>
          </a:p>
          <a:p>
            <a:pPr marL="0" indent="0">
              <a:spcBef>
                <a:spcPts val="0"/>
              </a:spcBef>
              <a:buNone/>
              <a:defRPr/>
            </a:pPr>
            <a:r>
              <a:rPr lang="en-US" b="1" dirty="0" err="1" smtClean="0">
                <a:latin typeface="Courier New" pitchFamily="49" charset="0"/>
              </a:rPr>
              <a:t>System</a:t>
            </a:r>
            <a:r>
              <a:rPr lang="en-US" dirty="0" err="1" smtClean="0">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 </a:t>
            </a:r>
            <a:endParaRPr lang="en-US" dirty="0" smtClean="0">
              <a:latin typeface="Courier New" pitchFamily="49" charset="0"/>
            </a:endParaRPr>
          </a:p>
        </p:txBody>
      </p:sp>
      <p:sp>
        <p:nvSpPr>
          <p:cNvPr id="5124"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5"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6"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9" name="AutoShape 8"/>
          <p:cNvSpPr>
            <a:spLocks/>
          </p:cNvSpPr>
          <p:nvPr/>
        </p:nvSpPr>
        <p:spPr bwMode="auto">
          <a:xfrm flipH="1">
            <a:off x="7845346" y="2249487"/>
            <a:ext cx="325167" cy="3459937"/>
          </a:xfrm>
          <a:prstGeom prst="leftBrace">
            <a:avLst>
              <a:gd name="adj1" fmla="val 101267"/>
              <a:gd name="adj2" fmla="val 48668"/>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30" name="Text Box 9"/>
          <p:cNvSpPr txBox="1">
            <a:spLocks noChangeArrowheads="1"/>
          </p:cNvSpPr>
          <p:nvPr/>
        </p:nvSpPr>
        <p:spPr bwMode="auto">
          <a:xfrm>
            <a:off x="8103781" y="3628617"/>
            <a:ext cx="958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000" dirty="0">
                <a:latin typeface="+mn-lt"/>
              </a:rPr>
              <a:t>100 times</a:t>
            </a:r>
            <a:endParaRPr lang="en-US" dirty="0">
              <a:latin typeface="+mn-lt"/>
            </a:endParaRPr>
          </a:p>
        </p:txBody>
      </p:sp>
    </p:spTree>
    <p:extLst>
      <p:ext uri="{BB962C8B-B14F-4D97-AF65-F5344CB8AC3E}">
        <p14:creationId xmlns:p14="http://schemas.microsoft.com/office/powerpoint/2010/main" val="3482222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Game loop</a:t>
            </a:r>
            <a:endParaRPr lang="en-US" dirty="0"/>
          </a:p>
        </p:txBody>
      </p:sp>
      <p:sp>
        <p:nvSpPr>
          <p:cNvPr id="5" name="Content Placeholder 4"/>
          <p:cNvSpPr>
            <a:spLocks noGrp="1"/>
          </p:cNvSpPr>
          <p:nvPr>
            <p:ph idx="1"/>
          </p:nvPr>
        </p:nvSpPr>
        <p:spPr>
          <a:xfrm>
            <a:off x="1141412" y="2249487"/>
            <a:ext cx="10522764" cy="3541714"/>
          </a:xfrm>
        </p:spPr>
        <p:txBody>
          <a:bodyPr>
            <a:normAutofit fontScale="70000" lnSpcReduction="2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Play game until </a:t>
            </a:r>
            <a:r>
              <a:rPr lang="en-US" dirty="0" smtClean="0">
                <a:solidFill>
                  <a:schemeClr val="accent5"/>
                </a:solidFill>
                <a:latin typeface="Courier New" panose="02070309020205020404" pitchFamily="49" charset="0"/>
                <a:cs typeface="Courier New" panose="02070309020205020404" pitchFamily="49" charset="0"/>
              </a:rPr>
              <a:t>quit ‘p’ is pressed. We will inject game logic into this</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//Wait for key press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.hasNextKeyTyped</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.show</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.pause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33</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char</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key =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.nextKeyTyped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(key </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'q'</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break</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.exit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559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Before the key pressed. Show a message for user to start the game</a:t>
            </a:r>
            <a:endParaRPr lang="en-US" dirty="0"/>
          </a:p>
        </p:txBody>
      </p:sp>
      <p:sp>
        <p:nvSpPr>
          <p:cNvPr id="3" name="Content Placeholder 2"/>
          <p:cNvSpPr>
            <a:spLocks noGrp="1"/>
          </p:cNvSpPr>
          <p:nvPr>
            <p:ph idx="1"/>
          </p:nvPr>
        </p:nvSpPr>
        <p:spPr>
          <a:xfrm>
            <a:off x="1141412" y="2249487"/>
            <a:ext cx="10288588" cy="3541714"/>
          </a:xfrm>
        </p:spPr>
        <p:txBody>
          <a:bodyPr>
            <a:normAutofit fontScale="92500"/>
          </a:bodyPr>
          <a:lstStyle/>
          <a:p>
            <a:pPr marL="457200" indent="-457200">
              <a:buFont typeface="+mj-lt"/>
              <a:buAutoNum type="arabicPeriod"/>
            </a:pPr>
            <a:r>
              <a:rPr lang="en-US" sz="2200" dirty="0">
                <a:solidFill>
                  <a:schemeClr val="accent5"/>
                </a:solidFill>
                <a:latin typeface="Courier New" panose="02070309020205020404" pitchFamily="49" charset="0"/>
                <a:cs typeface="Courier New" panose="02070309020205020404" pitchFamily="49" charset="0"/>
              </a:rPr>
              <a:t>//Draw slot machine.</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-70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"Binary Slots 101!"</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-80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"Match 3 to win"</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"Press a key to play. Q to quit."</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-55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 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45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endParaRPr lang="en-US" dirty="0">
              <a:latin typeface="Arial Narrow" panose="020B0606020202030204" pitchFamily="34" charset="0"/>
            </a:endParaRPr>
          </a:p>
        </p:txBody>
      </p:sp>
    </p:spTree>
    <p:extLst>
      <p:ext uri="{BB962C8B-B14F-4D97-AF65-F5344CB8AC3E}">
        <p14:creationId xmlns:p14="http://schemas.microsoft.com/office/powerpoint/2010/main" val="22672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Now we can do our main game loop</a:t>
            </a:r>
            <a:endParaRPr lang="en-US" dirty="0"/>
          </a:p>
        </p:txBody>
      </p:sp>
      <p:sp>
        <p:nvSpPr>
          <p:cNvPr id="3" name="Content Placeholder 2"/>
          <p:cNvSpPr>
            <a:spLocks noGrp="1"/>
          </p:cNvSpPr>
          <p:nvPr>
            <p:ph idx="1"/>
          </p:nvPr>
        </p:nvSpPr>
        <p:spPr>
          <a:xfrm>
            <a:off x="1141412" y="1794510"/>
            <a:ext cx="9905999" cy="5063489"/>
          </a:xfrm>
        </p:spPr>
        <p:txBody>
          <a:bodyPr>
            <a:normAutofit fontScale="55000" lnSpcReduction="20000"/>
          </a:bodyPr>
          <a:lstStyle/>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//Simulate spin. Randomly switch color of circles</a:t>
            </a:r>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dirty="0">
                <a:solidFill>
                  <a:srgbClr val="FF0000"/>
                </a:solidFill>
                <a:latin typeface="Courier New" panose="02070309020205020404" pitchFamily="49" charset="0"/>
                <a:cs typeface="Courier New" panose="02070309020205020404" pitchFamily="49" charset="0"/>
              </a:rPr>
              <a:t>false</a:t>
            </a:r>
            <a:r>
              <a:rPr lang="en-US" dirty="0">
                <a:latin typeface="Courier New" panose="02070309020205020404" pitchFamily="49" charset="0"/>
                <a:cs typeface="Courier New" panose="02070309020205020404" pitchFamily="49" charset="0"/>
              </a:rPr>
              <a:t>, b =</a:t>
            </a:r>
            <a:r>
              <a:rPr lang="en-US" dirty="0">
                <a:solidFill>
                  <a:srgbClr val="FF0000"/>
                </a:solidFill>
                <a:latin typeface="Courier New" panose="02070309020205020404" pitchFamily="49" charset="0"/>
                <a:cs typeface="Courier New" panose="02070309020205020404" pitchFamily="49" charset="0"/>
              </a:rPr>
              <a:t> false</a:t>
            </a:r>
            <a:r>
              <a:rPr lang="en-US" dirty="0">
                <a:latin typeface="Courier New" panose="02070309020205020404" pitchFamily="49" charset="0"/>
                <a:cs typeface="Courier New" panose="02070309020205020404" pitchFamily="49" charset="0"/>
              </a:rPr>
              <a:t>, c = </a:t>
            </a:r>
            <a:r>
              <a:rPr lang="en-US" dirty="0">
                <a:solidFill>
                  <a:srgbClr val="FF0000"/>
                </a:solidFill>
                <a:latin typeface="Courier New" panose="02070309020205020404" pitchFamily="49" charset="0"/>
                <a:cs typeface="Courier New" panose="02070309020205020404" pitchFamily="49" charset="0"/>
              </a:rPr>
              <a:t>false</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1;</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nn-NO" b="1" dirty="0" smtClean="0">
                <a:solidFill>
                  <a:schemeClr val="accent3"/>
                </a:solidFill>
                <a:latin typeface="Courier New" panose="02070309020205020404" pitchFamily="49" charset="0"/>
                <a:cs typeface="Courier New" panose="02070309020205020404" pitchFamily="49" charset="0"/>
              </a:rPr>
              <a:t>while</a:t>
            </a:r>
            <a:r>
              <a:rPr lang="nn-NO" dirty="0" smtClean="0">
                <a:latin typeface="Courier New" panose="02070309020205020404" pitchFamily="49" charset="0"/>
                <a:cs typeface="Courier New" panose="02070309020205020404" pitchFamily="49" charset="0"/>
              </a:rPr>
              <a:t>(i </a:t>
            </a:r>
            <a:r>
              <a:rPr lang="nn-NO" dirty="0">
                <a:latin typeface="Courier New" panose="02070309020205020404" pitchFamily="49" charset="0"/>
                <a:cs typeface="Courier New" panose="02070309020205020404" pitchFamily="49" charset="0"/>
              </a:rPr>
              <a:t>&lt;= </a:t>
            </a:r>
            <a:r>
              <a:rPr lang="nn-NO" dirty="0" smtClean="0">
                <a:solidFill>
                  <a:srgbClr val="FF0000"/>
                </a:solidFill>
                <a:latin typeface="Courier New" panose="02070309020205020404" pitchFamily="49" charset="0"/>
                <a:cs typeface="Courier New" panose="02070309020205020404" pitchFamily="49" charset="0"/>
              </a:rPr>
              <a:t>30</a:t>
            </a:r>
            <a:r>
              <a:rPr lang="nn-NO" dirty="0" smtClean="0">
                <a:latin typeface="Courier New" panose="02070309020205020404" pitchFamily="49" charset="0"/>
                <a:cs typeface="Courier New" panose="02070309020205020404" pitchFamily="49" charset="0"/>
              </a:rPr>
              <a:t>) </a:t>
            </a:r>
            <a:r>
              <a:rPr lang="nn-NO"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.clear</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//Clear</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.textRight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-70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"Binary Slots 101</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//Redraw text</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.textRight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-80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"Match 3 to win"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 </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b </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//Simulate game</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.BLUE</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//Draw all the circles</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(b)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.setPenColor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.BLUE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(c)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.BLUE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45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.BLACK</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45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//Render</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//Pause</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866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Finish off with a final message</a:t>
            </a:r>
            <a:endParaRPr lang="en-US" dirty="0"/>
          </a:p>
        </p:txBody>
      </p:sp>
      <p:sp>
        <p:nvSpPr>
          <p:cNvPr id="3" name="Content Placeholder 2"/>
          <p:cNvSpPr>
            <a:spLocks noGrp="1"/>
          </p:cNvSpPr>
          <p:nvPr>
            <p:ph idx="1"/>
          </p:nvPr>
        </p:nvSpPr>
        <p:spPr/>
        <p:txBody>
          <a:bodyPr>
            <a:normAutofit/>
          </a:bodyPr>
          <a:lstStyle/>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//Draw final slot machine</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1000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&amp;&amp; b &amp;&amp; c)</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.text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"You win!"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.text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"You lose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394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jam.jpg"/>
          <p:cNvPicPr>
            <a:picLocks noChangeAspect="1"/>
          </p:cNvPicPr>
          <p:nvPr/>
        </p:nvPicPr>
        <p:blipFill>
          <a:blip r:embed="rId3"/>
          <a:stretch>
            <a:fillRect/>
          </a:stretch>
        </p:blipFill>
        <p:spPr>
          <a:xfrm>
            <a:off x="5634150" y="2446227"/>
            <a:ext cx="4657295" cy="3101759"/>
          </a:xfrm>
          <a:prstGeom prst="rect">
            <a:avLst/>
          </a:prstGeom>
        </p:spPr>
      </p:pic>
      <p:sp>
        <p:nvSpPr>
          <p:cNvPr id="2" name="Title 1"/>
          <p:cNvSpPr>
            <a:spLocks noGrp="1"/>
          </p:cNvSpPr>
          <p:nvPr>
            <p:ph type="title"/>
          </p:nvPr>
        </p:nvSpPr>
        <p:spPr/>
        <p:txBody>
          <a:bodyPr/>
          <a:lstStyle/>
          <a:p>
            <a:r>
              <a:rPr lang="en-US" dirty="0" smtClean="0"/>
              <a:t>The do-While Loop</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3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do-while Loop</a:t>
            </a:r>
          </a:p>
        </p:txBody>
      </p:sp>
      <p:sp>
        <p:nvSpPr>
          <p:cNvPr id="3" name="Content Placeholder 2"/>
          <p:cNvSpPr>
            <a:spLocks noGrp="1"/>
          </p:cNvSpPr>
          <p:nvPr>
            <p:ph idx="1"/>
          </p:nvPr>
        </p:nvSpPr>
        <p:spPr/>
        <p:txBody>
          <a:bodyPr>
            <a:normAutofit fontScale="85000" lnSpcReduction="20000"/>
          </a:bodyPr>
          <a:lstStyle/>
          <a:p>
            <a:r>
              <a:rPr lang="en-US" dirty="0" smtClean="0">
                <a:latin typeface="Courier New" panose="02070309020205020404" pitchFamily="49" charset="0"/>
                <a:cs typeface="Courier New" panose="02070309020205020404" pitchFamily="49" charset="0"/>
              </a:rPr>
              <a:t>In Java</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Loop body;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Statement(s)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loop-continuation-condition</a:t>
            </a:r>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In pseudocode</a:t>
            </a:r>
          </a:p>
          <a:p>
            <a:pPr marL="457200" indent="-457200">
              <a:spcBef>
                <a:spcPts val="0"/>
              </a:spcBef>
              <a:buFont typeface="+mj-lt"/>
              <a:buAutoNum type="arabicPeriod"/>
            </a:pPr>
            <a:r>
              <a:rPr lang="en-US" b="1" dirty="0">
                <a:latin typeface="Courier New" panose="02070309020205020404" pitchFamily="49" charset="0"/>
                <a:cs typeface="Courier New" panose="02070309020205020404" pitchFamily="49" charset="0"/>
              </a:rPr>
              <a:t>r</a:t>
            </a:r>
            <a:r>
              <a:rPr lang="en-US" b="1" dirty="0" smtClean="0">
                <a:latin typeface="Courier New" panose="02070309020205020404" pitchFamily="49" charset="0"/>
                <a:cs typeface="Courier New" panose="02070309020205020404" pitchFamily="49" charset="0"/>
              </a:rPr>
              <a:t>epeat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l</a:t>
            </a:r>
            <a:r>
              <a:rPr lang="en-US" i="1" dirty="0" smtClean="0">
                <a:latin typeface="Courier New" panose="02070309020205020404" pitchFamily="49" charset="0"/>
                <a:cs typeface="Courier New" panose="02070309020205020404" pitchFamily="49" charset="0"/>
              </a:rPr>
              <a:t>oop-body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until</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loop-continuation-condition</a:t>
            </a:r>
            <a:endParaRPr lang="en-US" i="1" dirty="0">
              <a:latin typeface="Courier New" panose="02070309020205020404" pitchFamily="49" charset="0"/>
              <a:cs typeface="Courier New" panose="02070309020205020404" pitchFamily="49" charset="0"/>
            </a:endParaRPr>
          </a:p>
        </p:txBody>
      </p:sp>
      <p:sp>
        <p:nvSpPr>
          <p:cNvPr id="23556" name="Rectangle 12"/>
          <p:cNvSpPr>
            <a:spLocks noChangeArrowheads="1"/>
          </p:cNvSpPr>
          <p:nvPr/>
        </p:nvSpPr>
        <p:spPr bwMode="auto">
          <a:xfrm>
            <a:off x="4979988" y="22288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8" name="Rectangle 15"/>
          <p:cNvSpPr>
            <a:spLocks noChangeArrowheads="1"/>
          </p:cNvSpPr>
          <p:nvPr/>
        </p:nvSpPr>
        <p:spPr bwMode="auto">
          <a:xfrm>
            <a:off x="5191125" y="23002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9" name="Rectangle 19"/>
          <p:cNvSpPr>
            <a:spLocks noChangeArrowheads="1"/>
          </p:cNvSpPr>
          <p:nvPr/>
        </p:nvSpPr>
        <p:spPr bwMode="auto">
          <a:xfrm>
            <a:off x="5191125" y="24193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356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4" y="1848780"/>
            <a:ext cx="3028950" cy="417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97319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4" descr="ft031003l"/>
          <p:cNvPicPr>
            <a:picLocks noChangeAspect="1" noChangeArrowheads="1"/>
          </p:cNvPicPr>
          <p:nvPr/>
        </p:nvPicPr>
        <p:blipFill>
          <a:blip r:embed="rId3"/>
          <a:srcRect/>
          <a:stretch>
            <a:fillRect/>
          </a:stretch>
        </p:blipFill>
        <p:spPr bwMode="auto">
          <a:xfrm>
            <a:off x="4761300" y="2845594"/>
            <a:ext cx="6426200" cy="21097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The For Loop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270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for Loops</a:t>
            </a:r>
          </a:p>
        </p:txBody>
      </p:sp>
      <p:sp>
        <p:nvSpPr>
          <p:cNvPr id="24580" name="Rectangle 3"/>
          <p:cNvSpPr>
            <a:spLocks noGrp="1" noChangeArrowheads="1"/>
          </p:cNvSpPr>
          <p:nvPr>
            <p:ph sz="half" idx="1"/>
          </p:nvPr>
        </p:nvSpPr>
        <p:spPr/>
        <p:txBody>
          <a:bodyPr>
            <a:normAutofit/>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for</a:t>
            </a: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initial-action</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loop-continuation-condition</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action-after-each-iteration</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chemeClr val="accent5"/>
                </a:solidFill>
                <a:latin typeface="Courier New" panose="02070309020205020404" pitchFamily="49" charset="0"/>
                <a:cs typeface="Courier New" panose="02070309020205020404" pitchFamily="49" charset="0"/>
              </a:rPr>
              <a:t>// loop body;</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Statement(s)</a:t>
            </a: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endParaRPr lang="en-US" altLang="en-US" sz="1600" dirty="0">
              <a:latin typeface="Courier New" panose="02070309020205020404" pitchFamily="49" charset="0"/>
              <a:cs typeface="Courier New" panose="02070309020205020404" pitchFamily="49" charset="0"/>
            </a:endParaRPr>
          </a:p>
        </p:txBody>
      </p:sp>
      <p:sp>
        <p:nvSpPr>
          <p:cNvPr id="4" name="Content Placeholder 3"/>
          <p:cNvSpPr>
            <a:spLocks noGrp="1"/>
          </p:cNvSpPr>
          <p:nvPr>
            <p:ph sz="half" idx="2"/>
          </p:nvPr>
        </p:nvSpPr>
        <p:spPr>
          <a:xfrm>
            <a:off x="6172200" y="2249486"/>
            <a:ext cx="5737302" cy="3541714"/>
          </a:xfrm>
        </p:spPr>
        <p:txBody>
          <a:bodyPr>
            <a:normAutofit/>
          </a:bodyPr>
          <a:lstStyle/>
          <a:p>
            <a:pPr marL="342900" indent="-342900">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for</a:t>
            </a:r>
            <a:r>
              <a:rPr lang="en-US" altLang="en-US" sz="1600" dirty="0" smtClean="0">
                <a:latin typeface="Courier New" panose="02070309020205020404" pitchFamily="49" charset="0"/>
                <a:cs typeface="Courier New" panose="02070309020205020404" pitchFamily="49" charset="0"/>
              </a:rPr>
              <a:t>(</a:t>
            </a: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 </a:t>
            </a:r>
            <a:r>
              <a:rPr lang="en-US" altLang="en-US" sz="1600" dirty="0" smtClean="0">
                <a:solidFill>
                  <a:srgbClr val="FF0000"/>
                </a:solidFill>
                <a:latin typeface="Courier New" panose="02070309020205020404" pitchFamily="49" charset="0"/>
                <a:cs typeface="Courier New" panose="02070309020205020404" pitchFamily="49" charset="0"/>
              </a:rPr>
              <a:t>0</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&lt; </a:t>
            </a:r>
            <a:r>
              <a:rPr lang="en-US" altLang="en-US" sz="1600" dirty="0" smtClean="0">
                <a:solidFill>
                  <a:srgbClr val="FF0000"/>
                </a:solidFill>
                <a:latin typeface="Courier New" panose="02070309020205020404" pitchFamily="49" charset="0"/>
                <a:cs typeface="Courier New" panose="02070309020205020404" pitchFamily="49" charset="0"/>
              </a:rPr>
              <a:t>100</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latin typeface="Courier New" panose="02070309020205020404" pitchFamily="49" charset="0"/>
                <a:cs typeface="Courier New" panose="02070309020205020404" pitchFamily="49" charset="0"/>
              </a:rPr>
              <a:t>System</a:t>
            </a:r>
            <a:r>
              <a:rPr lang="en-US" altLang="en-US" sz="1600" dirty="0" err="1" smtClean="0">
                <a:latin typeface="Courier New" panose="02070309020205020404" pitchFamily="49" charset="0"/>
                <a:cs typeface="Courier New" panose="02070309020205020404" pitchFamily="49" charset="0"/>
              </a:rPr>
              <a:t>.out.println</a:t>
            </a:r>
            <a:r>
              <a:rPr lang="en-US" altLang="en-US" sz="1600" dirty="0" smtClean="0">
                <a:latin typeface="Courier New" panose="02070309020205020404" pitchFamily="49" charset="0"/>
                <a:cs typeface="Courier New" panose="02070309020205020404" pitchFamily="49" charset="0"/>
              </a:rPr>
              <a:t>(</a:t>
            </a:r>
            <a:r>
              <a:rPr lang="en-US" altLang="en-US" sz="1600" dirty="0" smtClean="0">
                <a:solidFill>
                  <a:srgbClr val="FF0000"/>
                </a:solidFill>
                <a:latin typeface="Courier New" panose="02070309020205020404" pitchFamily="49" charset="0"/>
                <a:cs typeface="Courier New" panose="02070309020205020404" pitchFamily="49" charset="0"/>
              </a:rPr>
              <a:t>"Welcome to Java!"</a:t>
            </a:r>
            <a:r>
              <a:rPr lang="en-US" altLang="en-US" sz="1600" dirty="0" smtClean="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342900" indent="-342900">
              <a:buFont typeface="+mj-lt"/>
              <a:buAutoNum type="arabicPeriod"/>
            </a:pPr>
            <a:endParaRPr lang="en-US" sz="1600" dirty="0">
              <a:latin typeface="Courier New" panose="02070309020205020404" pitchFamily="49" charset="0"/>
              <a:cs typeface="Courier New" panose="02070309020205020404" pitchFamily="49" charset="0"/>
            </a:endParaRPr>
          </a:p>
        </p:txBody>
      </p:sp>
      <p:sp>
        <p:nvSpPr>
          <p:cNvPr id="24581" name="Rectangle 5"/>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3" name="Rectangle 10"/>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4" name="Rectangle 12"/>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458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r="57147"/>
          <a:stretch/>
        </p:blipFill>
        <p:spPr bwMode="auto">
          <a:xfrm>
            <a:off x="2761269" y="3824113"/>
            <a:ext cx="1638670" cy="294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8"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55616"/>
          <a:stretch/>
        </p:blipFill>
        <p:spPr bwMode="auto">
          <a:xfrm>
            <a:off x="7488982" y="3818731"/>
            <a:ext cx="1700312" cy="29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874484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 in pseudocode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smtClean="0"/>
                  <a:t>With variable</a:t>
                </a:r>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 body</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625" t="-2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r>
                  <a:rPr lang="en-US" dirty="0" smtClean="0"/>
                  <a:t>Over all elements of set</a:t>
                </a:r>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loop body</a:t>
                </a:r>
                <a:endParaRPr lang="en-US" dirty="0">
                  <a:latin typeface="Courier New" panose="02070309020205020404" pitchFamily="49" charset="0"/>
                  <a:cs typeface="Courier New" panose="02070309020205020404" pitchFamily="49"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3"/>
                <a:stretch>
                  <a:fillRect l="-2628" t="-2238"/>
                </a:stretch>
              </a:blipFill>
            </p:spPr>
            <p:txBody>
              <a:bodyPr/>
              <a:lstStyle/>
              <a:p>
                <a:r>
                  <a:rPr lang="en-US">
                    <a:noFill/>
                  </a:rPr>
                  <a:t> </a:t>
                </a:r>
              </a:p>
            </p:txBody>
          </p:sp>
        </mc:Fallback>
      </mc:AlternateContent>
    </p:spTree>
    <p:extLst>
      <p:ext uri="{BB962C8B-B14F-4D97-AF65-F5344CB8AC3E}">
        <p14:creationId xmlns:p14="http://schemas.microsoft.com/office/powerpoint/2010/main" val="3665297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408663" y="2373275"/>
            <a:ext cx="7058723" cy="369332"/>
            <a:chOff x="2408663" y="2373275"/>
            <a:chExt cx="7058723"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Initialize Count</a:t>
              </a:r>
              <a:endParaRPr lang="en-US" dirty="0"/>
            </a:p>
          </p:txBody>
        </p:sp>
        <p:sp>
          <p:nvSpPr>
            <p:cNvPr id="8" name="Rectangle 10"/>
            <p:cNvSpPr>
              <a:spLocks noChangeArrowheads="1"/>
            </p:cNvSpPr>
            <p:nvPr/>
          </p:nvSpPr>
          <p:spPr bwMode="auto">
            <a:xfrm>
              <a:off x="2408663" y="2373275"/>
              <a:ext cx="1929161"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4337824" y="2557941"/>
              <a:ext cx="26428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27236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jam.jpg"/>
          <p:cNvPicPr>
            <a:picLocks noChangeAspect="1"/>
          </p:cNvPicPr>
          <p:nvPr/>
        </p:nvPicPr>
        <p:blipFill>
          <a:blip r:embed="rId3"/>
          <a:stretch>
            <a:fillRect/>
          </a:stretch>
        </p:blipFill>
        <p:spPr>
          <a:xfrm>
            <a:off x="5634150" y="2446227"/>
            <a:ext cx="4657295" cy="3101759"/>
          </a:xfrm>
          <a:prstGeom prst="rect">
            <a:avLst/>
          </a:prstGeom>
        </p:spPr>
      </p:pic>
      <p:sp>
        <p:nvSpPr>
          <p:cNvPr id="2" name="Title 1"/>
          <p:cNvSpPr>
            <a:spLocks noGrp="1"/>
          </p:cNvSpPr>
          <p:nvPr>
            <p:ph type="title"/>
          </p:nvPr>
        </p:nvSpPr>
        <p:spPr/>
        <p:txBody>
          <a:bodyPr/>
          <a:lstStyle/>
          <a:p>
            <a:r>
              <a:rPr lang="en-US" dirty="0" smtClean="0"/>
              <a:t>The While Loop</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18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true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196877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029523" y="2919685"/>
            <a:ext cx="10036097" cy="369332"/>
            <a:chOff x="4293221" y="2373275"/>
            <a:chExt cx="10036097" cy="369332"/>
          </a:xfrm>
        </p:grpSpPr>
        <p:sp>
          <p:nvSpPr>
            <p:cNvPr id="7" name="TextBox 6"/>
            <p:cNvSpPr txBox="1"/>
            <p:nvPr/>
          </p:nvSpPr>
          <p:spPr>
            <a:xfrm>
              <a:off x="1184259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8" name="Rectangle 10"/>
            <p:cNvSpPr>
              <a:spLocks noChangeArrowheads="1"/>
            </p:cNvSpPr>
            <p:nvPr/>
          </p:nvSpPr>
          <p:spPr bwMode="auto">
            <a:xfrm>
              <a:off x="4293221" y="2373275"/>
              <a:ext cx="7159082"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11452303" y="2557941"/>
              <a:ext cx="3902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331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5481094" y="2373275"/>
            <a:ext cx="3986292" cy="369332"/>
            <a:chOff x="5481094" y="2373275"/>
            <a:chExt cx="3986292"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Increment </a:t>
              </a:r>
              <a:r>
                <a:rPr lang="en-US" dirty="0" err="1" smtClean="0"/>
                <a:t>i</a:t>
              </a:r>
              <a:endParaRPr lang="en-US" dirty="0"/>
            </a:p>
          </p:txBody>
        </p:sp>
        <p:sp>
          <p:nvSpPr>
            <p:cNvPr id="8" name="Rectangle 10"/>
            <p:cNvSpPr>
              <a:spLocks noChangeArrowheads="1"/>
            </p:cNvSpPr>
            <p:nvPr/>
          </p:nvSpPr>
          <p:spPr bwMode="auto">
            <a:xfrm>
              <a:off x="5481094" y="2373275"/>
              <a:ext cx="79704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6278137" y="2557941"/>
              <a:ext cx="702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2858840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true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3051237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029523" y="2919685"/>
            <a:ext cx="10036097" cy="369332"/>
            <a:chOff x="4293221" y="2373275"/>
            <a:chExt cx="10036097" cy="369332"/>
          </a:xfrm>
        </p:grpSpPr>
        <p:sp>
          <p:nvSpPr>
            <p:cNvPr id="7" name="TextBox 6"/>
            <p:cNvSpPr txBox="1"/>
            <p:nvPr/>
          </p:nvSpPr>
          <p:spPr>
            <a:xfrm>
              <a:off x="1184259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8" name="Rectangle 10"/>
            <p:cNvSpPr>
              <a:spLocks noChangeArrowheads="1"/>
            </p:cNvSpPr>
            <p:nvPr/>
          </p:nvSpPr>
          <p:spPr bwMode="auto">
            <a:xfrm>
              <a:off x="4293221" y="2373275"/>
              <a:ext cx="7159082"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11452303" y="2557941"/>
              <a:ext cx="3902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503564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5481094" y="2373275"/>
            <a:ext cx="3986292" cy="369332"/>
            <a:chOff x="5481094" y="2373275"/>
            <a:chExt cx="3986292"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Increment </a:t>
              </a:r>
              <a:r>
                <a:rPr lang="en-US" dirty="0" err="1" smtClean="0"/>
                <a:t>i</a:t>
              </a:r>
              <a:endParaRPr lang="en-US" dirty="0"/>
            </a:p>
          </p:txBody>
        </p:sp>
        <p:sp>
          <p:nvSpPr>
            <p:cNvPr id="8" name="Rectangle 10"/>
            <p:cNvSpPr>
              <a:spLocks noChangeArrowheads="1"/>
            </p:cNvSpPr>
            <p:nvPr/>
          </p:nvSpPr>
          <p:spPr bwMode="auto">
            <a:xfrm>
              <a:off x="5481094" y="2373275"/>
              <a:ext cx="79704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6278137" y="2557941"/>
              <a:ext cx="702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1015356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false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3983113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1650381" y="3835678"/>
            <a:ext cx="7817005" cy="369332"/>
            <a:chOff x="4293221" y="2373275"/>
            <a:chExt cx="7817005" cy="369332"/>
          </a:xfrm>
        </p:grpSpPr>
        <p:sp>
          <p:nvSpPr>
            <p:cNvPr id="7" name="TextBox 6"/>
            <p:cNvSpPr txBox="1"/>
            <p:nvPr/>
          </p:nvSpPr>
          <p:spPr>
            <a:xfrm>
              <a:off x="9623504" y="2373275"/>
              <a:ext cx="2486722" cy="369332"/>
            </a:xfrm>
            <a:prstGeom prst="rect">
              <a:avLst/>
            </a:prstGeom>
            <a:noFill/>
            <a:ln w="38100">
              <a:solidFill>
                <a:schemeClr val="accent1"/>
              </a:solidFill>
            </a:ln>
          </p:spPr>
          <p:txBody>
            <a:bodyPr wrap="square" rtlCol="0">
              <a:spAutoFit/>
            </a:bodyPr>
            <a:lstStyle/>
            <a:p>
              <a:pPr algn="ctr"/>
              <a:r>
                <a:rPr lang="en-US" dirty="0" smtClean="0"/>
                <a:t>Continue after closing }</a:t>
              </a:r>
              <a:endParaRPr lang="en-US" dirty="0"/>
            </a:p>
          </p:txBody>
        </p:sp>
        <p:sp>
          <p:nvSpPr>
            <p:cNvPr id="8" name="Rectangle 10"/>
            <p:cNvSpPr>
              <a:spLocks noChangeArrowheads="1"/>
            </p:cNvSpPr>
            <p:nvPr/>
          </p:nvSpPr>
          <p:spPr bwMode="auto">
            <a:xfrm>
              <a:off x="4293221" y="2373275"/>
              <a:ext cx="295507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7248294" y="2557941"/>
              <a:ext cx="23752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strike="sngStrike" dirty="0" smtClean="0"/>
              <a:t>Count		1</a:t>
            </a:r>
            <a:endParaRPr lang="en-US" strike="sngStrike" dirty="0"/>
          </a:p>
        </p:txBody>
      </p:sp>
    </p:spTree>
    <p:extLst>
      <p:ext uri="{BB962C8B-B14F-4D97-AF65-F5344CB8AC3E}">
        <p14:creationId xmlns:p14="http://schemas.microsoft.com/office/powerpoint/2010/main" val="600666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Table 1: Write a for loop to output all numbers between integers </a:t>
                </a:r>
                <a14:m>
                  <m:oMath xmlns:m="http://schemas.openxmlformats.org/officeDocument/2006/math">
                    <m:r>
                      <a:rPr lang="en-US" b="0" i="1" smtClean="0">
                        <a:latin typeface="Cambria Math" panose="02040503050406030204" pitchFamily="18" charset="0"/>
                      </a:rPr>
                      <m:t>𝑎</m:t>
                    </m:r>
                  </m:oMath>
                </a14:m>
                <a:r>
                  <a:rPr lang="en-US" dirty="0" smtClean="0"/>
                  <a:t> and </a:t>
                </a:r>
                <a14:m>
                  <m:oMath xmlns:m="http://schemas.openxmlformats.org/officeDocument/2006/math">
                    <m:r>
                      <a:rPr lang="en-US" b="0" i="1" smtClean="0">
                        <a:latin typeface="Cambria Math" panose="02040503050406030204" pitchFamily="18" charset="0"/>
                      </a:rPr>
                      <m:t>𝑏</m:t>
                    </m:r>
                  </m:oMath>
                </a14:m>
                <a:endParaRPr lang="en-US" dirty="0" smtClean="0"/>
              </a:p>
              <a:p>
                <a:r>
                  <a:rPr lang="en-US" dirty="0" smtClean="0"/>
                  <a:t>Table 2: Write a for loop to output all powers of two up to a number </a:t>
                </a:r>
                <a14:m>
                  <m:oMath xmlns:m="http://schemas.openxmlformats.org/officeDocument/2006/math">
                    <m:r>
                      <a:rPr lang="en-US" b="0" i="1" smtClean="0">
                        <a:latin typeface="Cambria Math" panose="02040503050406030204" pitchFamily="18" charset="0"/>
                      </a:rPr>
                      <m:t>𝑁</m:t>
                    </m:r>
                  </m:oMath>
                </a14:m>
                <a:endParaRPr lang="en-US" dirty="0" smtClean="0"/>
              </a:p>
              <a:p>
                <a:r>
                  <a:rPr lang="en-US" dirty="0" smtClean="0"/>
                  <a:t>Table 3: Write a for loop to output the multiples of an integer </a:t>
                </a:r>
                <a14:m>
                  <m:oMath xmlns:m="http://schemas.openxmlformats.org/officeDocument/2006/math">
                    <m:r>
                      <a:rPr lang="en-US" b="0" i="1" smtClean="0">
                        <a:latin typeface="Cambria Math" panose="02040503050406030204" pitchFamily="18" charset="0"/>
                      </a:rPr>
                      <m:t>𝑎</m:t>
                    </m:r>
                  </m:oMath>
                </a14:m>
                <a:r>
                  <a:rPr lang="en-US" dirty="0" smtClean="0"/>
                  <a:t> up to </a:t>
                </a:r>
                <a14:m>
                  <m:oMath xmlns:m="http://schemas.openxmlformats.org/officeDocument/2006/math">
                    <m:r>
                      <a:rPr lang="en-US" b="0" i="1" smtClean="0">
                        <a:latin typeface="Cambria Math" panose="02040503050406030204" pitchFamily="18" charset="0"/>
                      </a:rPr>
                      <m:t>𝑁</m:t>
                    </m:r>
                  </m:oMath>
                </a14:m>
                <a:endParaRPr lang="en-US" dirty="0" smtClean="0"/>
              </a:p>
              <a:p>
                <a:r>
                  <a:rPr lang="en-US" dirty="0" smtClean="0"/>
                  <a:t>Table 4: Write a for loop to output all the even numbers from 100 to 999 in reverse order.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21437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t>Note</a:t>
            </a:r>
          </a:p>
        </p:txBody>
      </p:sp>
      <p:sp>
        <p:nvSpPr>
          <p:cNvPr id="3" name="Content Placeholder 2"/>
          <p:cNvSpPr>
            <a:spLocks noGrp="1"/>
          </p:cNvSpPr>
          <p:nvPr>
            <p:ph idx="1"/>
          </p:nvPr>
        </p:nvSpPr>
        <p:spPr>
          <a:xfrm>
            <a:off x="1141412" y="2249486"/>
            <a:ext cx="9905999" cy="4497001"/>
          </a:xfrm>
        </p:spPr>
        <p:txBody>
          <a:bodyPr>
            <a:normAutofit lnSpcReduction="10000"/>
          </a:bodyPr>
          <a:lstStyle/>
          <a:p>
            <a:r>
              <a:rPr lang="en-US" altLang="en-US" dirty="0" smtClean="0"/>
              <a:t>The </a:t>
            </a:r>
            <a:r>
              <a:rPr lang="en-US" altLang="en-US" i="1" dirty="0" smtClean="0"/>
              <a:t>initial-action</a:t>
            </a:r>
            <a:r>
              <a:rPr lang="en-US" altLang="en-US" dirty="0" smtClean="0"/>
              <a:t> in a for loop can be a list of zero or more comma-separated expressions. The </a:t>
            </a:r>
            <a:r>
              <a:rPr lang="en-US" altLang="en-US" i="1" dirty="0" smtClean="0"/>
              <a:t>action-after-each-iteration</a:t>
            </a:r>
            <a:r>
              <a:rPr lang="en-US" altLang="en-US" dirty="0" smtClean="0"/>
              <a:t> in a for loop can be a list of zero or more comma-separated statements. Therefore, the following two for loops are correct. The first is never used in practice, however.</a:t>
            </a:r>
          </a:p>
          <a:p>
            <a:endParaRPr lang="en-US" altLang="en-US" dirty="0" smtClean="0"/>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j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j &lt;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j++</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Do something</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endParaRPr lang="en-US" dirty="0"/>
          </a:p>
        </p:txBody>
      </p:sp>
    </p:spTree>
    <p:extLst>
      <p:ext uri="{BB962C8B-B14F-4D97-AF65-F5344CB8AC3E}">
        <p14:creationId xmlns:p14="http://schemas.microsoft.com/office/powerpoint/2010/main" val="407833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Introducing while Loops</a:t>
            </a:r>
            <a:endParaRPr lang="en-US" altLang="en-US"/>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count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(count &lt; </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Java"</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6148"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49"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50"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322011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Note</a:t>
            </a:r>
          </a:p>
        </p:txBody>
      </p:sp>
      <p:sp>
        <p:nvSpPr>
          <p:cNvPr id="3" name="Content Placeholder 2"/>
          <p:cNvSpPr>
            <a:spLocks noGrp="1"/>
          </p:cNvSpPr>
          <p:nvPr>
            <p:ph idx="1"/>
          </p:nvPr>
        </p:nvSpPr>
        <p:spPr/>
        <p:txBody>
          <a:bodyPr/>
          <a:lstStyle/>
          <a:p>
            <a:r>
              <a:rPr lang="en-US" altLang="en-US" dirty="0" smtClean="0"/>
              <a:t>If the </a:t>
            </a:r>
            <a:r>
              <a:rPr lang="en-US" altLang="en-US" i="1" dirty="0" smtClean="0"/>
              <a:t>loop-continuation-condition</a:t>
            </a:r>
            <a:r>
              <a:rPr lang="en-US" altLang="en-US" dirty="0" smtClean="0"/>
              <a:t> in a for loop is omitted, it is implicitly true. Thus the statement given below in (a), which is an infinite loop, is correct. Nevertheless, it is better to use the equivalent loop in (b) to avoid confusion:</a:t>
            </a:r>
          </a:p>
          <a:p>
            <a:endParaRPr lang="en-US" dirty="0"/>
          </a:p>
        </p:txBody>
      </p:sp>
      <p:sp>
        <p:nvSpPr>
          <p:cNvPr id="36869" name="Rectangle 5"/>
          <p:cNvSpPr>
            <a:spLocks noChangeArrowheads="1"/>
          </p:cNvSpPr>
          <p:nvPr/>
        </p:nvSpPr>
        <p:spPr bwMode="auto">
          <a:xfrm>
            <a:off x="4548188" y="31337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6870" name="Object 4"/>
          <p:cNvGraphicFramePr>
            <a:graphicFrameLocks noChangeAspect="1"/>
          </p:cNvGraphicFramePr>
          <p:nvPr>
            <p:extLst>
              <p:ext uri="{D42A27DB-BD31-4B8C-83A1-F6EECF244321}">
                <p14:modId xmlns:p14="http://schemas.microsoft.com/office/powerpoint/2010/main" val="2457962273"/>
              </p:ext>
            </p:extLst>
          </p:nvPr>
        </p:nvGraphicFramePr>
        <p:xfrm>
          <a:off x="1865311" y="4020344"/>
          <a:ext cx="8458200" cy="1612900"/>
        </p:xfrm>
        <a:graphic>
          <a:graphicData uri="http://schemas.openxmlformats.org/presentationml/2006/ole">
            <mc:AlternateContent xmlns:mc="http://schemas.openxmlformats.org/markup-compatibility/2006">
              <mc:Choice xmlns:v="urn:schemas-microsoft-com:vml" Requires="v">
                <p:oleObj spid="_x0000_s188461" name="Picture" r:id="rId3" imgW="3203448" imgH="612648" progId="Word.Picture.8">
                  <p:embed/>
                </p:oleObj>
              </mc:Choice>
              <mc:Fallback>
                <p:oleObj name="Picture" r:id="rId3" imgW="3203448" imgH="61264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1" y="4020344"/>
                        <a:ext cx="8458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9525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t>Caution</a:t>
            </a:r>
          </a:p>
        </p:txBody>
      </p:sp>
      <p:sp>
        <p:nvSpPr>
          <p:cNvPr id="37892" name="Rectangle 3"/>
          <p:cNvSpPr>
            <a:spLocks noGrp="1" noChangeArrowheads="1"/>
          </p:cNvSpPr>
          <p:nvPr>
            <p:ph type="body" idx="1"/>
          </p:nvPr>
        </p:nvSpPr>
        <p:spPr/>
        <p:txBody>
          <a:bodyPr/>
          <a:lstStyle/>
          <a:p>
            <a:r>
              <a:rPr lang="en-US" altLang="en-US" dirty="0" smtClean="0"/>
              <a:t>Adding a semicolon at the end of the for (or while) clause before the loop body is a common mistake, as shown below:</a:t>
            </a:r>
          </a:p>
          <a:p>
            <a:endParaRPr lang="en-US" alt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&lt;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a:t>
            </a:r>
            <a:r>
              <a:rPr lang="en-US" dirty="0" err="1" smtClean="0">
                <a:solidFill>
                  <a:srgbClr val="FF0000"/>
                </a:solidFill>
                <a:latin typeface="Courier New" panose="02070309020205020404" pitchFamily="49" charset="0"/>
                <a:cs typeface="Courier New" panose="02070309020205020404" pitchFamily="49" charset="0"/>
              </a:rPr>
              <a:t>i</a:t>
            </a:r>
            <a:r>
              <a:rPr lang="en-US" dirty="0" smtClean="0">
                <a:solidFill>
                  <a:srgbClr val="FF0000"/>
                </a:solidFill>
                <a:latin typeface="Courier New" panose="02070309020205020404" pitchFamily="49" charset="0"/>
                <a:cs typeface="Courier New" panose="02070309020205020404" pitchFamily="49" charset="0"/>
              </a:rPr>
              <a:t> is "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endParaRPr lang="en-US" altLang="en-US" dirty="0"/>
          </a:p>
        </p:txBody>
      </p:sp>
      <p:sp>
        <p:nvSpPr>
          <p:cNvPr id="13" name="Rectangle 10"/>
          <p:cNvSpPr>
            <a:spLocks noChangeArrowheads="1"/>
          </p:cNvSpPr>
          <p:nvPr/>
        </p:nvSpPr>
        <p:spPr bwMode="auto">
          <a:xfrm>
            <a:off x="5815631" y="3835678"/>
            <a:ext cx="278780"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832319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t>Which Loop to Use?</a:t>
            </a:r>
          </a:p>
        </p:txBody>
      </p:sp>
      <p:sp>
        <p:nvSpPr>
          <p:cNvPr id="3" name="Content Placeholder 2"/>
          <p:cNvSpPr>
            <a:spLocks noGrp="1"/>
          </p:cNvSpPr>
          <p:nvPr>
            <p:ph idx="1"/>
          </p:nvPr>
        </p:nvSpPr>
        <p:spPr/>
        <p:txBody>
          <a:bodyPr>
            <a:normAutofit/>
          </a:bodyPr>
          <a:lstStyle/>
          <a:p>
            <a:r>
              <a:rPr lang="en-US" altLang="en-US" sz="2000" dirty="0" smtClean="0"/>
              <a:t>The three forms of loop statements, while, do-while, and for, are expressively equivalent; that is, you can write a loop in any of these three forms. For example, a while loop in (a) in the following figure can always be converted into the following for loop in (b):</a:t>
            </a:r>
          </a:p>
          <a:p>
            <a:endParaRPr lang="en-US" altLang="en-US" sz="2000" dirty="0" smtClean="0"/>
          </a:p>
          <a:p>
            <a:endParaRPr lang="en-US" altLang="en-US" sz="2000" dirty="0" smtClean="0"/>
          </a:p>
          <a:p>
            <a:r>
              <a:rPr lang="en-US" altLang="en-US" sz="2000" dirty="0" smtClean="0"/>
              <a:t>A for loop in (a) in the following figure can generally be converted into the following while loop in (b) except in certain special cases (see Review Question 3.19 for one of them):</a:t>
            </a:r>
          </a:p>
          <a:p>
            <a:endParaRPr lang="en-US" sz="2000" dirty="0"/>
          </a:p>
        </p:txBody>
      </p:sp>
      <p:sp>
        <p:nvSpPr>
          <p:cNvPr id="39943" name="Rectangle 13"/>
          <p:cNvSpPr>
            <a:spLocks noChangeArrowheads="1"/>
          </p:cNvSpPr>
          <p:nvPr/>
        </p:nvSpPr>
        <p:spPr bwMode="auto">
          <a:xfrm>
            <a:off x="3548063" y="30099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4" name="Object 12"/>
          <p:cNvGraphicFramePr>
            <a:graphicFrameLocks noChangeAspect="1"/>
          </p:cNvGraphicFramePr>
          <p:nvPr>
            <p:extLst>
              <p:ext uri="{D42A27DB-BD31-4B8C-83A1-F6EECF244321}">
                <p14:modId xmlns:p14="http://schemas.microsoft.com/office/powerpoint/2010/main" val="2009557846"/>
              </p:ext>
            </p:extLst>
          </p:nvPr>
        </p:nvGraphicFramePr>
        <p:xfrm>
          <a:off x="1792287" y="5319131"/>
          <a:ext cx="8759825" cy="1441450"/>
        </p:xfrm>
        <a:graphic>
          <a:graphicData uri="http://schemas.openxmlformats.org/presentationml/2006/ole">
            <mc:AlternateContent xmlns:mc="http://schemas.openxmlformats.org/markup-compatibility/2006">
              <mc:Choice xmlns:v="urn:schemas-microsoft-com:vml" Requires="v">
                <p:oleObj spid="_x0000_s189528" name="Picture" r:id="rId3" imgW="5277612" imgH="870204" progId="Word.Picture.8">
                  <p:embed/>
                </p:oleObj>
              </mc:Choice>
              <mc:Fallback>
                <p:oleObj name="Picture" r:id="rId3" imgW="5277612" imgH="87020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7" y="5319131"/>
                        <a:ext cx="87598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Rectangle 15"/>
          <p:cNvSpPr>
            <a:spLocks noChangeArrowheads="1"/>
          </p:cNvSpPr>
          <p:nvPr/>
        </p:nvSpPr>
        <p:spPr bwMode="auto">
          <a:xfrm>
            <a:off x="3500438" y="31337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6" name="Object 14"/>
          <p:cNvGraphicFramePr>
            <a:graphicFrameLocks noChangeAspect="1"/>
          </p:cNvGraphicFramePr>
          <p:nvPr>
            <p:extLst>
              <p:ext uri="{D42A27DB-BD31-4B8C-83A1-F6EECF244321}">
                <p14:modId xmlns:p14="http://schemas.microsoft.com/office/powerpoint/2010/main" val="2602522912"/>
              </p:ext>
            </p:extLst>
          </p:nvPr>
        </p:nvGraphicFramePr>
        <p:xfrm>
          <a:off x="1676399" y="3457281"/>
          <a:ext cx="8991600" cy="1022350"/>
        </p:xfrm>
        <a:graphic>
          <a:graphicData uri="http://schemas.openxmlformats.org/presentationml/2006/ole">
            <mc:AlternateContent xmlns:mc="http://schemas.openxmlformats.org/markup-compatibility/2006">
              <mc:Choice xmlns:v="urn:schemas-microsoft-com:vml" Requires="v">
                <p:oleObj spid="_x0000_s189529" name="Picture" r:id="rId5" imgW="5375148" imgH="612648" progId="Word.Picture.8">
                  <p:embed/>
                </p:oleObj>
              </mc:Choice>
              <mc:Fallback>
                <p:oleObj name="Picture" r:id="rId5" imgW="5375148" imgH="612648"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399" y="3457281"/>
                        <a:ext cx="8991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2399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loops</a:t>
            </a:r>
            <a:endParaRPr lang="en-US" dirty="0"/>
          </a:p>
        </p:txBody>
      </p:sp>
      <p:sp>
        <p:nvSpPr>
          <p:cNvPr id="3" name="Content Placeholder 2"/>
          <p:cNvSpPr>
            <a:spLocks noGrp="1"/>
          </p:cNvSpPr>
          <p:nvPr>
            <p:ph idx="1"/>
          </p:nvPr>
        </p:nvSpPr>
        <p:spPr/>
        <p:txBody>
          <a:bodyPr/>
          <a:lstStyle/>
          <a:p>
            <a:r>
              <a:rPr lang="en-US" dirty="0" smtClean="0">
                <a:solidFill>
                  <a:schemeClr val="accent3"/>
                </a:solidFill>
              </a:rPr>
              <a:t>for loop </a:t>
            </a:r>
            <a:r>
              <a:rPr lang="en-US" dirty="0" smtClean="0"/>
              <a:t>– used when you know how many times to execute or each iteration has a natural increment</a:t>
            </a:r>
          </a:p>
          <a:p>
            <a:r>
              <a:rPr lang="en-US" dirty="0" smtClean="0">
                <a:solidFill>
                  <a:schemeClr val="accent3"/>
                </a:solidFill>
              </a:rPr>
              <a:t>while loop </a:t>
            </a:r>
            <a:r>
              <a:rPr lang="en-US" dirty="0" smtClean="0"/>
              <a:t>– used to execute 0 or more times. Pre-condition check.</a:t>
            </a:r>
          </a:p>
          <a:p>
            <a:r>
              <a:rPr lang="en-US" dirty="0" smtClean="0">
                <a:solidFill>
                  <a:schemeClr val="accent3"/>
                </a:solidFill>
              </a:rPr>
              <a:t>do-while loop </a:t>
            </a:r>
            <a:r>
              <a:rPr lang="en-US" dirty="0" smtClean="0"/>
              <a:t>– used to execute 1 or more time. Post-condition check.</a:t>
            </a:r>
            <a:endParaRPr lang="en-US" dirty="0"/>
          </a:p>
        </p:txBody>
      </p:sp>
      <p:pic>
        <p:nvPicPr>
          <p:cNvPr id="3074" name="Picture 2" descr="Image result for l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410" y="4403776"/>
            <a:ext cx="3331181" cy="23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Nesting</a:t>
            </a:r>
            <a:endParaRPr lang="en-US" dirty="0"/>
          </a:p>
        </p:txBody>
      </p:sp>
      <p:sp>
        <p:nvSpPr>
          <p:cNvPr id="4" name="Text Placeholder 3"/>
          <p:cNvSpPr>
            <a:spLocks noGrp="1"/>
          </p:cNvSpPr>
          <p:nvPr>
            <p:ph type="body" idx="1"/>
          </p:nvPr>
        </p:nvSpPr>
        <p:spPr/>
        <p:txBody>
          <a:bodyPr/>
          <a:lstStyle/>
          <a:p>
            <a:endParaRPr lang="en-US"/>
          </a:p>
        </p:txBody>
      </p:sp>
      <p:pic>
        <p:nvPicPr>
          <p:cNvPr id="64517" name="Picture 4" descr="Dscn1656"/>
          <p:cNvPicPr>
            <a:picLocks noChangeAspect="1" noChangeArrowheads="1"/>
          </p:cNvPicPr>
          <p:nvPr/>
        </p:nvPicPr>
        <p:blipFill>
          <a:blip r:embed="rId3"/>
          <a:srcRect/>
          <a:stretch>
            <a:fillRect/>
          </a:stretch>
        </p:blipFill>
        <p:spPr bwMode="auto">
          <a:xfrm>
            <a:off x="4922799" y="2775744"/>
            <a:ext cx="4289425" cy="2992438"/>
          </a:xfrm>
          <a:prstGeom prst="rect">
            <a:avLst/>
          </a:prstGeom>
          <a:noFill/>
          <a:ln w="9525">
            <a:noFill/>
            <a:miter lim="800000"/>
            <a:headEnd/>
            <a:tailEnd/>
          </a:ln>
        </p:spPr>
      </p:pic>
    </p:spTree>
    <p:extLst>
      <p:ext uri="{BB962C8B-B14F-4D97-AF65-F5344CB8AC3E}">
        <p14:creationId xmlns:p14="http://schemas.microsoft.com/office/powerpoint/2010/main" val="18248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Nesting</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In control flow, nesting is where you place a control structure inside of another</a:t>
            </a:r>
          </a:p>
          <a:p>
            <a:r>
              <a:rPr lang="en-US" dirty="0" smtClean="0"/>
              <a:t>Example: 2 for loops to print a multiplication table</a:t>
            </a:r>
          </a:p>
          <a:p>
            <a:endParaRPr lang="en-US" dirty="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a:t>
            </a:r>
            <a:r>
              <a:rPr lang="en-US" dirty="0" smtClean="0">
                <a:solidFill>
                  <a:srgbClr val="FF0000"/>
                </a:solidFill>
                <a:latin typeface="Courier New" panose="02070309020205020404" pitchFamily="49" charset="0"/>
                <a:cs typeface="Courier New" panose="02070309020205020404" pitchFamily="49" charset="0"/>
              </a:rPr>
              <a:t> 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j &lt;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++j)</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“%d*%d = %2d\t”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*j);</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5003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Monte Carlo Simulation</a:t>
            </a:r>
            <a:endParaRPr lang="en-US" dirty="0"/>
          </a:p>
        </p:txBody>
      </p:sp>
      <p:sp>
        <p:nvSpPr>
          <p:cNvPr id="6" name="Text Placeholder 5"/>
          <p:cNvSpPr>
            <a:spLocks noGrp="1"/>
          </p:cNvSpPr>
          <p:nvPr>
            <p:ph type="body" idx="1"/>
          </p:nvPr>
        </p:nvSpPr>
        <p:spPr/>
        <p:txBody>
          <a:bodyPr/>
          <a:lstStyle/>
          <a:p>
            <a:endParaRPr lang="en-US"/>
          </a:p>
        </p:txBody>
      </p:sp>
      <p:pic>
        <p:nvPicPr>
          <p:cNvPr id="76805" name="Picture 5" descr="tah"/>
          <p:cNvPicPr>
            <a:picLocks noChangeAspect="1" noChangeArrowheads="1"/>
          </p:cNvPicPr>
          <p:nvPr/>
        </p:nvPicPr>
        <p:blipFill>
          <a:blip r:embed="rId3"/>
          <a:srcRect/>
          <a:stretch>
            <a:fillRect/>
          </a:stretch>
        </p:blipFill>
        <p:spPr bwMode="auto">
          <a:xfrm>
            <a:off x="7237410" y="2385625"/>
            <a:ext cx="3810000" cy="2984500"/>
          </a:xfrm>
          <a:prstGeom prst="rect">
            <a:avLst/>
          </a:prstGeom>
          <a:noFill/>
          <a:ln w="9525">
            <a:noFill/>
            <a:miter lim="800000"/>
            <a:headEnd/>
            <a:tailEnd/>
          </a:ln>
        </p:spPr>
      </p:pic>
    </p:spTree>
    <p:extLst>
      <p:ext uri="{BB962C8B-B14F-4D97-AF65-F5344CB8AC3E}">
        <p14:creationId xmlns:p14="http://schemas.microsoft.com/office/powerpoint/2010/main" val="38881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r>
              <a:rPr lang="en-US" smtClean="0"/>
              <a:t>Gambler's Ruin</a:t>
            </a:r>
            <a:endParaRPr lang="en-US"/>
          </a:p>
        </p:txBody>
      </p:sp>
      <p:sp>
        <p:nvSpPr>
          <p:cNvPr id="78852" name="Rectangle 3"/>
          <p:cNvSpPr>
            <a:spLocks noGrp="1" noChangeArrowheads="1"/>
          </p:cNvSpPr>
          <p:nvPr>
            <p:ph type="body" idx="1"/>
          </p:nvPr>
        </p:nvSpPr>
        <p:spPr>
          <a:xfrm>
            <a:off x="1141412" y="2249487"/>
            <a:ext cx="9905999" cy="2913707"/>
          </a:xfrm>
        </p:spPr>
        <p:txBody>
          <a:bodyPr>
            <a:normAutofit fontScale="92500" lnSpcReduction="10000"/>
          </a:bodyPr>
          <a:lstStyle/>
          <a:p>
            <a:r>
              <a:rPr lang="en-US" dirty="0" smtClean="0"/>
              <a:t>Gambler's ruin.  Gambler starts with $stake and places $1 fair bets until going broke or reaching $goal.</a:t>
            </a:r>
          </a:p>
          <a:p>
            <a:pPr lvl="1"/>
            <a:r>
              <a:rPr lang="en-US" dirty="0" smtClean="0"/>
              <a:t>What are the chances of winning?</a:t>
            </a:r>
          </a:p>
          <a:p>
            <a:pPr lvl="1"/>
            <a:r>
              <a:rPr lang="en-US" dirty="0" smtClean="0"/>
              <a:t>How many bets will it take?</a:t>
            </a:r>
          </a:p>
          <a:p>
            <a:r>
              <a:rPr lang="en-US" dirty="0" smtClean="0"/>
              <a:t>One approach.  Monte Carlo simulation.</a:t>
            </a:r>
          </a:p>
          <a:p>
            <a:pPr lvl="1"/>
            <a:r>
              <a:rPr lang="en-US" dirty="0" smtClean="0"/>
              <a:t>Flip digital coins and see what happens.</a:t>
            </a:r>
          </a:p>
          <a:p>
            <a:pPr lvl="1"/>
            <a:r>
              <a:rPr lang="en-US" dirty="0" smtClean="0"/>
              <a:t>Repeat and compute statistics.</a:t>
            </a:r>
          </a:p>
          <a:p>
            <a:pPr lvl="1"/>
            <a:endParaRPr lang="en-US" dirty="0" smtClean="0"/>
          </a:p>
          <a:p>
            <a:endParaRPr lang="en-US" dirty="0"/>
          </a:p>
        </p:txBody>
      </p:sp>
      <p:pic>
        <p:nvPicPr>
          <p:cNvPr id="78855" name="Picture 6" descr="coinflip"/>
          <p:cNvPicPr>
            <a:picLocks noChangeAspect="1" noChangeArrowheads="1"/>
          </p:cNvPicPr>
          <p:nvPr/>
        </p:nvPicPr>
        <p:blipFill>
          <a:blip r:embed="rId3"/>
          <a:srcRect/>
          <a:stretch>
            <a:fillRect/>
          </a:stretch>
        </p:blipFill>
        <p:spPr bwMode="auto">
          <a:xfrm>
            <a:off x="8190922" y="3297761"/>
            <a:ext cx="735013" cy="1101725"/>
          </a:xfrm>
          <a:prstGeom prst="rect">
            <a:avLst/>
          </a:prstGeom>
          <a:noFill/>
          <a:ln w="9525">
            <a:noFill/>
            <a:miter lim="800000"/>
            <a:headEnd/>
            <a:tailEnd/>
          </a:ln>
        </p:spPr>
      </p:pic>
      <p:pic>
        <p:nvPicPr>
          <p:cNvPr id="8" name="Picture 7" descr="Picture 21.png"/>
          <p:cNvPicPr>
            <a:picLocks noChangeAspect="1"/>
          </p:cNvPicPr>
          <p:nvPr/>
        </p:nvPicPr>
        <p:blipFill>
          <a:blip r:embed="rId4"/>
          <a:srcRect b="54548"/>
          <a:stretch>
            <a:fillRect/>
          </a:stretch>
        </p:blipFill>
        <p:spPr>
          <a:xfrm>
            <a:off x="1525672" y="5163194"/>
            <a:ext cx="4441902" cy="1560812"/>
          </a:xfrm>
          <a:prstGeom prst="rect">
            <a:avLst/>
          </a:prstGeom>
        </p:spPr>
      </p:pic>
      <p:pic>
        <p:nvPicPr>
          <p:cNvPr id="9" name="Picture 8" descr="Picture 21.png"/>
          <p:cNvPicPr>
            <a:picLocks noChangeAspect="1"/>
          </p:cNvPicPr>
          <p:nvPr/>
        </p:nvPicPr>
        <p:blipFill>
          <a:blip r:embed="rId4"/>
          <a:srcRect t="55971"/>
          <a:stretch>
            <a:fillRect/>
          </a:stretch>
        </p:blipFill>
        <p:spPr>
          <a:xfrm>
            <a:off x="6337478" y="5187632"/>
            <a:ext cx="4441902" cy="1511935"/>
          </a:xfrm>
          <a:prstGeom prst="rect">
            <a:avLst/>
          </a:prstGeom>
        </p:spPr>
      </p:pic>
    </p:spTree>
    <p:extLst>
      <p:ext uri="{BB962C8B-B14F-4D97-AF65-F5344CB8AC3E}">
        <p14:creationId xmlns:p14="http://schemas.microsoft.com/office/powerpoint/2010/main" val="1204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Rectangle 7"/>
          <p:cNvSpPr>
            <a:spLocks noGrp="1" noChangeArrowheads="1"/>
          </p:cNvSpPr>
          <p:nvPr>
            <p:ph type="title"/>
          </p:nvPr>
        </p:nvSpPr>
        <p:spPr/>
        <p:txBody>
          <a:bodyPr/>
          <a:lstStyle/>
          <a:p>
            <a:r>
              <a:rPr lang="en-US" smtClean="0"/>
              <a:t>Gambler's Ruin</a:t>
            </a:r>
            <a:endParaRPr lang="en-US"/>
          </a:p>
        </p:txBody>
      </p:sp>
      <p:sp>
        <p:nvSpPr>
          <p:cNvPr id="4" name="Content Placeholder 3"/>
          <p:cNvSpPr>
            <a:spLocks noGrp="1"/>
          </p:cNvSpPr>
          <p:nvPr>
            <p:ph idx="1"/>
          </p:nvPr>
        </p:nvSpPr>
        <p:spPr>
          <a:xfrm>
            <a:off x="1141412" y="2249486"/>
            <a:ext cx="11050588" cy="4608513"/>
          </a:xfrm>
        </p:spPr>
        <p:txBody>
          <a:bodyPr>
            <a:noAutofit/>
          </a:bodyPr>
          <a:lstStyle/>
          <a:p>
            <a:pPr marL="457200" indent="-457200">
              <a:spcBef>
                <a:spcPts val="0"/>
              </a:spcBef>
              <a:buFont typeface="+mj-lt"/>
              <a:buAutoNum type="arabicPeriod"/>
            </a:pPr>
            <a:r>
              <a:rPr lang="en-US" sz="1200" b="1" dirty="0" smtClean="0">
                <a:solidFill>
                  <a:schemeClr val="accent3"/>
                </a:solidFill>
                <a:latin typeface="Courier New" panose="02070309020205020404" pitchFamily="49" charset="0"/>
                <a:cs typeface="Courier New" panose="02070309020205020404" pitchFamily="49" charset="0"/>
              </a:rPr>
              <a:t>public class </a:t>
            </a:r>
            <a:r>
              <a:rPr lang="en-US" sz="1200" dirty="0" smtClean="0">
                <a:latin typeface="Courier New" panose="02070309020205020404" pitchFamily="49" charset="0"/>
                <a:cs typeface="Courier New" panose="02070309020205020404" pitchFamily="49" charset="0"/>
              </a:rPr>
              <a:t>Gambler {</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public static void </a:t>
            </a:r>
            <a:r>
              <a:rPr lang="en-US" sz="1200" dirty="0" smtClean="0">
                <a:latin typeface="Courier New" panose="02070309020205020404" pitchFamily="49" charset="0"/>
                <a:cs typeface="Courier New" panose="02070309020205020404" pitchFamily="49" charset="0"/>
              </a:rPr>
              <a:t>main(String[] </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dirty="0" smtClean="0">
                <a:latin typeface="Courier New" panose="02070309020205020404" pitchFamily="49" charset="0"/>
                <a:cs typeface="Courier New" panose="02070309020205020404" pitchFamily="49" charset="0"/>
              </a:rPr>
              <a:t> stake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[0]), goal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[1]); T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[2]);</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wins = 0;</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repeat experiment T times</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for</a:t>
            </a: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t = 0; t &lt; T; 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do one gambler's ruin experiment</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cash = stake;</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while </a:t>
            </a:r>
            <a:r>
              <a:rPr lang="en-US" sz="1200" dirty="0" smtClean="0">
                <a:latin typeface="Courier New" panose="02070309020205020404" pitchFamily="49" charset="0"/>
                <a:cs typeface="Courier New" panose="02070309020205020404" pitchFamily="49" charset="0"/>
              </a:rPr>
              <a:t>(cash &gt; 0 &amp;&amp; cash &lt; goal)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flip coin and update</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 if </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Math.random</a:t>
            </a:r>
            <a:r>
              <a:rPr lang="en-US" sz="1200" dirty="0" smtClean="0">
                <a:latin typeface="Courier New" panose="02070309020205020404" pitchFamily="49" charset="0"/>
                <a:cs typeface="Courier New" panose="02070309020205020404" pitchFamily="49" charset="0"/>
              </a:rPr>
              <a:t>() &lt; 0.5) cash++;</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else</a:t>
            </a:r>
            <a:r>
              <a:rPr lang="en-US" sz="1200" dirty="0" smtClean="0">
                <a:latin typeface="Courier New" panose="02070309020205020404" pitchFamily="49" charset="0"/>
                <a:cs typeface="Courier New" panose="02070309020205020404" pitchFamily="49" charset="0"/>
              </a:rPr>
              <a:t>                     cash--;</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if</a:t>
            </a:r>
            <a:r>
              <a:rPr lang="en-US" sz="1200" dirty="0" smtClean="0">
                <a:latin typeface="Courier New" panose="02070309020205020404" pitchFamily="49" charset="0"/>
                <a:cs typeface="Courier New" panose="02070309020205020404" pitchFamily="49" charset="0"/>
              </a:rPr>
              <a:t> (cash == goal) wins++;</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System.out.println</a:t>
            </a:r>
            <a:r>
              <a:rPr lang="en-US" sz="1200" dirty="0" smtClean="0">
                <a:latin typeface="Courier New" panose="02070309020205020404" pitchFamily="49" charset="0"/>
                <a:cs typeface="Courier New" panose="02070309020205020404" pitchFamily="49" charset="0"/>
              </a:rPr>
              <a:t>(wins + " wins of " + T);</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p:txBody>
      </p:sp>
      <p:sp>
        <p:nvSpPr>
          <p:cNvPr id="13" name="Rectangle 4"/>
          <p:cNvSpPr>
            <a:spLocks noChangeArrowheads="1"/>
          </p:cNvSpPr>
          <p:nvPr/>
        </p:nvSpPr>
        <p:spPr bwMode="auto">
          <a:xfrm>
            <a:off x="7246936" y="3456779"/>
            <a:ext cx="3800475" cy="2193925"/>
          </a:xfrm>
          <a:prstGeom prst="rect">
            <a:avLst/>
          </a:prstGeom>
          <a:solidFill>
            <a:schemeClr val="accent1"/>
          </a:solidFill>
          <a:ln w="9525">
            <a:noFill/>
            <a:miter lim="800000"/>
            <a:headEnd/>
            <a:tailEnd/>
          </a:ln>
        </p:spPr>
        <p:txBody>
          <a:bodyPr wrap="none" lIns="182880" tIns="182880" rIns="182880" bIns="0">
            <a:prstTxWarp prst="textNoShape">
              <a:avLst/>
            </a:prstTxWarp>
          </a:bodyPr>
          <a:lstStyle/>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 25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191 wins of 1000</a:t>
            </a:r>
          </a:p>
          <a:p>
            <a:pPr>
              <a:lnSpc>
                <a:spcPct val="50000"/>
              </a:lnSpc>
              <a:spcBef>
                <a:spcPct val="50000"/>
              </a:spcBef>
            </a:pPr>
            <a:endParaRPr lang="en-US" sz="1600" dirty="0">
              <a:solidFill>
                <a:schemeClr val="bg1"/>
              </a:solidFill>
              <a:latin typeface="Courier New" panose="02070309020205020404" pitchFamily="49" charset="0"/>
              <a:cs typeface="Courier New" panose="02070309020205020404" pitchFamily="49" charset="0"/>
            </a:endParaRP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 25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203 wins of 1000</a:t>
            </a:r>
          </a:p>
          <a:p>
            <a:pPr>
              <a:lnSpc>
                <a:spcPct val="50000"/>
              </a:lnSpc>
              <a:spcBef>
                <a:spcPct val="50000"/>
              </a:spcBef>
            </a:pPr>
            <a:endParaRPr lang="en-US" sz="1600" dirty="0">
              <a:solidFill>
                <a:schemeClr val="bg1"/>
              </a:solidFill>
              <a:latin typeface="Courier New" panose="02070309020205020404" pitchFamily="49" charset="0"/>
              <a:cs typeface="Courier New" panose="02070309020205020404" pitchFamily="49" charset="0"/>
            </a:endParaRP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500 2500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197 wins of 1000</a:t>
            </a:r>
          </a:p>
        </p:txBody>
      </p:sp>
    </p:spTree>
    <p:extLst>
      <p:ext uri="{BB962C8B-B14F-4D97-AF65-F5344CB8AC3E}">
        <p14:creationId xmlns:p14="http://schemas.microsoft.com/office/powerpoint/2010/main" val="183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5" end="15"/>
                                            </p:txEl>
                                          </p:spTgt>
                                        </p:tgtEl>
                                        <p:attrNameLst>
                                          <p:attrName>style.visibility</p:attrName>
                                        </p:attrNameLst>
                                      </p:cBhvr>
                                      <p:to>
                                        <p:strVal val="visible"/>
                                      </p:to>
                                    </p:set>
                                    <p:animEffect transition="in" filter="fade">
                                      <p:cBhvr>
                                        <p:cTn id="22" dur="500"/>
                                        <p:tgtEl>
                                          <p:spTgt spid="4">
                                            <p:txEl>
                                              <p:pRg st="15" end="1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6" end="16"/>
                                            </p:txEl>
                                          </p:spTgt>
                                        </p:tgtEl>
                                        <p:attrNameLst>
                                          <p:attrName>style.visibility</p:attrName>
                                        </p:attrNameLst>
                                      </p:cBhvr>
                                      <p:to>
                                        <p:strVal val="visible"/>
                                      </p:to>
                                    </p:set>
                                    <p:animEffect transition="in" filter="fade">
                                      <p:cBhvr>
                                        <p:cTn id="25" dur="500"/>
                                        <p:tgtEl>
                                          <p:spTgt spid="4">
                                            <p:txEl>
                                              <p:pRg st="16" end="1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7" end="17"/>
                                            </p:txEl>
                                          </p:spTgt>
                                        </p:tgtEl>
                                        <p:attrNameLst>
                                          <p:attrName>style.visibility</p:attrName>
                                        </p:attrNameLst>
                                      </p:cBhvr>
                                      <p:to>
                                        <p:strVal val="visible"/>
                                      </p:to>
                                    </p:set>
                                    <p:animEffect transition="in" filter="fade">
                                      <p:cBhvr>
                                        <p:cTn id="28" dur="500"/>
                                        <p:tgtEl>
                                          <p:spTgt spid="4">
                                            <p:txEl>
                                              <p:pRg st="17" end="1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Effect transition="in" filter="fade">
                                      <p:cBhvr>
                                        <p:cTn id="39" dur="500"/>
                                        <p:tgtEl>
                                          <p:spTgt spid="4">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Effect transition="in" filter="fade">
                                      <p:cBhvr>
                                        <p:cTn id="53" dur="500"/>
                                        <p:tgtEl>
                                          <p:spTgt spid="4">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fade">
                                      <p:cBhvr>
                                        <p:cTn id="61" dur="500"/>
                                        <p:tgtEl>
                                          <p:spTgt spid="4">
                                            <p:txEl>
                                              <p:pRg st="10" end="1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fade">
                                      <p:cBhvr>
                                        <p:cTn id="64" dur="500"/>
                                        <p:tgtEl>
                                          <p:spTgt spid="4">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Control flow statements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462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696" y="3339458"/>
            <a:ext cx="4411663" cy="332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8195" name="Rectangle 2"/>
          <p:cNvSpPr>
            <a:spLocks noGrp="1" noChangeArrowheads="1"/>
          </p:cNvSpPr>
          <p:nvPr>
            <p:ph type="title"/>
          </p:nvPr>
        </p:nvSpPr>
        <p:spPr/>
        <p:txBody>
          <a:bodyPr/>
          <a:lstStyle/>
          <a:p>
            <a:r>
              <a:rPr lang="en-US" altLang="en-US" smtClean="0"/>
              <a:t>while Loop Flow Chart</a:t>
            </a:r>
          </a:p>
        </p:txBody>
      </p:sp>
      <p:sp>
        <p:nvSpPr>
          <p:cNvPr id="4" name="Content Placeholder 3"/>
          <p:cNvSpPr>
            <a:spLocks noGrp="1"/>
          </p:cNvSpPr>
          <p:nvPr>
            <p:ph sz="half" idx="1"/>
          </p:nvPr>
        </p:nvSpPr>
        <p:spPr>
          <a:xfrm>
            <a:off x="868476" y="2249486"/>
            <a:ext cx="5225936" cy="3541714"/>
          </a:xfrm>
        </p:spPr>
        <p:txBody>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while</a:t>
            </a: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loop-continuation-condition</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solidFill>
                  <a:schemeClr val="accent5"/>
                </a:solidFill>
                <a:latin typeface="Courier New" panose="02070309020205020404" pitchFamily="49" charset="0"/>
                <a:cs typeface="Courier New" panose="02070309020205020404" pitchFamily="49" charset="0"/>
              </a:rPr>
              <a:t>  // loop-body;</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Statement(s)</a:t>
            </a: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p>
        </p:txBody>
      </p:sp>
      <p:sp>
        <p:nvSpPr>
          <p:cNvPr id="5" name="Content Placeholder 4"/>
          <p:cNvSpPr>
            <a:spLocks noGrp="1"/>
          </p:cNvSpPr>
          <p:nvPr>
            <p:ph sz="half" idx="2"/>
          </p:nvPr>
        </p:nvSpPr>
        <p:spPr>
          <a:xfrm>
            <a:off x="6172200" y="2249486"/>
            <a:ext cx="6019800" cy="3541714"/>
          </a:xfrm>
        </p:spPr>
        <p:txBody>
          <a:bodyPr>
            <a:normAutofit/>
          </a:bodyPr>
          <a:lstStyle/>
          <a:p>
            <a:pPr marL="342900" indent="-342900">
              <a:spcBef>
                <a:spcPts val="0"/>
              </a:spcBef>
              <a:buFont typeface="+mj-lt"/>
              <a:buAutoNum type="arabicPeriod"/>
            </a:pP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count = </a:t>
            </a:r>
            <a:r>
              <a:rPr lang="en-US" altLang="en-US" sz="1600" dirty="0" smtClean="0">
                <a:solidFill>
                  <a:srgbClr val="FF0000"/>
                </a:solidFill>
                <a:latin typeface="Courier New" panose="02070309020205020404" pitchFamily="49" charset="0"/>
                <a:cs typeface="Courier New" panose="02070309020205020404" pitchFamily="49" charset="0"/>
              </a:rPr>
              <a:t>0</a:t>
            </a: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while</a:t>
            </a:r>
            <a:r>
              <a:rPr lang="en-US" altLang="en-US" sz="1600" dirty="0" smtClean="0">
                <a:latin typeface="Courier New" panose="02070309020205020404" pitchFamily="49" charset="0"/>
                <a:cs typeface="Courier New" panose="02070309020205020404" pitchFamily="49" charset="0"/>
              </a:rPr>
              <a:t>(count &lt; </a:t>
            </a:r>
            <a:r>
              <a:rPr lang="en-US" altLang="en-US" sz="1600" dirty="0" smtClean="0">
                <a:solidFill>
                  <a:srgbClr val="FF0000"/>
                </a:solidFill>
                <a:latin typeface="Courier New" panose="02070309020205020404" pitchFamily="49" charset="0"/>
                <a:cs typeface="Courier New" panose="02070309020205020404" pitchFamily="49" charset="0"/>
              </a:rPr>
              <a:t>100</a:t>
            </a:r>
            <a:r>
              <a:rPr lang="en-US" altLang="en-US" sz="1600" dirty="0" smtClean="0">
                <a:latin typeface="Courier New" panose="02070309020205020404" pitchFamily="49" charset="0"/>
                <a:cs typeface="Courier New" panose="02070309020205020404" pitchFamily="49" charset="0"/>
              </a:rPr>
              <a:t>) {</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latin typeface="Courier New" panose="02070309020205020404" pitchFamily="49" charset="0"/>
                <a:cs typeface="Courier New" panose="02070309020205020404" pitchFamily="49" charset="0"/>
              </a:rPr>
              <a:t>System</a:t>
            </a:r>
            <a:r>
              <a:rPr lang="en-US" altLang="en-US" sz="1600" dirty="0" err="1" smtClean="0">
                <a:latin typeface="Courier New" panose="02070309020205020404" pitchFamily="49" charset="0"/>
                <a:cs typeface="Courier New" panose="02070309020205020404" pitchFamily="49" charset="0"/>
              </a:rPr>
              <a:t>.out.println</a:t>
            </a:r>
            <a:r>
              <a:rPr lang="en-US" altLang="en-US" sz="1600" dirty="0" smtClean="0">
                <a:latin typeface="Courier New" panose="02070309020205020404" pitchFamily="49" charset="0"/>
                <a:cs typeface="Courier New" panose="02070309020205020404" pitchFamily="49" charset="0"/>
              </a:rPr>
              <a:t>(</a:t>
            </a:r>
            <a:r>
              <a:rPr lang="en-US" altLang="en-US" sz="1600" dirty="0" smtClean="0">
                <a:solidFill>
                  <a:srgbClr val="FF0000"/>
                </a:solidFill>
                <a:latin typeface="Courier New" panose="02070309020205020404" pitchFamily="49" charset="0"/>
                <a:cs typeface="Courier New" panose="02070309020205020404" pitchFamily="49" charset="0"/>
              </a:rPr>
              <a:t>"Welcome to Java!"</a:t>
            </a: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count++;</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endParaRPr lang="en-US" sz="1600" dirty="0">
              <a:latin typeface="Courier New" panose="02070309020205020404" pitchFamily="49" charset="0"/>
              <a:cs typeface="Courier New" panose="02070309020205020404" pitchFamily="49" charset="0"/>
            </a:endParaRPr>
          </a:p>
        </p:txBody>
      </p:sp>
      <p:sp>
        <p:nvSpPr>
          <p:cNvPr id="8197" name="Rectangle 11"/>
          <p:cNvSpPr>
            <a:spLocks noChangeArrowheads="1"/>
          </p:cNvSpPr>
          <p:nvPr/>
        </p:nvSpPr>
        <p:spPr bwMode="auto">
          <a:xfrm>
            <a:off x="3348038" y="2166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9" name="Rectangle 16"/>
          <p:cNvSpPr>
            <a:spLocks noChangeArrowheads="1"/>
          </p:cNvSpPr>
          <p:nvPr/>
        </p:nvSpPr>
        <p:spPr bwMode="auto">
          <a:xfrm>
            <a:off x="3348038" y="2166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82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1" y="3448996"/>
            <a:ext cx="2879725" cy="310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2433756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statements for loops</a:t>
            </a:r>
            <a:endParaRPr lang="en-US" dirty="0"/>
          </a:p>
        </p:txBody>
      </p:sp>
      <p:sp>
        <p:nvSpPr>
          <p:cNvPr id="3" name="Content Placeholder 2"/>
          <p:cNvSpPr>
            <a:spLocks noGrp="1"/>
          </p:cNvSpPr>
          <p:nvPr>
            <p:ph sz="half" idx="1"/>
          </p:nvPr>
        </p:nvSpPr>
        <p:spPr>
          <a:xfrm>
            <a:off x="1141410" y="2249486"/>
            <a:ext cx="5030790" cy="3541714"/>
          </a:xfrm>
        </p:spPr>
        <p:txBody>
          <a:bodyPr>
            <a:normAutofit fontScale="92500" lnSpcReduction="10000"/>
          </a:bodyPr>
          <a:lstStyle/>
          <a:p>
            <a:r>
              <a:rPr lang="en-US" b="1" dirty="0" smtClean="0">
                <a:solidFill>
                  <a:schemeClr val="accent3"/>
                </a:solidFill>
              </a:rPr>
              <a:t>break</a:t>
            </a:r>
            <a:r>
              <a:rPr lang="en-US" dirty="0" smtClean="0"/>
              <a:t> – immediately exit the loop. Do not continue executing any more of the loop:</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(q-key-is-pressed())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//quit the game</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break</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Game-loop();</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a:xfrm>
            <a:off x="6172200" y="2249486"/>
            <a:ext cx="5646420" cy="3541714"/>
          </a:xfrm>
        </p:spPr>
        <p:txBody>
          <a:bodyPr>
            <a:normAutofit fontScale="92500" lnSpcReduction="10000"/>
          </a:bodyPr>
          <a:lstStyle/>
          <a:p>
            <a:r>
              <a:rPr lang="en-US" b="1" dirty="0" smtClean="0">
                <a:solidFill>
                  <a:schemeClr val="accent3"/>
                </a:solidFill>
              </a:rPr>
              <a:t>continue</a:t>
            </a:r>
            <a:r>
              <a:rPr lang="en-US" dirty="0" smtClean="0"/>
              <a:t> – immediately skip to the end of the body of the loop, i.e., start next iteration (checking the condition):</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isPrime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//OCD against prime numbers</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continue</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HandleNotPrimes</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p:txBody>
      </p:sp>
      <p:cxnSp>
        <p:nvCxnSpPr>
          <p:cNvPr id="6" name="Curved Connector 5"/>
          <p:cNvCxnSpPr/>
          <p:nvPr/>
        </p:nvCxnSpPr>
        <p:spPr>
          <a:xfrm rot="10800000" flipV="1">
            <a:off x="1572327" y="4716966"/>
            <a:ext cx="2330601" cy="992458"/>
          </a:xfrm>
          <a:prstGeom prst="curvedConnector3">
            <a:avLst>
              <a:gd name="adj1" fmla="val -2512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flipV="1">
            <a:off x="7192537" y="4716966"/>
            <a:ext cx="2243348" cy="591014"/>
          </a:xfrm>
          <a:prstGeom prst="curvedConnector3">
            <a:avLst>
              <a:gd name="adj1" fmla="val -88188"/>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Scope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600597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Scope of Local Variables</a:t>
            </a:r>
          </a:p>
        </p:txBody>
      </p:sp>
      <p:sp>
        <p:nvSpPr>
          <p:cNvPr id="51204" name="Rectangle 3"/>
          <p:cNvSpPr>
            <a:spLocks noGrp="1" noChangeArrowheads="1"/>
          </p:cNvSpPr>
          <p:nvPr>
            <p:ph type="body" idx="1"/>
          </p:nvPr>
        </p:nvSpPr>
        <p:spPr>
          <a:xfrm>
            <a:off x="1141412" y="2249486"/>
            <a:ext cx="9905999" cy="4394381"/>
          </a:xfrm>
        </p:spPr>
        <p:txBody>
          <a:bodyPr>
            <a:normAutofit/>
          </a:bodyPr>
          <a:lstStyle/>
          <a:p>
            <a:r>
              <a:rPr lang="en-US" altLang="en-US" b="1" dirty="0" smtClean="0">
                <a:solidFill>
                  <a:schemeClr val="accent3"/>
                </a:solidFill>
              </a:rPr>
              <a:t>Scope</a:t>
            </a:r>
            <a:r>
              <a:rPr lang="en-US" altLang="en-US" dirty="0" smtClean="0"/>
              <a:t> – the "lifetime" of a variable</a:t>
            </a:r>
          </a:p>
          <a:p>
            <a:pPr lvl="1"/>
            <a:r>
              <a:rPr lang="en-US" altLang="en-US" dirty="0"/>
              <a:t>T</a:t>
            </a:r>
            <a:r>
              <a:rPr lang="en-US" altLang="en-US" dirty="0" smtClean="0"/>
              <a:t>he </a:t>
            </a:r>
            <a:r>
              <a:rPr lang="en-US" altLang="en-US" dirty="0" smtClean="0"/>
              <a:t>part of the program where the variable can be referenced</a:t>
            </a:r>
            <a:r>
              <a:rPr lang="en-US" altLang="en-US" dirty="0" smtClean="0"/>
              <a:t>.</a:t>
            </a:r>
            <a:endParaRPr lang="en-US" altLang="en-US" dirty="0" smtClean="0"/>
          </a:p>
          <a:p>
            <a:r>
              <a:rPr lang="en-US" altLang="en-US" dirty="0" smtClean="0"/>
              <a:t>The scope of a </a:t>
            </a:r>
            <a:r>
              <a:rPr lang="en-US" altLang="en-US" dirty="0" smtClean="0"/>
              <a:t>variable </a:t>
            </a:r>
            <a:r>
              <a:rPr lang="en-US" altLang="en-US" dirty="0" smtClean="0"/>
              <a:t>starts from its </a:t>
            </a:r>
            <a:r>
              <a:rPr lang="en-US" altLang="en-US" i="1" dirty="0" smtClean="0"/>
              <a:t>declaration</a:t>
            </a:r>
            <a:r>
              <a:rPr lang="en-US" altLang="en-US" dirty="0" smtClean="0"/>
              <a:t> and continues to the end of the </a:t>
            </a:r>
            <a:r>
              <a:rPr lang="en-US" altLang="en-US" i="1" dirty="0" smtClean="0"/>
              <a:t>block</a:t>
            </a:r>
            <a:r>
              <a:rPr lang="en-US" altLang="en-US" dirty="0" smtClean="0"/>
              <a:t> that contains the variable. </a:t>
            </a:r>
            <a:endParaRPr lang="en-US" altLang="en-US" dirty="0"/>
          </a:p>
          <a:p>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n;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//Can refer to </a:t>
            </a:r>
            <a:r>
              <a:rPr lang="en-US" altLang="en-US" dirty="0" err="1" smtClean="0">
                <a:solidFill>
                  <a:schemeClr val="accent5"/>
                </a:solidFill>
                <a:latin typeface="Courier New" panose="02070309020205020404" pitchFamily="49" charset="0"/>
                <a:cs typeface="Courier New" panose="02070309020205020404" pitchFamily="49" charset="0"/>
              </a:rPr>
              <a:t>i</a:t>
            </a:r>
            <a:r>
              <a:rPr lang="en-US" altLang="en-US" dirty="0" smtClean="0">
                <a:solidFill>
                  <a:schemeClr val="accent5"/>
                </a:solidFill>
                <a:latin typeface="Courier New" panose="02070309020205020404" pitchFamily="49" charset="0"/>
                <a:cs typeface="Courier New" panose="02070309020205020404" pitchFamily="49" charset="0"/>
              </a:rPr>
              <a:t> here</a:t>
            </a:r>
            <a:r>
              <a:rPr lang="en-US" altLang="en-US" dirty="0" smtClean="0">
                <a:latin typeface="Courier New" panose="02070309020205020404" pitchFamily="49" charset="0"/>
                <a:cs typeface="Courier New" panose="02070309020205020404" pitchFamily="49" charset="0"/>
              </a:rPr>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a:t>
            </a:r>
            <a:br>
              <a:rPr lang="en-US" altLang="en-US" dirty="0" smtClean="0">
                <a:latin typeface="Courier New" panose="02070309020205020404" pitchFamily="49" charset="0"/>
                <a:cs typeface="Courier New" panose="02070309020205020404" pitchFamily="49" charset="0"/>
              </a:rPr>
            </a:br>
            <a:r>
              <a:rPr lang="en-US" altLang="en-US" dirty="0" smtClean="0">
                <a:solidFill>
                  <a:schemeClr val="accent5"/>
                </a:solidFill>
                <a:latin typeface="Courier New" panose="02070309020205020404" pitchFamily="49" charset="0"/>
                <a:cs typeface="Courier New" panose="02070309020205020404" pitchFamily="49" charset="0"/>
              </a:rPr>
              <a:t>//Cannot refer to </a:t>
            </a:r>
            <a:r>
              <a:rPr lang="en-US" altLang="en-US" dirty="0" err="1" smtClean="0">
                <a:solidFill>
                  <a:schemeClr val="accent5"/>
                </a:solidFill>
                <a:latin typeface="Courier New" panose="02070309020205020404" pitchFamily="49" charset="0"/>
                <a:cs typeface="Courier New" panose="02070309020205020404" pitchFamily="49" charset="0"/>
              </a:rPr>
              <a:t>i</a:t>
            </a:r>
            <a:r>
              <a:rPr lang="en-US" altLang="en-US" dirty="0" smtClean="0">
                <a:solidFill>
                  <a:schemeClr val="accent5"/>
                </a:solidFill>
                <a:latin typeface="Courier New" panose="02070309020205020404" pitchFamily="49" charset="0"/>
                <a:cs typeface="Courier New" panose="02070309020205020404" pitchFamily="49" charset="0"/>
              </a:rPr>
              <a:t> here</a:t>
            </a:r>
          </a:p>
        </p:txBody>
      </p:sp>
    </p:spTree>
    <p:extLst>
      <p:ext uri="{BB962C8B-B14F-4D97-AF65-F5344CB8AC3E}">
        <p14:creationId xmlns:p14="http://schemas.microsoft.com/office/powerpoint/2010/main" val="4146042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en-US" dirty="0" smtClean="0"/>
              <a:t>Scope of Local Variables</a:t>
            </a:r>
          </a:p>
        </p:txBody>
      </p:sp>
      <p:sp>
        <p:nvSpPr>
          <p:cNvPr id="53252" name="Rectangle 3"/>
          <p:cNvSpPr>
            <a:spLocks noGrp="1" noChangeArrowheads="1"/>
          </p:cNvSpPr>
          <p:nvPr>
            <p:ph sz="half" idx="1"/>
          </p:nvPr>
        </p:nvSpPr>
        <p:spPr/>
        <p:txBody>
          <a:bodyPr>
            <a:normAutofit fontScale="85000" lnSpcReduction="10000"/>
          </a:bodyPr>
          <a:lstStyle/>
          <a:p>
            <a:r>
              <a:rPr lang="en-US" altLang="en-US" dirty="0" smtClean="0"/>
              <a:t>The scope of a </a:t>
            </a:r>
            <a:r>
              <a:rPr lang="en-US" altLang="en-US" dirty="0" smtClean="0"/>
              <a:t>variable declared in the initial action part of a for loop </a:t>
            </a:r>
            <a:r>
              <a:rPr lang="en-US" altLang="en-US" dirty="0" smtClean="0"/>
              <a:t>is the entire loop. </a:t>
            </a:r>
            <a:r>
              <a:rPr lang="en-US" altLang="en-US" dirty="0" smtClean="0"/>
              <a:t>But a variable declared inside a for loop body has its scope limited in the loop body from its declaration and to the end of the block that contains the variable.</a:t>
            </a:r>
            <a:endParaRPr lang="en-US" altLang="en-US" dirty="0"/>
          </a:p>
        </p:txBody>
      </p:sp>
      <p:sp>
        <p:nvSpPr>
          <p:cNvPr id="53253" name="Rectangle 5"/>
          <p:cNvSpPr>
            <a:spLocks noChangeArrowheads="1"/>
          </p:cNvSpPr>
          <p:nvPr/>
        </p:nvSpPr>
        <p:spPr bwMode="auto">
          <a:xfrm>
            <a:off x="4324350" y="25717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Content Placeholder 1"/>
          <p:cNvSpPr>
            <a:spLocks noGrp="1"/>
          </p:cNvSpPr>
          <p:nvPr>
            <p:ph sz="half" idx="2"/>
          </p:nvPr>
        </p:nvSpPr>
        <p:spPr>
          <a:xfrm>
            <a:off x="6172200" y="2249486"/>
            <a:ext cx="5495081" cy="3541714"/>
          </a:xfrm>
        </p:spPr>
        <p:txBody>
          <a:bodyPr>
            <a:normAutofit fontScale="85000" lnSpcReduction="10000"/>
          </a:bodyPr>
          <a:lstStyle/>
          <a:p>
            <a:pPr marL="0" indent="0" hangingPunct="0">
              <a:spcBef>
                <a:spcPts val="0"/>
              </a:spcBef>
              <a:buNone/>
            </a:pP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endParaRPr lang="en-US" u="sng" dirty="0">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stuff</a:t>
            </a:r>
            <a:endParaRPr lang="en-US" u="sng" dirty="0">
              <a:solidFill>
                <a:schemeClr val="accent5"/>
              </a:solidFill>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endParaRPr lang="en-US" u="sng" dirty="0">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more stuff</a:t>
            </a:r>
            <a:endParaRPr lang="en-US" u="sng" dirty="0">
              <a:solidFill>
                <a:schemeClr val="accent5"/>
              </a:solidFill>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a:t>
            </a:r>
            <a:endParaRPr lang="en-US" u="sng" dirty="0">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even more stuff</a:t>
            </a:r>
            <a:endParaRPr lang="en-US" u="sng" dirty="0">
              <a:solidFill>
                <a:schemeClr val="accent5"/>
              </a:solidFill>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  }</a:t>
            </a:r>
            <a:endParaRPr lang="en-US" u="sng" dirty="0">
              <a:latin typeface="Courier New" panose="02070309020205020404" pitchFamily="49" charset="0"/>
              <a:cs typeface="Courier New" panose="02070309020205020404" pitchFamily="49" charset="0"/>
            </a:endParaRPr>
          </a:p>
          <a:p>
            <a:pPr marL="0" indent="0" hangingPunct="0">
              <a:spcBef>
                <a:spcPts val="0"/>
              </a:spcBef>
              <a:buNone/>
            </a:pPr>
            <a:r>
              <a:rPr lang="en-US" dirty="0">
                <a:latin typeface="Courier New" panose="02070309020205020404" pitchFamily="49" charset="0"/>
                <a:cs typeface="Courier New" panose="02070309020205020404" pitchFamily="49" charset="0"/>
              </a:rPr>
              <a:t>}</a:t>
            </a:r>
            <a:endParaRPr lang="en-US" u="sng"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p>
          <a:p>
            <a:pPr marL="0" indent="0">
              <a:spcBef>
                <a:spcPts val="0"/>
              </a:spcBef>
              <a:buNone/>
            </a:pPr>
            <a:endParaRPr lang="en-US" dirty="0">
              <a:latin typeface="Courier New" panose="02070309020205020404" pitchFamily="49" charset="0"/>
              <a:cs typeface="Courier New" panose="02070309020205020404" pitchFamily="49" charset="0"/>
            </a:endParaRPr>
          </a:p>
        </p:txBody>
      </p:sp>
      <p:sp>
        <p:nvSpPr>
          <p:cNvPr id="3" name="Right Brace 2"/>
          <p:cNvSpPr/>
          <p:nvPr/>
        </p:nvSpPr>
        <p:spPr>
          <a:xfrm rot="10800000">
            <a:off x="5786858" y="3355681"/>
            <a:ext cx="465881" cy="1944546"/>
          </a:xfrm>
          <a:prstGeom prst="rightBrace">
            <a:avLst>
              <a:gd name="adj1" fmla="val 8333"/>
              <a:gd name="adj2" fmla="val 2023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324350" y="4722471"/>
            <a:ext cx="1462507" cy="370390"/>
          </a:xfrm>
          <a:prstGeom prst="rect">
            <a:avLst/>
          </a:prstGeom>
          <a:noFill/>
        </p:spPr>
        <p:txBody>
          <a:bodyPr wrap="square" rtlCol="0">
            <a:spAutoFit/>
          </a:bodyPr>
          <a:lstStyle/>
          <a:p>
            <a:pPr algn="ctr"/>
            <a:r>
              <a:rPr lang="en-US" dirty="0" smtClean="0"/>
              <a:t>Scope of </a:t>
            </a:r>
            <a:r>
              <a:rPr lang="en-US" dirty="0" err="1" smtClean="0">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p:txBody>
      </p:sp>
      <p:sp>
        <p:nvSpPr>
          <p:cNvPr id="5" name="Right Brace 4"/>
          <p:cNvSpPr/>
          <p:nvPr/>
        </p:nvSpPr>
        <p:spPr>
          <a:xfrm>
            <a:off x="9641711" y="4039565"/>
            <a:ext cx="428263" cy="94912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0069974" y="4352081"/>
            <a:ext cx="1462507" cy="370390"/>
          </a:xfrm>
          <a:prstGeom prst="rect">
            <a:avLst/>
          </a:prstGeom>
          <a:noFill/>
        </p:spPr>
        <p:txBody>
          <a:bodyPr wrap="square" rtlCol="0">
            <a:spAutoFit/>
          </a:bodyPr>
          <a:lstStyle/>
          <a:p>
            <a:pPr algn="ctr"/>
            <a:r>
              <a:rPr lang="en-US" dirty="0" smtClean="0"/>
              <a:t>Scope of </a:t>
            </a:r>
            <a:r>
              <a:rPr lang="en-US" dirty="0">
                <a:latin typeface="Courier New" panose="02070309020205020404" pitchFamily="49" charset="0"/>
                <a:cs typeface="Courier New" panose="02070309020205020404" pitchFamily="49" charset="0"/>
              </a:rPr>
              <a:t>j</a:t>
            </a:r>
          </a:p>
        </p:txBody>
      </p:sp>
    </p:spTree>
    <p:extLst>
      <p:ext uri="{BB962C8B-B14F-4D97-AF65-F5344CB8AC3E}">
        <p14:creationId xmlns:p14="http://schemas.microsoft.com/office/powerpoint/2010/main" val="69571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Scope of Local Variables</a:t>
            </a:r>
          </a:p>
        </p:txBody>
      </p:sp>
      <p:sp>
        <p:nvSpPr>
          <p:cNvPr id="51204" name="Rectangle 3"/>
          <p:cNvSpPr>
            <a:spLocks noGrp="1" noChangeArrowheads="1"/>
          </p:cNvSpPr>
          <p:nvPr>
            <p:ph type="body" idx="1"/>
          </p:nvPr>
        </p:nvSpPr>
        <p:spPr>
          <a:xfrm>
            <a:off x="1141412" y="2249486"/>
            <a:ext cx="9905999" cy="4394381"/>
          </a:xfrm>
        </p:spPr>
        <p:txBody>
          <a:bodyPr>
            <a:normAutofit/>
          </a:bodyPr>
          <a:lstStyle/>
          <a:p>
            <a:r>
              <a:rPr lang="en-US" altLang="en-US" dirty="0" smtClean="0"/>
              <a:t>You </a:t>
            </a:r>
            <a:r>
              <a:rPr lang="en-US" altLang="en-US" dirty="0"/>
              <a:t>can declare a </a:t>
            </a:r>
            <a:r>
              <a:rPr lang="en-US" altLang="en-US" dirty="0" smtClean="0"/>
              <a:t>variable </a:t>
            </a:r>
            <a:r>
              <a:rPr lang="en-US" altLang="en-US" dirty="0"/>
              <a:t>with the same name multiple times in different non-nesting blocks in a method, but you cannot declare a local variable twice in nested </a:t>
            </a:r>
            <a:r>
              <a:rPr lang="en-US" altLang="en-US" dirty="0" smtClean="0"/>
              <a:t>blocks (…in Java).</a:t>
            </a:r>
            <a:endParaRPr lang="en-US" altLang="en-US" dirty="0"/>
          </a:p>
          <a:p>
            <a:endParaRPr lang="en-US" altLang="en-US" dirty="0"/>
          </a:p>
        </p:txBody>
      </p:sp>
      <p:graphicFrame>
        <p:nvGraphicFramePr>
          <p:cNvPr id="4" name="Object 7"/>
          <p:cNvGraphicFramePr>
            <a:graphicFrameLocks noChangeAspect="1"/>
          </p:cNvGraphicFramePr>
          <p:nvPr>
            <p:extLst/>
          </p:nvPr>
        </p:nvGraphicFramePr>
        <p:xfrm>
          <a:off x="2201429" y="3668689"/>
          <a:ext cx="7785964" cy="3189311"/>
        </p:xfrm>
        <a:graphic>
          <a:graphicData uri="http://schemas.openxmlformats.org/presentationml/2006/ole">
            <mc:AlternateContent xmlns:mc="http://schemas.openxmlformats.org/markup-compatibility/2006">
              <mc:Choice xmlns:v="urn:schemas-microsoft-com:vml" Requires="v">
                <p:oleObj spid="_x0000_s191493" name="Picture" r:id="rId4" imgW="4743360" imgH="1943280" progId="Word.Picture.8">
                  <p:embed/>
                </p:oleObj>
              </mc:Choice>
              <mc:Fallback>
                <p:oleObj name="Picture" r:id="rId4" imgW="4743360" imgH="1943280" progId="Word.Picture.8">
                  <p:embed/>
                  <p:pic>
                    <p:nvPicPr>
                      <p:cNvPr id="0" name=""/>
                      <p:cNvPicPr>
                        <a:picLocks noChangeAspect="1" noChangeArrowheads="1"/>
                      </p:cNvPicPr>
                      <p:nvPr/>
                    </p:nvPicPr>
                    <p:blipFill>
                      <a:blip r:embed="rId5"/>
                      <a:srcRect/>
                      <a:stretch>
                        <a:fillRect/>
                      </a:stretch>
                    </p:blipFill>
                    <p:spPr bwMode="auto">
                      <a:xfrm>
                        <a:off x="2201429" y="3668689"/>
                        <a:ext cx="7785964" cy="318931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958443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smtClean="0"/>
              <a:t>Control Flow Summary</a:t>
            </a:r>
            <a:endParaRPr lang="en-US"/>
          </a:p>
        </p:txBody>
      </p:sp>
      <p:sp>
        <p:nvSpPr>
          <p:cNvPr id="84996" name="Rectangle 3"/>
          <p:cNvSpPr>
            <a:spLocks noGrp="1" noChangeArrowheads="1"/>
          </p:cNvSpPr>
          <p:nvPr>
            <p:ph type="body" idx="1"/>
          </p:nvPr>
        </p:nvSpPr>
        <p:spPr/>
        <p:txBody>
          <a:bodyPr/>
          <a:lstStyle/>
          <a:p>
            <a:r>
              <a:rPr lang="en-US" dirty="0" smtClean="0"/>
              <a:t>Control flow.</a:t>
            </a:r>
          </a:p>
          <a:p>
            <a:pPr lvl="1"/>
            <a:r>
              <a:rPr lang="en-US" dirty="0" smtClean="0"/>
              <a:t>Sequence of statements that are actually executed in a program.</a:t>
            </a:r>
          </a:p>
          <a:p>
            <a:pPr lvl="1"/>
            <a:r>
              <a:rPr lang="en-US" dirty="0" smtClean="0"/>
              <a:t>Conditionals and loops:  enable us to choreograph the control flow.</a:t>
            </a:r>
          </a:p>
        </p:txBody>
      </p:sp>
      <p:graphicFrame>
        <p:nvGraphicFramePr>
          <p:cNvPr id="4" name="Table 3"/>
          <p:cNvGraphicFramePr>
            <a:graphicFrameLocks noGrp="1"/>
          </p:cNvGraphicFramePr>
          <p:nvPr>
            <p:extLst/>
          </p:nvPr>
        </p:nvGraphicFramePr>
        <p:xfrm>
          <a:off x="2030411" y="3762375"/>
          <a:ext cx="8127999" cy="28397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Control Flow</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Examples</a:t>
                      </a:r>
                      <a:endParaRPr lang="en-US" dirty="0"/>
                    </a:p>
                  </a:txBody>
                  <a:tcPr/>
                </a:tc>
              </a:tr>
              <a:tr h="370840">
                <a:tc>
                  <a:txBody>
                    <a:bodyPr/>
                    <a:lstStyle/>
                    <a:p>
                      <a:r>
                        <a:rPr lang="en-US" dirty="0" smtClean="0"/>
                        <a:t>Straight-line</a:t>
                      </a:r>
                      <a:r>
                        <a:rPr lang="en-US" baseline="0" dirty="0" smtClean="0"/>
                        <a:t> programs</a:t>
                      </a:r>
                      <a:endParaRPr lang="en-US" dirty="0"/>
                    </a:p>
                  </a:txBody>
                  <a:tcPr/>
                </a:tc>
                <a:tc>
                  <a:txBody>
                    <a:bodyPr/>
                    <a:lstStyle/>
                    <a:p>
                      <a:r>
                        <a:rPr lang="en-US" dirty="0" smtClean="0"/>
                        <a:t>All</a:t>
                      </a:r>
                      <a:r>
                        <a:rPr lang="en-US" baseline="0" dirty="0" smtClean="0"/>
                        <a:t> statements are executed in the order given</a:t>
                      </a:r>
                      <a:endParaRPr lang="en-US" dirty="0"/>
                    </a:p>
                  </a:txBody>
                  <a:tcPr/>
                </a:tc>
                <a:tc>
                  <a:txBody>
                    <a:bodyPr/>
                    <a:lstStyle/>
                    <a:p>
                      <a:endParaRPr lang="en-US" dirty="0"/>
                    </a:p>
                  </a:txBody>
                  <a:tcPr/>
                </a:tc>
              </a:tr>
              <a:tr h="370840">
                <a:tc>
                  <a:txBody>
                    <a:bodyPr/>
                    <a:lstStyle/>
                    <a:p>
                      <a:r>
                        <a:rPr lang="en-US" dirty="0" smtClean="0"/>
                        <a:t>Conditionals</a:t>
                      </a:r>
                      <a:endParaRPr lang="en-US" dirty="0"/>
                    </a:p>
                  </a:txBody>
                  <a:tcPr/>
                </a:tc>
                <a:tc>
                  <a:txBody>
                    <a:bodyPr/>
                    <a:lstStyle/>
                    <a:p>
                      <a:r>
                        <a:rPr lang="en-US" dirty="0" smtClean="0"/>
                        <a:t>Certain statements are executed</a:t>
                      </a:r>
                      <a:r>
                        <a:rPr lang="en-US" baseline="0" dirty="0" smtClean="0"/>
                        <a:t> depending on the values of certain variables</a:t>
                      </a:r>
                      <a:endParaRPr lang="en-US" dirty="0"/>
                    </a:p>
                  </a:txBody>
                  <a:tcPr/>
                </a:tc>
                <a:tc>
                  <a:txBody>
                    <a:bodyPr/>
                    <a:lstStyle/>
                    <a:p>
                      <a:r>
                        <a:rPr lang="en-US" b="1" dirty="0" smtClean="0">
                          <a:latin typeface="Arial Narrow" panose="020B0606020202030204" pitchFamily="34" charset="0"/>
                        </a:rPr>
                        <a:t>if; if-else; switch</a:t>
                      </a:r>
                      <a:endParaRPr lang="en-US" b="1" dirty="0">
                        <a:latin typeface="Arial Narrow" panose="020B0606020202030204" pitchFamily="34" charset="0"/>
                      </a:endParaRPr>
                    </a:p>
                  </a:txBody>
                  <a:tcPr/>
                </a:tc>
              </a:tr>
              <a:tr h="370840">
                <a:tc>
                  <a:txBody>
                    <a:bodyPr/>
                    <a:lstStyle/>
                    <a:p>
                      <a:r>
                        <a:rPr lang="en-US" dirty="0" smtClean="0"/>
                        <a:t>Loops</a:t>
                      </a:r>
                      <a:endParaRPr lang="en-US" dirty="0"/>
                    </a:p>
                  </a:txBody>
                  <a:tcPr/>
                </a:tc>
                <a:tc>
                  <a:txBody>
                    <a:bodyPr/>
                    <a:lstStyle/>
                    <a:p>
                      <a:r>
                        <a:rPr lang="en-US" dirty="0" smtClean="0"/>
                        <a:t>Certain statements are executed</a:t>
                      </a:r>
                      <a:r>
                        <a:rPr lang="en-US" baseline="0" dirty="0" smtClean="0"/>
                        <a:t> repeatedly until certain conditions are met</a:t>
                      </a:r>
                      <a:endParaRPr lang="en-US" dirty="0"/>
                    </a:p>
                  </a:txBody>
                  <a:tcPr/>
                </a:tc>
                <a:tc>
                  <a:txBody>
                    <a:bodyPr/>
                    <a:lstStyle/>
                    <a:p>
                      <a:r>
                        <a:rPr lang="en-US" b="1" dirty="0" smtClean="0">
                          <a:latin typeface="Arial Narrow" panose="020B0606020202030204" pitchFamily="34" charset="0"/>
                        </a:rPr>
                        <a:t>while; for; do-while</a:t>
                      </a:r>
                      <a:endParaRPr lang="en-US" b="1"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40046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 in Pseudocode</a:t>
            </a:r>
            <a:endParaRPr lang="en-US" dirty="0"/>
          </a:p>
        </p:txBody>
      </p:sp>
      <p:sp>
        <p:nvSpPr>
          <p:cNvPr id="3" name="Content Placeholder 2"/>
          <p:cNvSpPr>
            <a:spLocks noGrp="1"/>
          </p:cNvSpPr>
          <p:nvPr>
            <p:ph sz="half" idx="1"/>
          </p:nvPr>
        </p:nvSpPr>
        <p:spPr>
          <a:xfrm>
            <a:off x="1141410" y="2249486"/>
            <a:ext cx="5829413" cy="3541714"/>
          </a:xfrm>
        </p:spPr>
        <p:txBody>
          <a:bodyPr>
            <a:normAutofit/>
          </a:bodyPr>
          <a:lstStyle/>
          <a:p>
            <a:pPr marL="457200" indent="-457200">
              <a:buFont typeface="+mj-lt"/>
              <a:buAutoNum type="arabicPeriod"/>
            </a:pPr>
            <a:r>
              <a:rPr lang="en-US" sz="1800" b="1" dirty="0" smtClean="0">
                <a:latin typeface="Courier New" panose="02070309020205020404" pitchFamily="49" charset="0"/>
                <a:cs typeface="Courier New" panose="02070309020205020404" pitchFamily="49" charset="0"/>
              </a:rPr>
              <a:t>while</a:t>
            </a:r>
            <a:r>
              <a:rPr lang="en-US" sz="1800" dirty="0" smtClean="0">
                <a:latin typeface="Courier New" panose="02070309020205020404" pitchFamily="49" charset="0"/>
                <a:cs typeface="Courier New" panose="02070309020205020404" pitchFamily="49" charset="0"/>
              </a:rPr>
              <a:t> </a:t>
            </a:r>
            <a:r>
              <a:rPr lang="en-US" sz="1800" i="1" dirty="0" smtClean="0">
                <a:latin typeface="Courier New" panose="02070309020205020404" pitchFamily="49" charset="0"/>
                <a:cs typeface="Courier New" panose="02070309020205020404" pitchFamily="49" charset="0"/>
              </a:rPr>
              <a:t>loop-continuation-condition</a:t>
            </a:r>
            <a:r>
              <a:rPr lang="en-US" sz="180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i="1" dirty="0" smtClean="0">
                <a:latin typeface="Courier New" panose="02070309020205020404" pitchFamily="49" charset="0"/>
                <a:cs typeface="Courier New" panose="02070309020205020404" pitchFamily="49" charset="0"/>
              </a:rPr>
              <a:t>loop-body</a:t>
            </a:r>
            <a:endParaRPr lang="en-US" sz="1800" i="1" dirty="0">
              <a:latin typeface="Courier New" panose="02070309020205020404" pitchFamily="49" charset="0"/>
              <a:cs typeface="Courier New" panose="02070309020205020404" pitchFamily="49" charset="0"/>
            </a:endParaRPr>
          </a:p>
        </p:txBody>
      </p:sp>
      <p:pic>
        <p:nvPicPr>
          <p:cNvPr id="5"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0823" y="2249488"/>
            <a:ext cx="3277967"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1734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39229" y="2373275"/>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Initialize Count</a:t>
              </a:r>
              <a:endParaRPr lang="en-US" dirty="0"/>
            </a:p>
          </p:txBody>
        </p:sp>
        <p:sp>
          <p:nvSpPr>
            <p:cNvPr id="7" name="Rectangle 10"/>
            <p:cNvSpPr>
              <a:spLocks noChangeArrowheads="1"/>
            </p:cNvSpPr>
            <p:nvPr/>
          </p:nvSpPr>
          <p:spPr bwMode="auto">
            <a:xfrm>
              <a:off x="1639229" y="2373275"/>
              <a:ext cx="2698595"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337824" y="2557941"/>
              <a:ext cx="26428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1328995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1219</TotalTime>
  <Words>3457</Words>
  <Application>Microsoft Office PowerPoint</Application>
  <PresentationFormat>Widescreen</PresentationFormat>
  <Paragraphs>642</Paragraphs>
  <Slides>75</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Arial</vt:lpstr>
      <vt:lpstr>Arial Narrow</vt:lpstr>
      <vt:lpstr>Calibri</vt:lpstr>
      <vt:lpstr>Cambria Math</vt:lpstr>
      <vt:lpstr>Courier New</vt:lpstr>
      <vt:lpstr>Lucida Sans Italic</vt:lpstr>
      <vt:lpstr>Times New Roman</vt:lpstr>
      <vt:lpstr>Trebuchet MS</vt:lpstr>
      <vt:lpstr>Tw Cen MT</vt:lpstr>
      <vt:lpstr>Circuit</vt:lpstr>
      <vt:lpstr>Picture</vt:lpstr>
      <vt:lpstr>Chapter 5  Loops</vt:lpstr>
      <vt:lpstr>Control Flow</vt:lpstr>
      <vt:lpstr>Motivations</vt:lpstr>
      <vt:lpstr>Opening Problem</vt:lpstr>
      <vt:lpstr>The While Loop</vt:lpstr>
      <vt:lpstr>Introducing while Loops</vt:lpstr>
      <vt:lpstr>while Loop Flow Chart</vt:lpstr>
      <vt:lpstr>While loop in Pseudocode</vt:lpstr>
      <vt:lpstr>Tracing While loops</vt:lpstr>
      <vt:lpstr>Tracing While loops</vt:lpstr>
      <vt:lpstr>Tracing While loops</vt:lpstr>
      <vt:lpstr>Tracing While loops</vt:lpstr>
      <vt:lpstr>Tracing While loops</vt:lpstr>
      <vt:lpstr>Tracing While loops</vt:lpstr>
      <vt:lpstr>Tracing While loops</vt:lpstr>
      <vt:lpstr>Tracing While loops</vt:lpstr>
      <vt:lpstr>Tracing While loops</vt:lpstr>
      <vt:lpstr>Examples – With A partner</vt:lpstr>
      <vt:lpstr>Question</vt:lpstr>
      <vt:lpstr>Activity</vt:lpstr>
      <vt:lpstr>Exercise – Fix the Guessing Game</vt:lpstr>
      <vt:lpstr>Exercise – Fix the guessing game</vt:lpstr>
      <vt:lpstr>Exercise – Fix the guessing game</vt:lpstr>
      <vt:lpstr>Exercise – Fix the guessing game</vt:lpstr>
      <vt:lpstr>Exercise – Fix the guessing game</vt:lpstr>
      <vt:lpstr>Caution</vt:lpstr>
      <vt:lpstr>Exercise – with a partner</vt:lpstr>
      <vt:lpstr>Aside - Formatting output</vt:lpstr>
      <vt:lpstr>Aside - Formatting output</vt:lpstr>
      <vt:lpstr>Exercise – Together</vt:lpstr>
      <vt:lpstr>Exercise – Where to begin</vt:lpstr>
      <vt:lpstr>Exercise – Start the program</vt:lpstr>
      <vt:lpstr>Exercise – Get bet</vt:lpstr>
      <vt:lpstr>Exercise – Get bet robustly</vt:lpstr>
      <vt:lpstr>Exercise – Game logic</vt:lpstr>
      <vt:lpstr>Visual Display for Slot machine</vt:lpstr>
      <vt:lpstr>Animation</vt:lpstr>
      <vt:lpstr>Bouncing Ball</vt:lpstr>
      <vt:lpstr>Exercise – Initialization step</vt:lpstr>
      <vt:lpstr>Exercise – Game loop</vt:lpstr>
      <vt:lpstr>Exercise – Before the key pressed. Show a message for user to start the game</vt:lpstr>
      <vt:lpstr>Exercise – Now we can do our main game loop</vt:lpstr>
      <vt:lpstr>Exercise – Finish off with a final message</vt:lpstr>
      <vt:lpstr>The do-While Loop</vt:lpstr>
      <vt:lpstr>do-while Loop</vt:lpstr>
      <vt:lpstr>The For Loop</vt:lpstr>
      <vt:lpstr>for Loops</vt:lpstr>
      <vt:lpstr>For loops in pseudocode</vt:lpstr>
      <vt:lpstr>Tracing for loops</vt:lpstr>
      <vt:lpstr>Tracing for loops</vt:lpstr>
      <vt:lpstr>Tracing for loops</vt:lpstr>
      <vt:lpstr>Tracing for loops</vt:lpstr>
      <vt:lpstr>Tracing for loops</vt:lpstr>
      <vt:lpstr>Tracing for loops</vt:lpstr>
      <vt:lpstr>Tracing for loops</vt:lpstr>
      <vt:lpstr>Tracing for loops</vt:lpstr>
      <vt:lpstr>Tracing for loops</vt:lpstr>
      <vt:lpstr>Practice</vt:lpstr>
      <vt:lpstr>Note</vt:lpstr>
      <vt:lpstr>Note</vt:lpstr>
      <vt:lpstr>Caution</vt:lpstr>
      <vt:lpstr>Which Loop to Use?</vt:lpstr>
      <vt:lpstr>Comparison of loops</vt:lpstr>
      <vt:lpstr>Nesting</vt:lpstr>
      <vt:lpstr>Nesting</vt:lpstr>
      <vt:lpstr>Monte Carlo Simulation</vt:lpstr>
      <vt:lpstr>Gambler's Ruin</vt:lpstr>
      <vt:lpstr>Gambler's Ruin</vt:lpstr>
      <vt:lpstr>Other Control flow statements</vt:lpstr>
      <vt:lpstr>Other Helpful statements for loops</vt:lpstr>
      <vt:lpstr>Scope</vt:lpstr>
      <vt:lpstr>Scope of Local Variables</vt:lpstr>
      <vt:lpstr>Scope of Local Variables</vt:lpstr>
      <vt:lpstr>Scope of Local Variables</vt:lpstr>
      <vt:lpstr>Control Flow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144</cp:revision>
  <dcterms:created xsi:type="dcterms:W3CDTF">2016-08-19T17:15:05Z</dcterms:created>
  <dcterms:modified xsi:type="dcterms:W3CDTF">2017-09-25T16:04:48Z</dcterms:modified>
</cp:coreProperties>
</file>