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329" r:id="rId2"/>
    <p:sldId id="393" r:id="rId3"/>
    <p:sldId id="432" r:id="rId4"/>
    <p:sldId id="433" r:id="rId5"/>
    <p:sldId id="434" r:id="rId6"/>
    <p:sldId id="435" r:id="rId7"/>
    <p:sldId id="436" r:id="rId8"/>
    <p:sldId id="394" r:id="rId9"/>
    <p:sldId id="400" r:id="rId10"/>
    <p:sldId id="437" r:id="rId11"/>
    <p:sldId id="402" r:id="rId12"/>
    <p:sldId id="405" r:id="rId13"/>
    <p:sldId id="410" r:id="rId14"/>
    <p:sldId id="411" r:id="rId15"/>
    <p:sldId id="412" r:id="rId16"/>
    <p:sldId id="414" r:id="rId17"/>
    <p:sldId id="415" r:id="rId18"/>
    <p:sldId id="417" r:id="rId19"/>
    <p:sldId id="418" r:id="rId20"/>
    <p:sldId id="421" r:id="rId21"/>
    <p:sldId id="42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F81BA-29EF-4810-BED0-52C03834EBA6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26BBF-FAE3-4B9C-98E9-6432FABD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26BBF-FAE3-4B9C-98E9-6432FABD3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90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786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92CBBC6-2E19-416F-ADD5-FBBC8BEF4F37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A1CD-8E55-4028-8AB9-20E16AE7C8F7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C78A-52D2-4742-BC6D-47CFBA042C13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6007-CCEE-4E3B-99A7-807632297698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6E96-14B6-4DAA-A586-DD51BE9C6F94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3F59-A6A8-41FC-8C94-E7FF77B59449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7CC3-95AA-43AC-9EA5-14A9D03BFAB5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B5A8-BCC5-432D-9EC8-17EB9518CA35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2934-11DE-4662-BD86-59FBFE25DB60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2262-09DF-4AFA-A4F8-FDDE80D58AF6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A1EC0-8A44-4DC3-8B92-1897DB75F5E0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4F7B-2A53-4FC3-AC7B-19122F3D9D38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83DC-3DA0-4B6C-90EB-AD9530C8D3F0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821B-CF19-40AF-B1F7-7F24E5FC5FF3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7AA2-3FE4-4313-9203-AF41832C8565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1928-D4B2-4D22-AE1F-9364AE9164DB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A959-7E13-48E6-93E8-555885B8B847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B7A4F-A2D3-45DA-BA31-EA47B9FE2F5E}" type="datetime1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jpeg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7/docs/api/java/lang/Math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Chapter 4 </a:t>
            </a:r>
            <a:br>
              <a:rPr lang="en-US" altLang="en-US" dirty="0" smtClean="0"/>
            </a:br>
            <a:r>
              <a:rPr lang="en-US" altLang="en-US" dirty="0" smtClean="0"/>
              <a:t>Mathematical Functions, Characters, Strings</a:t>
            </a:r>
            <a:endParaRPr lang="en-US" alt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ACKNOWLEDGEMENT: THESE SLIDES ARE ADAPTED FROM SLIDES PROVIDED WITH Introduction to Java Programming, Liang (Pearson 2014)</a:t>
            </a:r>
          </a:p>
        </p:txBody>
      </p:sp>
    </p:spTree>
    <p:extLst>
      <p:ext uri="{BB962C8B-B14F-4D97-AF65-F5344CB8AC3E}">
        <p14:creationId xmlns:p14="http://schemas.microsoft.com/office/powerpoint/2010/main" val="1964995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With a partner, lets make a program that draws a pentagon or pentagram inscribed in a circle</a:t>
                </a:r>
              </a:p>
              <a:p>
                <a:r>
                  <a:rPr lang="en-US" dirty="0" smtClean="0"/>
                  <a:t>Recall the coordinate system in </a:t>
                </a:r>
                <a:r>
                  <a:rPr lang="en-US" dirty="0" err="1" smtClean="0"/>
                  <a:t>StdDraw</a:t>
                </a:r>
                <a:r>
                  <a:rPr lang="en-US" dirty="0" smtClean="0"/>
                  <a:t> is a box from (0, 0) to (1, 1). Change with: </a:t>
                </a:r>
              </a:p>
              <a:p>
                <a:pPr lvl="1"/>
                <a:r>
                  <a:rPr 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StdDraw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.setXscale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(-</a:t>
                </a:r>
                <a:r>
                  <a:rPr lang="en-US" dirty="0" smtClean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1.5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*r, </a:t>
                </a:r>
                <a:r>
                  <a:rPr lang="en-US" dirty="0" smtClean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1.5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*r)</a:t>
                </a:r>
              </a:p>
              <a:p>
                <a:pPr lvl="1"/>
                <a:r>
                  <a:rPr 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StdDraw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.setYscale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(-</a:t>
                </a:r>
                <a:r>
                  <a:rPr lang="en-US" dirty="0" smtClean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1.5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*r, </a:t>
                </a:r>
                <a:r>
                  <a:rPr lang="en-US" dirty="0" smtClean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1.5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*r)</a:t>
                </a:r>
              </a:p>
              <a:p>
                <a:r>
                  <a:rPr lang="en-US" dirty="0" smtClean="0"/>
                  <a:t>To draw a circle use: </a:t>
                </a:r>
                <a:r>
                  <a:rPr 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StdDraw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.circle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(x, y, r);</a:t>
                </a:r>
              </a:p>
              <a:p>
                <a:r>
                  <a:rPr lang="en-US" dirty="0" smtClean="0"/>
                  <a:t>Recall for a point on a circle at angle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6" t="-1893" r="-1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6562" name="Picture 2" descr="Image result for pent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172253" y="61851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0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Character Data Type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1412" y="2249487"/>
            <a:ext cx="10533915" cy="3541714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Characters are symbols used predominantly for textual information</a:t>
            </a:r>
          </a:p>
          <a:p>
            <a:r>
              <a:rPr lang="en-US" alt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letter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//ASCII</a:t>
            </a:r>
          </a:p>
          <a:p>
            <a:r>
              <a:rPr lang="en-US" alt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numChar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'4'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//ASCII, ASCII is one mapping from binary value to symbols. Found in Appendix B of book</a:t>
            </a:r>
          </a:p>
          <a:p>
            <a:r>
              <a:rPr lang="en-US" alt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letter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'\u0041'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//Unicode, mapping that supports other languages characters</a:t>
            </a:r>
          </a:p>
          <a:p>
            <a:r>
              <a:rPr lang="en-US" alt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numChar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'\u0034'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//Unicode</a:t>
            </a:r>
          </a:p>
          <a:p>
            <a:r>
              <a:rPr lang="en-US" altLang="en-US" dirty="0"/>
              <a:t>Literals are denoted with a single quote</a:t>
            </a:r>
          </a:p>
        </p:txBody>
      </p:sp>
    </p:spTree>
    <p:extLst>
      <p:ext uri="{BB962C8B-B14F-4D97-AF65-F5344CB8AC3E}">
        <p14:creationId xmlns:p14="http://schemas.microsoft.com/office/powerpoint/2010/main" val="2414598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Escape Sequences for Special Characters</a:t>
            </a:r>
            <a:endParaRPr lang="en-US" altLang="en-US"/>
          </a:p>
        </p:txBody>
      </p:sp>
      <p:pic>
        <p:nvPicPr>
          <p:cNvPr id="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2301872"/>
            <a:ext cx="9906000" cy="343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607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Methods in the Character Class</a:t>
            </a:r>
            <a:endParaRPr lang="en-US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572302"/>
              </p:ext>
            </p:extLst>
          </p:nvPr>
        </p:nvGraphicFramePr>
        <p:xfrm>
          <a:off x="1103860" y="1964264"/>
          <a:ext cx="9984280" cy="4068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6" name="Picture" r:id="rId3" imgW="4023656" imgH="1640348" progId="Word.Picture.8">
                  <p:embed/>
                </p:oleObj>
              </mc:Choice>
              <mc:Fallback>
                <p:oleObj name="Picture" r:id="rId3" imgW="4023656" imgH="164034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860" y="1964264"/>
                        <a:ext cx="9984280" cy="4068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6426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String Type </a:t>
            </a:r>
            <a:endParaRPr lang="en-US" altLang="en-US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92500"/>
          </a:bodyPr>
          <a:lstStyle/>
          <a:p>
            <a:r>
              <a:rPr lang="en-US" altLang="en-US" dirty="0" smtClean="0"/>
              <a:t>The char type only represents one character. To represent a message (string of characters), use the data type called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/>
              <a:t>. For example, </a:t>
            </a:r>
            <a:br>
              <a:rPr lang="en-US" altLang="en-US" dirty="0" smtClean="0"/>
            </a:b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message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Java"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i="1" dirty="0" smtClean="0"/>
              <a:t>Note - String is actually a predefined class in the Java library just like the System class and Scanner class. The String type is not a primitive type. It is known as a reference type. Any Java class can be used as a reference type for a variable. Reference data types will be thoroughly discussed in Chapter 9, “Objects and Classes.” For the time being, you just need to know how to declare a String variable, how to assign a string to the variable, how to concatenate strings, and to perform simple operations for strings.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3853574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Simple Methods for String Objects</a:t>
            </a:r>
            <a:endParaRPr lang="en-US" altLang="en-US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12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045425"/>
              </p:ext>
            </p:extLst>
          </p:nvPr>
        </p:nvGraphicFramePr>
        <p:xfrm>
          <a:off x="867678" y="2776655"/>
          <a:ext cx="10318248" cy="3245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9" name="Picture" r:id="rId3" imgW="4184449" imgH="1315679" progId="Word.Picture.8">
                  <p:embed/>
                </p:oleObj>
              </mc:Choice>
              <mc:Fallback>
                <p:oleObj name="Picture" r:id="rId3" imgW="4184449" imgH="131567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678" y="2776655"/>
                        <a:ext cx="10318248" cy="32450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3401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Getting String Length</a:t>
            </a:r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message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Java"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.out.println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length of 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message + 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is "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message.length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84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Getting Characters from a String </a:t>
            </a:r>
            <a:endParaRPr lang="en-US" altLang="en-US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2921695"/>
            <a:ext cx="9906000" cy="2197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344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 Concatenation </a:t>
            </a:r>
            <a:endParaRPr lang="en-US" altLang="en-US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//String s3 = s1.concat(s2); or String s3 = s1 + s2;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Three strings are concatenated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message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 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"Java"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Chapter is concatenated with number 2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"Chapter"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 becomes Chapter2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Supplement is concatenated with character B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s1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"Supplement"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s1 becomes </a:t>
            </a:r>
            <a:r>
              <a:rPr lang="en-US" altLang="en-US" dirty="0" err="1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SupplementB</a:t>
            </a:r>
            <a:endParaRPr lang="en-US" altLang="en-US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856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Reading a String from the Console </a:t>
            </a:r>
            <a:endParaRPr lang="en-US" altLang="en-US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 = </a:t>
            </a:r>
            <a:r>
              <a:rPr lang="en-US" alt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Scanner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.in);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.out.print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three words separated by spaces: 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s1 =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s2 =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s3 =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.out.println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"s1 is "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s1);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.out.println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"s2 is "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s2);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.out.println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"s3 is "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s3);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06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Mathematical Functions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Java provides many useful methods in the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smtClean="0"/>
              <a:t> class for performing common mathematical functions.</a:t>
            </a:r>
          </a:p>
          <a:p>
            <a:r>
              <a:rPr lang="en-US" altLang="en-US" dirty="0" smtClean="0"/>
              <a:t>In order to use them we need to understand:</a:t>
            </a:r>
          </a:p>
          <a:p>
            <a:pPr lvl="1"/>
            <a:r>
              <a:rPr lang="en-US" altLang="en-US" dirty="0" smtClean="0"/>
              <a:t>What a method is</a:t>
            </a:r>
          </a:p>
          <a:p>
            <a:pPr lvl="1"/>
            <a:r>
              <a:rPr lang="en-US" altLang="en-US" dirty="0" smtClean="0"/>
              <a:t>How to use methods</a:t>
            </a:r>
          </a:p>
          <a:p>
            <a:pPr lvl="1"/>
            <a:r>
              <a:rPr lang="en-US" altLang="en-US" dirty="0" smtClean="0"/>
              <a:t>Where we look up possible functions to use</a:t>
            </a:r>
          </a:p>
        </p:txBody>
      </p:sp>
    </p:spTree>
    <p:extLst>
      <p:ext uri="{BB962C8B-B14F-4D97-AF65-F5344CB8AC3E}">
        <p14:creationId xmlns:p14="http://schemas.microsoft.com/office/powerpoint/2010/main" val="30487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Obtaining Substrings</a:t>
            </a:r>
            <a:endParaRPr lang="en-US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3584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543047"/>
              </p:ext>
            </p:extLst>
          </p:nvPr>
        </p:nvGraphicFramePr>
        <p:xfrm>
          <a:off x="1717675" y="2249487"/>
          <a:ext cx="8751888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7" name="Picture" r:id="rId3" imgW="4929338" imgH="1143787" progId="Word.Picture.8">
                  <p:embed/>
                </p:oleObj>
              </mc:Choice>
              <mc:Fallback>
                <p:oleObj name="Picture" r:id="rId3" imgW="4929338" imgH="1143787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2249487"/>
                        <a:ext cx="8751888" cy="203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6" name="Picture 3" descr="aakmnuh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4669303"/>
            <a:ext cx="8329612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260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Conversion between Strings and Numbers</a:t>
            </a:r>
            <a:endParaRPr lang="en-US" alt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accent5"/>
                </a:solidFill>
              </a:rPr>
              <a:t>//String to a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err="1" smtClean="0">
                <a:solidFill>
                  <a:schemeClr val="accent3"/>
                </a:solidFill>
              </a:rPr>
              <a:t>int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intValue</a:t>
            </a:r>
            <a:r>
              <a:rPr lang="en-US" altLang="en-US" dirty="0" smtClean="0"/>
              <a:t> = </a:t>
            </a:r>
            <a:r>
              <a:rPr lang="en-US" altLang="en-US" b="1" dirty="0" err="1" smtClean="0"/>
              <a:t>Integer</a:t>
            </a:r>
            <a:r>
              <a:rPr lang="en-US" altLang="en-US" dirty="0" err="1" smtClean="0"/>
              <a:t>.parseInt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intString</a:t>
            </a:r>
            <a:r>
              <a:rPr lang="en-US" altLang="en-US" dirty="0" smtClean="0"/>
              <a:t>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solidFill>
                  <a:schemeClr val="accent3"/>
                </a:solidFill>
              </a:rPr>
              <a:t>double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doubleValue</a:t>
            </a:r>
            <a:r>
              <a:rPr lang="en-US" altLang="en-US" dirty="0" smtClean="0"/>
              <a:t> = </a:t>
            </a:r>
            <a:r>
              <a:rPr lang="en-US" altLang="en-US" b="1" dirty="0" err="1" smtClean="0"/>
              <a:t>Double</a:t>
            </a:r>
            <a:r>
              <a:rPr lang="en-US" altLang="en-US" dirty="0" err="1" smtClean="0"/>
              <a:t>.parseDouble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doubleString</a:t>
            </a:r>
            <a:r>
              <a:rPr lang="en-US" altLang="en-US" dirty="0" smtClean="0"/>
              <a:t>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accent5"/>
                </a:solidFill>
              </a:rPr>
              <a:t>//Number to a string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/>
              <a:t>String</a:t>
            </a:r>
            <a:r>
              <a:rPr lang="en-US" altLang="en-US" dirty="0" smtClean="0"/>
              <a:t> s = </a:t>
            </a:r>
            <a:r>
              <a:rPr lang="en-US" altLang="en-US" b="1" dirty="0" err="1" smtClean="0"/>
              <a:t>String</a:t>
            </a:r>
            <a:r>
              <a:rPr lang="en-US" altLang="en-US" dirty="0" err="1" smtClean="0"/>
              <a:t>.valueOf</a:t>
            </a:r>
            <a:r>
              <a:rPr lang="en-US" altLang="en-US" dirty="0" smtClean="0"/>
              <a:t>(number); </a:t>
            </a:r>
          </a:p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86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solidFill>
                      <a:schemeClr val="accent3"/>
                    </a:solidFill>
                  </a:rPr>
                  <a:t>Methods</a:t>
                </a:r>
                <a:r>
                  <a:rPr lang="en-US" dirty="0" smtClean="0"/>
                  <a:t> are subroutines that we would like to (re)use again and again in code</a:t>
                </a:r>
              </a:p>
              <a:p>
                <a:r>
                  <a:rPr lang="en-US" dirty="0" smtClean="0"/>
                  <a:t>For example, would you like a method to compute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 or write a lengthy algorithm every time you wish to use it?</a:t>
                </a:r>
              </a:p>
              <a:p>
                <a:r>
                  <a:rPr lang="en-US" dirty="0" smtClean="0"/>
                  <a:t>The Java library provides many useful methods. Some we have seen:</a:t>
                </a:r>
              </a:p>
              <a:p>
                <a:pPr lvl="1"/>
                <a:r>
                  <a:rPr lang="en-US" dirty="0" smtClean="0"/>
                  <a:t>Scanner</a:t>
                </a:r>
              </a:p>
              <a:p>
                <a:pPr lvl="1"/>
                <a:r>
                  <a:rPr lang="en-US" dirty="0" smtClean="0"/>
                  <a:t>If you have read - Math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31" t="-2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4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75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the following from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 smtClean="0"/>
              <a:t> library:</a:t>
            </a:r>
            <a:br>
              <a:rPr lang="en-US" dirty="0" smtClean="0"/>
            </a:b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 smtClean="0"/>
              <a:t> is an </a:t>
            </a:r>
            <a:r>
              <a:rPr lang="en-US" i="1" dirty="0" smtClean="0"/>
              <a:t>identifier</a:t>
            </a:r>
            <a:r>
              <a:rPr lang="en-US" dirty="0" smtClean="0"/>
              <a:t>, i.e., a name, for this method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dirty="0" smtClean="0"/>
              <a:t>is called a </a:t>
            </a:r>
            <a:r>
              <a:rPr lang="en-US" b="1" dirty="0" smtClean="0">
                <a:solidFill>
                  <a:schemeClr val="accent3"/>
                </a:solidFill>
              </a:rPr>
              <a:t>parameter</a:t>
            </a:r>
            <a:r>
              <a:rPr lang="en-US" dirty="0" smtClean="0"/>
              <a:t>, or an </a:t>
            </a:r>
            <a:r>
              <a:rPr lang="en-US" b="1" dirty="0" smtClean="0">
                <a:solidFill>
                  <a:schemeClr val="accent3"/>
                </a:solidFill>
              </a:rPr>
              <a:t>argument</a:t>
            </a:r>
            <a:r>
              <a:rPr lang="en-US" dirty="0" smtClean="0"/>
              <a:t>. This is the </a:t>
            </a:r>
            <a:r>
              <a:rPr lang="en-US" i="1" dirty="0" smtClean="0"/>
              <a:t>input</a:t>
            </a:r>
            <a:r>
              <a:rPr lang="en-US" dirty="0" smtClean="0"/>
              <a:t> to the method.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is the type of data </a:t>
            </a:r>
            <a:r>
              <a:rPr lang="en-US" i="1" dirty="0" smtClean="0"/>
              <a:t>output</a:t>
            </a:r>
            <a:r>
              <a:rPr lang="en-US" dirty="0" smtClean="0"/>
              <a:t> by the method</a:t>
            </a:r>
          </a:p>
          <a:p>
            <a:r>
              <a:rPr lang="en-US" dirty="0" smtClean="0"/>
              <a:t>In a few weeks, we will learn to write our own methods. For now, we need to know how to use them.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400536" y="2637100"/>
            <a:ext cx="2118168" cy="1564510"/>
            <a:chOff x="1400536" y="2637100"/>
            <a:chExt cx="2118168" cy="1564510"/>
          </a:xfrm>
        </p:grpSpPr>
        <p:sp>
          <p:nvSpPr>
            <p:cNvPr id="4" name="Rectangle 3"/>
            <p:cNvSpPr/>
            <p:nvPr/>
          </p:nvSpPr>
          <p:spPr>
            <a:xfrm>
              <a:off x="1400536" y="3727048"/>
              <a:ext cx="833378" cy="474562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Elbow Connector 5"/>
            <p:cNvCxnSpPr>
              <a:stCxn id="4" idx="0"/>
              <a:endCxn id="22" idx="2"/>
            </p:cNvCxnSpPr>
            <p:nvPr/>
          </p:nvCxnSpPr>
          <p:spPr>
            <a:xfrm rot="5400000" flipH="1" flipV="1">
              <a:off x="2151927" y="2776960"/>
              <a:ext cx="615386" cy="128479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685326" y="2637100"/>
              <a:ext cx="833378" cy="474562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400536" y="2637100"/>
            <a:ext cx="3738623" cy="2109484"/>
            <a:chOff x="1400536" y="2092126"/>
            <a:chExt cx="3738623" cy="2109484"/>
          </a:xfrm>
        </p:grpSpPr>
        <p:sp>
          <p:nvSpPr>
            <p:cNvPr id="26" name="Rectangle 25"/>
            <p:cNvSpPr/>
            <p:nvPr/>
          </p:nvSpPr>
          <p:spPr>
            <a:xfrm>
              <a:off x="1400536" y="3727048"/>
              <a:ext cx="1620456" cy="474562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Elbow Connector 26"/>
            <p:cNvCxnSpPr>
              <a:stCxn id="26" idx="0"/>
              <a:endCxn id="28" idx="2"/>
            </p:cNvCxnSpPr>
            <p:nvPr/>
          </p:nvCxnSpPr>
          <p:spPr>
            <a:xfrm rot="5400000" flipH="1" flipV="1">
              <a:off x="2715711" y="2061741"/>
              <a:ext cx="1160360" cy="217025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3622876" y="2092126"/>
              <a:ext cx="1516283" cy="474562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400536" y="2637100"/>
            <a:ext cx="1203768" cy="3021956"/>
            <a:chOff x="1400536" y="1179654"/>
            <a:chExt cx="1203768" cy="3021956"/>
          </a:xfrm>
        </p:grpSpPr>
        <p:sp>
          <p:nvSpPr>
            <p:cNvPr id="35" name="Rectangle 34"/>
            <p:cNvSpPr/>
            <p:nvPr/>
          </p:nvSpPr>
          <p:spPr>
            <a:xfrm>
              <a:off x="1400536" y="3727048"/>
              <a:ext cx="1192193" cy="474562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Elbow Connector 35"/>
            <p:cNvCxnSpPr>
              <a:stCxn id="35" idx="0"/>
              <a:endCxn id="37" idx="2"/>
            </p:cNvCxnSpPr>
            <p:nvPr/>
          </p:nvCxnSpPr>
          <p:spPr>
            <a:xfrm rot="5400000" flipH="1" flipV="1">
              <a:off x="963110" y="2687739"/>
              <a:ext cx="2072832" cy="5787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1400536" y="1179654"/>
              <a:ext cx="1203768" cy="474562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390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10968812" cy="3541714"/>
          </a:xfrm>
        </p:spPr>
        <p:txBody>
          <a:bodyPr/>
          <a:lstStyle/>
          <a:p>
            <a:r>
              <a:rPr lang="en-US" dirty="0" smtClean="0"/>
              <a:t>A method is invoked, or called/used, in code:</a:t>
            </a:r>
          </a:p>
          <a:p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//invoke/call and save result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)/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//use inside of an expression</a:t>
            </a:r>
            <a:endParaRPr lang="en-US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1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Difference between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</a:p>
          <a:p>
            <a:r>
              <a:rPr lang="en-US" dirty="0" smtClean="0"/>
              <a:t>Methods sometimes depend on the value of an object/class and sometimes they do not. Common math functions, like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 smtClean="0"/>
              <a:t>, do not need to know anything besides the parameter. However, other things like Scanner needs to know what it is scanning, so we invoke methods from a variable instead: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=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.in); </a:t>
            </a:r>
            <a:r>
              <a:rPr 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//Make a variable</a:t>
            </a:r>
          </a:p>
          <a:p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//Use the variable</a:t>
            </a:r>
            <a:endParaRPr lang="en-US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53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API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3"/>
                </a:solidFill>
              </a:rPr>
              <a:t>Application Program Interface </a:t>
            </a:r>
            <a:r>
              <a:rPr lang="en-US" dirty="0" smtClean="0"/>
              <a:t>tells a programmer how to use a class or piece of code</a:t>
            </a:r>
          </a:p>
          <a:p>
            <a:r>
              <a:rPr lang="en-US" dirty="0" smtClean="0"/>
              <a:t>Look at one and let us interpret</a:t>
            </a:r>
          </a:p>
          <a:p>
            <a:r>
              <a:rPr lang="en-US" dirty="0" smtClean="0">
                <a:hlinkClick r:id="rId2"/>
              </a:rPr>
              <a:t>Java Math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6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Math Class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Class constants:</a:t>
            </a:r>
          </a:p>
          <a:p>
            <a:pPr lvl="1"/>
            <a:r>
              <a:rPr lang="en-US" altLang="en-US" dirty="0" smtClean="0"/>
              <a:t>PI (with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.PI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E</a:t>
            </a:r>
          </a:p>
          <a:p>
            <a:r>
              <a:rPr lang="en-US" altLang="en-US" dirty="0" smtClean="0"/>
              <a:t>Class methods: </a:t>
            </a:r>
          </a:p>
          <a:p>
            <a:pPr lvl="1"/>
            <a:r>
              <a:rPr lang="en-US" altLang="en-US" dirty="0" smtClean="0"/>
              <a:t>Trigonometric Methods (examples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.sin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en-US" dirty="0" smtClean="0"/>
              <a:t>,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.cos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Exponent Methods (examples: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.log(x)</a:t>
            </a:r>
            <a:r>
              <a:rPr lang="en-US" altLang="en-US" dirty="0" smtClean="0"/>
              <a:t>,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.pow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y)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Rounding Methods (examples: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.floor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en-US" dirty="0" smtClean="0"/>
              <a:t>,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.round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min, max, abs, and random Methods (examples: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.min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y)</a:t>
            </a:r>
            <a:r>
              <a:rPr lang="en-US" altLang="en-US" dirty="0" smtClean="0"/>
              <a:t>,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.random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 smtClean="0"/>
              <a:t>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050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Math.Random</a:t>
            </a:r>
            <a:r>
              <a:rPr lang="en-US" altLang="en-US" dirty="0" smtClean="0"/>
              <a:t>()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4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141412" y="2249487"/>
                <a:ext cx="10444999" cy="3541714"/>
              </a:xfrm>
            </p:spPr>
            <p:txBody>
              <a:bodyPr/>
              <a:lstStyle/>
              <a:p>
                <a:r>
                  <a:rPr lang="en-US" altLang="en-US" dirty="0" smtClean="0"/>
                  <a:t>Generates a random double value greater than or equal to 0.0 and less than 1.0 (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0≤</m:t>
                    </m:r>
                  </m:oMath>
                </a14:m>
                <a:r>
                  <a:rPr lang="en-US" altLang="en-US" dirty="0" smtClean="0"/>
                  <a:t> </a:t>
                </a:r>
                <a:r>
                  <a:rPr lang="en-US" alt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Math</a:t>
                </a:r>
                <a:r>
                  <a:rPr lang="en-US" alt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.random</a:t>
                </a:r>
                <a:r>
                  <a:rPr lang="en-US" alt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&lt;1.0</m:t>
                    </m:r>
                  </m:oMath>
                </a14:m>
                <a:r>
                  <a:rPr lang="en-US" altLang="en-US" dirty="0" smtClean="0"/>
                  <a:t>).</a:t>
                </a:r>
                <a:endParaRPr lang="en-US" altLang="en-US" dirty="0" smtClean="0"/>
              </a:p>
              <a:p>
                <a:pPr lvl="1"/>
                <a:r>
                  <a:rPr lang="en-US" alt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 + </a:t>
                </a:r>
                <a:r>
                  <a:rPr lang="en-US" alt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Math</a:t>
                </a:r>
                <a:r>
                  <a:rPr lang="en-US" alt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.random</a:t>
                </a:r>
                <a:r>
                  <a:rPr lang="en-US" alt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 * b</a:t>
                </a:r>
                <a:r>
                  <a:rPr lang="en-US" altLang="en-US" dirty="0" smtClean="0">
                    <a:cs typeface="Courier New" panose="02070309020205020404" pitchFamily="49" charset="0"/>
                  </a:rPr>
                  <a:t> – Returns a random number between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𝑎</m:t>
                    </m:r>
                  </m:oMath>
                </a14:m>
                <a:r>
                  <a:rPr lang="en-US" altLang="en-US" dirty="0">
                    <a:cs typeface="Courier New" panose="02070309020205020404" pitchFamily="49" charset="0"/>
                  </a:rPr>
                  <a:t> </a:t>
                </a:r>
                <a:r>
                  <a:rPr lang="en-US" altLang="en-US" dirty="0" smtClean="0">
                    <a:cs typeface="Courier New" panose="02070309020205020404" pitchFamily="49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𝑎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+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𝑏</m:t>
                    </m:r>
                  </m:oMath>
                </a14:m>
                <a:r>
                  <a:rPr lang="en-US" altLang="en-US" dirty="0" smtClean="0">
                    <a:cs typeface="Courier New" panose="02070309020205020404" pitchFamily="49" charset="0"/>
                  </a:rPr>
                  <a:t>, </a:t>
                </a:r>
                <a:br>
                  <a:rPr lang="en-US" altLang="en-US" dirty="0" smtClean="0">
                    <a:cs typeface="Courier New" panose="02070309020205020404" pitchFamily="49" charset="0"/>
                  </a:rPr>
                </a:br>
                <a:r>
                  <a:rPr lang="en-US" altLang="en-US" dirty="0" smtClean="0">
                    <a:cs typeface="Courier New" panose="02070309020205020404" pitchFamily="49" charset="0"/>
                  </a:rPr>
                  <a:t>                      		       excluding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𝑎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+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𝑏</m:t>
                    </m:r>
                  </m:oMath>
                </a14:m>
                <a:r>
                  <a:rPr lang="en-US" altLang="en-US" dirty="0" smtClean="0">
                    <a:cs typeface="Courier New" panose="02070309020205020404" pitchFamily="49" charset="0"/>
                  </a:rPr>
                  <a:t>.</a:t>
                </a:r>
              </a:p>
              <a:p>
                <a:pPr lvl="1"/>
                <a:r>
                  <a:rPr lang="en-US" alt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altLang="en-US" b="1" dirty="0" err="1" smtClean="0">
                    <a:solidFill>
                      <a:schemeClr val="accent3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alt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 (</a:t>
                </a:r>
                <a:r>
                  <a:rPr lang="en-US" alt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Math</a:t>
                </a:r>
                <a:r>
                  <a:rPr lang="en-US" alt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.random</a:t>
                </a:r>
                <a:r>
                  <a:rPr lang="en-US" alt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 * </a:t>
                </a:r>
                <a:r>
                  <a:rPr lang="en-US" altLang="en-US" dirty="0" smtClean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US" alt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altLang="en-US" dirty="0" smtClean="0">
                    <a:cs typeface="Courier New" panose="02070309020205020404" pitchFamily="49" charset="0"/>
                  </a:rPr>
                  <a:t> – Returns a random integer between 0 and 9.</a:t>
                </a:r>
              </a:p>
              <a:p>
                <a:pPr lvl="1"/>
                <a:r>
                  <a:rPr lang="en-US" altLang="en-US" dirty="0" smtClean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50</a:t>
                </a:r>
                <a:r>
                  <a:rPr lang="en-US" alt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+ (</a:t>
                </a:r>
                <a:r>
                  <a:rPr lang="en-US" altLang="en-US" b="1" dirty="0" err="1" smtClean="0">
                    <a:solidFill>
                      <a:schemeClr val="accent3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alt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)(</a:t>
                </a:r>
                <a:r>
                  <a:rPr lang="en-US" alt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Math</a:t>
                </a:r>
                <a:r>
                  <a:rPr lang="en-US" alt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.random</a:t>
                </a:r>
                <a:r>
                  <a:rPr lang="en-US" alt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 * </a:t>
                </a:r>
                <a:r>
                  <a:rPr lang="en-US" altLang="en-US" dirty="0" smtClean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50</a:t>
                </a:r>
                <a:r>
                  <a:rPr lang="en-US" alt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altLang="en-US" dirty="0" smtClean="0">
                    <a:cs typeface="Courier New" panose="02070309020205020404" pitchFamily="49" charset="0"/>
                  </a:rPr>
                  <a:t> – Returns a random integer between 50 and 99.</a:t>
                </a:r>
                <a:endParaRPr lang="en-US" altLang="en-US" dirty="0"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1434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41412" y="2249487"/>
                <a:ext cx="10444999" cy="3541714"/>
              </a:xfrm>
              <a:blipFill rotWithShape="0">
                <a:blip r:embed="rId2"/>
                <a:stretch>
                  <a:fillRect l="-1167" t="-2238" r="-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419475" y="2947988"/>
            <a:ext cx="9144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3419475" y="3228975"/>
            <a:ext cx="9144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17580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981</TotalTime>
  <Words>707</Words>
  <Application>Microsoft Office PowerPoint</Application>
  <PresentationFormat>Widescreen</PresentationFormat>
  <Paragraphs>101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Times New Roman</vt:lpstr>
      <vt:lpstr>Trebuchet MS</vt:lpstr>
      <vt:lpstr>Tw Cen MT</vt:lpstr>
      <vt:lpstr>Circuit</vt:lpstr>
      <vt:lpstr>Picture</vt:lpstr>
      <vt:lpstr>Chapter 4  Mathematical Functions, Characters, Strings</vt:lpstr>
      <vt:lpstr>Mathematical Functions </vt:lpstr>
      <vt:lpstr>Methods</vt:lpstr>
      <vt:lpstr>Interpreting methods</vt:lpstr>
      <vt:lpstr>Invoking a method</vt:lpstr>
      <vt:lpstr>Invoking a method</vt:lpstr>
      <vt:lpstr>Reading an API</vt:lpstr>
      <vt:lpstr>The Math Class</vt:lpstr>
      <vt:lpstr>Math.Random()</vt:lpstr>
      <vt:lpstr>Exercise</vt:lpstr>
      <vt:lpstr>Character Data Type</vt:lpstr>
      <vt:lpstr>Escape Sequences for Special Characters</vt:lpstr>
      <vt:lpstr>Methods in the Character Class</vt:lpstr>
      <vt:lpstr>The String Type </vt:lpstr>
      <vt:lpstr>Simple Methods for String Objects</vt:lpstr>
      <vt:lpstr>Getting String Length</vt:lpstr>
      <vt:lpstr>Getting Characters from a String </vt:lpstr>
      <vt:lpstr>String Concatenation </vt:lpstr>
      <vt:lpstr>Reading a String from the Console </vt:lpstr>
      <vt:lpstr>Obtaining Substrings</vt:lpstr>
      <vt:lpstr>Conversion between Strings and Numbers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150  Introduction to Computing</dc:title>
  <dc:creator>Jory Denny</dc:creator>
  <cp:lastModifiedBy>Jory Denny</cp:lastModifiedBy>
  <cp:revision>92</cp:revision>
  <dcterms:created xsi:type="dcterms:W3CDTF">2016-08-19T17:15:05Z</dcterms:created>
  <dcterms:modified xsi:type="dcterms:W3CDTF">2017-09-06T19:49:38Z</dcterms:modified>
</cp:coreProperties>
</file>