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0"/>
  </p:notesMasterIdLst>
  <p:sldIdLst>
    <p:sldId id="391" r:id="rId2"/>
    <p:sldId id="329" r:id="rId3"/>
    <p:sldId id="404" r:id="rId4"/>
    <p:sldId id="392" r:id="rId5"/>
    <p:sldId id="393" r:id="rId6"/>
    <p:sldId id="395" r:id="rId7"/>
    <p:sldId id="394" r:id="rId8"/>
    <p:sldId id="396" r:id="rId9"/>
    <p:sldId id="397" r:id="rId10"/>
    <p:sldId id="398" r:id="rId11"/>
    <p:sldId id="399" r:id="rId12"/>
    <p:sldId id="338" r:id="rId13"/>
    <p:sldId id="409" r:id="rId14"/>
    <p:sldId id="408" r:id="rId15"/>
    <p:sldId id="412" r:id="rId16"/>
    <p:sldId id="411" r:id="rId17"/>
    <p:sldId id="413" r:id="rId18"/>
    <p:sldId id="414" r:id="rId19"/>
    <p:sldId id="347" r:id="rId20"/>
    <p:sldId id="406" r:id="rId21"/>
    <p:sldId id="410" r:id="rId22"/>
    <p:sldId id="339" r:id="rId23"/>
    <p:sldId id="341" r:id="rId24"/>
    <p:sldId id="342" r:id="rId25"/>
    <p:sldId id="343" r:id="rId26"/>
    <p:sldId id="344" r:id="rId27"/>
    <p:sldId id="345" r:id="rId28"/>
    <p:sldId id="346" r:id="rId29"/>
    <p:sldId id="355" r:id="rId30"/>
    <p:sldId id="356" r:id="rId31"/>
    <p:sldId id="357" r:id="rId32"/>
    <p:sldId id="359" r:id="rId33"/>
    <p:sldId id="348" r:id="rId34"/>
    <p:sldId id="415" r:id="rId35"/>
    <p:sldId id="349" r:id="rId36"/>
    <p:sldId id="360" r:id="rId37"/>
    <p:sldId id="361" r:id="rId38"/>
    <p:sldId id="402" r:id="rId39"/>
    <p:sldId id="350" r:id="rId40"/>
    <p:sldId id="353" r:id="rId41"/>
    <p:sldId id="358" r:id="rId42"/>
    <p:sldId id="364" r:id="rId43"/>
    <p:sldId id="365" r:id="rId44"/>
    <p:sldId id="366" r:id="rId45"/>
    <p:sldId id="367" r:id="rId46"/>
    <p:sldId id="368" r:id="rId47"/>
    <p:sldId id="416" r:id="rId48"/>
    <p:sldId id="369" r:id="rId49"/>
    <p:sldId id="370" r:id="rId50"/>
    <p:sldId id="371" r:id="rId51"/>
    <p:sldId id="407" r:id="rId52"/>
    <p:sldId id="403" r:id="rId53"/>
    <p:sldId id="385" r:id="rId54"/>
    <p:sldId id="386" r:id="rId55"/>
    <p:sldId id="387" r:id="rId56"/>
    <p:sldId id="388" r:id="rId57"/>
    <p:sldId id="389" r:id="rId58"/>
    <p:sldId id="390"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60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8/31/2017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2</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21753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89882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54430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08532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12862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992BAAD-1AA8-4E1F-8AB2-11360E12B7F0}" type="datetime1">
              <a:rPr lang="en-US" smtClean="0"/>
              <a:t>8/31/2017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0239C-6EDE-4D99-AF83-0D24F431818A}" type="datetime1">
              <a:rPr lang="en-US" smtClean="0"/>
              <a:t>8/31/2017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E7959-8451-4603-80FC-A85AD347EC49}" type="datetime1">
              <a:rPr lang="en-US" smtClean="0"/>
              <a:t>8/31/2017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38ADA-BF77-4451-9B42-C6BA03CDB5E1}" type="datetime1">
              <a:rPr lang="en-US" smtClean="0"/>
              <a:t>8/31/2017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E13CD-0BFC-4E38-9849-CDC7F8DF4CFC}" type="datetime1">
              <a:rPr lang="en-US" smtClean="0"/>
              <a:t>8/31/2017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2430F46-30E2-4922-BFD8-DC8014CBD56D}" type="datetime1">
              <a:rPr lang="en-US" smtClean="0"/>
              <a:t>8/31/2017</a:t>
            </a:fld>
            <a:endParaRPr lang="en-US" dirty="0"/>
          </a:p>
        </p:txBody>
      </p:sp>
      <p:sp>
        <p:nvSpPr>
          <p:cNvPr id="4" name="Footer Placeholder 3"/>
          <p:cNvSpPr>
            <a:spLocks noGrp="1"/>
          </p:cNvSpPr>
          <p:nvPr>
            <p:ph type="ftr" sz="quarter" idx="11"/>
          </p:nvPr>
        </p:nvSpPr>
        <p:spPr/>
        <p:txBody>
          <a:bodyPr/>
          <a:lstStyle/>
          <a:p>
            <a:r>
              <a:rPr lang="en-US" smtClean="0"/>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3D7A953-A7D6-4E39-B8BF-C44BCD8A66D1}" type="datetime1">
              <a:rPr lang="en-US" smtClean="0"/>
              <a:t>8/31/2017</a:t>
            </a:fld>
            <a:endParaRPr lang="en-US" dirty="0"/>
          </a:p>
        </p:txBody>
      </p:sp>
      <p:sp>
        <p:nvSpPr>
          <p:cNvPr id="4" name="Footer Placeholder 3"/>
          <p:cNvSpPr>
            <a:spLocks noGrp="1"/>
          </p:cNvSpPr>
          <p:nvPr>
            <p:ph type="ftr" sz="quarter" idx="11"/>
          </p:nvPr>
        </p:nvSpPr>
        <p:spPr/>
        <p:txBody>
          <a:bodyPr/>
          <a:lstStyle/>
          <a:p>
            <a:r>
              <a:rPr lang="en-US" smtClean="0"/>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9E2222-3FD7-4816-9263-CE8387E0AC70}" type="datetime1">
              <a:rPr lang="en-US" smtClean="0"/>
              <a:t>8/31/2017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BF877-2529-49F1-AE7B-B951BAEA897B}" type="datetime1">
              <a:rPr lang="en-US" smtClean="0"/>
              <a:t>8/31/2017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003BB0-F38B-49D3-8EB8-E692A19A18CA}" type="datetime1">
              <a:rPr lang="en-US" smtClean="0"/>
              <a:t>8/31/2017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D197B-2D87-4046-BAD8-1775F6696E17}" type="datetime1">
              <a:rPr lang="en-US" smtClean="0"/>
              <a:t>8/31/2017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7EFFD4-781B-443A-88FE-49741F98B6D0}" type="datetime1">
              <a:rPr lang="en-US" smtClean="0"/>
              <a:t>8/31/2017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C6AA37-3B6F-46DB-A2E7-A8BC6F0307A2}" type="datetime1">
              <a:rPr lang="en-US" smtClean="0"/>
              <a:t>8/31/2017</a:t>
            </a:fld>
            <a:endParaRPr lang="en-US" dirty="0"/>
          </a:p>
        </p:txBody>
      </p:sp>
      <p:sp>
        <p:nvSpPr>
          <p:cNvPr id="8" name="Footer Placeholder 7"/>
          <p:cNvSpPr>
            <a:spLocks noGrp="1"/>
          </p:cNvSpPr>
          <p:nvPr>
            <p:ph type="ftr" sz="quarter" idx="11"/>
          </p:nvPr>
        </p:nvSpPr>
        <p:spPr/>
        <p:txBody>
          <a:bodyPr/>
          <a:lstStyle/>
          <a:p>
            <a:r>
              <a:rPr lang="en-US" smtClean="0"/>
              <a:t>Some slides provided by</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854624-1A7B-4665-AF1B-0AFBFE4B6913}" type="datetime1">
              <a:rPr lang="en-US" smtClean="0"/>
              <a:t>8/31/2017</a:t>
            </a:fld>
            <a:endParaRPr lang="en-US" dirty="0"/>
          </a:p>
        </p:txBody>
      </p:sp>
      <p:sp>
        <p:nvSpPr>
          <p:cNvPr id="4" name="Footer Placeholder 3"/>
          <p:cNvSpPr>
            <a:spLocks noGrp="1"/>
          </p:cNvSpPr>
          <p:nvPr>
            <p:ph type="ftr" sz="quarter" idx="11"/>
          </p:nvPr>
        </p:nvSpPr>
        <p:spPr/>
        <p:txBody>
          <a:bodyPr/>
          <a:lstStyle/>
          <a:p>
            <a:r>
              <a:rPr lang="en-US" smtClean="0"/>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FC442-C72E-4BAE-8437-F9871FA93625}" type="datetime1">
              <a:rPr lang="en-US" smtClean="0"/>
              <a:t>8/31/2017</a:t>
            </a:fld>
            <a:endParaRPr lang="en-US" dirty="0"/>
          </a:p>
        </p:txBody>
      </p:sp>
      <p:sp>
        <p:nvSpPr>
          <p:cNvPr id="3" name="Footer Placeholder 2"/>
          <p:cNvSpPr>
            <a:spLocks noGrp="1"/>
          </p:cNvSpPr>
          <p:nvPr>
            <p:ph type="ftr" sz="quarter" idx="11"/>
          </p:nvPr>
        </p:nvSpPr>
        <p:spPr/>
        <p:txBody>
          <a:bodyPr/>
          <a:lstStyle/>
          <a:p>
            <a:r>
              <a:rPr lang="en-US" smtClean="0"/>
              <a:t>Some slides provided by</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9025D-D073-4F30-9D75-F5CD761ACFBC}" type="datetime1">
              <a:rPr lang="en-US" smtClean="0"/>
              <a:t>8/31/2017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CB5DC-56A8-4BB1-83A5-FC75AE0D53AB}" type="datetime1">
              <a:rPr lang="en-US" smtClean="0"/>
              <a:t>8/31/2017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26D4DC-7EE0-4F4F-83E6-3C492C070762}" type="datetime1">
              <a:rPr lang="en-US" smtClean="0"/>
              <a:t>8/31/2017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Some slides provided by</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3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6.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5.wmf"/><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8.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learning</a:t>
            </a:r>
            <a:endParaRPr lang="en-US" dirty="0"/>
          </a:p>
        </p:txBody>
      </p:sp>
      <p:sp>
        <p:nvSpPr>
          <p:cNvPr id="3" name="Content Placeholder 2"/>
          <p:cNvSpPr>
            <a:spLocks noGrp="1"/>
          </p:cNvSpPr>
          <p:nvPr>
            <p:ph idx="1"/>
          </p:nvPr>
        </p:nvSpPr>
        <p:spPr/>
        <p:txBody>
          <a:bodyPr/>
          <a:lstStyle/>
          <a:p>
            <a:r>
              <a:rPr lang="en-US" dirty="0" smtClean="0"/>
              <a:t>In this class, we will sometimes work in tandem between programming and discussion</a:t>
            </a:r>
          </a:p>
          <a:p>
            <a:r>
              <a:rPr lang="en-US" dirty="0" smtClean="0"/>
              <a:t>If you get lost, I will have the programs written in the slides, or you can ask</a:t>
            </a:r>
          </a:p>
          <a:p>
            <a:r>
              <a:rPr lang="en-US" dirty="0" smtClean="0"/>
              <a:t>To facilitate:</a:t>
            </a:r>
          </a:p>
          <a:p>
            <a:pPr lvl="1"/>
            <a:r>
              <a:rPr lang="en-US" dirty="0" smtClean="0"/>
              <a:t>Make a new directory for the day</a:t>
            </a:r>
          </a:p>
          <a:p>
            <a:pPr lvl="1"/>
            <a:r>
              <a:rPr lang="en-US" dirty="0" smtClean="0"/>
              <a:t>Open sublime and the terminal and be ready to go</a:t>
            </a:r>
          </a:p>
        </p:txBody>
      </p:sp>
    </p:spTree>
    <p:extLst>
      <p:ext uri="{BB962C8B-B14F-4D97-AF65-F5344CB8AC3E}">
        <p14:creationId xmlns:p14="http://schemas.microsoft.com/office/powerpoint/2010/main" val="837721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Computing the area</a:t>
            </a:r>
            <a:endParaRPr lang="en-US" dirty="0"/>
          </a:p>
        </p:txBody>
      </p:sp>
      <p:sp>
        <p:nvSpPr>
          <p:cNvPr id="3" name="Content Placeholder 2"/>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radius; </a:t>
            </a:r>
            <a:r>
              <a:rPr lang="en-US" dirty="0">
                <a:solidFill>
                  <a:schemeClr val="accent5"/>
                </a:solidFill>
                <a:latin typeface="Courier New" panose="02070309020205020404" pitchFamily="49" charset="0"/>
                <a:cs typeface="Courier New" panose="02070309020205020404" pitchFamily="49" charset="0"/>
              </a:rPr>
              <a:t>// Declare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area; </a:t>
            </a:r>
            <a:r>
              <a:rPr lang="en-US" dirty="0">
                <a:solidFill>
                  <a:schemeClr val="accent5"/>
                </a:solidFill>
                <a:latin typeface="Courier New" panose="02070309020205020404" pitchFamily="49" charset="0"/>
                <a:cs typeface="Courier New" panose="02070309020205020404" pitchFamily="49" charset="0"/>
              </a:rPr>
              <a:t>// Declare area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Assign a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New value is radius</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Compute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area =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results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4" name="Rectangle 10"/>
          <p:cNvSpPr>
            <a:spLocks noChangeArrowheads="1"/>
          </p:cNvSpPr>
          <p:nvPr/>
        </p:nvSpPr>
        <p:spPr bwMode="auto">
          <a:xfrm>
            <a:off x="2164195" y="4253506"/>
            <a:ext cx="4732159" cy="672824"/>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cxnSp>
        <p:nvCxnSpPr>
          <p:cNvPr id="6" name="Straight Connector 5"/>
          <p:cNvCxnSpPr/>
          <p:nvPr/>
        </p:nvCxnSpPr>
        <p:spPr>
          <a:xfrm>
            <a:off x="7582829" y="2097088"/>
            <a:ext cx="22303" cy="313283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83551" y="2097088"/>
            <a:ext cx="2230244" cy="369332"/>
          </a:xfrm>
          <a:prstGeom prst="rect">
            <a:avLst/>
          </a:prstGeom>
          <a:noFill/>
        </p:spPr>
        <p:txBody>
          <a:bodyPr wrap="square" rtlCol="0">
            <a:spAutoFit/>
          </a:bodyPr>
          <a:lstStyle/>
          <a:p>
            <a:pPr algn="ctr"/>
            <a:r>
              <a:rPr lang="en-US" dirty="0" smtClean="0"/>
              <a:t>Memory</a:t>
            </a:r>
            <a:endParaRPr lang="en-US" dirty="0"/>
          </a:p>
        </p:txBody>
      </p:sp>
      <p:cxnSp>
        <p:nvCxnSpPr>
          <p:cNvPr id="8" name="Straight Connector 7"/>
          <p:cNvCxnSpPr/>
          <p:nvPr/>
        </p:nvCxnSpPr>
        <p:spPr>
          <a:xfrm flipH="1">
            <a:off x="7582829" y="5229922"/>
            <a:ext cx="370220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83551" y="2578369"/>
            <a:ext cx="1177569"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r</a:t>
            </a:r>
            <a:r>
              <a:rPr lang="en-US" dirty="0" smtClean="0">
                <a:latin typeface="Courier New" panose="02070309020205020404" pitchFamily="49" charset="0"/>
                <a:cs typeface="Courier New" panose="02070309020205020404" pitchFamily="49" charset="0"/>
              </a:rPr>
              <a:t>adius</a:t>
            </a:r>
            <a:endParaRPr lang="en-US" dirty="0">
              <a:latin typeface="Courier New" panose="02070309020205020404" pitchFamily="49" charset="0"/>
              <a:cs typeface="Courier New" panose="02070309020205020404" pitchFamily="49" charset="0"/>
            </a:endParaRPr>
          </a:p>
        </p:txBody>
      </p:sp>
      <p:cxnSp>
        <p:nvCxnSpPr>
          <p:cNvPr id="12" name="Straight Connector 11"/>
          <p:cNvCxnSpPr/>
          <p:nvPr/>
        </p:nvCxnSpPr>
        <p:spPr>
          <a:xfrm flipH="1">
            <a:off x="11259983"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995861"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013795" y="2097088"/>
            <a:ext cx="1264122" cy="369332"/>
          </a:xfrm>
          <a:prstGeom prst="rect">
            <a:avLst/>
          </a:prstGeom>
          <a:noFill/>
        </p:spPr>
        <p:txBody>
          <a:bodyPr wrap="square" rtlCol="0">
            <a:spAutoFit/>
          </a:bodyPr>
          <a:lstStyle/>
          <a:p>
            <a:pPr algn="ctr"/>
            <a:r>
              <a:rPr lang="en-US" dirty="0" smtClean="0"/>
              <a:t>…</a:t>
            </a:r>
            <a:endParaRPr lang="en-US" dirty="0"/>
          </a:p>
        </p:txBody>
      </p:sp>
      <p:sp>
        <p:nvSpPr>
          <p:cNvPr id="19" name="TextBox 18"/>
          <p:cNvSpPr txBox="1"/>
          <p:nvPr/>
        </p:nvSpPr>
        <p:spPr>
          <a:xfrm>
            <a:off x="10007291" y="4491258"/>
            <a:ext cx="1252692" cy="369332"/>
          </a:xfrm>
          <a:prstGeom prst="rect">
            <a:avLst/>
          </a:prstGeom>
          <a:noFill/>
        </p:spPr>
        <p:txBody>
          <a:bodyPr wrap="square" rtlCol="0">
            <a:spAutoFit/>
          </a:bodyPr>
          <a:lstStyle/>
          <a:p>
            <a:pPr algn="ctr"/>
            <a:r>
              <a:rPr lang="en-US" dirty="0" smtClean="0"/>
              <a:t>…</a:t>
            </a:r>
            <a:endParaRPr lang="en-US" dirty="0"/>
          </a:p>
        </p:txBody>
      </p:sp>
      <p:sp>
        <p:nvSpPr>
          <p:cNvPr id="20" name="Rectangle 19"/>
          <p:cNvSpPr/>
          <p:nvPr/>
        </p:nvSpPr>
        <p:spPr>
          <a:xfrm>
            <a:off x="10013795" y="2583180"/>
            <a:ext cx="1246188"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013795" y="2583180"/>
            <a:ext cx="1264122" cy="369332"/>
          </a:xfrm>
          <a:prstGeom prst="rect">
            <a:avLst/>
          </a:prstGeom>
          <a:noFill/>
        </p:spPr>
        <p:txBody>
          <a:bodyPr wrap="square" rtlCol="0">
            <a:spAutoFit/>
          </a:bodyPr>
          <a:lstStyle/>
          <a:p>
            <a:pPr algn="ctr"/>
            <a:r>
              <a:rPr lang="en-US" dirty="0" smtClean="0"/>
              <a:t>20</a:t>
            </a:r>
            <a:endParaRPr lang="en-US" dirty="0"/>
          </a:p>
        </p:txBody>
      </p:sp>
      <p:sp>
        <p:nvSpPr>
          <p:cNvPr id="25" name="TextBox 24"/>
          <p:cNvSpPr txBox="1"/>
          <p:nvPr/>
        </p:nvSpPr>
        <p:spPr>
          <a:xfrm>
            <a:off x="9246870" y="2583180"/>
            <a:ext cx="748991" cy="369332"/>
          </a:xfrm>
          <a:prstGeom prst="rect">
            <a:avLst/>
          </a:prstGeom>
          <a:noFill/>
        </p:spPr>
        <p:txBody>
          <a:bodyPr wrap="square" rtlCol="0">
            <a:spAutoFit/>
          </a:bodyPr>
          <a:lstStyle/>
          <a:p>
            <a:pPr algn="ctr"/>
            <a:r>
              <a:rPr lang="en-US" dirty="0" smtClean="0"/>
              <a:t>0xA</a:t>
            </a:r>
            <a:endParaRPr lang="en-US" dirty="0"/>
          </a:p>
        </p:txBody>
      </p:sp>
      <p:sp>
        <p:nvSpPr>
          <p:cNvPr id="21" name="TextBox 20"/>
          <p:cNvSpPr txBox="1"/>
          <p:nvPr/>
        </p:nvSpPr>
        <p:spPr>
          <a:xfrm>
            <a:off x="10020299" y="2927860"/>
            <a:ext cx="1257618" cy="369332"/>
          </a:xfrm>
          <a:prstGeom prst="rect">
            <a:avLst/>
          </a:prstGeom>
          <a:noFill/>
        </p:spPr>
        <p:txBody>
          <a:bodyPr wrap="square" rtlCol="0">
            <a:spAutoFit/>
          </a:bodyPr>
          <a:lstStyle/>
          <a:p>
            <a:pPr algn="ctr"/>
            <a:r>
              <a:rPr lang="en-US" dirty="0" smtClean="0"/>
              <a:t>…</a:t>
            </a:r>
            <a:endParaRPr lang="en-US" dirty="0"/>
          </a:p>
        </p:txBody>
      </p:sp>
      <p:sp>
        <p:nvSpPr>
          <p:cNvPr id="22" name="Rectangle 21"/>
          <p:cNvSpPr/>
          <p:nvPr/>
        </p:nvSpPr>
        <p:spPr>
          <a:xfrm>
            <a:off x="10020299" y="3373391"/>
            <a:ext cx="1239684"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020300" y="3373391"/>
            <a:ext cx="1246188" cy="369332"/>
          </a:xfrm>
          <a:prstGeom prst="rect">
            <a:avLst/>
          </a:prstGeom>
          <a:noFill/>
        </p:spPr>
        <p:txBody>
          <a:bodyPr wrap="square" rtlCol="0">
            <a:spAutoFit/>
          </a:bodyPr>
          <a:lstStyle/>
          <a:p>
            <a:pPr algn="ctr"/>
            <a:r>
              <a:rPr lang="en-US" dirty="0" smtClean="0"/>
              <a:t>1256.636</a:t>
            </a:r>
            <a:endParaRPr lang="en-US" dirty="0"/>
          </a:p>
        </p:txBody>
      </p:sp>
      <p:sp>
        <p:nvSpPr>
          <p:cNvPr id="27" name="TextBox 26"/>
          <p:cNvSpPr txBox="1"/>
          <p:nvPr/>
        </p:nvSpPr>
        <p:spPr>
          <a:xfrm>
            <a:off x="9253374" y="3373391"/>
            <a:ext cx="748991" cy="369332"/>
          </a:xfrm>
          <a:prstGeom prst="rect">
            <a:avLst/>
          </a:prstGeom>
          <a:noFill/>
        </p:spPr>
        <p:txBody>
          <a:bodyPr wrap="square" rtlCol="0">
            <a:spAutoFit/>
          </a:bodyPr>
          <a:lstStyle/>
          <a:p>
            <a:pPr algn="ctr"/>
            <a:r>
              <a:rPr lang="en-US" dirty="0" smtClean="0"/>
              <a:t>0xB</a:t>
            </a:r>
            <a:endParaRPr lang="en-US" dirty="0"/>
          </a:p>
        </p:txBody>
      </p:sp>
      <p:sp>
        <p:nvSpPr>
          <p:cNvPr id="28" name="TextBox 27"/>
          <p:cNvSpPr txBox="1"/>
          <p:nvPr/>
        </p:nvSpPr>
        <p:spPr>
          <a:xfrm>
            <a:off x="7837216" y="3368770"/>
            <a:ext cx="1177569" cy="369332"/>
          </a:xfrm>
          <a:prstGeom prst="rect">
            <a:avLst/>
          </a:prstGeom>
          <a:noFill/>
        </p:spPr>
        <p:txBody>
          <a:bodyPr wrap="square" rtlCol="0">
            <a:spAutoFit/>
          </a:bodyPr>
          <a:lstStyle/>
          <a:p>
            <a:pPr algn="ctr"/>
            <a:r>
              <a:rPr lang="en-US" dirty="0" smtClean="0">
                <a:latin typeface="Courier New" panose="02070309020205020404" pitchFamily="49" charset="0"/>
                <a:cs typeface="Courier New" panose="02070309020205020404" pitchFamily="49" charset="0"/>
              </a:rPr>
              <a:t>area</a:t>
            </a:r>
            <a:endParaRPr lang="en-US" dirty="0">
              <a:latin typeface="Courier New" panose="02070309020205020404" pitchFamily="49" charset="0"/>
              <a:cs typeface="Courier New" panose="02070309020205020404" pitchFamily="49" charset="0"/>
            </a:endParaRPr>
          </a:p>
        </p:txBody>
      </p:sp>
      <p:sp>
        <p:nvSpPr>
          <p:cNvPr id="5" name="TextBox 4"/>
          <p:cNvSpPr txBox="1"/>
          <p:nvPr/>
        </p:nvSpPr>
        <p:spPr>
          <a:xfrm>
            <a:off x="8476138" y="427166"/>
            <a:ext cx="2303461" cy="923330"/>
          </a:xfrm>
          <a:prstGeom prst="rect">
            <a:avLst/>
          </a:prstGeom>
          <a:noFill/>
          <a:ln w="38100">
            <a:solidFill>
              <a:schemeClr val="accent1"/>
            </a:solidFill>
          </a:ln>
        </p:spPr>
        <p:txBody>
          <a:bodyPr wrap="square" rtlCol="0">
            <a:spAutoFit/>
          </a:bodyPr>
          <a:lstStyle/>
          <a:p>
            <a:pPr algn="ctr"/>
            <a:r>
              <a:rPr lang="en-US" dirty="0" smtClean="0"/>
              <a:t>Certain symbols, e.g., *, compute new values. It is like a calculator!</a:t>
            </a:r>
          </a:p>
        </p:txBody>
      </p:sp>
    </p:spTree>
    <p:extLst>
      <p:ext uri="{BB962C8B-B14F-4D97-AF65-F5344CB8AC3E}">
        <p14:creationId xmlns:p14="http://schemas.microsoft.com/office/powerpoint/2010/main" val="2152400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Computing the area</a:t>
            </a:r>
            <a:endParaRPr lang="en-US" dirty="0"/>
          </a:p>
        </p:txBody>
      </p:sp>
      <p:sp>
        <p:nvSpPr>
          <p:cNvPr id="3" name="Content Placeholder 2"/>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radius; </a:t>
            </a:r>
            <a:r>
              <a:rPr lang="en-US" dirty="0">
                <a:solidFill>
                  <a:schemeClr val="accent5"/>
                </a:solidFill>
                <a:latin typeface="Courier New" panose="02070309020205020404" pitchFamily="49" charset="0"/>
                <a:cs typeface="Courier New" panose="02070309020205020404" pitchFamily="49" charset="0"/>
              </a:rPr>
              <a:t>// Declare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area; </a:t>
            </a:r>
            <a:r>
              <a:rPr lang="en-US" dirty="0">
                <a:solidFill>
                  <a:schemeClr val="accent5"/>
                </a:solidFill>
                <a:latin typeface="Courier New" panose="02070309020205020404" pitchFamily="49" charset="0"/>
                <a:cs typeface="Courier New" panose="02070309020205020404" pitchFamily="49" charset="0"/>
              </a:rPr>
              <a:t>// Declare area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Assign a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New value is radius</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Compute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area =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results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4" name="Rectangle 10"/>
          <p:cNvSpPr>
            <a:spLocks noChangeArrowheads="1"/>
          </p:cNvSpPr>
          <p:nvPr/>
        </p:nvSpPr>
        <p:spPr bwMode="auto">
          <a:xfrm>
            <a:off x="2107045" y="5087896"/>
            <a:ext cx="7711325" cy="888618"/>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cxnSp>
        <p:nvCxnSpPr>
          <p:cNvPr id="6" name="Straight Connector 5"/>
          <p:cNvCxnSpPr/>
          <p:nvPr/>
        </p:nvCxnSpPr>
        <p:spPr>
          <a:xfrm>
            <a:off x="7582829" y="2097088"/>
            <a:ext cx="22303" cy="313283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83551" y="2097088"/>
            <a:ext cx="2230244" cy="369332"/>
          </a:xfrm>
          <a:prstGeom prst="rect">
            <a:avLst/>
          </a:prstGeom>
          <a:noFill/>
        </p:spPr>
        <p:txBody>
          <a:bodyPr wrap="square" rtlCol="0">
            <a:spAutoFit/>
          </a:bodyPr>
          <a:lstStyle/>
          <a:p>
            <a:pPr algn="ctr"/>
            <a:r>
              <a:rPr lang="en-US" dirty="0" smtClean="0"/>
              <a:t>Memory</a:t>
            </a:r>
            <a:endParaRPr lang="en-US" dirty="0"/>
          </a:p>
        </p:txBody>
      </p:sp>
      <p:cxnSp>
        <p:nvCxnSpPr>
          <p:cNvPr id="8" name="Straight Connector 7"/>
          <p:cNvCxnSpPr/>
          <p:nvPr/>
        </p:nvCxnSpPr>
        <p:spPr>
          <a:xfrm flipH="1">
            <a:off x="7582829" y="5229922"/>
            <a:ext cx="370220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83551" y="2578369"/>
            <a:ext cx="1177569"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r</a:t>
            </a:r>
            <a:r>
              <a:rPr lang="en-US" dirty="0" smtClean="0">
                <a:latin typeface="Courier New" panose="02070309020205020404" pitchFamily="49" charset="0"/>
                <a:cs typeface="Courier New" panose="02070309020205020404" pitchFamily="49" charset="0"/>
              </a:rPr>
              <a:t>adius</a:t>
            </a:r>
            <a:endParaRPr lang="en-US" dirty="0">
              <a:latin typeface="Courier New" panose="02070309020205020404" pitchFamily="49" charset="0"/>
              <a:cs typeface="Courier New" panose="02070309020205020404" pitchFamily="49" charset="0"/>
            </a:endParaRPr>
          </a:p>
        </p:txBody>
      </p:sp>
      <p:cxnSp>
        <p:nvCxnSpPr>
          <p:cNvPr id="12" name="Straight Connector 11"/>
          <p:cNvCxnSpPr/>
          <p:nvPr/>
        </p:nvCxnSpPr>
        <p:spPr>
          <a:xfrm flipH="1">
            <a:off x="11259983"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995861"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013795" y="2097088"/>
            <a:ext cx="1264122" cy="369332"/>
          </a:xfrm>
          <a:prstGeom prst="rect">
            <a:avLst/>
          </a:prstGeom>
          <a:noFill/>
        </p:spPr>
        <p:txBody>
          <a:bodyPr wrap="square" rtlCol="0">
            <a:spAutoFit/>
          </a:bodyPr>
          <a:lstStyle/>
          <a:p>
            <a:pPr algn="ctr"/>
            <a:r>
              <a:rPr lang="en-US" dirty="0" smtClean="0"/>
              <a:t>…</a:t>
            </a:r>
            <a:endParaRPr lang="en-US" dirty="0"/>
          </a:p>
        </p:txBody>
      </p:sp>
      <p:sp>
        <p:nvSpPr>
          <p:cNvPr id="19" name="TextBox 18"/>
          <p:cNvSpPr txBox="1"/>
          <p:nvPr/>
        </p:nvSpPr>
        <p:spPr>
          <a:xfrm>
            <a:off x="10007291" y="4491258"/>
            <a:ext cx="1252692" cy="369332"/>
          </a:xfrm>
          <a:prstGeom prst="rect">
            <a:avLst/>
          </a:prstGeom>
          <a:noFill/>
        </p:spPr>
        <p:txBody>
          <a:bodyPr wrap="square" rtlCol="0">
            <a:spAutoFit/>
          </a:bodyPr>
          <a:lstStyle/>
          <a:p>
            <a:pPr algn="ctr"/>
            <a:r>
              <a:rPr lang="en-US" dirty="0" smtClean="0"/>
              <a:t>…</a:t>
            </a:r>
            <a:endParaRPr lang="en-US" dirty="0"/>
          </a:p>
        </p:txBody>
      </p:sp>
      <p:sp>
        <p:nvSpPr>
          <p:cNvPr id="20" name="Rectangle 19"/>
          <p:cNvSpPr/>
          <p:nvPr/>
        </p:nvSpPr>
        <p:spPr>
          <a:xfrm>
            <a:off x="10013795" y="2583180"/>
            <a:ext cx="1246188"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013795" y="2583180"/>
            <a:ext cx="1264122" cy="369332"/>
          </a:xfrm>
          <a:prstGeom prst="rect">
            <a:avLst/>
          </a:prstGeom>
          <a:noFill/>
        </p:spPr>
        <p:txBody>
          <a:bodyPr wrap="square" rtlCol="0">
            <a:spAutoFit/>
          </a:bodyPr>
          <a:lstStyle/>
          <a:p>
            <a:pPr algn="ctr"/>
            <a:r>
              <a:rPr lang="en-US" dirty="0" smtClean="0"/>
              <a:t>20</a:t>
            </a:r>
            <a:endParaRPr lang="en-US" dirty="0"/>
          </a:p>
        </p:txBody>
      </p:sp>
      <p:sp>
        <p:nvSpPr>
          <p:cNvPr id="25" name="TextBox 24"/>
          <p:cNvSpPr txBox="1"/>
          <p:nvPr/>
        </p:nvSpPr>
        <p:spPr>
          <a:xfrm>
            <a:off x="9246870" y="2583180"/>
            <a:ext cx="748991" cy="369332"/>
          </a:xfrm>
          <a:prstGeom prst="rect">
            <a:avLst/>
          </a:prstGeom>
          <a:noFill/>
        </p:spPr>
        <p:txBody>
          <a:bodyPr wrap="square" rtlCol="0">
            <a:spAutoFit/>
          </a:bodyPr>
          <a:lstStyle/>
          <a:p>
            <a:pPr algn="ctr"/>
            <a:r>
              <a:rPr lang="en-US" dirty="0" smtClean="0"/>
              <a:t>0xA</a:t>
            </a:r>
            <a:endParaRPr lang="en-US" dirty="0"/>
          </a:p>
        </p:txBody>
      </p:sp>
      <p:sp>
        <p:nvSpPr>
          <p:cNvPr id="21" name="TextBox 20"/>
          <p:cNvSpPr txBox="1"/>
          <p:nvPr/>
        </p:nvSpPr>
        <p:spPr>
          <a:xfrm>
            <a:off x="10020299" y="2927860"/>
            <a:ext cx="1257618" cy="369332"/>
          </a:xfrm>
          <a:prstGeom prst="rect">
            <a:avLst/>
          </a:prstGeom>
          <a:noFill/>
        </p:spPr>
        <p:txBody>
          <a:bodyPr wrap="square" rtlCol="0">
            <a:spAutoFit/>
          </a:bodyPr>
          <a:lstStyle/>
          <a:p>
            <a:pPr algn="ctr"/>
            <a:r>
              <a:rPr lang="en-US" dirty="0" smtClean="0"/>
              <a:t>…</a:t>
            </a:r>
            <a:endParaRPr lang="en-US" dirty="0"/>
          </a:p>
        </p:txBody>
      </p:sp>
      <p:sp>
        <p:nvSpPr>
          <p:cNvPr id="22" name="Rectangle 21"/>
          <p:cNvSpPr/>
          <p:nvPr/>
        </p:nvSpPr>
        <p:spPr>
          <a:xfrm>
            <a:off x="10020299" y="3373391"/>
            <a:ext cx="1239684"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020300" y="3373391"/>
            <a:ext cx="1246188" cy="369332"/>
          </a:xfrm>
          <a:prstGeom prst="rect">
            <a:avLst/>
          </a:prstGeom>
          <a:noFill/>
        </p:spPr>
        <p:txBody>
          <a:bodyPr wrap="square" rtlCol="0">
            <a:spAutoFit/>
          </a:bodyPr>
          <a:lstStyle/>
          <a:p>
            <a:pPr algn="ctr"/>
            <a:r>
              <a:rPr lang="en-US" dirty="0" smtClean="0"/>
              <a:t>1256.636</a:t>
            </a:r>
            <a:endParaRPr lang="en-US" dirty="0"/>
          </a:p>
        </p:txBody>
      </p:sp>
      <p:sp>
        <p:nvSpPr>
          <p:cNvPr id="27" name="TextBox 26"/>
          <p:cNvSpPr txBox="1"/>
          <p:nvPr/>
        </p:nvSpPr>
        <p:spPr>
          <a:xfrm>
            <a:off x="9253374" y="3373391"/>
            <a:ext cx="748991" cy="369332"/>
          </a:xfrm>
          <a:prstGeom prst="rect">
            <a:avLst/>
          </a:prstGeom>
          <a:noFill/>
        </p:spPr>
        <p:txBody>
          <a:bodyPr wrap="square" rtlCol="0">
            <a:spAutoFit/>
          </a:bodyPr>
          <a:lstStyle/>
          <a:p>
            <a:pPr algn="ctr"/>
            <a:r>
              <a:rPr lang="en-US" dirty="0" smtClean="0"/>
              <a:t>0xB</a:t>
            </a:r>
            <a:endParaRPr lang="en-US" dirty="0"/>
          </a:p>
        </p:txBody>
      </p:sp>
      <p:sp>
        <p:nvSpPr>
          <p:cNvPr id="28" name="TextBox 27"/>
          <p:cNvSpPr txBox="1"/>
          <p:nvPr/>
        </p:nvSpPr>
        <p:spPr>
          <a:xfrm>
            <a:off x="7837216" y="3368770"/>
            <a:ext cx="1177569" cy="369332"/>
          </a:xfrm>
          <a:prstGeom prst="rect">
            <a:avLst/>
          </a:prstGeom>
          <a:noFill/>
        </p:spPr>
        <p:txBody>
          <a:bodyPr wrap="square" rtlCol="0">
            <a:spAutoFit/>
          </a:bodyPr>
          <a:lstStyle/>
          <a:p>
            <a:pPr algn="ctr"/>
            <a:r>
              <a:rPr lang="en-US" dirty="0" smtClean="0">
                <a:latin typeface="Courier New" panose="02070309020205020404" pitchFamily="49" charset="0"/>
                <a:cs typeface="Courier New" panose="02070309020205020404" pitchFamily="49" charset="0"/>
              </a:rPr>
              <a:t>area</a:t>
            </a:r>
            <a:endParaRPr lang="en-US" dirty="0">
              <a:latin typeface="Courier New" panose="02070309020205020404" pitchFamily="49" charset="0"/>
              <a:cs typeface="Courier New" panose="02070309020205020404" pitchFamily="49" charset="0"/>
            </a:endParaRPr>
          </a:p>
        </p:txBody>
      </p:sp>
      <p:sp>
        <p:nvSpPr>
          <p:cNvPr id="5" name="TextBox 4"/>
          <p:cNvSpPr txBox="1"/>
          <p:nvPr/>
        </p:nvSpPr>
        <p:spPr>
          <a:xfrm>
            <a:off x="8956522" y="6118540"/>
            <a:ext cx="2303461" cy="369332"/>
          </a:xfrm>
          <a:prstGeom prst="rect">
            <a:avLst/>
          </a:prstGeom>
          <a:noFill/>
          <a:ln w="38100">
            <a:solidFill>
              <a:schemeClr val="accent1"/>
            </a:solidFill>
          </a:ln>
        </p:spPr>
        <p:txBody>
          <a:bodyPr wrap="square" rtlCol="0">
            <a:spAutoFit/>
          </a:bodyPr>
          <a:lstStyle/>
          <a:p>
            <a:pPr algn="ctr"/>
            <a:r>
              <a:rPr lang="en-US" dirty="0" smtClean="0"/>
              <a:t>Print values to terminal</a:t>
            </a:r>
          </a:p>
        </p:txBody>
      </p:sp>
    </p:spTree>
    <p:extLst>
      <p:ext uri="{BB962C8B-B14F-4D97-AF65-F5344CB8AC3E}">
        <p14:creationId xmlns:p14="http://schemas.microsoft.com/office/powerpoint/2010/main" val="3408043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Reading Input from the Console</a:t>
            </a:r>
          </a:p>
        </p:txBody>
      </p:sp>
      <p:sp>
        <p:nvSpPr>
          <p:cNvPr id="4" name="Content Placeholder 3"/>
          <p:cNvSpPr>
            <a:spLocks noGrp="1"/>
          </p:cNvSpPr>
          <p:nvPr>
            <p:ph idx="1"/>
          </p:nvPr>
        </p:nvSpPr>
        <p:spPr>
          <a:xfrm>
            <a:off x="1141412" y="2249487"/>
            <a:ext cx="11050588" cy="3762693"/>
          </a:xfrm>
        </p:spPr>
        <p:txBody>
          <a:bodyPr>
            <a:normAutofit fontScale="625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import </a:t>
            </a:r>
            <a:r>
              <a:rPr lang="en-US" dirty="0" err="1" smtClean="0">
                <a:latin typeface="Courier New" panose="02070309020205020404" pitchFamily="49" charset="0"/>
                <a:cs typeface="Courier New" panose="02070309020205020404" pitchFamily="49" charset="0"/>
              </a:rPr>
              <a:t>java.util.</a:t>
            </a:r>
            <a:r>
              <a:rPr lang="en-US" b="1" dirty="0" err="1"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//Tell java you want to use a Scanner</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a:solidFill>
                  <a:schemeClr val="accent3"/>
                </a:solidFill>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“Enter a radius: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//Message to “prompt” the user</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 in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System</a:t>
            </a:r>
            <a:r>
              <a:rPr lang="en-US" dirty="0" smtClean="0">
                <a:latin typeface="Courier New" panose="02070309020205020404" pitchFamily="49" charset="0"/>
                <a:cs typeface="Courier New" panose="02070309020205020404" pitchFamily="49" charset="0"/>
              </a:rPr>
              <a:t>.in);  </a:t>
            </a:r>
            <a:r>
              <a:rPr lang="en-US" dirty="0" smtClean="0">
                <a:solidFill>
                  <a:schemeClr val="accent5"/>
                </a:solidFill>
                <a:latin typeface="Courier New" panose="02070309020205020404" pitchFamily="49" charset="0"/>
                <a:cs typeface="Courier New" panose="02070309020205020404" pitchFamily="49" charset="0"/>
              </a:rPr>
              <a:t>//Scanner gathers input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radius </a:t>
            </a:r>
            <a:r>
              <a:rPr lang="en-US" dirty="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in.nextDouble</a:t>
            </a:r>
            <a:r>
              <a:rPr lang="en-US" dirty="0" smtClean="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Declare radius and assign a new </a:t>
            </a:r>
            <a:r>
              <a:rPr lang="en-US" dirty="0">
                <a:solidFill>
                  <a:schemeClr val="accent5"/>
                </a:solidFill>
                <a:latin typeface="Courier New" panose="02070309020205020404" pitchFamily="49" charset="0"/>
                <a:cs typeface="Courier New" panose="02070309020205020404" pitchFamily="49" charset="0"/>
              </a:rPr>
              <a:t>value is </a:t>
            </a:r>
            <a:r>
              <a:rPr lang="en-US" dirty="0" smtClean="0">
                <a:solidFill>
                  <a:schemeClr val="accent5"/>
                </a:solidFill>
                <a:latin typeface="Courier New" panose="02070309020205020404" pitchFamily="49" charset="0"/>
                <a:cs typeface="Courier New" panose="02070309020205020404" pitchFamily="49" charset="0"/>
              </a:rPr>
              <a:t>from user!</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    double</a:t>
            </a:r>
            <a:r>
              <a:rPr lang="en-US" dirty="0" smtClean="0">
                <a:latin typeface="Courier New" panose="02070309020205020404" pitchFamily="49" charset="0"/>
                <a:cs typeface="Courier New" panose="02070309020205020404" pitchFamily="49" charset="0"/>
              </a:rPr>
              <a:t> area </a:t>
            </a:r>
            <a:r>
              <a:rPr lang="en-US" dirty="0">
                <a:latin typeface="Courier New" panose="02070309020205020404" pitchFamily="49" charset="0"/>
                <a:cs typeface="Courier New" panose="02070309020205020404" pitchFamily="49" charset="0"/>
              </a:rPr>
              <a:t>=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smtClean="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Declare and Compute </a:t>
            </a:r>
            <a:r>
              <a:rPr lang="en-US" dirty="0" smtClean="0">
                <a:solidFill>
                  <a:schemeClr val="accent5"/>
                </a:solidFill>
                <a:latin typeface="Courier New" panose="02070309020205020404" pitchFamily="49" charset="0"/>
                <a:cs typeface="Courier New" panose="02070309020205020404" pitchFamily="49" charset="0"/>
              </a:rPr>
              <a:t>area</a:t>
            </a: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r>
              <a:rPr lang="en-US" dirty="0" smtClean="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a:t>
            </a:r>
            <a:r>
              <a:rPr lang="en-US" dirty="0" smtClean="0">
                <a:solidFill>
                  <a:schemeClr val="accent5"/>
                </a:solidFill>
                <a:latin typeface="Courier New" panose="02070309020205020404" pitchFamily="49" charset="0"/>
                <a:cs typeface="Courier New" panose="02070309020205020404" pitchFamily="49" charset="0"/>
              </a:rPr>
              <a:t>results</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smtClean="0">
              <a:latin typeface="Courier New" panose="02070309020205020404" pitchFamily="49" charset="0"/>
              <a:cs typeface="Courier New" panose="02070309020205020404" pitchFamily="49" charset="0"/>
            </a:endParaRPr>
          </a:p>
          <a:p>
            <a:pPr>
              <a:spcBef>
                <a:spcPts val="0"/>
              </a:spcBef>
            </a:pPr>
            <a:r>
              <a:rPr lang="en-US" dirty="0" smtClean="0">
                <a:cs typeface="Courier New" panose="02070309020205020404" pitchFamily="49" charset="0"/>
              </a:rPr>
              <a:t>Use a Scanner to gather input from a user!</a:t>
            </a:r>
            <a:endParaRPr lang="en-US" dirty="0">
              <a:cs typeface="Courier New" panose="02070309020205020404" pitchFamily="49" charset="0"/>
            </a:endParaRPr>
          </a:p>
        </p:txBody>
      </p:sp>
      <p:sp>
        <p:nvSpPr>
          <p:cNvPr id="13" name="Rectangle 10"/>
          <p:cNvSpPr>
            <a:spLocks noChangeArrowheads="1"/>
          </p:cNvSpPr>
          <p:nvPr/>
        </p:nvSpPr>
        <p:spPr bwMode="auto">
          <a:xfrm>
            <a:off x="2084185" y="3590566"/>
            <a:ext cx="10107815" cy="387074"/>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14" name="Rectangle 10"/>
          <p:cNvSpPr>
            <a:spLocks noChangeArrowheads="1"/>
          </p:cNvSpPr>
          <p:nvPr/>
        </p:nvSpPr>
        <p:spPr bwMode="auto">
          <a:xfrm>
            <a:off x="2084185" y="3203492"/>
            <a:ext cx="7242695" cy="234675"/>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15" name="Rectangle 10"/>
          <p:cNvSpPr>
            <a:spLocks noChangeArrowheads="1"/>
          </p:cNvSpPr>
          <p:nvPr/>
        </p:nvSpPr>
        <p:spPr bwMode="auto">
          <a:xfrm>
            <a:off x="1612799" y="2249487"/>
            <a:ext cx="7371182" cy="287973"/>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Tree>
    <p:extLst>
      <p:ext uri="{BB962C8B-B14F-4D97-AF65-F5344CB8AC3E}">
        <p14:creationId xmlns:p14="http://schemas.microsoft.com/office/powerpoint/2010/main" val="213590894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with Data</a:t>
            </a:r>
            <a:endParaRPr lang="en-US" dirty="0"/>
          </a:p>
        </p:txBody>
      </p:sp>
      <p:sp>
        <p:nvSpPr>
          <p:cNvPr id="3" name="Text Placeholder 2"/>
          <p:cNvSpPr>
            <a:spLocks noGrp="1"/>
          </p:cNvSpPr>
          <p:nvPr>
            <p:ph type="body" idx="1"/>
          </p:nvPr>
        </p:nvSpPr>
        <p:spPr/>
        <p:txBody>
          <a:bodyPr/>
          <a:lstStyle/>
          <a:p>
            <a:r>
              <a:rPr lang="en-US" dirty="0" smtClean="0"/>
              <a:t>The details</a:t>
            </a:r>
            <a:endParaRPr lang="en-US" dirty="0"/>
          </a:p>
        </p:txBody>
      </p:sp>
    </p:spTree>
    <p:extLst>
      <p:ext uri="{BB962C8B-B14F-4D97-AF65-F5344CB8AC3E}">
        <p14:creationId xmlns:p14="http://schemas.microsoft.com/office/powerpoint/2010/main" val="4283416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Hold on a sec!</a:t>
            </a:r>
            <a:br>
              <a:rPr lang="en-US" dirty="0" smtClean="0"/>
            </a:br>
            <a:r>
              <a:rPr lang="en-US" dirty="0" smtClean="0"/>
              <a:t>I thought computers were all 0's and 1's?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957833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0's and 1's</a:t>
            </a:r>
            <a:endParaRPr lang="en-US" dirty="0"/>
          </a:p>
        </p:txBody>
      </p:sp>
      <p:sp>
        <p:nvSpPr>
          <p:cNvPr id="5" name="Content Placeholder 4"/>
          <p:cNvSpPr>
            <a:spLocks noGrp="1"/>
          </p:cNvSpPr>
          <p:nvPr>
            <p:ph idx="1"/>
          </p:nvPr>
        </p:nvSpPr>
        <p:spPr/>
        <p:txBody>
          <a:bodyPr/>
          <a:lstStyle/>
          <a:p>
            <a:r>
              <a:rPr lang="en-US" dirty="0" smtClean="0"/>
              <a:t>Yes, computers operate in 0's and 1's. So first off, </a:t>
            </a:r>
            <a:r>
              <a:rPr lang="en-US" dirty="0" err="1" smtClean="0"/>
              <a:t>javac</a:t>
            </a:r>
            <a:r>
              <a:rPr lang="en-US" dirty="0" smtClean="0"/>
              <a:t> (our compiler) converts our text into commands of 0's and 1's the computer can understand</a:t>
            </a:r>
          </a:p>
          <a:p>
            <a:r>
              <a:rPr lang="en-US" dirty="0" smtClean="0"/>
              <a:t>java (executing) interprets the 0's and 1's</a:t>
            </a:r>
          </a:p>
          <a:p>
            <a:r>
              <a:rPr lang="en-US" dirty="0" smtClean="0"/>
              <a:t>Memory also stores entirely 0's and 1's</a:t>
            </a:r>
          </a:p>
          <a:p>
            <a:r>
              <a:rPr lang="en-US" dirty="0" smtClean="0"/>
              <a:t>So what we need to know is how computers </a:t>
            </a:r>
            <a:br>
              <a:rPr lang="en-US" dirty="0" smtClean="0"/>
            </a:br>
            <a:r>
              <a:rPr lang="en-US" dirty="0" smtClean="0"/>
              <a:t>do this</a:t>
            </a:r>
          </a:p>
        </p:txBody>
      </p:sp>
      <p:pic>
        <p:nvPicPr>
          <p:cNvPr id="57346" name="Picture 2" descr="Image result for the 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641" y="4190035"/>
            <a:ext cx="4546635" cy="255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32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a:t>
            </a:r>
            <a:r>
              <a:rPr lang="en-US" dirty="0"/>
              <a:t> </a:t>
            </a:r>
            <a:r>
              <a:rPr lang="en-US" dirty="0" smtClean="0"/>
              <a:t>Representation</a:t>
            </a:r>
            <a:endParaRPr lang="en-US" dirty="0"/>
          </a:p>
        </p:txBody>
      </p:sp>
      <p:sp>
        <p:nvSpPr>
          <p:cNvPr id="3" name="Content Placeholder 2"/>
          <p:cNvSpPr>
            <a:spLocks noGrp="1"/>
          </p:cNvSpPr>
          <p:nvPr>
            <p:ph idx="1"/>
          </p:nvPr>
        </p:nvSpPr>
        <p:spPr>
          <a:xfrm>
            <a:off x="1141412" y="2249486"/>
            <a:ext cx="9905999" cy="4459923"/>
          </a:xfrm>
        </p:spPr>
        <p:txBody>
          <a:bodyPr>
            <a:normAutofit/>
          </a:bodyPr>
          <a:lstStyle/>
          <a:p>
            <a:r>
              <a:rPr lang="en-US" dirty="0" smtClean="0"/>
              <a:t>First, a look at our number system. It is base 10, meaning we use 10 different symbols (the digits). Lets look at an example number: 1037.</a:t>
            </a:r>
          </a:p>
          <a:p>
            <a:endParaRPr lang="en-US" dirty="0"/>
          </a:p>
          <a:p>
            <a:endParaRPr lang="en-US" dirty="0" smtClean="0"/>
          </a:p>
          <a:p>
            <a:endParaRPr lang="en-US" dirty="0" smtClean="0"/>
          </a:p>
          <a:p>
            <a:r>
              <a:rPr lang="en-US" dirty="0" smtClean="0"/>
              <a:t>And adding we use carry-and-add</a:t>
            </a:r>
          </a:p>
          <a:p>
            <a:endParaRPr lang="en-US" dirty="0"/>
          </a:p>
          <a:p>
            <a:endParaRPr lang="en-US" dirty="0" smtClean="0"/>
          </a:p>
        </p:txBody>
      </p:sp>
      <p:sp>
        <p:nvSpPr>
          <p:cNvPr id="7" name="AutoShape 3"/>
          <p:cNvSpPr>
            <a:spLocks noChangeAspect="1" noChangeArrowheads="1" noTextEdit="1"/>
          </p:cNvSpPr>
          <p:nvPr/>
        </p:nvSpPr>
        <p:spPr bwMode="auto">
          <a:xfrm>
            <a:off x="1692275" y="3092450"/>
            <a:ext cx="88074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6"/>
          <p:cNvSpPr>
            <a:spLocks noChangeShapeType="1"/>
          </p:cNvSpPr>
          <p:nvPr/>
        </p:nvSpPr>
        <p:spPr bwMode="auto">
          <a:xfrm>
            <a:off x="1692275" y="3468688"/>
            <a:ext cx="878840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0"/>
          <p:cNvSpPr>
            <a:spLocks noChangeShapeType="1"/>
          </p:cNvSpPr>
          <p:nvPr/>
        </p:nvSpPr>
        <p:spPr bwMode="auto">
          <a:xfrm>
            <a:off x="1692275" y="3098800"/>
            <a:ext cx="87884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7"/>
          <p:cNvSpPr>
            <a:spLocks noChangeShapeType="1"/>
          </p:cNvSpPr>
          <p:nvPr/>
        </p:nvSpPr>
        <p:spPr bwMode="auto">
          <a:xfrm>
            <a:off x="1692275" y="3840163"/>
            <a:ext cx="87884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1"/>
          <p:cNvSpPr>
            <a:spLocks noChangeShapeType="1"/>
          </p:cNvSpPr>
          <p:nvPr/>
        </p:nvSpPr>
        <p:spPr bwMode="auto">
          <a:xfrm>
            <a:off x="1692275" y="4210050"/>
            <a:ext cx="87884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graphicFrame>
            <p:nvGraphicFramePr>
              <p:cNvPr id="129" name="Table 128"/>
              <p:cNvGraphicFramePr>
                <a:graphicFrameLocks noGrp="1"/>
              </p:cNvGraphicFramePr>
              <p:nvPr>
                <p:extLst>
                  <p:ext uri="{D42A27DB-BD31-4B8C-83A1-F6EECF244321}">
                    <p14:modId xmlns:p14="http://schemas.microsoft.com/office/powerpoint/2010/main" val="2005158147"/>
                  </p:ext>
                </p:extLst>
              </p:nvPr>
            </p:nvGraphicFramePr>
            <p:xfrm>
              <a:off x="5373769" y="5468149"/>
              <a:ext cx="1936750" cy="1112520"/>
            </p:xfrm>
            <a:graphic>
              <a:graphicData uri="http://schemas.openxmlformats.org/drawingml/2006/table">
                <a:tbl>
                  <a:tblPr firstRow="1" bandRow="1">
                    <a:tableStyleId>{5C22544A-7EE6-4342-B048-85BDC9FD1C3A}</a:tableStyleId>
                  </a:tblPr>
                  <a:tblGrid>
                    <a:gridCol w="417830"/>
                    <a:gridCol w="379730"/>
                    <a:gridCol w="379730"/>
                    <a:gridCol w="379730"/>
                    <a:gridCol w="379730"/>
                  </a:tblGrid>
                  <a:tr h="370840">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𝟕</m:t>
                                </m:r>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m:t>
                                </m:r>
                              </m:oMath>
                            </m:oMathPara>
                          </a14:m>
                          <a:endParaRPr lang="en-US" dirty="0"/>
                        </a:p>
                      </a:txBody>
                      <a:tcPr>
                        <a:lnB w="12700" cap="flat" cmpd="sng" algn="ctr">
                          <a:solidFill>
                            <a:schemeClr val="tx1"/>
                          </a:solidFill>
                          <a:prstDash val="solid"/>
                          <a:round/>
                          <a:headEnd type="none" w="med" len="med"/>
                          <a:tailEnd type="none" w="med" len="med"/>
                        </a:lnB>
                      </a:tcPr>
                    </a:tc>
                  </a:tr>
                  <a:tr h="370840">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a:txBody>
                      <a:tcPr>
                        <a:lnT w="12700" cap="flat" cmpd="sng" algn="ctr">
                          <a:solidFill>
                            <a:schemeClr val="tx1"/>
                          </a:solidFill>
                          <a:prstDash val="solid"/>
                          <a:round/>
                          <a:headEnd type="none" w="med" len="med"/>
                          <a:tailEnd type="none" w="med" len="med"/>
                        </a:lnT>
                      </a:tcPr>
                    </a:tc>
                  </a:tr>
                </a:tbl>
              </a:graphicData>
            </a:graphic>
          </p:graphicFrame>
        </mc:Choice>
        <mc:Fallback xmlns="">
          <p:graphicFrame>
            <p:nvGraphicFramePr>
              <p:cNvPr id="129" name="Table 128"/>
              <p:cNvGraphicFramePr>
                <a:graphicFrameLocks noGrp="1"/>
              </p:cNvGraphicFramePr>
              <p:nvPr>
                <p:extLst>
                  <p:ext uri="{D42A27DB-BD31-4B8C-83A1-F6EECF244321}">
                    <p14:modId xmlns:p14="http://schemas.microsoft.com/office/powerpoint/2010/main" val="2005158147"/>
                  </p:ext>
                </p:extLst>
              </p:nvPr>
            </p:nvGraphicFramePr>
            <p:xfrm>
              <a:off x="5373769" y="5468149"/>
              <a:ext cx="1936750" cy="1112520"/>
            </p:xfrm>
            <a:graphic>
              <a:graphicData uri="http://schemas.openxmlformats.org/drawingml/2006/table">
                <a:tbl>
                  <a:tblPr firstRow="1" bandRow="1">
                    <a:tableStyleId>{5C22544A-7EE6-4342-B048-85BDC9FD1C3A}</a:tableStyleId>
                  </a:tblPr>
                  <a:tblGrid>
                    <a:gridCol w="417830"/>
                    <a:gridCol w="379730"/>
                    <a:gridCol w="379730"/>
                    <a:gridCol w="379730"/>
                    <a:gridCol w="379730"/>
                  </a:tblGrid>
                  <a:tr h="370840">
                    <a:tc>
                      <a:txBody>
                        <a:bodyPr/>
                        <a:lstStyle/>
                        <a:p>
                          <a:endParaRPr lang="en-US" dirty="0"/>
                        </a:p>
                      </a:txBody>
                      <a:tcPr/>
                    </a:tc>
                    <a:tc>
                      <a:txBody>
                        <a:bodyPr/>
                        <a:lstStyle/>
                        <a:p>
                          <a:endParaRPr lang="en-US"/>
                        </a:p>
                      </a:txBody>
                      <a:tcPr>
                        <a:blipFill rotWithShape="0">
                          <a:blip r:embed="rId2"/>
                          <a:stretch>
                            <a:fillRect l="-112903" t="-3279" r="-309677" b="-203279"/>
                          </a:stretch>
                        </a:blipFill>
                      </a:tcPr>
                    </a:tc>
                    <a:tc>
                      <a:txBody>
                        <a:bodyPr/>
                        <a:lstStyle/>
                        <a:p>
                          <a:endParaRPr lang="en-US"/>
                        </a:p>
                      </a:txBody>
                      <a:tcPr>
                        <a:blipFill rotWithShape="0">
                          <a:blip r:embed="rId2"/>
                          <a:stretch>
                            <a:fillRect l="-209524" t="-3279" r="-204762" b="-203279"/>
                          </a:stretch>
                        </a:blipFill>
                      </a:tcPr>
                    </a:tc>
                    <a:tc>
                      <a:txBody>
                        <a:bodyPr/>
                        <a:lstStyle/>
                        <a:p>
                          <a:endParaRPr lang="en-US"/>
                        </a:p>
                      </a:txBody>
                      <a:tcPr>
                        <a:blipFill rotWithShape="0">
                          <a:blip r:embed="rId2"/>
                          <a:stretch>
                            <a:fillRect l="-314516" t="-3279" r="-108065" b="-203279"/>
                          </a:stretch>
                        </a:blipFill>
                      </a:tcPr>
                    </a:tc>
                    <a:tc>
                      <a:txBody>
                        <a:bodyPr/>
                        <a:lstStyle/>
                        <a:p>
                          <a:endParaRPr lang="en-US"/>
                        </a:p>
                      </a:txBody>
                      <a:tcPr>
                        <a:blipFill rotWithShape="0">
                          <a:blip r:embed="rId2"/>
                          <a:stretch>
                            <a:fillRect l="-407937" t="-3279" r="-6349" b="-203279"/>
                          </a:stretch>
                        </a:blipFill>
                      </a:tcPr>
                    </a:tc>
                  </a:tr>
                  <a:tr h="370840">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1449" t="-103279" r="-368116" b="-103279"/>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112903" t="-103279" r="-309677" b="-103279"/>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209524" t="-103279" r="-204762" b="-103279"/>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314516" t="-103279" r="-108065" b="-103279"/>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407937" t="-103279" r="-6349" b="-103279"/>
                          </a:stretch>
                        </a:blipFill>
                      </a:tcPr>
                    </a:tc>
                  </a:tr>
                  <a:tr h="370840">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112903" t="-203279" r="-309677"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209524" t="-203279" r="-204762"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314516" t="-203279" r="-108065"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407937" t="-203279" r="-6349" b="-3279"/>
                          </a:stretch>
                        </a:blipFill>
                      </a:tcPr>
                    </a:tc>
                  </a:tr>
                </a:tbl>
              </a:graphicData>
            </a:graphic>
          </p:graphicFrame>
        </mc:Fallback>
      </mc:AlternateContent>
      <p:grpSp>
        <p:nvGrpSpPr>
          <p:cNvPr id="139" name="Group 138"/>
          <p:cNvGrpSpPr/>
          <p:nvPr/>
        </p:nvGrpSpPr>
        <p:grpSpPr>
          <a:xfrm>
            <a:off x="3669174" y="3440898"/>
            <a:ext cx="6134583" cy="348749"/>
            <a:chOff x="3669174" y="3116805"/>
            <a:chExt cx="6134583" cy="348749"/>
          </a:xfrm>
        </p:grpSpPr>
        <p:sp>
          <p:nvSpPr>
            <p:cNvPr id="12" name="Rectangle 9"/>
            <p:cNvSpPr>
              <a:spLocks noChangeArrowheads="1"/>
            </p:cNvSpPr>
            <p:nvPr/>
          </p:nvSpPr>
          <p:spPr bwMode="auto">
            <a:xfrm>
              <a:off x="3669174" y="3116805"/>
              <a:ext cx="1447278" cy="345534"/>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dirty="0" smtClean="0"/>
                <a:t>1</a:t>
              </a:r>
              <a:endParaRPr lang="en-US" dirty="0"/>
            </a:p>
          </p:txBody>
        </p:sp>
        <p:sp>
          <p:nvSpPr>
            <p:cNvPr id="130" name="Rectangle 9"/>
            <p:cNvSpPr>
              <a:spLocks noChangeArrowheads="1"/>
            </p:cNvSpPr>
            <p:nvPr/>
          </p:nvSpPr>
          <p:spPr bwMode="auto">
            <a:xfrm>
              <a:off x="5128027" y="3116805"/>
              <a:ext cx="1447278" cy="345534"/>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dirty="0"/>
                <a:t>0</a:t>
              </a:r>
            </a:p>
          </p:txBody>
        </p:sp>
        <p:sp>
          <p:nvSpPr>
            <p:cNvPr id="133" name="Rectangle 9"/>
            <p:cNvSpPr>
              <a:spLocks noChangeArrowheads="1"/>
            </p:cNvSpPr>
            <p:nvPr/>
          </p:nvSpPr>
          <p:spPr bwMode="auto">
            <a:xfrm>
              <a:off x="6586880" y="3116805"/>
              <a:ext cx="1447278" cy="348749"/>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dirty="0"/>
                <a:t>3</a:t>
              </a:r>
            </a:p>
          </p:txBody>
        </p:sp>
        <p:sp>
          <p:nvSpPr>
            <p:cNvPr id="136" name="Rectangle 9"/>
            <p:cNvSpPr>
              <a:spLocks noChangeArrowheads="1"/>
            </p:cNvSpPr>
            <p:nvPr/>
          </p:nvSpPr>
          <p:spPr bwMode="auto">
            <a:xfrm>
              <a:off x="8045733" y="3118234"/>
              <a:ext cx="1758024" cy="342399"/>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dirty="0"/>
                <a:t>7</a:t>
              </a:r>
            </a:p>
          </p:txBody>
        </p:sp>
      </p:grpSp>
      <p:grpSp>
        <p:nvGrpSpPr>
          <p:cNvPr id="140" name="Group 139"/>
          <p:cNvGrpSpPr/>
          <p:nvPr/>
        </p:nvGrpSpPr>
        <p:grpSpPr>
          <a:xfrm>
            <a:off x="3669174" y="3792781"/>
            <a:ext cx="6134583" cy="376119"/>
            <a:chOff x="3669174" y="3468688"/>
            <a:chExt cx="6134583" cy="376119"/>
          </a:xfrm>
        </p:grpSpPr>
        <mc:AlternateContent xmlns:mc="http://schemas.openxmlformats.org/markup-compatibility/2006" xmlns:a14="http://schemas.microsoft.com/office/drawing/2010/main">
          <mc:Choice Requires="a14">
            <p:sp>
              <p:nvSpPr>
                <p:cNvPr id="20" name="Rectangle 17"/>
                <p:cNvSpPr>
                  <a:spLocks noChangeArrowheads="1"/>
                </p:cNvSpPr>
                <p:nvPr/>
              </p:nvSpPr>
              <p:spPr bwMode="auto">
                <a:xfrm>
                  <a:off x="3669174" y="3468688"/>
                  <a:ext cx="1447278" cy="371475"/>
                </a:xfrm>
                <a:prstGeom prst="rect">
                  <a:avLst/>
                </a:prstGeom>
                <a:solidFill>
                  <a:srgbClr val="D0D3E3"/>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r>
                          <a:rPr lang="en-US" b="0" i="1" smtClean="0">
                            <a:latin typeface="Cambria Math" panose="02040503050406030204" pitchFamily="18" charset="0"/>
                          </a:rPr>
                          <m:t>=1000</m:t>
                        </m:r>
                      </m:oMath>
                    </m:oMathPara>
                  </a14:m>
                  <a:endParaRPr lang="en-US" dirty="0"/>
                </a:p>
              </p:txBody>
            </p:sp>
          </mc:Choice>
          <mc:Fallback xmlns="">
            <p:sp>
              <p:nvSpPr>
                <p:cNvPr id="20" name="Rectangle 17"/>
                <p:cNvSpPr>
                  <a:spLocks noRot="1" noChangeAspect="1" noMove="1" noResize="1" noEditPoints="1" noAdjustHandles="1" noChangeArrowheads="1" noChangeShapeType="1" noTextEdit="1"/>
                </p:cNvSpPr>
                <p:nvPr/>
              </p:nvSpPr>
              <p:spPr bwMode="auto">
                <a:xfrm>
                  <a:off x="3669174" y="3468688"/>
                  <a:ext cx="1447278" cy="371475"/>
                </a:xfrm>
                <a:prstGeom prst="rect">
                  <a:avLst/>
                </a:prstGeom>
                <a:blipFill rotWithShape="0">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Rectangle 17"/>
                <p:cNvSpPr>
                  <a:spLocks noChangeArrowheads="1"/>
                </p:cNvSpPr>
                <p:nvPr/>
              </p:nvSpPr>
              <p:spPr bwMode="auto">
                <a:xfrm>
                  <a:off x="5128027" y="3468688"/>
                  <a:ext cx="1447278" cy="371475"/>
                </a:xfrm>
                <a:prstGeom prst="rect">
                  <a:avLst/>
                </a:prstGeom>
                <a:solidFill>
                  <a:srgbClr val="D0D3E3"/>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m:t>
                            </m:r>
                          </m:sup>
                        </m:sSup>
                        <m:r>
                          <a:rPr lang="en-US" b="0" i="1" smtClean="0">
                            <a:latin typeface="Cambria Math" panose="02040503050406030204" pitchFamily="18" charset="0"/>
                          </a:rPr>
                          <m:t>=100</m:t>
                        </m:r>
                      </m:oMath>
                    </m:oMathPara>
                  </a14:m>
                  <a:endParaRPr lang="en-US" dirty="0"/>
                </a:p>
              </p:txBody>
            </p:sp>
          </mc:Choice>
          <mc:Fallback xmlns="">
            <p:sp>
              <p:nvSpPr>
                <p:cNvPr id="131" name="Rectangle 17"/>
                <p:cNvSpPr>
                  <a:spLocks noRot="1" noChangeAspect="1" noMove="1" noResize="1" noEditPoints="1" noAdjustHandles="1" noChangeArrowheads="1" noChangeShapeType="1" noTextEdit="1"/>
                </p:cNvSpPr>
                <p:nvPr/>
              </p:nvSpPr>
              <p:spPr bwMode="auto">
                <a:xfrm>
                  <a:off x="5128027" y="3468688"/>
                  <a:ext cx="1447278" cy="371475"/>
                </a:xfrm>
                <a:prstGeom prst="rect">
                  <a:avLst/>
                </a:prstGeom>
                <a:blipFill rotWithShape="0">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Rectangle 17"/>
                <p:cNvSpPr>
                  <a:spLocks noChangeArrowheads="1"/>
                </p:cNvSpPr>
                <p:nvPr/>
              </p:nvSpPr>
              <p:spPr bwMode="auto">
                <a:xfrm>
                  <a:off x="6586880" y="3471903"/>
                  <a:ext cx="1447278" cy="371475"/>
                </a:xfrm>
                <a:prstGeom prst="rect">
                  <a:avLst/>
                </a:prstGeom>
                <a:solidFill>
                  <a:srgbClr val="D0D3E3"/>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m:t>
                            </m:r>
                          </m:sup>
                        </m:sSup>
                        <m:r>
                          <a:rPr lang="en-US" b="0" i="1" smtClean="0">
                            <a:latin typeface="Cambria Math" panose="02040503050406030204" pitchFamily="18" charset="0"/>
                          </a:rPr>
                          <m:t>=10</m:t>
                        </m:r>
                      </m:oMath>
                    </m:oMathPara>
                  </a14:m>
                  <a:endParaRPr lang="en-US" dirty="0"/>
                </a:p>
              </p:txBody>
            </p:sp>
          </mc:Choice>
          <mc:Fallback xmlns="">
            <p:sp>
              <p:nvSpPr>
                <p:cNvPr id="134" name="Rectangle 17"/>
                <p:cNvSpPr>
                  <a:spLocks noRot="1" noChangeAspect="1" noMove="1" noResize="1" noEditPoints="1" noAdjustHandles="1" noChangeArrowheads="1" noChangeShapeType="1" noTextEdit="1"/>
                </p:cNvSpPr>
                <p:nvPr/>
              </p:nvSpPr>
              <p:spPr bwMode="auto">
                <a:xfrm>
                  <a:off x="6586880" y="3471903"/>
                  <a:ext cx="1447278" cy="371475"/>
                </a:xfrm>
                <a:prstGeom prst="rect">
                  <a:avLst/>
                </a:prstGeom>
                <a:blipFill rotWithShape="0">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Rectangle 17"/>
                <p:cNvSpPr>
                  <a:spLocks noChangeArrowheads="1"/>
                </p:cNvSpPr>
                <p:nvPr/>
              </p:nvSpPr>
              <p:spPr bwMode="auto">
                <a:xfrm>
                  <a:off x="8045733" y="3473332"/>
                  <a:ext cx="1758024" cy="371475"/>
                </a:xfrm>
                <a:prstGeom prst="rect">
                  <a:avLst/>
                </a:prstGeom>
                <a:solidFill>
                  <a:srgbClr val="D0D3E3"/>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0</m:t>
                            </m:r>
                          </m:sup>
                        </m:sSup>
                        <m:r>
                          <a:rPr lang="en-US" b="0" i="1" smtClean="0">
                            <a:latin typeface="Cambria Math" panose="02040503050406030204" pitchFamily="18" charset="0"/>
                          </a:rPr>
                          <m:t>=1</m:t>
                        </m:r>
                      </m:oMath>
                    </m:oMathPara>
                  </a14:m>
                  <a:endParaRPr lang="en-US" dirty="0"/>
                </a:p>
              </p:txBody>
            </p:sp>
          </mc:Choice>
          <mc:Fallback xmlns="">
            <p:sp>
              <p:nvSpPr>
                <p:cNvPr id="137" name="Rectangle 17"/>
                <p:cNvSpPr>
                  <a:spLocks noRot="1" noChangeAspect="1" noMove="1" noResize="1" noEditPoints="1" noAdjustHandles="1" noChangeArrowheads="1" noChangeShapeType="1" noTextEdit="1"/>
                </p:cNvSpPr>
                <p:nvPr/>
              </p:nvSpPr>
              <p:spPr bwMode="auto">
                <a:xfrm>
                  <a:off x="8045733" y="3473332"/>
                  <a:ext cx="1758024" cy="371475"/>
                </a:xfrm>
                <a:prstGeom prst="rect">
                  <a:avLst/>
                </a:prstGeom>
                <a:blipFill rotWithShape="0">
                  <a:blip r:embed="rId6"/>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41" name="Group 140"/>
          <p:cNvGrpSpPr/>
          <p:nvPr/>
        </p:nvGrpSpPr>
        <p:grpSpPr>
          <a:xfrm>
            <a:off x="3669174" y="4175830"/>
            <a:ext cx="6134583" cy="387231"/>
            <a:chOff x="3669174" y="3851737"/>
            <a:chExt cx="6134583" cy="387231"/>
          </a:xfrm>
        </p:grpSpPr>
        <mc:AlternateContent xmlns:mc="http://schemas.openxmlformats.org/markup-compatibility/2006" xmlns:a14="http://schemas.microsoft.com/office/drawing/2010/main">
          <mc:Choice Requires="a14">
            <p:sp>
              <p:nvSpPr>
                <p:cNvPr id="28" name="Rectangle 25"/>
                <p:cNvSpPr>
                  <a:spLocks noChangeArrowheads="1"/>
                </p:cNvSpPr>
                <p:nvPr/>
              </p:nvSpPr>
              <p:spPr bwMode="auto">
                <a:xfrm>
                  <a:off x="3669174" y="3851737"/>
                  <a:ext cx="1447278" cy="382587"/>
                </a:xfrm>
                <a:prstGeom prst="rect">
                  <a:avLst/>
                </a:prstGeom>
                <a:solidFill>
                  <a:srgbClr val="E9EAF1"/>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m:oMathPara>
                  </a14:m>
                  <a:endParaRPr lang="en-US" dirty="0"/>
                </a:p>
              </p:txBody>
            </p:sp>
          </mc:Choice>
          <mc:Fallback xmlns="">
            <p:sp>
              <p:nvSpPr>
                <p:cNvPr id="28" name="Rectangle 25"/>
                <p:cNvSpPr>
                  <a:spLocks noRot="1" noChangeAspect="1" noMove="1" noResize="1" noEditPoints="1" noAdjustHandles="1" noChangeArrowheads="1" noChangeShapeType="1" noTextEdit="1"/>
                </p:cNvSpPr>
                <p:nvPr/>
              </p:nvSpPr>
              <p:spPr bwMode="auto">
                <a:xfrm>
                  <a:off x="3669174" y="3851737"/>
                  <a:ext cx="1447278" cy="382587"/>
                </a:xfrm>
                <a:prstGeom prst="rect">
                  <a:avLst/>
                </a:prstGeom>
                <a:blipFill rotWithShape="0">
                  <a:blip r:embed="rId7"/>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Rectangle 25"/>
                <p:cNvSpPr>
                  <a:spLocks noChangeArrowheads="1"/>
                </p:cNvSpPr>
                <p:nvPr/>
              </p:nvSpPr>
              <p:spPr bwMode="auto">
                <a:xfrm>
                  <a:off x="5128027" y="3851737"/>
                  <a:ext cx="1447278" cy="382587"/>
                </a:xfrm>
                <a:prstGeom prst="rect">
                  <a:avLst/>
                </a:prstGeom>
                <a:solidFill>
                  <a:srgbClr val="E9EAF1"/>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0</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m:oMathPara>
                  </a14:m>
                  <a:endParaRPr lang="en-US" dirty="0"/>
                </a:p>
              </p:txBody>
            </p:sp>
          </mc:Choice>
          <mc:Fallback xmlns="">
            <p:sp>
              <p:nvSpPr>
                <p:cNvPr id="132" name="Rectangle 25"/>
                <p:cNvSpPr>
                  <a:spLocks noRot="1" noChangeAspect="1" noMove="1" noResize="1" noEditPoints="1" noAdjustHandles="1" noChangeArrowheads="1" noChangeShapeType="1" noTextEdit="1"/>
                </p:cNvSpPr>
                <p:nvPr/>
              </p:nvSpPr>
              <p:spPr bwMode="auto">
                <a:xfrm>
                  <a:off x="5128027" y="3851737"/>
                  <a:ext cx="1447278" cy="382587"/>
                </a:xfrm>
                <a:prstGeom prst="rect">
                  <a:avLst/>
                </a:prstGeom>
                <a:blipFill rotWithShape="0">
                  <a:blip r:embed="rId8"/>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Rectangle 25"/>
                <p:cNvSpPr>
                  <a:spLocks noChangeArrowheads="1"/>
                </p:cNvSpPr>
                <p:nvPr/>
              </p:nvSpPr>
              <p:spPr bwMode="auto">
                <a:xfrm>
                  <a:off x="6586880" y="3854952"/>
                  <a:ext cx="1447278" cy="382587"/>
                </a:xfrm>
                <a:prstGeom prst="rect">
                  <a:avLst/>
                </a:prstGeom>
                <a:solidFill>
                  <a:srgbClr val="E9EAF1"/>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3</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m:t>
                            </m:r>
                          </m:sup>
                        </m:sSup>
                        <m:r>
                          <a:rPr lang="en-US" b="0" i="1" smtClean="0">
                            <a:latin typeface="Cambria Math" panose="02040503050406030204" pitchFamily="18" charset="0"/>
                          </a:rPr>
                          <m:t>+</m:t>
                        </m:r>
                      </m:oMath>
                    </m:oMathPara>
                  </a14:m>
                  <a:endParaRPr lang="en-US" dirty="0"/>
                </a:p>
              </p:txBody>
            </p:sp>
          </mc:Choice>
          <mc:Fallback xmlns="">
            <p:sp>
              <p:nvSpPr>
                <p:cNvPr id="135" name="Rectangle 25"/>
                <p:cNvSpPr>
                  <a:spLocks noRot="1" noChangeAspect="1" noMove="1" noResize="1" noEditPoints="1" noAdjustHandles="1" noChangeArrowheads="1" noChangeShapeType="1" noTextEdit="1"/>
                </p:cNvSpPr>
                <p:nvPr/>
              </p:nvSpPr>
              <p:spPr bwMode="auto">
                <a:xfrm>
                  <a:off x="6586880" y="3854952"/>
                  <a:ext cx="1447278" cy="382587"/>
                </a:xfrm>
                <a:prstGeom prst="rect">
                  <a:avLst/>
                </a:prstGeom>
                <a:blipFill rotWithShape="0">
                  <a:blip r:embed="rId9"/>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Rectangle 25"/>
                <p:cNvSpPr>
                  <a:spLocks noChangeArrowheads="1"/>
                </p:cNvSpPr>
                <p:nvPr/>
              </p:nvSpPr>
              <p:spPr bwMode="auto">
                <a:xfrm>
                  <a:off x="8045733" y="3856381"/>
                  <a:ext cx="1758024" cy="382587"/>
                </a:xfrm>
                <a:prstGeom prst="rect">
                  <a:avLst/>
                </a:prstGeom>
                <a:solidFill>
                  <a:srgbClr val="E9EAF1"/>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7</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0</m:t>
                            </m:r>
                          </m:sup>
                        </m:sSup>
                        <m:r>
                          <a:rPr lang="en-US" b="0" i="1" smtClean="0">
                            <a:latin typeface="Cambria Math" panose="02040503050406030204" pitchFamily="18" charset="0"/>
                          </a:rPr>
                          <m:t>=1037</m:t>
                        </m:r>
                      </m:oMath>
                    </m:oMathPara>
                  </a14:m>
                  <a:endParaRPr lang="en-US" dirty="0"/>
                </a:p>
              </p:txBody>
            </p:sp>
          </mc:Choice>
          <mc:Fallback xmlns="">
            <p:sp>
              <p:nvSpPr>
                <p:cNvPr id="138" name="Rectangle 25"/>
                <p:cNvSpPr>
                  <a:spLocks noRot="1" noChangeAspect="1" noMove="1" noResize="1" noEditPoints="1" noAdjustHandles="1" noChangeArrowheads="1" noChangeShapeType="1" noTextEdit="1"/>
                </p:cNvSpPr>
                <p:nvPr/>
              </p:nvSpPr>
              <p:spPr bwMode="auto">
                <a:xfrm>
                  <a:off x="8045733" y="3856381"/>
                  <a:ext cx="1758024" cy="382587"/>
                </a:xfrm>
                <a:prstGeom prst="rect">
                  <a:avLst/>
                </a:prstGeom>
                <a:blipFill rotWithShape="0">
                  <a:blip r:embed="rId10"/>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275185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par>
                                <p:cTn id="8" presetID="10" presetClass="entr" presetSubtype="0" fill="hold"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500"/>
                                        <p:tgtEl>
                                          <p:spTgt spid="1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a:t>
            </a:r>
            <a:r>
              <a:rPr lang="en-US" dirty="0"/>
              <a:t> </a:t>
            </a:r>
            <a:r>
              <a:rPr lang="en-US" dirty="0" smtClean="0"/>
              <a:t>Representation</a:t>
            </a:r>
            <a:endParaRPr lang="en-US" dirty="0"/>
          </a:p>
        </p:txBody>
      </p:sp>
      <p:sp>
        <p:nvSpPr>
          <p:cNvPr id="3" name="Content Placeholder 2"/>
          <p:cNvSpPr>
            <a:spLocks noGrp="1"/>
          </p:cNvSpPr>
          <p:nvPr>
            <p:ph idx="1"/>
          </p:nvPr>
        </p:nvSpPr>
        <p:spPr>
          <a:xfrm>
            <a:off x="1141412" y="2249486"/>
            <a:ext cx="9905999" cy="4459923"/>
          </a:xfrm>
        </p:spPr>
        <p:txBody>
          <a:bodyPr>
            <a:normAutofit fontScale="92500" lnSpcReduction="20000"/>
          </a:bodyPr>
          <a:lstStyle/>
          <a:p>
            <a:r>
              <a:rPr lang="en-US" dirty="0" smtClean="0"/>
              <a:t>Synonymously, binary numbers work the same way. Except instead of base 10, it is base 2. A digit can only be 0 or 1. Example: 0010 0101</a:t>
            </a:r>
          </a:p>
          <a:p>
            <a:endParaRPr lang="en-US" dirty="0"/>
          </a:p>
          <a:p>
            <a:endParaRPr lang="en-US" dirty="0" smtClean="0"/>
          </a:p>
          <a:p>
            <a:endParaRPr lang="en-US" dirty="0" smtClean="0"/>
          </a:p>
          <a:p>
            <a:r>
              <a:rPr lang="en-US" dirty="0" smtClean="0"/>
              <a:t>And adding 0010 1010 + 0000 0101</a:t>
            </a:r>
          </a:p>
          <a:p>
            <a:endParaRPr lang="en-US" dirty="0"/>
          </a:p>
          <a:p>
            <a:endParaRPr lang="en-US" dirty="0" smtClean="0"/>
          </a:p>
          <a:p>
            <a:r>
              <a:rPr lang="en-US" dirty="0" smtClean="0"/>
              <a:t>Note there are other common number systems: Octal (base 8, digits 0-7) and Hexadecimal (base 16, digits 0-9 and A-F, used for memory addresses)</a:t>
            </a:r>
            <a:endParaRPr lang="en-US" dirty="0"/>
          </a:p>
        </p:txBody>
      </p:sp>
      <p:sp>
        <p:nvSpPr>
          <p:cNvPr id="7" name="AutoShape 3"/>
          <p:cNvSpPr>
            <a:spLocks noChangeAspect="1" noChangeArrowheads="1" noTextEdit="1"/>
          </p:cNvSpPr>
          <p:nvPr/>
        </p:nvSpPr>
        <p:spPr bwMode="auto">
          <a:xfrm>
            <a:off x="1692275" y="3092450"/>
            <a:ext cx="88074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Line 39"/>
          <p:cNvSpPr>
            <a:spLocks noChangeShapeType="1"/>
          </p:cNvSpPr>
          <p:nvPr/>
        </p:nvSpPr>
        <p:spPr bwMode="auto">
          <a:xfrm>
            <a:off x="10474325"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6" name="Group 125"/>
          <p:cNvGrpSpPr/>
          <p:nvPr/>
        </p:nvGrpSpPr>
        <p:grpSpPr>
          <a:xfrm>
            <a:off x="1692275" y="3098800"/>
            <a:ext cx="8788400" cy="369888"/>
            <a:chOff x="1692275" y="3098800"/>
            <a:chExt cx="8788400" cy="369888"/>
          </a:xfrm>
        </p:grpSpPr>
        <p:sp>
          <p:nvSpPr>
            <p:cNvPr id="8" name="Rectangle 5"/>
            <p:cNvSpPr>
              <a:spLocks noChangeArrowheads="1"/>
            </p:cNvSpPr>
            <p:nvPr/>
          </p:nvSpPr>
          <p:spPr bwMode="auto">
            <a:xfrm>
              <a:off x="1698625" y="3098800"/>
              <a:ext cx="1158875"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2857500" y="3098800"/>
              <a:ext cx="1042988"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3900488" y="3098800"/>
              <a:ext cx="1041400"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4941888" y="3098800"/>
              <a:ext cx="1042988"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5984875" y="3098800"/>
              <a:ext cx="1041400"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7026275" y="3098800"/>
              <a:ext cx="1042988"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8069263" y="3098800"/>
              <a:ext cx="1036638"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9105900" y="3098800"/>
              <a:ext cx="1368425"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6"/>
            <p:cNvSpPr>
              <a:spLocks noChangeShapeType="1"/>
            </p:cNvSpPr>
            <p:nvPr/>
          </p:nvSpPr>
          <p:spPr bwMode="auto">
            <a:xfrm>
              <a:off x="1692275" y="3468688"/>
              <a:ext cx="878840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0"/>
            <p:cNvSpPr>
              <a:spLocks noChangeShapeType="1"/>
            </p:cNvSpPr>
            <p:nvPr/>
          </p:nvSpPr>
          <p:spPr bwMode="auto">
            <a:xfrm>
              <a:off x="1692275" y="3098800"/>
              <a:ext cx="87884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noEditPoints="1"/>
            </p:cNvSpPr>
            <p:nvPr/>
          </p:nvSpPr>
          <p:spPr bwMode="auto">
            <a:xfrm>
              <a:off x="2222500" y="3206750"/>
              <a:ext cx="109538" cy="155575"/>
            </a:xfrm>
            <a:custGeom>
              <a:avLst/>
              <a:gdLst>
                <a:gd name="T0" fmla="*/ 578 w 1157"/>
                <a:gd name="T1" fmla="*/ 131 h 1637"/>
                <a:gd name="T2" fmla="*/ 447 w 1157"/>
                <a:gd name="T3" fmla="*/ 204 h 1637"/>
                <a:gd name="T4" fmla="*/ 378 w 1157"/>
                <a:gd name="T5" fmla="*/ 422 h 1637"/>
                <a:gd name="T6" fmla="*/ 357 w 1157"/>
                <a:gd name="T7" fmla="*/ 799 h 1637"/>
                <a:gd name="T8" fmla="*/ 379 w 1157"/>
                <a:gd name="T9" fmla="*/ 1209 h 1637"/>
                <a:gd name="T10" fmla="*/ 451 w 1157"/>
                <a:gd name="T11" fmla="*/ 1433 h 1637"/>
                <a:gd name="T12" fmla="*/ 583 w 1157"/>
                <a:gd name="T13" fmla="*/ 1506 h 1637"/>
                <a:gd name="T14" fmla="*/ 661 w 1157"/>
                <a:gd name="T15" fmla="*/ 1484 h 1637"/>
                <a:gd name="T16" fmla="*/ 720 w 1157"/>
                <a:gd name="T17" fmla="*/ 1416 h 1637"/>
                <a:gd name="T18" fmla="*/ 765 w 1157"/>
                <a:gd name="T19" fmla="*/ 1293 h 1637"/>
                <a:gd name="T20" fmla="*/ 792 w 1157"/>
                <a:gd name="T21" fmla="*/ 1102 h 1637"/>
                <a:gd name="T22" fmla="*/ 801 w 1157"/>
                <a:gd name="T23" fmla="*/ 847 h 1637"/>
                <a:gd name="T24" fmla="*/ 785 w 1157"/>
                <a:gd name="T25" fmla="*/ 494 h 1637"/>
                <a:gd name="T26" fmla="*/ 740 w 1157"/>
                <a:gd name="T27" fmla="*/ 274 h 1637"/>
                <a:gd name="T28" fmla="*/ 671 w 1157"/>
                <a:gd name="T29" fmla="*/ 164 h 1637"/>
                <a:gd name="T30" fmla="*/ 578 w 1157"/>
                <a:gd name="T31" fmla="*/ 131 h 1637"/>
                <a:gd name="T32" fmla="*/ 585 w 1157"/>
                <a:gd name="T33" fmla="*/ 0 h 1637"/>
                <a:gd name="T34" fmla="*/ 1015 w 1157"/>
                <a:gd name="T35" fmla="*/ 196 h 1637"/>
                <a:gd name="T36" fmla="*/ 1157 w 1157"/>
                <a:gd name="T37" fmla="*/ 797 h 1637"/>
                <a:gd name="T38" fmla="*/ 1006 w 1157"/>
                <a:gd name="T39" fmla="*/ 1424 h 1637"/>
                <a:gd name="T40" fmla="*/ 564 w 1157"/>
                <a:gd name="T41" fmla="*/ 1637 h 1637"/>
                <a:gd name="T42" fmla="*/ 138 w 1157"/>
                <a:gd name="T43" fmla="*/ 1437 h 1637"/>
                <a:gd name="T44" fmla="*/ 0 w 1157"/>
                <a:gd name="T45" fmla="*/ 833 h 1637"/>
                <a:gd name="T46" fmla="*/ 154 w 1157"/>
                <a:gd name="T47" fmla="*/ 214 h 1637"/>
                <a:gd name="T48" fmla="*/ 585 w 1157"/>
                <a:gd name="T49"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1637">
                  <a:moveTo>
                    <a:pt x="578" y="131"/>
                  </a:moveTo>
                  <a:cubicBezTo>
                    <a:pt x="523" y="131"/>
                    <a:pt x="479" y="155"/>
                    <a:pt x="447" y="204"/>
                  </a:cubicBezTo>
                  <a:cubicBezTo>
                    <a:pt x="415" y="253"/>
                    <a:pt x="392" y="326"/>
                    <a:pt x="378" y="422"/>
                  </a:cubicBezTo>
                  <a:cubicBezTo>
                    <a:pt x="364" y="519"/>
                    <a:pt x="357" y="644"/>
                    <a:pt x="357" y="799"/>
                  </a:cubicBezTo>
                  <a:cubicBezTo>
                    <a:pt x="357" y="971"/>
                    <a:pt x="364" y="1107"/>
                    <a:pt x="379" y="1209"/>
                  </a:cubicBezTo>
                  <a:cubicBezTo>
                    <a:pt x="395" y="1311"/>
                    <a:pt x="419" y="1385"/>
                    <a:pt x="451" y="1433"/>
                  </a:cubicBezTo>
                  <a:cubicBezTo>
                    <a:pt x="484" y="1481"/>
                    <a:pt x="528" y="1506"/>
                    <a:pt x="583" y="1506"/>
                  </a:cubicBezTo>
                  <a:cubicBezTo>
                    <a:pt x="612" y="1506"/>
                    <a:pt x="638" y="1498"/>
                    <a:pt x="661" y="1484"/>
                  </a:cubicBezTo>
                  <a:cubicBezTo>
                    <a:pt x="683" y="1469"/>
                    <a:pt x="703" y="1447"/>
                    <a:pt x="720" y="1416"/>
                  </a:cubicBezTo>
                  <a:cubicBezTo>
                    <a:pt x="738" y="1385"/>
                    <a:pt x="753" y="1344"/>
                    <a:pt x="765" y="1293"/>
                  </a:cubicBezTo>
                  <a:cubicBezTo>
                    <a:pt x="778" y="1242"/>
                    <a:pt x="787" y="1178"/>
                    <a:pt x="792" y="1102"/>
                  </a:cubicBezTo>
                  <a:cubicBezTo>
                    <a:pt x="798" y="1026"/>
                    <a:pt x="801" y="941"/>
                    <a:pt x="801" y="847"/>
                  </a:cubicBezTo>
                  <a:cubicBezTo>
                    <a:pt x="801" y="707"/>
                    <a:pt x="795" y="590"/>
                    <a:pt x="785" y="494"/>
                  </a:cubicBezTo>
                  <a:cubicBezTo>
                    <a:pt x="774" y="399"/>
                    <a:pt x="759" y="325"/>
                    <a:pt x="740" y="274"/>
                  </a:cubicBezTo>
                  <a:cubicBezTo>
                    <a:pt x="720" y="222"/>
                    <a:pt x="697" y="186"/>
                    <a:pt x="671" y="164"/>
                  </a:cubicBezTo>
                  <a:cubicBezTo>
                    <a:pt x="644" y="142"/>
                    <a:pt x="613" y="131"/>
                    <a:pt x="578" y="131"/>
                  </a:cubicBezTo>
                  <a:close/>
                  <a:moveTo>
                    <a:pt x="585" y="0"/>
                  </a:moveTo>
                  <a:cubicBezTo>
                    <a:pt x="777" y="0"/>
                    <a:pt x="921" y="65"/>
                    <a:pt x="1015" y="196"/>
                  </a:cubicBezTo>
                  <a:cubicBezTo>
                    <a:pt x="1110" y="327"/>
                    <a:pt x="1157" y="527"/>
                    <a:pt x="1157" y="797"/>
                  </a:cubicBezTo>
                  <a:cubicBezTo>
                    <a:pt x="1157" y="1073"/>
                    <a:pt x="1107" y="1282"/>
                    <a:pt x="1006" y="1424"/>
                  </a:cubicBezTo>
                  <a:cubicBezTo>
                    <a:pt x="906" y="1566"/>
                    <a:pt x="758" y="1637"/>
                    <a:pt x="564" y="1637"/>
                  </a:cubicBezTo>
                  <a:cubicBezTo>
                    <a:pt x="372" y="1637"/>
                    <a:pt x="230" y="1570"/>
                    <a:pt x="138" y="1437"/>
                  </a:cubicBezTo>
                  <a:cubicBezTo>
                    <a:pt x="46" y="1304"/>
                    <a:pt x="0" y="1102"/>
                    <a:pt x="0" y="833"/>
                  </a:cubicBezTo>
                  <a:cubicBezTo>
                    <a:pt x="0" y="563"/>
                    <a:pt x="51" y="356"/>
                    <a:pt x="154" y="214"/>
                  </a:cubicBezTo>
                  <a:cubicBezTo>
                    <a:pt x="256" y="71"/>
                    <a:pt x="400" y="0"/>
                    <a:pt x="585"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noEditPoints="1"/>
            </p:cNvSpPr>
            <p:nvPr/>
          </p:nvSpPr>
          <p:spPr bwMode="auto">
            <a:xfrm>
              <a:off x="3322638" y="3206750"/>
              <a:ext cx="109538" cy="155575"/>
            </a:xfrm>
            <a:custGeom>
              <a:avLst/>
              <a:gdLst>
                <a:gd name="T0" fmla="*/ 577 w 1156"/>
                <a:gd name="T1" fmla="*/ 131 h 1637"/>
                <a:gd name="T2" fmla="*/ 446 w 1156"/>
                <a:gd name="T3" fmla="*/ 204 h 1637"/>
                <a:gd name="T4" fmla="*/ 377 w 1156"/>
                <a:gd name="T5" fmla="*/ 422 h 1637"/>
                <a:gd name="T6" fmla="*/ 356 w 1156"/>
                <a:gd name="T7" fmla="*/ 799 h 1637"/>
                <a:gd name="T8" fmla="*/ 379 w 1156"/>
                <a:gd name="T9" fmla="*/ 1209 h 1637"/>
                <a:gd name="T10" fmla="*/ 451 w 1156"/>
                <a:gd name="T11" fmla="*/ 1433 h 1637"/>
                <a:gd name="T12" fmla="*/ 582 w 1156"/>
                <a:gd name="T13" fmla="*/ 1506 h 1637"/>
                <a:gd name="T14" fmla="*/ 660 w 1156"/>
                <a:gd name="T15" fmla="*/ 1484 h 1637"/>
                <a:gd name="T16" fmla="*/ 720 w 1156"/>
                <a:gd name="T17" fmla="*/ 1416 h 1637"/>
                <a:gd name="T18" fmla="*/ 765 w 1156"/>
                <a:gd name="T19" fmla="*/ 1293 h 1637"/>
                <a:gd name="T20" fmla="*/ 792 w 1156"/>
                <a:gd name="T21" fmla="*/ 1102 h 1637"/>
                <a:gd name="T22" fmla="*/ 800 w 1156"/>
                <a:gd name="T23" fmla="*/ 847 h 1637"/>
                <a:gd name="T24" fmla="*/ 784 w 1156"/>
                <a:gd name="T25" fmla="*/ 494 h 1637"/>
                <a:gd name="T26" fmla="*/ 739 w 1156"/>
                <a:gd name="T27" fmla="*/ 274 h 1637"/>
                <a:gd name="T28" fmla="*/ 670 w 1156"/>
                <a:gd name="T29" fmla="*/ 164 h 1637"/>
                <a:gd name="T30" fmla="*/ 577 w 1156"/>
                <a:gd name="T31" fmla="*/ 131 h 1637"/>
                <a:gd name="T32" fmla="*/ 584 w 1156"/>
                <a:gd name="T33" fmla="*/ 0 h 1637"/>
                <a:gd name="T34" fmla="*/ 1014 w 1156"/>
                <a:gd name="T35" fmla="*/ 196 h 1637"/>
                <a:gd name="T36" fmla="*/ 1156 w 1156"/>
                <a:gd name="T37" fmla="*/ 797 h 1637"/>
                <a:gd name="T38" fmla="*/ 1006 w 1156"/>
                <a:gd name="T39" fmla="*/ 1424 h 1637"/>
                <a:gd name="T40" fmla="*/ 563 w 1156"/>
                <a:gd name="T41" fmla="*/ 1637 h 1637"/>
                <a:gd name="T42" fmla="*/ 137 w 1156"/>
                <a:gd name="T43" fmla="*/ 1437 h 1637"/>
                <a:gd name="T44" fmla="*/ 0 w 1156"/>
                <a:gd name="T45" fmla="*/ 833 h 1637"/>
                <a:gd name="T46" fmla="*/ 153 w 1156"/>
                <a:gd name="T47" fmla="*/ 214 h 1637"/>
                <a:gd name="T48" fmla="*/ 584 w 1156"/>
                <a:gd name="T49"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6" h="1637">
                  <a:moveTo>
                    <a:pt x="577" y="131"/>
                  </a:moveTo>
                  <a:cubicBezTo>
                    <a:pt x="522" y="131"/>
                    <a:pt x="478" y="155"/>
                    <a:pt x="446" y="204"/>
                  </a:cubicBezTo>
                  <a:cubicBezTo>
                    <a:pt x="414" y="253"/>
                    <a:pt x="391" y="326"/>
                    <a:pt x="377" y="422"/>
                  </a:cubicBezTo>
                  <a:cubicBezTo>
                    <a:pt x="363" y="519"/>
                    <a:pt x="356" y="644"/>
                    <a:pt x="356" y="799"/>
                  </a:cubicBezTo>
                  <a:cubicBezTo>
                    <a:pt x="356" y="971"/>
                    <a:pt x="363" y="1107"/>
                    <a:pt x="379" y="1209"/>
                  </a:cubicBezTo>
                  <a:cubicBezTo>
                    <a:pt x="394" y="1311"/>
                    <a:pt x="418" y="1385"/>
                    <a:pt x="451" y="1433"/>
                  </a:cubicBezTo>
                  <a:cubicBezTo>
                    <a:pt x="484" y="1481"/>
                    <a:pt x="527" y="1506"/>
                    <a:pt x="582" y="1506"/>
                  </a:cubicBezTo>
                  <a:cubicBezTo>
                    <a:pt x="612" y="1506"/>
                    <a:pt x="638" y="1498"/>
                    <a:pt x="660" y="1484"/>
                  </a:cubicBezTo>
                  <a:cubicBezTo>
                    <a:pt x="682" y="1469"/>
                    <a:pt x="702" y="1447"/>
                    <a:pt x="720" y="1416"/>
                  </a:cubicBezTo>
                  <a:cubicBezTo>
                    <a:pt x="737" y="1385"/>
                    <a:pt x="752" y="1344"/>
                    <a:pt x="765" y="1293"/>
                  </a:cubicBezTo>
                  <a:cubicBezTo>
                    <a:pt x="777" y="1242"/>
                    <a:pt x="786" y="1178"/>
                    <a:pt x="792" y="1102"/>
                  </a:cubicBezTo>
                  <a:cubicBezTo>
                    <a:pt x="797" y="1026"/>
                    <a:pt x="800" y="941"/>
                    <a:pt x="800" y="847"/>
                  </a:cubicBezTo>
                  <a:cubicBezTo>
                    <a:pt x="800" y="707"/>
                    <a:pt x="795" y="590"/>
                    <a:pt x="784" y="494"/>
                  </a:cubicBezTo>
                  <a:cubicBezTo>
                    <a:pt x="774" y="399"/>
                    <a:pt x="759" y="325"/>
                    <a:pt x="739" y="274"/>
                  </a:cubicBezTo>
                  <a:cubicBezTo>
                    <a:pt x="720" y="222"/>
                    <a:pt x="696" y="186"/>
                    <a:pt x="670" y="164"/>
                  </a:cubicBezTo>
                  <a:cubicBezTo>
                    <a:pt x="643" y="142"/>
                    <a:pt x="612" y="131"/>
                    <a:pt x="577" y="131"/>
                  </a:cubicBezTo>
                  <a:close/>
                  <a:moveTo>
                    <a:pt x="584" y="0"/>
                  </a:moveTo>
                  <a:cubicBezTo>
                    <a:pt x="777" y="0"/>
                    <a:pt x="920" y="65"/>
                    <a:pt x="1014" y="196"/>
                  </a:cubicBezTo>
                  <a:cubicBezTo>
                    <a:pt x="1109" y="327"/>
                    <a:pt x="1156" y="527"/>
                    <a:pt x="1156" y="797"/>
                  </a:cubicBezTo>
                  <a:cubicBezTo>
                    <a:pt x="1156" y="1073"/>
                    <a:pt x="1106" y="1282"/>
                    <a:pt x="1006" y="1424"/>
                  </a:cubicBezTo>
                  <a:cubicBezTo>
                    <a:pt x="905" y="1566"/>
                    <a:pt x="758" y="1637"/>
                    <a:pt x="563" y="1637"/>
                  </a:cubicBezTo>
                  <a:cubicBezTo>
                    <a:pt x="371" y="1637"/>
                    <a:pt x="229" y="1570"/>
                    <a:pt x="137" y="1437"/>
                  </a:cubicBezTo>
                  <a:cubicBezTo>
                    <a:pt x="45" y="1304"/>
                    <a:pt x="0" y="1102"/>
                    <a:pt x="0" y="833"/>
                  </a:cubicBezTo>
                  <a:cubicBezTo>
                    <a:pt x="0" y="563"/>
                    <a:pt x="51" y="356"/>
                    <a:pt x="153" y="214"/>
                  </a:cubicBezTo>
                  <a:cubicBezTo>
                    <a:pt x="255" y="71"/>
                    <a:pt x="399" y="0"/>
                    <a:pt x="584"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4370388" y="3206750"/>
              <a:ext cx="103188" cy="153988"/>
            </a:xfrm>
            <a:custGeom>
              <a:avLst/>
              <a:gdLst>
                <a:gd name="T0" fmla="*/ 612 w 1082"/>
                <a:gd name="T1" fmla="*/ 0 h 1618"/>
                <a:gd name="T2" fmla="*/ 762 w 1082"/>
                <a:gd name="T3" fmla="*/ 0 h 1618"/>
                <a:gd name="T4" fmla="*/ 755 w 1082"/>
                <a:gd name="T5" fmla="*/ 311 h 1618"/>
                <a:gd name="T6" fmla="*/ 755 w 1082"/>
                <a:gd name="T7" fmla="*/ 1291 h 1618"/>
                <a:gd name="T8" fmla="*/ 763 w 1082"/>
                <a:gd name="T9" fmla="*/ 1394 h 1618"/>
                <a:gd name="T10" fmla="*/ 790 w 1082"/>
                <a:gd name="T11" fmla="*/ 1450 h 1618"/>
                <a:gd name="T12" fmla="*/ 845 w 1082"/>
                <a:gd name="T13" fmla="*/ 1484 h 1618"/>
                <a:gd name="T14" fmla="*/ 937 w 1082"/>
                <a:gd name="T15" fmla="*/ 1503 h 1618"/>
                <a:gd name="T16" fmla="*/ 1082 w 1082"/>
                <a:gd name="T17" fmla="*/ 1511 h 1618"/>
                <a:gd name="T18" fmla="*/ 1082 w 1082"/>
                <a:gd name="T19" fmla="*/ 1618 h 1618"/>
                <a:gd name="T20" fmla="*/ 71 w 1082"/>
                <a:gd name="T21" fmla="*/ 1618 h 1618"/>
                <a:gd name="T22" fmla="*/ 71 w 1082"/>
                <a:gd name="T23" fmla="*/ 1511 h 1618"/>
                <a:gd name="T24" fmla="*/ 256 w 1082"/>
                <a:gd name="T25" fmla="*/ 1496 h 1618"/>
                <a:gd name="T26" fmla="*/ 341 w 1082"/>
                <a:gd name="T27" fmla="*/ 1466 h 1618"/>
                <a:gd name="T28" fmla="*/ 384 w 1082"/>
                <a:gd name="T29" fmla="*/ 1409 h 1618"/>
                <a:gd name="T30" fmla="*/ 398 w 1082"/>
                <a:gd name="T31" fmla="*/ 1291 h 1618"/>
                <a:gd name="T32" fmla="*/ 398 w 1082"/>
                <a:gd name="T33" fmla="*/ 444 h 1618"/>
                <a:gd name="T34" fmla="*/ 379 w 1082"/>
                <a:gd name="T35" fmla="*/ 375 h 1618"/>
                <a:gd name="T36" fmla="*/ 330 w 1082"/>
                <a:gd name="T37" fmla="*/ 354 h 1618"/>
                <a:gd name="T38" fmla="*/ 247 w 1082"/>
                <a:gd name="T39" fmla="*/ 381 h 1618"/>
                <a:gd name="T40" fmla="*/ 72 w 1082"/>
                <a:gd name="T41" fmla="*/ 491 h 1618"/>
                <a:gd name="T42" fmla="*/ 0 w 1082"/>
                <a:gd name="T43" fmla="*/ 366 h 1618"/>
                <a:gd name="T44" fmla="*/ 612 w 1082"/>
                <a:gd name="T45"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2" h="1618">
                  <a:moveTo>
                    <a:pt x="612" y="0"/>
                  </a:moveTo>
                  <a:lnTo>
                    <a:pt x="762" y="0"/>
                  </a:lnTo>
                  <a:cubicBezTo>
                    <a:pt x="757" y="75"/>
                    <a:pt x="755" y="179"/>
                    <a:pt x="755" y="311"/>
                  </a:cubicBezTo>
                  <a:lnTo>
                    <a:pt x="755" y="1291"/>
                  </a:lnTo>
                  <a:cubicBezTo>
                    <a:pt x="755" y="1336"/>
                    <a:pt x="758" y="1371"/>
                    <a:pt x="763" y="1394"/>
                  </a:cubicBezTo>
                  <a:cubicBezTo>
                    <a:pt x="768" y="1417"/>
                    <a:pt x="777" y="1435"/>
                    <a:pt x="790" y="1450"/>
                  </a:cubicBezTo>
                  <a:cubicBezTo>
                    <a:pt x="802" y="1464"/>
                    <a:pt x="821" y="1476"/>
                    <a:pt x="845" y="1484"/>
                  </a:cubicBezTo>
                  <a:cubicBezTo>
                    <a:pt x="869" y="1492"/>
                    <a:pt x="900" y="1498"/>
                    <a:pt x="937" y="1503"/>
                  </a:cubicBezTo>
                  <a:cubicBezTo>
                    <a:pt x="973" y="1507"/>
                    <a:pt x="1022" y="1510"/>
                    <a:pt x="1082" y="1511"/>
                  </a:cubicBezTo>
                  <a:lnTo>
                    <a:pt x="1082" y="1618"/>
                  </a:lnTo>
                  <a:lnTo>
                    <a:pt x="71" y="1618"/>
                  </a:lnTo>
                  <a:lnTo>
                    <a:pt x="71" y="1511"/>
                  </a:lnTo>
                  <a:cubicBezTo>
                    <a:pt x="157" y="1507"/>
                    <a:pt x="219" y="1502"/>
                    <a:pt x="256" y="1496"/>
                  </a:cubicBezTo>
                  <a:cubicBezTo>
                    <a:pt x="293" y="1489"/>
                    <a:pt x="322" y="1479"/>
                    <a:pt x="341" y="1466"/>
                  </a:cubicBezTo>
                  <a:cubicBezTo>
                    <a:pt x="361" y="1452"/>
                    <a:pt x="375" y="1434"/>
                    <a:pt x="384" y="1409"/>
                  </a:cubicBezTo>
                  <a:cubicBezTo>
                    <a:pt x="393" y="1385"/>
                    <a:pt x="398" y="1346"/>
                    <a:pt x="398" y="1291"/>
                  </a:cubicBezTo>
                  <a:lnTo>
                    <a:pt x="398" y="444"/>
                  </a:lnTo>
                  <a:cubicBezTo>
                    <a:pt x="398" y="412"/>
                    <a:pt x="392" y="389"/>
                    <a:pt x="379" y="375"/>
                  </a:cubicBezTo>
                  <a:cubicBezTo>
                    <a:pt x="367" y="361"/>
                    <a:pt x="351" y="354"/>
                    <a:pt x="330" y="354"/>
                  </a:cubicBezTo>
                  <a:cubicBezTo>
                    <a:pt x="310" y="354"/>
                    <a:pt x="283" y="363"/>
                    <a:pt x="247" y="381"/>
                  </a:cubicBezTo>
                  <a:cubicBezTo>
                    <a:pt x="211" y="398"/>
                    <a:pt x="153" y="435"/>
                    <a:pt x="72" y="491"/>
                  </a:cubicBezTo>
                  <a:lnTo>
                    <a:pt x="0" y="366"/>
                  </a:lnTo>
                  <a:lnTo>
                    <a:pt x="612"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noEditPoints="1"/>
            </p:cNvSpPr>
            <p:nvPr/>
          </p:nvSpPr>
          <p:spPr bwMode="auto">
            <a:xfrm>
              <a:off x="5407025" y="3206750"/>
              <a:ext cx="111125" cy="155575"/>
            </a:xfrm>
            <a:custGeom>
              <a:avLst/>
              <a:gdLst>
                <a:gd name="T0" fmla="*/ 288 w 578"/>
                <a:gd name="T1" fmla="*/ 66 h 819"/>
                <a:gd name="T2" fmla="*/ 223 w 578"/>
                <a:gd name="T3" fmla="*/ 102 h 819"/>
                <a:gd name="T4" fmla="*/ 188 w 578"/>
                <a:gd name="T5" fmla="*/ 211 h 819"/>
                <a:gd name="T6" fmla="*/ 178 w 578"/>
                <a:gd name="T7" fmla="*/ 400 h 819"/>
                <a:gd name="T8" fmla="*/ 189 w 578"/>
                <a:gd name="T9" fmla="*/ 605 h 819"/>
                <a:gd name="T10" fmla="*/ 225 w 578"/>
                <a:gd name="T11" fmla="*/ 717 h 819"/>
                <a:gd name="T12" fmla="*/ 291 w 578"/>
                <a:gd name="T13" fmla="*/ 753 h 819"/>
                <a:gd name="T14" fmla="*/ 330 w 578"/>
                <a:gd name="T15" fmla="*/ 742 h 819"/>
                <a:gd name="T16" fmla="*/ 360 w 578"/>
                <a:gd name="T17" fmla="*/ 708 h 819"/>
                <a:gd name="T18" fmla="*/ 382 w 578"/>
                <a:gd name="T19" fmla="*/ 647 h 819"/>
                <a:gd name="T20" fmla="*/ 396 w 578"/>
                <a:gd name="T21" fmla="*/ 551 h 819"/>
                <a:gd name="T22" fmla="*/ 400 w 578"/>
                <a:gd name="T23" fmla="*/ 424 h 819"/>
                <a:gd name="T24" fmla="*/ 392 w 578"/>
                <a:gd name="T25" fmla="*/ 247 h 819"/>
                <a:gd name="T26" fmla="*/ 369 w 578"/>
                <a:gd name="T27" fmla="*/ 137 h 819"/>
                <a:gd name="T28" fmla="*/ 335 w 578"/>
                <a:gd name="T29" fmla="*/ 82 h 819"/>
                <a:gd name="T30" fmla="*/ 288 w 578"/>
                <a:gd name="T31" fmla="*/ 66 h 819"/>
                <a:gd name="T32" fmla="*/ 292 w 578"/>
                <a:gd name="T33" fmla="*/ 0 h 819"/>
                <a:gd name="T34" fmla="*/ 507 w 578"/>
                <a:gd name="T35" fmla="*/ 98 h 819"/>
                <a:gd name="T36" fmla="*/ 578 w 578"/>
                <a:gd name="T37" fmla="*/ 399 h 819"/>
                <a:gd name="T38" fmla="*/ 503 w 578"/>
                <a:gd name="T39" fmla="*/ 712 h 819"/>
                <a:gd name="T40" fmla="*/ 281 w 578"/>
                <a:gd name="T41" fmla="*/ 819 h 819"/>
                <a:gd name="T42" fmla="*/ 68 w 578"/>
                <a:gd name="T43" fmla="*/ 719 h 819"/>
                <a:gd name="T44" fmla="*/ 0 w 578"/>
                <a:gd name="T45" fmla="*/ 417 h 819"/>
                <a:gd name="T46" fmla="*/ 76 w 578"/>
                <a:gd name="T47" fmla="*/ 107 h 819"/>
                <a:gd name="T48" fmla="*/ 292 w 578"/>
                <a:gd name="T4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8" h="819">
                  <a:moveTo>
                    <a:pt x="288" y="66"/>
                  </a:moveTo>
                  <a:cubicBezTo>
                    <a:pt x="261" y="66"/>
                    <a:pt x="239" y="78"/>
                    <a:pt x="223" y="102"/>
                  </a:cubicBezTo>
                  <a:cubicBezTo>
                    <a:pt x="207" y="127"/>
                    <a:pt x="195" y="163"/>
                    <a:pt x="188" y="211"/>
                  </a:cubicBezTo>
                  <a:cubicBezTo>
                    <a:pt x="181" y="260"/>
                    <a:pt x="178" y="322"/>
                    <a:pt x="178" y="400"/>
                  </a:cubicBezTo>
                  <a:cubicBezTo>
                    <a:pt x="178" y="486"/>
                    <a:pt x="181" y="554"/>
                    <a:pt x="189" y="605"/>
                  </a:cubicBezTo>
                  <a:cubicBezTo>
                    <a:pt x="197" y="656"/>
                    <a:pt x="209" y="693"/>
                    <a:pt x="225" y="717"/>
                  </a:cubicBezTo>
                  <a:cubicBezTo>
                    <a:pt x="242" y="741"/>
                    <a:pt x="263" y="753"/>
                    <a:pt x="291" y="753"/>
                  </a:cubicBezTo>
                  <a:cubicBezTo>
                    <a:pt x="306" y="753"/>
                    <a:pt x="319" y="749"/>
                    <a:pt x="330" y="742"/>
                  </a:cubicBezTo>
                  <a:cubicBezTo>
                    <a:pt x="341" y="735"/>
                    <a:pt x="351" y="724"/>
                    <a:pt x="360" y="708"/>
                  </a:cubicBezTo>
                  <a:cubicBezTo>
                    <a:pt x="368" y="693"/>
                    <a:pt x="376" y="672"/>
                    <a:pt x="382" y="647"/>
                  </a:cubicBezTo>
                  <a:cubicBezTo>
                    <a:pt x="388" y="621"/>
                    <a:pt x="393" y="589"/>
                    <a:pt x="396" y="551"/>
                  </a:cubicBezTo>
                  <a:cubicBezTo>
                    <a:pt x="398" y="513"/>
                    <a:pt x="400" y="471"/>
                    <a:pt x="400" y="424"/>
                  </a:cubicBezTo>
                  <a:cubicBezTo>
                    <a:pt x="400" y="354"/>
                    <a:pt x="397" y="295"/>
                    <a:pt x="392" y="247"/>
                  </a:cubicBezTo>
                  <a:cubicBezTo>
                    <a:pt x="387" y="200"/>
                    <a:pt x="379" y="163"/>
                    <a:pt x="369" y="137"/>
                  </a:cubicBezTo>
                  <a:cubicBezTo>
                    <a:pt x="359" y="111"/>
                    <a:pt x="348" y="93"/>
                    <a:pt x="335" y="82"/>
                  </a:cubicBezTo>
                  <a:cubicBezTo>
                    <a:pt x="321" y="71"/>
                    <a:pt x="306" y="66"/>
                    <a:pt x="288" y="66"/>
                  </a:cubicBezTo>
                  <a:close/>
                  <a:moveTo>
                    <a:pt x="292" y="0"/>
                  </a:moveTo>
                  <a:cubicBezTo>
                    <a:pt x="388" y="0"/>
                    <a:pt x="460" y="33"/>
                    <a:pt x="507" y="98"/>
                  </a:cubicBezTo>
                  <a:cubicBezTo>
                    <a:pt x="554" y="164"/>
                    <a:pt x="578" y="264"/>
                    <a:pt x="578" y="399"/>
                  </a:cubicBezTo>
                  <a:cubicBezTo>
                    <a:pt x="578" y="537"/>
                    <a:pt x="553" y="641"/>
                    <a:pt x="503" y="712"/>
                  </a:cubicBezTo>
                  <a:cubicBezTo>
                    <a:pt x="452" y="783"/>
                    <a:pt x="379" y="819"/>
                    <a:pt x="281" y="819"/>
                  </a:cubicBezTo>
                  <a:cubicBezTo>
                    <a:pt x="185" y="819"/>
                    <a:pt x="114" y="785"/>
                    <a:pt x="68" y="719"/>
                  </a:cubicBezTo>
                  <a:cubicBezTo>
                    <a:pt x="22" y="652"/>
                    <a:pt x="0" y="551"/>
                    <a:pt x="0" y="417"/>
                  </a:cubicBezTo>
                  <a:cubicBezTo>
                    <a:pt x="0" y="282"/>
                    <a:pt x="25" y="178"/>
                    <a:pt x="76" y="107"/>
                  </a:cubicBezTo>
                  <a:cubicBezTo>
                    <a:pt x="127" y="36"/>
                    <a:pt x="199" y="0"/>
                    <a:pt x="292"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noEditPoints="1"/>
            </p:cNvSpPr>
            <p:nvPr/>
          </p:nvSpPr>
          <p:spPr bwMode="auto">
            <a:xfrm>
              <a:off x="6450013" y="3206750"/>
              <a:ext cx="109538" cy="155575"/>
            </a:xfrm>
            <a:custGeom>
              <a:avLst/>
              <a:gdLst>
                <a:gd name="T0" fmla="*/ 288 w 578"/>
                <a:gd name="T1" fmla="*/ 66 h 819"/>
                <a:gd name="T2" fmla="*/ 223 w 578"/>
                <a:gd name="T3" fmla="*/ 102 h 819"/>
                <a:gd name="T4" fmla="*/ 188 w 578"/>
                <a:gd name="T5" fmla="*/ 211 h 819"/>
                <a:gd name="T6" fmla="*/ 178 w 578"/>
                <a:gd name="T7" fmla="*/ 400 h 819"/>
                <a:gd name="T8" fmla="*/ 189 w 578"/>
                <a:gd name="T9" fmla="*/ 605 h 819"/>
                <a:gd name="T10" fmla="*/ 225 w 578"/>
                <a:gd name="T11" fmla="*/ 717 h 819"/>
                <a:gd name="T12" fmla="*/ 291 w 578"/>
                <a:gd name="T13" fmla="*/ 753 h 819"/>
                <a:gd name="T14" fmla="*/ 330 w 578"/>
                <a:gd name="T15" fmla="*/ 742 h 819"/>
                <a:gd name="T16" fmla="*/ 360 w 578"/>
                <a:gd name="T17" fmla="*/ 708 h 819"/>
                <a:gd name="T18" fmla="*/ 382 w 578"/>
                <a:gd name="T19" fmla="*/ 647 h 819"/>
                <a:gd name="T20" fmla="*/ 396 w 578"/>
                <a:gd name="T21" fmla="*/ 551 h 819"/>
                <a:gd name="T22" fmla="*/ 400 w 578"/>
                <a:gd name="T23" fmla="*/ 424 h 819"/>
                <a:gd name="T24" fmla="*/ 392 w 578"/>
                <a:gd name="T25" fmla="*/ 247 h 819"/>
                <a:gd name="T26" fmla="*/ 369 w 578"/>
                <a:gd name="T27" fmla="*/ 137 h 819"/>
                <a:gd name="T28" fmla="*/ 335 w 578"/>
                <a:gd name="T29" fmla="*/ 82 h 819"/>
                <a:gd name="T30" fmla="*/ 288 w 578"/>
                <a:gd name="T31" fmla="*/ 66 h 819"/>
                <a:gd name="T32" fmla="*/ 292 w 578"/>
                <a:gd name="T33" fmla="*/ 0 h 819"/>
                <a:gd name="T34" fmla="*/ 507 w 578"/>
                <a:gd name="T35" fmla="*/ 98 h 819"/>
                <a:gd name="T36" fmla="*/ 578 w 578"/>
                <a:gd name="T37" fmla="*/ 399 h 819"/>
                <a:gd name="T38" fmla="*/ 503 w 578"/>
                <a:gd name="T39" fmla="*/ 712 h 819"/>
                <a:gd name="T40" fmla="*/ 281 w 578"/>
                <a:gd name="T41" fmla="*/ 819 h 819"/>
                <a:gd name="T42" fmla="*/ 68 w 578"/>
                <a:gd name="T43" fmla="*/ 719 h 819"/>
                <a:gd name="T44" fmla="*/ 0 w 578"/>
                <a:gd name="T45" fmla="*/ 417 h 819"/>
                <a:gd name="T46" fmla="*/ 76 w 578"/>
                <a:gd name="T47" fmla="*/ 107 h 819"/>
                <a:gd name="T48" fmla="*/ 292 w 578"/>
                <a:gd name="T4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8" h="819">
                  <a:moveTo>
                    <a:pt x="288" y="66"/>
                  </a:moveTo>
                  <a:cubicBezTo>
                    <a:pt x="261" y="66"/>
                    <a:pt x="239" y="78"/>
                    <a:pt x="223" y="102"/>
                  </a:cubicBezTo>
                  <a:cubicBezTo>
                    <a:pt x="207" y="127"/>
                    <a:pt x="195" y="163"/>
                    <a:pt x="188" y="211"/>
                  </a:cubicBezTo>
                  <a:cubicBezTo>
                    <a:pt x="181" y="260"/>
                    <a:pt x="178" y="322"/>
                    <a:pt x="178" y="400"/>
                  </a:cubicBezTo>
                  <a:cubicBezTo>
                    <a:pt x="178" y="486"/>
                    <a:pt x="181" y="554"/>
                    <a:pt x="189" y="605"/>
                  </a:cubicBezTo>
                  <a:cubicBezTo>
                    <a:pt x="197" y="656"/>
                    <a:pt x="209" y="693"/>
                    <a:pt x="225" y="717"/>
                  </a:cubicBezTo>
                  <a:cubicBezTo>
                    <a:pt x="242" y="741"/>
                    <a:pt x="263" y="753"/>
                    <a:pt x="291" y="753"/>
                  </a:cubicBezTo>
                  <a:cubicBezTo>
                    <a:pt x="306" y="753"/>
                    <a:pt x="319" y="749"/>
                    <a:pt x="330" y="742"/>
                  </a:cubicBezTo>
                  <a:cubicBezTo>
                    <a:pt x="341" y="735"/>
                    <a:pt x="351" y="724"/>
                    <a:pt x="360" y="708"/>
                  </a:cubicBezTo>
                  <a:cubicBezTo>
                    <a:pt x="368" y="693"/>
                    <a:pt x="376" y="672"/>
                    <a:pt x="382" y="647"/>
                  </a:cubicBezTo>
                  <a:cubicBezTo>
                    <a:pt x="388" y="621"/>
                    <a:pt x="393" y="589"/>
                    <a:pt x="396" y="551"/>
                  </a:cubicBezTo>
                  <a:cubicBezTo>
                    <a:pt x="398" y="513"/>
                    <a:pt x="400" y="471"/>
                    <a:pt x="400" y="424"/>
                  </a:cubicBezTo>
                  <a:cubicBezTo>
                    <a:pt x="400" y="354"/>
                    <a:pt x="397" y="295"/>
                    <a:pt x="392" y="247"/>
                  </a:cubicBezTo>
                  <a:cubicBezTo>
                    <a:pt x="387" y="200"/>
                    <a:pt x="379" y="163"/>
                    <a:pt x="369" y="137"/>
                  </a:cubicBezTo>
                  <a:cubicBezTo>
                    <a:pt x="359" y="111"/>
                    <a:pt x="348" y="93"/>
                    <a:pt x="335" y="82"/>
                  </a:cubicBezTo>
                  <a:cubicBezTo>
                    <a:pt x="321" y="71"/>
                    <a:pt x="306" y="66"/>
                    <a:pt x="288" y="66"/>
                  </a:cubicBezTo>
                  <a:close/>
                  <a:moveTo>
                    <a:pt x="292" y="0"/>
                  </a:moveTo>
                  <a:cubicBezTo>
                    <a:pt x="388" y="0"/>
                    <a:pt x="460" y="33"/>
                    <a:pt x="507" y="98"/>
                  </a:cubicBezTo>
                  <a:cubicBezTo>
                    <a:pt x="554" y="164"/>
                    <a:pt x="578" y="264"/>
                    <a:pt x="578" y="399"/>
                  </a:cubicBezTo>
                  <a:cubicBezTo>
                    <a:pt x="578" y="537"/>
                    <a:pt x="553" y="641"/>
                    <a:pt x="503" y="712"/>
                  </a:cubicBezTo>
                  <a:cubicBezTo>
                    <a:pt x="452" y="783"/>
                    <a:pt x="379" y="819"/>
                    <a:pt x="281" y="819"/>
                  </a:cubicBezTo>
                  <a:cubicBezTo>
                    <a:pt x="185" y="819"/>
                    <a:pt x="114" y="785"/>
                    <a:pt x="68" y="719"/>
                  </a:cubicBezTo>
                  <a:cubicBezTo>
                    <a:pt x="22" y="652"/>
                    <a:pt x="0" y="551"/>
                    <a:pt x="0" y="417"/>
                  </a:cubicBezTo>
                  <a:cubicBezTo>
                    <a:pt x="0" y="282"/>
                    <a:pt x="25" y="178"/>
                    <a:pt x="76" y="107"/>
                  </a:cubicBezTo>
                  <a:cubicBezTo>
                    <a:pt x="127" y="36"/>
                    <a:pt x="199" y="0"/>
                    <a:pt x="292"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7496175" y="3206750"/>
              <a:ext cx="103188" cy="153988"/>
            </a:xfrm>
            <a:custGeom>
              <a:avLst/>
              <a:gdLst>
                <a:gd name="T0" fmla="*/ 306 w 541"/>
                <a:gd name="T1" fmla="*/ 0 h 809"/>
                <a:gd name="T2" fmla="*/ 381 w 541"/>
                <a:gd name="T3" fmla="*/ 0 h 809"/>
                <a:gd name="T4" fmla="*/ 377 w 541"/>
                <a:gd name="T5" fmla="*/ 156 h 809"/>
                <a:gd name="T6" fmla="*/ 377 w 541"/>
                <a:gd name="T7" fmla="*/ 646 h 809"/>
                <a:gd name="T8" fmla="*/ 381 w 541"/>
                <a:gd name="T9" fmla="*/ 697 h 809"/>
                <a:gd name="T10" fmla="*/ 395 w 541"/>
                <a:gd name="T11" fmla="*/ 725 h 809"/>
                <a:gd name="T12" fmla="*/ 422 w 541"/>
                <a:gd name="T13" fmla="*/ 742 h 809"/>
                <a:gd name="T14" fmla="*/ 468 w 541"/>
                <a:gd name="T15" fmla="*/ 752 h 809"/>
                <a:gd name="T16" fmla="*/ 541 w 541"/>
                <a:gd name="T17" fmla="*/ 756 h 809"/>
                <a:gd name="T18" fmla="*/ 541 w 541"/>
                <a:gd name="T19" fmla="*/ 809 h 809"/>
                <a:gd name="T20" fmla="*/ 35 w 541"/>
                <a:gd name="T21" fmla="*/ 809 h 809"/>
                <a:gd name="T22" fmla="*/ 35 w 541"/>
                <a:gd name="T23" fmla="*/ 756 h 809"/>
                <a:gd name="T24" fmla="*/ 128 w 541"/>
                <a:gd name="T25" fmla="*/ 748 h 809"/>
                <a:gd name="T26" fmla="*/ 170 w 541"/>
                <a:gd name="T27" fmla="*/ 733 h 809"/>
                <a:gd name="T28" fmla="*/ 192 w 541"/>
                <a:gd name="T29" fmla="*/ 705 h 809"/>
                <a:gd name="T30" fmla="*/ 199 w 541"/>
                <a:gd name="T31" fmla="*/ 646 h 809"/>
                <a:gd name="T32" fmla="*/ 199 w 541"/>
                <a:gd name="T33" fmla="*/ 222 h 809"/>
                <a:gd name="T34" fmla="*/ 189 w 541"/>
                <a:gd name="T35" fmla="*/ 188 h 809"/>
                <a:gd name="T36" fmla="*/ 165 w 541"/>
                <a:gd name="T37" fmla="*/ 177 h 809"/>
                <a:gd name="T38" fmla="*/ 123 w 541"/>
                <a:gd name="T39" fmla="*/ 190 h 809"/>
                <a:gd name="T40" fmla="*/ 36 w 541"/>
                <a:gd name="T41" fmla="*/ 246 h 809"/>
                <a:gd name="T42" fmla="*/ 0 w 541"/>
                <a:gd name="T43" fmla="*/ 183 h 809"/>
                <a:gd name="T44" fmla="*/ 306 w 541"/>
                <a:gd name="T4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1" h="809">
                  <a:moveTo>
                    <a:pt x="306" y="0"/>
                  </a:moveTo>
                  <a:lnTo>
                    <a:pt x="381" y="0"/>
                  </a:lnTo>
                  <a:cubicBezTo>
                    <a:pt x="378" y="38"/>
                    <a:pt x="377" y="90"/>
                    <a:pt x="377" y="156"/>
                  </a:cubicBezTo>
                  <a:lnTo>
                    <a:pt x="377" y="646"/>
                  </a:lnTo>
                  <a:cubicBezTo>
                    <a:pt x="377" y="668"/>
                    <a:pt x="379" y="686"/>
                    <a:pt x="381" y="697"/>
                  </a:cubicBezTo>
                  <a:cubicBezTo>
                    <a:pt x="384" y="709"/>
                    <a:pt x="388" y="718"/>
                    <a:pt x="395" y="725"/>
                  </a:cubicBezTo>
                  <a:cubicBezTo>
                    <a:pt x="401" y="732"/>
                    <a:pt x="410" y="738"/>
                    <a:pt x="422" y="742"/>
                  </a:cubicBezTo>
                  <a:cubicBezTo>
                    <a:pt x="434" y="746"/>
                    <a:pt x="450" y="749"/>
                    <a:pt x="468" y="752"/>
                  </a:cubicBezTo>
                  <a:cubicBezTo>
                    <a:pt x="486" y="754"/>
                    <a:pt x="511" y="755"/>
                    <a:pt x="541" y="756"/>
                  </a:cubicBezTo>
                  <a:lnTo>
                    <a:pt x="541" y="809"/>
                  </a:lnTo>
                  <a:lnTo>
                    <a:pt x="35" y="809"/>
                  </a:lnTo>
                  <a:lnTo>
                    <a:pt x="35" y="756"/>
                  </a:lnTo>
                  <a:cubicBezTo>
                    <a:pt x="78" y="754"/>
                    <a:pt x="109" y="751"/>
                    <a:pt x="128" y="748"/>
                  </a:cubicBezTo>
                  <a:cubicBezTo>
                    <a:pt x="146" y="745"/>
                    <a:pt x="161" y="740"/>
                    <a:pt x="170" y="733"/>
                  </a:cubicBezTo>
                  <a:cubicBezTo>
                    <a:pt x="180" y="726"/>
                    <a:pt x="187" y="717"/>
                    <a:pt x="192" y="705"/>
                  </a:cubicBezTo>
                  <a:cubicBezTo>
                    <a:pt x="196" y="693"/>
                    <a:pt x="199" y="673"/>
                    <a:pt x="199" y="646"/>
                  </a:cubicBezTo>
                  <a:lnTo>
                    <a:pt x="199" y="222"/>
                  </a:lnTo>
                  <a:cubicBezTo>
                    <a:pt x="199" y="206"/>
                    <a:pt x="196" y="195"/>
                    <a:pt x="189" y="188"/>
                  </a:cubicBezTo>
                  <a:cubicBezTo>
                    <a:pt x="183" y="181"/>
                    <a:pt x="175" y="177"/>
                    <a:pt x="165" y="177"/>
                  </a:cubicBezTo>
                  <a:cubicBezTo>
                    <a:pt x="155" y="177"/>
                    <a:pt x="141" y="182"/>
                    <a:pt x="123" y="190"/>
                  </a:cubicBezTo>
                  <a:cubicBezTo>
                    <a:pt x="105" y="199"/>
                    <a:pt x="76" y="218"/>
                    <a:pt x="36" y="246"/>
                  </a:cubicBezTo>
                  <a:lnTo>
                    <a:pt x="0" y="183"/>
                  </a:lnTo>
                  <a:lnTo>
                    <a:pt x="30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noEditPoints="1"/>
            </p:cNvSpPr>
            <p:nvPr/>
          </p:nvSpPr>
          <p:spPr bwMode="auto">
            <a:xfrm>
              <a:off x="8532813" y="3206750"/>
              <a:ext cx="109538" cy="155575"/>
            </a:xfrm>
            <a:custGeom>
              <a:avLst/>
              <a:gdLst>
                <a:gd name="T0" fmla="*/ 144 w 289"/>
                <a:gd name="T1" fmla="*/ 33 h 409"/>
                <a:gd name="T2" fmla="*/ 112 w 289"/>
                <a:gd name="T3" fmla="*/ 51 h 409"/>
                <a:gd name="T4" fmla="*/ 94 w 289"/>
                <a:gd name="T5" fmla="*/ 105 h 409"/>
                <a:gd name="T6" fmla="*/ 89 w 289"/>
                <a:gd name="T7" fmla="*/ 200 h 409"/>
                <a:gd name="T8" fmla="*/ 95 w 289"/>
                <a:gd name="T9" fmla="*/ 302 h 409"/>
                <a:gd name="T10" fmla="*/ 113 w 289"/>
                <a:gd name="T11" fmla="*/ 358 h 409"/>
                <a:gd name="T12" fmla="*/ 146 w 289"/>
                <a:gd name="T13" fmla="*/ 376 h 409"/>
                <a:gd name="T14" fmla="*/ 165 w 289"/>
                <a:gd name="T15" fmla="*/ 371 h 409"/>
                <a:gd name="T16" fmla="*/ 180 w 289"/>
                <a:gd name="T17" fmla="*/ 354 h 409"/>
                <a:gd name="T18" fmla="*/ 191 w 289"/>
                <a:gd name="T19" fmla="*/ 323 h 409"/>
                <a:gd name="T20" fmla="*/ 198 w 289"/>
                <a:gd name="T21" fmla="*/ 275 h 409"/>
                <a:gd name="T22" fmla="*/ 200 w 289"/>
                <a:gd name="T23" fmla="*/ 212 h 409"/>
                <a:gd name="T24" fmla="*/ 196 w 289"/>
                <a:gd name="T25" fmla="*/ 123 h 409"/>
                <a:gd name="T26" fmla="*/ 185 w 289"/>
                <a:gd name="T27" fmla="*/ 68 h 409"/>
                <a:gd name="T28" fmla="*/ 168 w 289"/>
                <a:gd name="T29" fmla="*/ 41 h 409"/>
                <a:gd name="T30" fmla="*/ 144 w 289"/>
                <a:gd name="T31" fmla="*/ 33 h 409"/>
                <a:gd name="T32" fmla="*/ 146 w 289"/>
                <a:gd name="T33" fmla="*/ 0 h 409"/>
                <a:gd name="T34" fmla="*/ 254 w 289"/>
                <a:gd name="T35" fmla="*/ 49 h 409"/>
                <a:gd name="T36" fmla="*/ 289 w 289"/>
                <a:gd name="T37" fmla="*/ 199 h 409"/>
                <a:gd name="T38" fmla="*/ 252 w 289"/>
                <a:gd name="T39" fmla="*/ 356 h 409"/>
                <a:gd name="T40" fmla="*/ 141 w 289"/>
                <a:gd name="T41" fmla="*/ 409 h 409"/>
                <a:gd name="T42" fmla="*/ 34 w 289"/>
                <a:gd name="T43" fmla="*/ 359 h 409"/>
                <a:gd name="T44" fmla="*/ 0 w 289"/>
                <a:gd name="T45" fmla="*/ 208 h 409"/>
                <a:gd name="T46" fmla="*/ 38 w 289"/>
                <a:gd name="T47" fmla="*/ 53 h 409"/>
                <a:gd name="T48" fmla="*/ 146 w 289"/>
                <a:gd name="T4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409">
                  <a:moveTo>
                    <a:pt x="144" y="33"/>
                  </a:moveTo>
                  <a:cubicBezTo>
                    <a:pt x="131" y="33"/>
                    <a:pt x="120" y="39"/>
                    <a:pt x="112" y="51"/>
                  </a:cubicBezTo>
                  <a:cubicBezTo>
                    <a:pt x="104" y="63"/>
                    <a:pt x="98" y="81"/>
                    <a:pt x="94" y="105"/>
                  </a:cubicBezTo>
                  <a:cubicBezTo>
                    <a:pt x="91" y="130"/>
                    <a:pt x="89" y="161"/>
                    <a:pt x="89" y="200"/>
                  </a:cubicBezTo>
                  <a:cubicBezTo>
                    <a:pt x="89" y="243"/>
                    <a:pt x="91" y="277"/>
                    <a:pt x="95" y="302"/>
                  </a:cubicBezTo>
                  <a:cubicBezTo>
                    <a:pt x="99" y="328"/>
                    <a:pt x="105" y="346"/>
                    <a:pt x="113" y="358"/>
                  </a:cubicBezTo>
                  <a:cubicBezTo>
                    <a:pt x="121" y="370"/>
                    <a:pt x="132" y="376"/>
                    <a:pt x="146" y="376"/>
                  </a:cubicBezTo>
                  <a:cubicBezTo>
                    <a:pt x="153" y="376"/>
                    <a:pt x="160" y="374"/>
                    <a:pt x="165" y="371"/>
                  </a:cubicBezTo>
                  <a:cubicBezTo>
                    <a:pt x="171" y="367"/>
                    <a:pt x="176" y="362"/>
                    <a:pt x="180" y="354"/>
                  </a:cubicBezTo>
                  <a:cubicBezTo>
                    <a:pt x="184" y="346"/>
                    <a:pt x="188" y="336"/>
                    <a:pt x="191" y="323"/>
                  </a:cubicBezTo>
                  <a:cubicBezTo>
                    <a:pt x="194" y="310"/>
                    <a:pt x="197" y="294"/>
                    <a:pt x="198" y="275"/>
                  </a:cubicBezTo>
                  <a:cubicBezTo>
                    <a:pt x="199" y="256"/>
                    <a:pt x="200" y="235"/>
                    <a:pt x="200" y="212"/>
                  </a:cubicBezTo>
                  <a:cubicBezTo>
                    <a:pt x="200" y="177"/>
                    <a:pt x="199" y="147"/>
                    <a:pt x="196" y="123"/>
                  </a:cubicBezTo>
                  <a:cubicBezTo>
                    <a:pt x="194" y="100"/>
                    <a:pt x="190" y="81"/>
                    <a:pt x="185" y="68"/>
                  </a:cubicBezTo>
                  <a:cubicBezTo>
                    <a:pt x="180" y="55"/>
                    <a:pt x="174" y="46"/>
                    <a:pt x="168" y="41"/>
                  </a:cubicBezTo>
                  <a:cubicBezTo>
                    <a:pt x="161" y="35"/>
                    <a:pt x="153" y="33"/>
                    <a:pt x="144" y="33"/>
                  </a:cubicBezTo>
                  <a:close/>
                  <a:moveTo>
                    <a:pt x="146" y="0"/>
                  </a:moveTo>
                  <a:cubicBezTo>
                    <a:pt x="194" y="0"/>
                    <a:pt x="230" y="16"/>
                    <a:pt x="254" y="49"/>
                  </a:cubicBezTo>
                  <a:cubicBezTo>
                    <a:pt x="277" y="82"/>
                    <a:pt x="289" y="132"/>
                    <a:pt x="289" y="199"/>
                  </a:cubicBezTo>
                  <a:cubicBezTo>
                    <a:pt x="289" y="268"/>
                    <a:pt x="277" y="320"/>
                    <a:pt x="252" y="356"/>
                  </a:cubicBezTo>
                  <a:cubicBezTo>
                    <a:pt x="226" y="391"/>
                    <a:pt x="190" y="409"/>
                    <a:pt x="141" y="409"/>
                  </a:cubicBezTo>
                  <a:cubicBezTo>
                    <a:pt x="93" y="409"/>
                    <a:pt x="57" y="392"/>
                    <a:pt x="34" y="359"/>
                  </a:cubicBezTo>
                  <a:cubicBezTo>
                    <a:pt x="11" y="326"/>
                    <a:pt x="0" y="275"/>
                    <a:pt x="0" y="208"/>
                  </a:cubicBezTo>
                  <a:cubicBezTo>
                    <a:pt x="0" y="140"/>
                    <a:pt x="13" y="89"/>
                    <a:pt x="38" y="53"/>
                  </a:cubicBezTo>
                  <a:cubicBezTo>
                    <a:pt x="64" y="18"/>
                    <a:pt x="100" y="0"/>
                    <a:pt x="146"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9739313" y="3206750"/>
              <a:ext cx="103188" cy="153988"/>
            </a:xfrm>
            <a:custGeom>
              <a:avLst/>
              <a:gdLst>
                <a:gd name="T0" fmla="*/ 153 w 271"/>
                <a:gd name="T1" fmla="*/ 0 h 404"/>
                <a:gd name="T2" fmla="*/ 191 w 271"/>
                <a:gd name="T3" fmla="*/ 0 h 404"/>
                <a:gd name="T4" fmla="*/ 189 w 271"/>
                <a:gd name="T5" fmla="*/ 78 h 404"/>
                <a:gd name="T6" fmla="*/ 189 w 271"/>
                <a:gd name="T7" fmla="*/ 323 h 404"/>
                <a:gd name="T8" fmla="*/ 191 w 271"/>
                <a:gd name="T9" fmla="*/ 348 h 404"/>
                <a:gd name="T10" fmla="*/ 198 w 271"/>
                <a:gd name="T11" fmla="*/ 362 h 404"/>
                <a:gd name="T12" fmla="*/ 212 w 271"/>
                <a:gd name="T13" fmla="*/ 371 h 404"/>
                <a:gd name="T14" fmla="*/ 234 w 271"/>
                <a:gd name="T15" fmla="*/ 375 h 404"/>
                <a:gd name="T16" fmla="*/ 271 w 271"/>
                <a:gd name="T17" fmla="*/ 378 h 404"/>
                <a:gd name="T18" fmla="*/ 271 w 271"/>
                <a:gd name="T19" fmla="*/ 404 h 404"/>
                <a:gd name="T20" fmla="*/ 18 w 271"/>
                <a:gd name="T21" fmla="*/ 404 h 404"/>
                <a:gd name="T22" fmla="*/ 18 w 271"/>
                <a:gd name="T23" fmla="*/ 378 h 404"/>
                <a:gd name="T24" fmla="*/ 64 w 271"/>
                <a:gd name="T25" fmla="*/ 374 h 404"/>
                <a:gd name="T26" fmla="*/ 86 w 271"/>
                <a:gd name="T27" fmla="*/ 366 h 404"/>
                <a:gd name="T28" fmla="*/ 96 w 271"/>
                <a:gd name="T29" fmla="*/ 352 h 404"/>
                <a:gd name="T30" fmla="*/ 100 w 271"/>
                <a:gd name="T31" fmla="*/ 323 h 404"/>
                <a:gd name="T32" fmla="*/ 100 w 271"/>
                <a:gd name="T33" fmla="*/ 111 h 404"/>
                <a:gd name="T34" fmla="*/ 95 w 271"/>
                <a:gd name="T35" fmla="*/ 94 h 404"/>
                <a:gd name="T36" fmla="*/ 83 w 271"/>
                <a:gd name="T37" fmla="*/ 88 h 404"/>
                <a:gd name="T38" fmla="*/ 62 w 271"/>
                <a:gd name="T39" fmla="*/ 95 h 404"/>
                <a:gd name="T40" fmla="*/ 18 w 271"/>
                <a:gd name="T41" fmla="*/ 123 h 404"/>
                <a:gd name="T42" fmla="*/ 0 w 271"/>
                <a:gd name="T43" fmla="*/ 91 h 404"/>
                <a:gd name="T44" fmla="*/ 153 w 271"/>
                <a:gd name="T45"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1" h="404">
                  <a:moveTo>
                    <a:pt x="153" y="0"/>
                  </a:moveTo>
                  <a:lnTo>
                    <a:pt x="191" y="0"/>
                  </a:lnTo>
                  <a:cubicBezTo>
                    <a:pt x="190" y="19"/>
                    <a:pt x="189" y="44"/>
                    <a:pt x="189" y="78"/>
                  </a:cubicBezTo>
                  <a:lnTo>
                    <a:pt x="189" y="323"/>
                  </a:lnTo>
                  <a:cubicBezTo>
                    <a:pt x="189" y="334"/>
                    <a:pt x="190" y="342"/>
                    <a:pt x="191" y="348"/>
                  </a:cubicBezTo>
                  <a:cubicBezTo>
                    <a:pt x="192" y="354"/>
                    <a:pt x="194" y="359"/>
                    <a:pt x="198" y="362"/>
                  </a:cubicBezTo>
                  <a:cubicBezTo>
                    <a:pt x="201" y="366"/>
                    <a:pt x="206" y="369"/>
                    <a:pt x="212" y="371"/>
                  </a:cubicBezTo>
                  <a:cubicBezTo>
                    <a:pt x="218" y="373"/>
                    <a:pt x="225" y="374"/>
                    <a:pt x="234" y="375"/>
                  </a:cubicBezTo>
                  <a:cubicBezTo>
                    <a:pt x="244" y="377"/>
                    <a:pt x="256" y="377"/>
                    <a:pt x="271" y="378"/>
                  </a:cubicBezTo>
                  <a:lnTo>
                    <a:pt x="271" y="404"/>
                  </a:lnTo>
                  <a:lnTo>
                    <a:pt x="18" y="404"/>
                  </a:lnTo>
                  <a:lnTo>
                    <a:pt x="18" y="378"/>
                  </a:lnTo>
                  <a:cubicBezTo>
                    <a:pt x="40" y="377"/>
                    <a:pt x="55" y="375"/>
                    <a:pt x="64" y="374"/>
                  </a:cubicBezTo>
                  <a:cubicBezTo>
                    <a:pt x="74" y="372"/>
                    <a:pt x="81" y="370"/>
                    <a:pt x="86" y="366"/>
                  </a:cubicBezTo>
                  <a:cubicBezTo>
                    <a:pt x="90" y="363"/>
                    <a:pt x="94" y="358"/>
                    <a:pt x="96" y="352"/>
                  </a:cubicBezTo>
                  <a:cubicBezTo>
                    <a:pt x="99" y="346"/>
                    <a:pt x="100" y="336"/>
                    <a:pt x="100" y="323"/>
                  </a:cubicBezTo>
                  <a:lnTo>
                    <a:pt x="100" y="111"/>
                  </a:lnTo>
                  <a:cubicBezTo>
                    <a:pt x="100" y="103"/>
                    <a:pt x="98" y="97"/>
                    <a:pt x="95" y="94"/>
                  </a:cubicBezTo>
                  <a:cubicBezTo>
                    <a:pt x="92" y="90"/>
                    <a:pt x="88" y="88"/>
                    <a:pt x="83" y="88"/>
                  </a:cubicBezTo>
                  <a:cubicBezTo>
                    <a:pt x="78" y="88"/>
                    <a:pt x="71" y="90"/>
                    <a:pt x="62" y="95"/>
                  </a:cubicBezTo>
                  <a:cubicBezTo>
                    <a:pt x="53" y="99"/>
                    <a:pt x="39" y="109"/>
                    <a:pt x="18" y="123"/>
                  </a:cubicBezTo>
                  <a:lnTo>
                    <a:pt x="0" y="91"/>
                  </a:lnTo>
                  <a:lnTo>
                    <a:pt x="153"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7" name="Group 126"/>
          <p:cNvGrpSpPr/>
          <p:nvPr/>
        </p:nvGrpSpPr>
        <p:grpSpPr>
          <a:xfrm>
            <a:off x="1692275" y="3468688"/>
            <a:ext cx="8788400" cy="371475"/>
            <a:chOff x="1692275" y="3468688"/>
            <a:chExt cx="8788400" cy="371475"/>
          </a:xfrm>
        </p:grpSpPr>
        <p:sp>
          <p:nvSpPr>
            <p:cNvPr id="16" name="Rectangle 13"/>
            <p:cNvSpPr>
              <a:spLocks noChangeArrowheads="1"/>
            </p:cNvSpPr>
            <p:nvPr/>
          </p:nvSpPr>
          <p:spPr bwMode="auto">
            <a:xfrm>
              <a:off x="1698625" y="3468688"/>
              <a:ext cx="1158875"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2857500" y="3468688"/>
              <a:ext cx="1042988"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3900488" y="3468688"/>
              <a:ext cx="1041400"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4941888" y="3468688"/>
              <a:ext cx="1042988"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5984875" y="3468688"/>
              <a:ext cx="1041400"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7026275" y="3468688"/>
              <a:ext cx="1042988"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8069263" y="3468688"/>
              <a:ext cx="1036638"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9105900" y="3468688"/>
              <a:ext cx="1368425"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Line 37"/>
            <p:cNvSpPr>
              <a:spLocks noChangeShapeType="1"/>
            </p:cNvSpPr>
            <p:nvPr/>
          </p:nvSpPr>
          <p:spPr bwMode="auto">
            <a:xfrm>
              <a:off x="1692275" y="3840163"/>
              <a:ext cx="87884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1835150" y="3576638"/>
              <a:ext cx="93663" cy="153988"/>
            </a:xfrm>
            <a:custGeom>
              <a:avLst/>
              <a:gdLst>
                <a:gd name="T0" fmla="*/ 523 w 984"/>
                <a:gd name="T1" fmla="*/ 0 h 1618"/>
                <a:gd name="T2" fmla="*/ 852 w 984"/>
                <a:gd name="T3" fmla="*/ 95 h 1618"/>
                <a:gd name="T4" fmla="*/ 963 w 984"/>
                <a:gd name="T5" fmla="*/ 373 h 1618"/>
                <a:gd name="T6" fmla="*/ 951 w 984"/>
                <a:gd name="T7" fmla="*/ 487 h 1618"/>
                <a:gd name="T8" fmla="*/ 912 w 984"/>
                <a:gd name="T9" fmla="*/ 590 h 1618"/>
                <a:gd name="T10" fmla="*/ 841 w 984"/>
                <a:gd name="T11" fmla="*/ 700 h 1618"/>
                <a:gd name="T12" fmla="*/ 743 w 984"/>
                <a:gd name="T13" fmla="*/ 819 h 1618"/>
                <a:gd name="T14" fmla="*/ 557 w 984"/>
                <a:gd name="T15" fmla="*/ 1020 h 1618"/>
                <a:gd name="T16" fmla="*/ 230 w 984"/>
                <a:gd name="T17" fmla="*/ 1431 h 1618"/>
                <a:gd name="T18" fmla="*/ 671 w 984"/>
                <a:gd name="T19" fmla="*/ 1431 h 1618"/>
                <a:gd name="T20" fmla="*/ 764 w 984"/>
                <a:gd name="T21" fmla="*/ 1424 h 1618"/>
                <a:gd name="T22" fmla="*/ 820 w 984"/>
                <a:gd name="T23" fmla="*/ 1400 h 1618"/>
                <a:gd name="T24" fmla="*/ 854 w 984"/>
                <a:gd name="T25" fmla="*/ 1358 h 1618"/>
                <a:gd name="T26" fmla="*/ 885 w 984"/>
                <a:gd name="T27" fmla="*/ 1276 h 1618"/>
                <a:gd name="T28" fmla="*/ 984 w 984"/>
                <a:gd name="T29" fmla="*/ 1276 h 1618"/>
                <a:gd name="T30" fmla="*/ 964 w 984"/>
                <a:gd name="T31" fmla="*/ 1618 h 1618"/>
                <a:gd name="T32" fmla="*/ 0 w 984"/>
                <a:gd name="T33" fmla="*/ 1618 h 1618"/>
                <a:gd name="T34" fmla="*/ 0 w 984"/>
                <a:gd name="T35" fmla="*/ 1562 h 1618"/>
                <a:gd name="T36" fmla="*/ 136 w 984"/>
                <a:gd name="T37" fmla="*/ 1310 h 1618"/>
                <a:gd name="T38" fmla="*/ 378 w 984"/>
                <a:gd name="T39" fmla="*/ 1007 h 1618"/>
                <a:gd name="T40" fmla="*/ 574 w 984"/>
                <a:gd name="T41" fmla="*/ 779 h 1618"/>
                <a:gd name="T42" fmla="*/ 672 w 984"/>
                <a:gd name="T43" fmla="*/ 633 h 1618"/>
                <a:gd name="T44" fmla="*/ 718 w 984"/>
                <a:gd name="T45" fmla="*/ 517 h 1618"/>
                <a:gd name="T46" fmla="*/ 732 w 984"/>
                <a:gd name="T47" fmla="*/ 408 h 1618"/>
                <a:gd name="T48" fmla="*/ 704 w 984"/>
                <a:gd name="T49" fmla="*/ 253 h 1618"/>
                <a:gd name="T50" fmla="*/ 618 w 984"/>
                <a:gd name="T51" fmla="*/ 146 h 1618"/>
                <a:gd name="T52" fmla="*/ 472 w 984"/>
                <a:gd name="T53" fmla="*/ 108 h 1618"/>
                <a:gd name="T54" fmla="*/ 177 w 984"/>
                <a:gd name="T55" fmla="*/ 352 h 1618"/>
                <a:gd name="T56" fmla="*/ 35 w 984"/>
                <a:gd name="T57" fmla="*/ 352 h 1618"/>
                <a:gd name="T58" fmla="*/ 35 w 984"/>
                <a:gd name="T59" fmla="*/ 127 h 1618"/>
                <a:gd name="T60" fmla="*/ 301 w 984"/>
                <a:gd name="T61" fmla="*/ 30 h 1618"/>
                <a:gd name="T62" fmla="*/ 523 w 984"/>
                <a:gd name="T63"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4" h="1618">
                  <a:moveTo>
                    <a:pt x="523" y="0"/>
                  </a:moveTo>
                  <a:cubicBezTo>
                    <a:pt x="668" y="0"/>
                    <a:pt x="778" y="32"/>
                    <a:pt x="852" y="95"/>
                  </a:cubicBezTo>
                  <a:cubicBezTo>
                    <a:pt x="926" y="159"/>
                    <a:pt x="963" y="252"/>
                    <a:pt x="963" y="373"/>
                  </a:cubicBezTo>
                  <a:cubicBezTo>
                    <a:pt x="963" y="414"/>
                    <a:pt x="959" y="452"/>
                    <a:pt x="951" y="487"/>
                  </a:cubicBezTo>
                  <a:cubicBezTo>
                    <a:pt x="943" y="522"/>
                    <a:pt x="930" y="556"/>
                    <a:pt x="912" y="590"/>
                  </a:cubicBezTo>
                  <a:cubicBezTo>
                    <a:pt x="895" y="624"/>
                    <a:pt x="871" y="661"/>
                    <a:pt x="841" y="700"/>
                  </a:cubicBezTo>
                  <a:cubicBezTo>
                    <a:pt x="812" y="739"/>
                    <a:pt x="779" y="778"/>
                    <a:pt x="743" y="819"/>
                  </a:cubicBezTo>
                  <a:cubicBezTo>
                    <a:pt x="707" y="859"/>
                    <a:pt x="645" y="926"/>
                    <a:pt x="557" y="1020"/>
                  </a:cubicBezTo>
                  <a:cubicBezTo>
                    <a:pt x="408" y="1177"/>
                    <a:pt x="299" y="1314"/>
                    <a:pt x="230" y="1431"/>
                  </a:cubicBezTo>
                  <a:lnTo>
                    <a:pt x="671" y="1431"/>
                  </a:lnTo>
                  <a:cubicBezTo>
                    <a:pt x="710" y="1431"/>
                    <a:pt x="741" y="1429"/>
                    <a:pt x="764" y="1424"/>
                  </a:cubicBezTo>
                  <a:cubicBezTo>
                    <a:pt x="787" y="1419"/>
                    <a:pt x="806" y="1411"/>
                    <a:pt x="820" y="1400"/>
                  </a:cubicBezTo>
                  <a:cubicBezTo>
                    <a:pt x="834" y="1389"/>
                    <a:pt x="845" y="1375"/>
                    <a:pt x="854" y="1358"/>
                  </a:cubicBezTo>
                  <a:cubicBezTo>
                    <a:pt x="862" y="1340"/>
                    <a:pt x="872" y="1313"/>
                    <a:pt x="885" y="1276"/>
                  </a:cubicBezTo>
                  <a:lnTo>
                    <a:pt x="984" y="1276"/>
                  </a:lnTo>
                  <a:lnTo>
                    <a:pt x="964" y="1618"/>
                  </a:lnTo>
                  <a:lnTo>
                    <a:pt x="0" y="1618"/>
                  </a:lnTo>
                  <a:lnTo>
                    <a:pt x="0" y="1562"/>
                  </a:lnTo>
                  <a:cubicBezTo>
                    <a:pt x="34" y="1480"/>
                    <a:pt x="79" y="1396"/>
                    <a:pt x="136" y="1310"/>
                  </a:cubicBezTo>
                  <a:cubicBezTo>
                    <a:pt x="193" y="1224"/>
                    <a:pt x="274" y="1123"/>
                    <a:pt x="378" y="1007"/>
                  </a:cubicBezTo>
                  <a:cubicBezTo>
                    <a:pt x="469" y="907"/>
                    <a:pt x="534" y="831"/>
                    <a:pt x="574" y="779"/>
                  </a:cubicBezTo>
                  <a:cubicBezTo>
                    <a:pt x="618" y="723"/>
                    <a:pt x="651" y="674"/>
                    <a:pt x="672" y="633"/>
                  </a:cubicBezTo>
                  <a:cubicBezTo>
                    <a:pt x="694" y="592"/>
                    <a:pt x="709" y="554"/>
                    <a:pt x="718" y="517"/>
                  </a:cubicBezTo>
                  <a:cubicBezTo>
                    <a:pt x="728" y="481"/>
                    <a:pt x="732" y="445"/>
                    <a:pt x="732" y="408"/>
                  </a:cubicBezTo>
                  <a:cubicBezTo>
                    <a:pt x="732" y="349"/>
                    <a:pt x="723" y="297"/>
                    <a:pt x="704" y="253"/>
                  </a:cubicBezTo>
                  <a:cubicBezTo>
                    <a:pt x="686" y="208"/>
                    <a:pt x="657" y="172"/>
                    <a:pt x="618" y="146"/>
                  </a:cubicBezTo>
                  <a:cubicBezTo>
                    <a:pt x="579" y="121"/>
                    <a:pt x="531" y="108"/>
                    <a:pt x="472" y="108"/>
                  </a:cubicBezTo>
                  <a:cubicBezTo>
                    <a:pt x="326" y="108"/>
                    <a:pt x="228" y="189"/>
                    <a:pt x="177" y="352"/>
                  </a:cubicBezTo>
                  <a:lnTo>
                    <a:pt x="35" y="352"/>
                  </a:lnTo>
                  <a:lnTo>
                    <a:pt x="35" y="127"/>
                  </a:lnTo>
                  <a:cubicBezTo>
                    <a:pt x="130" y="82"/>
                    <a:pt x="218" y="50"/>
                    <a:pt x="301" y="30"/>
                  </a:cubicBezTo>
                  <a:cubicBezTo>
                    <a:pt x="383" y="10"/>
                    <a:pt x="457" y="0"/>
                    <a:pt x="52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1960563" y="3543300"/>
              <a:ext cx="73025" cy="104775"/>
            </a:xfrm>
            <a:custGeom>
              <a:avLst/>
              <a:gdLst>
                <a:gd name="T0" fmla="*/ 19 w 767"/>
                <a:gd name="T1" fmla="*/ 0 h 1101"/>
                <a:gd name="T2" fmla="*/ 767 w 767"/>
                <a:gd name="T3" fmla="*/ 0 h 1101"/>
                <a:gd name="T4" fmla="*/ 767 w 767"/>
                <a:gd name="T5" fmla="*/ 41 h 1101"/>
                <a:gd name="T6" fmla="*/ 263 w 767"/>
                <a:gd name="T7" fmla="*/ 1101 h 1101"/>
                <a:gd name="T8" fmla="*/ 131 w 767"/>
                <a:gd name="T9" fmla="*/ 1101 h 1101"/>
                <a:gd name="T10" fmla="*/ 131 w 767"/>
                <a:gd name="T11" fmla="*/ 1062 h 1101"/>
                <a:gd name="T12" fmla="*/ 593 w 767"/>
                <a:gd name="T13" fmla="*/ 163 h 1101"/>
                <a:gd name="T14" fmla="*/ 593 w 767"/>
                <a:gd name="T15" fmla="*/ 150 h 1101"/>
                <a:gd name="T16" fmla="*/ 229 w 767"/>
                <a:gd name="T17" fmla="*/ 150 h 1101"/>
                <a:gd name="T18" fmla="*/ 170 w 767"/>
                <a:gd name="T19" fmla="*/ 156 h 1101"/>
                <a:gd name="T20" fmla="*/ 133 w 767"/>
                <a:gd name="T21" fmla="*/ 173 h 1101"/>
                <a:gd name="T22" fmla="*/ 121 w 767"/>
                <a:gd name="T23" fmla="*/ 186 h 1101"/>
                <a:gd name="T24" fmla="*/ 110 w 767"/>
                <a:gd name="T25" fmla="*/ 203 h 1101"/>
                <a:gd name="T26" fmla="*/ 100 w 767"/>
                <a:gd name="T27" fmla="*/ 231 h 1101"/>
                <a:gd name="T28" fmla="*/ 86 w 767"/>
                <a:gd name="T29" fmla="*/ 277 h 1101"/>
                <a:gd name="T30" fmla="*/ 0 w 767"/>
                <a:gd name="T31" fmla="*/ 277 h 1101"/>
                <a:gd name="T32" fmla="*/ 19 w 767"/>
                <a:gd name="T33"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7" h="1101">
                  <a:moveTo>
                    <a:pt x="19" y="0"/>
                  </a:moveTo>
                  <a:lnTo>
                    <a:pt x="767" y="0"/>
                  </a:lnTo>
                  <a:lnTo>
                    <a:pt x="767" y="41"/>
                  </a:lnTo>
                  <a:lnTo>
                    <a:pt x="263" y="1101"/>
                  </a:lnTo>
                  <a:lnTo>
                    <a:pt x="131" y="1101"/>
                  </a:lnTo>
                  <a:lnTo>
                    <a:pt x="131" y="1062"/>
                  </a:lnTo>
                  <a:lnTo>
                    <a:pt x="593" y="163"/>
                  </a:lnTo>
                  <a:lnTo>
                    <a:pt x="593" y="150"/>
                  </a:lnTo>
                  <a:lnTo>
                    <a:pt x="229" y="150"/>
                  </a:lnTo>
                  <a:cubicBezTo>
                    <a:pt x="204" y="150"/>
                    <a:pt x="184" y="152"/>
                    <a:pt x="170" y="156"/>
                  </a:cubicBezTo>
                  <a:cubicBezTo>
                    <a:pt x="156" y="160"/>
                    <a:pt x="144" y="166"/>
                    <a:pt x="133" y="173"/>
                  </a:cubicBezTo>
                  <a:cubicBezTo>
                    <a:pt x="128" y="177"/>
                    <a:pt x="124" y="182"/>
                    <a:pt x="121" y="186"/>
                  </a:cubicBezTo>
                  <a:cubicBezTo>
                    <a:pt x="117" y="190"/>
                    <a:pt x="114" y="196"/>
                    <a:pt x="110" y="203"/>
                  </a:cubicBezTo>
                  <a:cubicBezTo>
                    <a:pt x="107" y="210"/>
                    <a:pt x="103" y="220"/>
                    <a:pt x="100" y="231"/>
                  </a:cubicBezTo>
                  <a:cubicBezTo>
                    <a:pt x="96" y="243"/>
                    <a:pt x="92" y="258"/>
                    <a:pt x="86" y="277"/>
                  </a:cubicBezTo>
                  <a:lnTo>
                    <a:pt x="0" y="277"/>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noEditPoints="1"/>
            </p:cNvSpPr>
            <p:nvPr/>
          </p:nvSpPr>
          <p:spPr bwMode="auto">
            <a:xfrm>
              <a:off x="2133600" y="3635375"/>
              <a:ext cx="138113" cy="60325"/>
            </a:xfrm>
            <a:custGeom>
              <a:avLst/>
              <a:gdLst>
                <a:gd name="T0" fmla="*/ 0 w 87"/>
                <a:gd name="T1" fmla="*/ 29 h 38"/>
                <a:gd name="T2" fmla="*/ 87 w 87"/>
                <a:gd name="T3" fmla="*/ 29 h 38"/>
                <a:gd name="T4" fmla="*/ 87 w 87"/>
                <a:gd name="T5" fmla="*/ 38 h 38"/>
                <a:gd name="T6" fmla="*/ 0 w 87"/>
                <a:gd name="T7" fmla="*/ 38 h 38"/>
                <a:gd name="T8" fmla="*/ 0 w 87"/>
                <a:gd name="T9" fmla="*/ 29 h 38"/>
                <a:gd name="T10" fmla="*/ 0 w 87"/>
                <a:gd name="T11" fmla="*/ 0 h 38"/>
                <a:gd name="T12" fmla="*/ 87 w 87"/>
                <a:gd name="T13" fmla="*/ 0 h 38"/>
                <a:gd name="T14" fmla="*/ 87 w 87"/>
                <a:gd name="T15" fmla="*/ 9 h 38"/>
                <a:gd name="T16" fmla="*/ 0 w 87"/>
                <a:gd name="T17" fmla="*/ 9 h 38"/>
                <a:gd name="T18" fmla="*/ 0 w 8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0" y="29"/>
                  </a:moveTo>
                  <a:lnTo>
                    <a:pt x="87" y="29"/>
                  </a:lnTo>
                  <a:lnTo>
                    <a:pt x="87" y="38"/>
                  </a:lnTo>
                  <a:lnTo>
                    <a:pt x="0" y="38"/>
                  </a:lnTo>
                  <a:lnTo>
                    <a:pt x="0" y="29"/>
                  </a:lnTo>
                  <a:close/>
                  <a:moveTo>
                    <a:pt x="0" y="0"/>
                  </a:moveTo>
                  <a:lnTo>
                    <a:pt x="87" y="0"/>
                  </a:lnTo>
                  <a:lnTo>
                    <a:pt x="87"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noEditPoints="1"/>
            </p:cNvSpPr>
            <p:nvPr/>
          </p:nvSpPr>
          <p:spPr bwMode="auto">
            <a:xfrm>
              <a:off x="2371725" y="3576638"/>
              <a:ext cx="347663" cy="155575"/>
            </a:xfrm>
            <a:custGeom>
              <a:avLst/>
              <a:gdLst>
                <a:gd name="T0" fmla="*/ 2966 w 3647"/>
                <a:gd name="T1" fmla="*/ 865 h 1637"/>
                <a:gd name="T2" fmla="*/ 2818 w 3647"/>
                <a:gd name="T3" fmla="*/ 1045 h 1637"/>
                <a:gd name="T4" fmla="*/ 2819 w 3647"/>
                <a:gd name="T5" fmla="*/ 1319 h 1637"/>
                <a:gd name="T6" fmla="*/ 2973 w 3647"/>
                <a:gd name="T7" fmla="*/ 1509 h 1637"/>
                <a:gd name="T8" fmla="*/ 3283 w 3647"/>
                <a:gd name="T9" fmla="*/ 1498 h 1637"/>
                <a:gd name="T10" fmla="*/ 3423 w 3647"/>
                <a:gd name="T11" fmla="*/ 1199 h 1637"/>
                <a:gd name="T12" fmla="*/ 3275 w 3647"/>
                <a:gd name="T13" fmla="*/ 881 h 1637"/>
                <a:gd name="T14" fmla="*/ 3118 w 3647"/>
                <a:gd name="T15" fmla="*/ 100 h 1637"/>
                <a:gd name="T16" fmla="*/ 2815 w 3647"/>
                <a:gd name="T17" fmla="*/ 408 h 1637"/>
                <a:gd name="T18" fmla="*/ 2884 w 3647"/>
                <a:gd name="T19" fmla="*/ 643 h 1637"/>
                <a:gd name="T20" fmla="*/ 3120 w 3647"/>
                <a:gd name="T21" fmla="*/ 741 h 1637"/>
                <a:gd name="T22" fmla="*/ 3382 w 3647"/>
                <a:gd name="T23" fmla="*/ 591 h 1637"/>
                <a:gd name="T24" fmla="*/ 3377 w 3647"/>
                <a:gd name="T25" fmla="*/ 243 h 1637"/>
                <a:gd name="T26" fmla="*/ 3118 w 3647"/>
                <a:gd name="T27" fmla="*/ 100 h 1637"/>
                <a:gd name="T28" fmla="*/ 3404 w 3647"/>
                <a:gd name="T29" fmla="*/ 47 h 1637"/>
                <a:gd name="T30" fmla="*/ 3635 w 3647"/>
                <a:gd name="T31" fmla="*/ 400 h 1637"/>
                <a:gd name="T32" fmla="*/ 3376 w 3647"/>
                <a:gd name="T33" fmla="*/ 773 h 1637"/>
                <a:gd name="T34" fmla="*/ 3579 w 3647"/>
                <a:gd name="T35" fmla="*/ 939 h 1637"/>
                <a:gd name="T36" fmla="*/ 3581 w 3647"/>
                <a:gd name="T37" fmla="*/ 1419 h 1637"/>
                <a:gd name="T38" fmla="*/ 3099 w 3647"/>
                <a:gd name="T39" fmla="*/ 1637 h 1637"/>
                <a:gd name="T40" fmla="*/ 2643 w 3647"/>
                <a:gd name="T41" fmla="*/ 1433 h 1637"/>
                <a:gd name="T42" fmla="*/ 2613 w 3647"/>
                <a:gd name="T43" fmla="*/ 1020 h 1637"/>
                <a:gd name="T44" fmla="*/ 2849 w 3647"/>
                <a:gd name="T45" fmla="*/ 807 h 1637"/>
                <a:gd name="T46" fmla="*/ 2594 w 3647"/>
                <a:gd name="T47" fmla="*/ 418 h 1637"/>
                <a:gd name="T48" fmla="*/ 2849 w 3647"/>
                <a:gd name="T49" fmla="*/ 54 h 1637"/>
                <a:gd name="T50" fmla="*/ 1794 w 3647"/>
                <a:gd name="T51" fmla="*/ 0 h 1637"/>
                <a:gd name="T52" fmla="*/ 2234 w 3647"/>
                <a:gd name="T53" fmla="*/ 373 h 1637"/>
                <a:gd name="T54" fmla="*/ 2183 w 3647"/>
                <a:gd name="T55" fmla="*/ 590 h 1637"/>
                <a:gd name="T56" fmla="*/ 2014 w 3647"/>
                <a:gd name="T57" fmla="*/ 819 h 1637"/>
                <a:gd name="T58" fmla="*/ 1501 w 3647"/>
                <a:gd name="T59" fmla="*/ 1431 h 1637"/>
                <a:gd name="T60" fmla="*/ 2035 w 3647"/>
                <a:gd name="T61" fmla="*/ 1424 h 1637"/>
                <a:gd name="T62" fmla="*/ 2125 w 3647"/>
                <a:gd name="T63" fmla="*/ 1358 h 1637"/>
                <a:gd name="T64" fmla="*/ 2255 w 3647"/>
                <a:gd name="T65" fmla="*/ 1276 h 1637"/>
                <a:gd name="T66" fmla="*/ 1271 w 3647"/>
                <a:gd name="T67" fmla="*/ 1618 h 1637"/>
                <a:gd name="T68" fmla="*/ 1407 w 3647"/>
                <a:gd name="T69" fmla="*/ 1310 h 1637"/>
                <a:gd name="T70" fmla="*/ 1845 w 3647"/>
                <a:gd name="T71" fmla="*/ 779 h 1637"/>
                <a:gd name="T72" fmla="*/ 1989 w 3647"/>
                <a:gd name="T73" fmla="*/ 517 h 1637"/>
                <a:gd name="T74" fmla="*/ 1975 w 3647"/>
                <a:gd name="T75" fmla="*/ 253 h 1637"/>
                <a:gd name="T76" fmla="*/ 1743 w 3647"/>
                <a:gd name="T77" fmla="*/ 108 h 1637"/>
                <a:gd name="T78" fmla="*/ 1306 w 3647"/>
                <a:gd name="T79" fmla="*/ 352 h 1637"/>
                <a:gd name="T80" fmla="*/ 1572 w 3647"/>
                <a:gd name="T81" fmla="*/ 30 h 1637"/>
                <a:gd name="T82" fmla="*/ 549 w 3647"/>
                <a:gd name="T83" fmla="*/ 0 h 1637"/>
                <a:gd name="T84" fmla="*/ 606 w 3647"/>
                <a:gd name="T85" fmla="*/ 312 h 1637"/>
                <a:gd name="T86" fmla="*/ 614 w 3647"/>
                <a:gd name="T87" fmla="*/ 1415 h 1637"/>
                <a:gd name="T88" fmla="*/ 696 w 3647"/>
                <a:gd name="T89" fmla="*/ 1505 h 1637"/>
                <a:gd name="T90" fmla="*/ 933 w 3647"/>
                <a:gd name="T91" fmla="*/ 1533 h 1637"/>
                <a:gd name="T92" fmla="*/ 67 w 3647"/>
                <a:gd name="T93" fmla="*/ 1618 h 1637"/>
                <a:gd name="T94" fmla="*/ 253 w 3647"/>
                <a:gd name="T95" fmla="*/ 1517 h 1637"/>
                <a:gd name="T96" fmla="*/ 381 w 3647"/>
                <a:gd name="T97" fmla="*/ 1431 h 1637"/>
                <a:gd name="T98" fmla="*/ 394 w 3647"/>
                <a:gd name="T99" fmla="*/ 362 h 1637"/>
                <a:gd name="T100" fmla="*/ 330 w 3647"/>
                <a:gd name="T101" fmla="*/ 272 h 1637"/>
                <a:gd name="T102" fmla="*/ 52 w 3647"/>
                <a:gd name="T103" fmla="*/ 417 h 1637"/>
                <a:gd name="T104" fmla="*/ 549 w 3647"/>
                <a:gd name="T105"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47" h="1637">
                  <a:moveTo>
                    <a:pt x="3112" y="838"/>
                  </a:moveTo>
                  <a:cubicBezTo>
                    <a:pt x="3054" y="838"/>
                    <a:pt x="3006" y="847"/>
                    <a:pt x="2966" y="865"/>
                  </a:cubicBezTo>
                  <a:cubicBezTo>
                    <a:pt x="2927" y="883"/>
                    <a:pt x="2895" y="907"/>
                    <a:pt x="2870" y="937"/>
                  </a:cubicBezTo>
                  <a:cubicBezTo>
                    <a:pt x="2846" y="968"/>
                    <a:pt x="2828" y="1004"/>
                    <a:pt x="2818" y="1045"/>
                  </a:cubicBezTo>
                  <a:cubicBezTo>
                    <a:pt x="2807" y="1086"/>
                    <a:pt x="2802" y="1130"/>
                    <a:pt x="2802" y="1177"/>
                  </a:cubicBezTo>
                  <a:cubicBezTo>
                    <a:pt x="2802" y="1227"/>
                    <a:pt x="2808" y="1275"/>
                    <a:pt x="2819" y="1319"/>
                  </a:cubicBezTo>
                  <a:cubicBezTo>
                    <a:pt x="2831" y="1363"/>
                    <a:pt x="2850" y="1401"/>
                    <a:pt x="2875" y="1433"/>
                  </a:cubicBezTo>
                  <a:cubicBezTo>
                    <a:pt x="2900" y="1465"/>
                    <a:pt x="2933" y="1491"/>
                    <a:pt x="2973" y="1509"/>
                  </a:cubicBezTo>
                  <a:cubicBezTo>
                    <a:pt x="3013" y="1528"/>
                    <a:pt x="3061" y="1537"/>
                    <a:pt x="3118" y="1537"/>
                  </a:cubicBezTo>
                  <a:cubicBezTo>
                    <a:pt x="3182" y="1537"/>
                    <a:pt x="3237" y="1524"/>
                    <a:pt x="3283" y="1498"/>
                  </a:cubicBezTo>
                  <a:cubicBezTo>
                    <a:pt x="3328" y="1472"/>
                    <a:pt x="3363" y="1433"/>
                    <a:pt x="3387" y="1382"/>
                  </a:cubicBezTo>
                  <a:cubicBezTo>
                    <a:pt x="3411" y="1330"/>
                    <a:pt x="3423" y="1269"/>
                    <a:pt x="3423" y="1199"/>
                  </a:cubicBezTo>
                  <a:cubicBezTo>
                    <a:pt x="3423" y="1124"/>
                    <a:pt x="3410" y="1059"/>
                    <a:pt x="3384" y="1005"/>
                  </a:cubicBezTo>
                  <a:cubicBezTo>
                    <a:pt x="3358" y="951"/>
                    <a:pt x="3322" y="909"/>
                    <a:pt x="3275" y="881"/>
                  </a:cubicBezTo>
                  <a:cubicBezTo>
                    <a:pt x="3228" y="852"/>
                    <a:pt x="3174" y="838"/>
                    <a:pt x="3112" y="838"/>
                  </a:cubicBezTo>
                  <a:close/>
                  <a:moveTo>
                    <a:pt x="3118" y="100"/>
                  </a:moveTo>
                  <a:cubicBezTo>
                    <a:pt x="3020" y="100"/>
                    <a:pt x="2944" y="126"/>
                    <a:pt x="2893" y="180"/>
                  </a:cubicBezTo>
                  <a:cubicBezTo>
                    <a:pt x="2841" y="233"/>
                    <a:pt x="2815" y="309"/>
                    <a:pt x="2815" y="408"/>
                  </a:cubicBezTo>
                  <a:cubicBezTo>
                    <a:pt x="2815" y="454"/>
                    <a:pt x="2820" y="497"/>
                    <a:pt x="2831" y="538"/>
                  </a:cubicBezTo>
                  <a:cubicBezTo>
                    <a:pt x="2842" y="579"/>
                    <a:pt x="2860" y="614"/>
                    <a:pt x="2884" y="643"/>
                  </a:cubicBezTo>
                  <a:cubicBezTo>
                    <a:pt x="2908" y="673"/>
                    <a:pt x="2939" y="697"/>
                    <a:pt x="2978" y="714"/>
                  </a:cubicBezTo>
                  <a:cubicBezTo>
                    <a:pt x="3017" y="732"/>
                    <a:pt x="3064" y="741"/>
                    <a:pt x="3120" y="741"/>
                  </a:cubicBezTo>
                  <a:cubicBezTo>
                    <a:pt x="3185" y="741"/>
                    <a:pt x="3240" y="728"/>
                    <a:pt x="3284" y="703"/>
                  </a:cubicBezTo>
                  <a:cubicBezTo>
                    <a:pt x="3328" y="677"/>
                    <a:pt x="3361" y="640"/>
                    <a:pt x="3382" y="591"/>
                  </a:cubicBezTo>
                  <a:cubicBezTo>
                    <a:pt x="3404" y="542"/>
                    <a:pt x="3415" y="486"/>
                    <a:pt x="3415" y="422"/>
                  </a:cubicBezTo>
                  <a:cubicBezTo>
                    <a:pt x="3415" y="352"/>
                    <a:pt x="3402" y="292"/>
                    <a:pt x="3377" y="243"/>
                  </a:cubicBezTo>
                  <a:cubicBezTo>
                    <a:pt x="3351" y="194"/>
                    <a:pt x="3316" y="158"/>
                    <a:pt x="3272" y="135"/>
                  </a:cubicBezTo>
                  <a:cubicBezTo>
                    <a:pt x="3227" y="111"/>
                    <a:pt x="3176" y="100"/>
                    <a:pt x="3118" y="100"/>
                  </a:cubicBezTo>
                  <a:close/>
                  <a:moveTo>
                    <a:pt x="3120" y="0"/>
                  </a:moveTo>
                  <a:cubicBezTo>
                    <a:pt x="3233" y="0"/>
                    <a:pt x="3327" y="16"/>
                    <a:pt x="3404" y="47"/>
                  </a:cubicBezTo>
                  <a:cubicBezTo>
                    <a:pt x="3481" y="79"/>
                    <a:pt x="3538" y="125"/>
                    <a:pt x="3577" y="185"/>
                  </a:cubicBezTo>
                  <a:cubicBezTo>
                    <a:pt x="3616" y="244"/>
                    <a:pt x="3635" y="316"/>
                    <a:pt x="3635" y="400"/>
                  </a:cubicBezTo>
                  <a:cubicBezTo>
                    <a:pt x="3635" y="486"/>
                    <a:pt x="3614" y="560"/>
                    <a:pt x="3572" y="622"/>
                  </a:cubicBezTo>
                  <a:cubicBezTo>
                    <a:pt x="3529" y="684"/>
                    <a:pt x="3464" y="734"/>
                    <a:pt x="3376" y="773"/>
                  </a:cubicBezTo>
                  <a:lnTo>
                    <a:pt x="3378" y="789"/>
                  </a:lnTo>
                  <a:cubicBezTo>
                    <a:pt x="3467" y="823"/>
                    <a:pt x="3533" y="873"/>
                    <a:pt x="3579" y="939"/>
                  </a:cubicBezTo>
                  <a:cubicBezTo>
                    <a:pt x="3624" y="1005"/>
                    <a:pt x="3647" y="1085"/>
                    <a:pt x="3647" y="1178"/>
                  </a:cubicBezTo>
                  <a:cubicBezTo>
                    <a:pt x="3647" y="1269"/>
                    <a:pt x="3625" y="1350"/>
                    <a:pt x="3581" y="1419"/>
                  </a:cubicBezTo>
                  <a:cubicBezTo>
                    <a:pt x="3537" y="1489"/>
                    <a:pt x="3474" y="1542"/>
                    <a:pt x="3391" y="1580"/>
                  </a:cubicBezTo>
                  <a:cubicBezTo>
                    <a:pt x="3307" y="1618"/>
                    <a:pt x="3210" y="1637"/>
                    <a:pt x="3099" y="1637"/>
                  </a:cubicBezTo>
                  <a:cubicBezTo>
                    <a:pt x="2995" y="1637"/>
                    <a:pt x="2904" y="1620"/>
                    <a:pt x="2826" y="1585"/>
                  </a:cubicBezTo>
                  <a:cubicBezTo>
                    <a:pt x="2747" y="1550"/>
                    <a:pt x="2686" y="1499"/>
                    <a:pt x="2643" y="1433"/>
                  </a:cubicBezTo>
                  <a:cubicBezTo>
                    <a:pt x="2600" y="1366"/>
                    <a:pt x="2578" y="1287"/>
                    <a:pt x="2578" y="1196"/>
                  </a:cubicBezTo>
                  <a:cubicBezTo>
                    <a:pt x="2578" y="1129"/>
                    <a:pt x="2590" y="1070"/>
                    <a:pt x="2613" y="1020"/>
                  </a:cubicBezTo>
                  <a:cubicBezTo>
                    <a:pt x="2636" y="970"/>
                    <a:pt x="2667" y="928"/>
                    <a:pt x="2705" y="896"/>
                  </a:cubicBezTo>
                  <a:cubicBezTo>
                    <a:pt x="2743" y="863"/>
                    <a:pt x="2791" y="834"/>
                    <a:pt x="2849" y="807"/>
                  </a:cubicBezTo>
                  <a:lnTo>
                    <a:pt x="2846" y="792"/>
                  </a:lnTo>
                  <a:cubicBezTo>
                    <a:pt x="2678" y="720"/>
                    <a:pt x="2594" y="595"/>
                    <a:pt x="2594" y="418"/>
                  </a:cubicBezTo>
                  <a:cubicBezTo>
                    <a:pt x="2594" y="338"/>
                    <a:pt x="2616" y="266"/>
                    <a:pt x="2660" y="203"/>
                  </a:cubicBezTo>
                  <a:cubicBezTo>
                    <a:pt x="2705" y="139"/>
                    <a:pt x="2768" y="90"/>
                    <a:pt x="2849" y="54"/>
                  </a:cubicBezTo>
                  <a:cubicBezTo>
                    <a:pt x="2931" y="18"/>
                    <a:pt x="3021" y="0"/>
                    <a:pt x="3120" y="0"/>
                  </a:cubicBezTo>
                  <a:close/>
                  <a:moveTo>
                    <a:pt x="1794" y="0"/>
                  </a:moveTo>
                  <a:cubicBezTo>
                    <a:pt x="1939" y="0"/>
                    <a:pt x="2049" y="32"/>
                    <a:pt x="2123" y="95"/>
                  </a:cubicBezTo>
                  <a:cubicBezTo>
                    <a:pt x="2197" y="159"/>
                    <a:pt x="2234" y="252"/>
                    <a:pt x="2234" y="373"/>
                  </a:cubicBezTo>
                  <a:cubicBezTo>
                    <a:pt x="2234" y="414"/>
                    <a:pt x="2230" y="452"/>
                    <a:pt x="2222" y="487"/>
                  </a:cubicBezTo>
                  <a:cubicBezTo>
                    <a:pt x="2214" y="522"/>
                    <a:pt x="2201" y="556"/>
                    <a:pt x="2183" y="590"/>
                  </a:cubicBezTo>
                  <a:cubicBezTo>
                    <a:pt x="2166" y="624"/>
                    <a:pt x="2142" y="661"/>
                    <a:pt x="2112" y="700"/>
                  </a:cubicBezTo>
                  <a:cubicBezTo>
                    <a:pt x="2083" y="739"/>
                    <a:pt x="2050" y="778"/>
                    <a:pt x="2014" y="819"/>
                  </a:cubicBezTo>
                  <a:cubicBezTo>
                    <a:pt x="1978" y="859"/>
                    <a:pt x="1916" y="926"/>
                    <a:pt x="1828" y="1020"/>
                  </a:cubicBezTo>
                  <a:cubicBezTo>
                    <a:pt x="1679" y="1177"/>
                    <a:pt x="1570" y="1314"/>
                    <a:pt x="1501" y="1431"/>
                  </a:cubicBezTo>
                  <a:lnTo>
                    <a:pt x="1942" y="1431"/>
                  </a:lnTo>
                  <a:cubicBezTo>
                    <a:pt x="1981" y="1431"/>
                    <a:pt x="2012" y="1429"/>
                    <a:pt x="2035" y="1424"/>
                  </a:cubicBezTo>
                  <a:cubicBezTo>
                    <a:pt x="2058" y="1419"/>
                    <a:pt x="2077" y="1411"/>
                    <a:pt x="2091" y="1400"/>
                  </a:cubicBezTo>
                  <a:cubicBezTo>
                    <a:pt x="2105" y="1389"/>
                    <a:pt x="2116" y="1375"/>
                    <a:pt x="2125" y="1358"/>
                  </a:cubicBezTo>
                  <a:cubicBezTo>
                    <a:pt x="2133" y="1340"/>
                    <a:pt x="2143" y="1313"/>
                    <a:pt x="2156" y="1276"/>
                  </a:cubicBezTo>
                  <a:lnTo>
                    <a:pt x="2255" y="1276"/>
                  </a:lnTo>
                  <a:lnTo>
                    <a:pt x="2235" y="1618"/>
                  </a:lnTo>
                  <a:lnTo>
                    <a:pt x="1271" y="1618"/>
                  </a:lnTo>
                  <a:lnTo>
                    <a:pt x="1271" y="1562"/>
                  </a:lnTo>
                  <a:cubicBezTo>
                    <a:pt x="1305" y="1480"/>
                    <a:pt x="1350" y="1396"/>
                    <a:pt x="1407" y="1310"/>
                  </a:cubicBezTo>
                  <a:cubicBezTo>
                    <a:pt x="1464" y="1224"/>
                    <a:pt x="1545" y="1123"/>
                    <a:pt x="1649" y="1007"/>
                  </a:cubicBezTo>
                  <a:cubicBezTo>
                    <a:pt x="1740" y="907"/>
                    <a:pt x="1805" y="831"/>
                    <a:pt x="1845" y="779"/>
                  </a:cubicBezTo>
                  <a:cubicBezTo>
                    <a:pt x="1889" y="723"/>
                    <a:pt x="1922" y="674"/>
                    <a:pt x="1943" y="633"/>
                  </a:cubicBezTo>
                  <a:cubicBezTo>
                    <a:pt x="1965" y="592"/>
                    <a:pt x="1980" y="554"/>
                    <a:pt x="1989" y="517"/>
                  </a:cubicBezTo>
                  <a:cubicBezTo>
                    <a:pt x="1999" y="481"/>
                    <a:pt x="2003" y="445"/>
                    <a:pt x="2003" y="408"/>
                  </a:cubicBezTo>
                  <a:cubicBezTo>
                    <a:pt x="2003" y="349"/>
                    <a:pt x="1994" y="297"/>
                    <a:pt x="1975" y="253"/>
                  </a:cubicBezTo>
                  <a:cubicBezTo>
                    <a:pt x="1957" y="208"/>
                    <a:pt x="1928" y="172"/>
                    <a:pt x="1889" y="146"/>
                  </a:cubicBezTo>
                  <a:cubicBezTo>
                    <a:pt x="1850" y="121"/>
                    <a:pt x="1802" y="108"/>
                    <a:pt x="1743" y="108"/>
                  </a:cubicBezTo>
                  <a:cubicBezTo>
                    <a:pt x="1597" y="108"/>
                    <a:pt x="1499" y="189"/>
                    <a:pt x="1448" y="352"/>
                  </a:cubicBezTo>
                  <a:lnTo>
                    <a:pt x="1306" y="352"/>
                  </a:lnTo>
                  <a:lnTo>
                    <a:pt x="1306" y="127"/>
                  </a:lnTo>
                  <a:cubicBezTo>
                    <a:pt x="1401" y="82"/>
                    <a:pt x="1489" y="50"/>
                    <a:pt x="1572" y="30"/>
                  </a:cubicBezTo>
                  <a:cubicBezTo>
                    <a:pt x="1654" y="10"/>
                    <a:pt x="1728" y="0"/>
                    <a:pt x="1794" y="0"/>
                  </a:cubicBezTo>
                  <a:close/>
                  <a:moveTo>
                    <a:pt x="549" y="0"/>
                  </a:moveTo>
                  <a:lnTo>
                    <a:pt x="613" y="0"/>
                  </a:lnTo>
                  <a:cubicBezTo>
                    <a:pt x="609" y="75"/>
                    <a:pt x="606" y="179"/>
                    <a:pt x="606" y="312"/>
                  </a:cubicBezTo>
                  <a:lnTo>
                    <a:pt x="606" y="1312"/>
                  </a:lnTo>
                  <a:cubicBezTo>
                    <a:pt x="606" y="1358"/>
                    <a:pt x="609" y="1392"/>
                    <a:pt x="614" y="1415"/>
                  </a:cubicBezTo>
                  <a:cubicBezTo>
                    <a:pt x="619" y="1438"/>
                    <a:pt x="628" y="1457"/>
                    <a:pt x="641" y="1471"/>
                  </a:cubicBezTo>
                  <a:cubicBezTo>
                    <a:pt x="654" y="1486"/>
                    <a:pt x="672" y="1497"/>
                    <a:pt x="696" y="1505"/>
                  </a:cubicBezTo>
                  <a:cubicBezTo>
                    <a:pt x="721" y="1513"/>
                    <a:pt x="751" y="1520"/>
                    <a:pt x="788" y="1524"/>
                  </a:cubicBezTo>
                  <a:cubicBezTo>
                    <a:pt x="825" y="1528"/>
                    <a:pt x="873" y="1531"/>
                    <a:pt x="933" y="1533"/>
                  </a:cubicBezTo>
                  <a:lnTo>
                    <a:pt x="933" y="1618"/>
                  </a:lnTo>
                  <a:lnTo>
                    <a:pt x="67" y="1618"/>
                  </a:lnTo>
                  <a:lnTo>
                    <a:pt x="67" y="1533"/>
                  </a:lnTo>
                  <a:cubicBezTo>
                    <a:pt x="154" y="1529"/>
                    <a:pt x="216" y="1524"/>
                    <a:pt x="253" y="1517"/>
                  </a:cubicBezTo>
                  <a:cubicBezTo>
                    <a:pt x="290" y="1510"/>
                    <a:pt x="318" y="1500"/>
                    <a:pt x="338" y="1487"/>
                  </a:cubicBezTo>
                  <a:cubicBezTo>
                    <a:pt x="357" y="1474"/>
                    <a:pt x="372" y="1455"/>
                    <a:pt x="381" y="1431"/>
                  </a:cubicBezTo>
                  <a:cubicBezTo>
                    <a:pt x="390" y="1407"/>
                    <a:pt x="394" y="1367"/>
                    <a:pt x="394" y="1312"/>
                  </a:cubicBezTo>
                  <a:lnTo>
                    <a:pt x="394" y="362"/>
                  </a:lnTo>
                  <a:cubicBezTo>
                    <a:pt x="394" y="331"/>
                    <a:pt x="389" y="308"/>
                    <a:pt x="378" y="294"/>
                  </a:cubicBezTo>
                  <a:cubicBezTo>
                    <a:pt x="367" y="279"/>
                    <a:pt x="351" y="272"/>
                    <a:pt x="330" y="272"/>
                  </a:cubicBezTo>
                  <a:cubicBezTo>
                    <a:pt x="305" y="272"/>
                    <a:pt x="269" y="285"/>
                    <a:pt x="223" y="311"/>
                  </a:cubicBezTo>
                  <a:cubicBezTo>
                    <a:pt x="177" y="336"/>
                    <a:pt x="120" y="372"/>
                    <a:pt x="52" y="417"/>
                  </a:cubicBezTo>
                  <a:lnTo>
                    <a:pt x="0" y="327"/>
                  </a:lnTo>
                  <a:lnTo>
                    <a:pt x="54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2998788" y="3576638"/>
              <a:ext cx="93663" cy="153988"/>
            </a:xfrm>
            <a:custGeom>
              <a:avLst/>
              <a:gdLst>
                <a:gd name="T0" fmla="*/ 523 w 985"/>
                <a:gd name="T1" fmla="*/ 0 h 1618"/>
                <a:gd name="T2" fmla="*/ 852 w 985"/>
                <a:gd name="T3" fmla="*/ 95 h 1618"/>
                <a:gd name="T4" fmla="*/ 964 w 985"/>
                <a:gd name="T5" fmla="*/ 373 h 1618"/>
                <a:gd name="T6" fmla="*/ 951 w 985"/>
                <a:gd name="T7" fmla="*/ 487 h 1618"/>
                <a:gd name="T8" fmla="*/ 913 w 985"/>
                <a:gd name="T9" fmla="*/ 590 h 1618"/>
                <a:gd name="T10" fmla="*/ 842 w 985"/>
                <a:gd name="T11" fmla="*/ 700 h 1618"/>
                <a:gd name="T12" fmla="*/ 743 w 985"/>
                <a:gd name="T13" fmla="*/ 819 h 1618"/>
                <a:gd name="T14" fmla="*/ 557 w 985"/>
                <a:gd name="T15" fmla="*/ 1020 h 1618"/>
                <a:gd name="T16" fmla="*/ 230 w 985"/>
                <a:gd name="T17" fmla="*/ 1431 h 1618"/>
                <a:gd name="T18" fmla="*/ 672 w 985"/>
                <a:gd name="T19" fmla="*/ 1431 h 1618"/>
                <a:gd name="T20" fmla="*/ 764 w 985"/>
                <a:gd name="T21" fmla="*/ 1424 h 1618"/>
                <a:gd name="T22" fmla="*/ 821 w 985"/>
                <a:gd name="T23" fmla="*/ 1400 h 1618"/>
                <a:gd name="T24" fmla="*/ 854 w 985"/>
                <a:gd name="T25" fmla="*/ 1358 h 1618"/>
                <a:gd name="T26" fmla="*/ 885 w 985"/>
                <a:gd name="T27" fmla="*/ 1276 h 1618"/>
                <a:gd name="T28" fmla="*/ 985 w 985"/>
                <a:gd name="T29" fmla="*/ 1276 h 1618"/>
                <a:gd name="T30" fmla="*/ 965 w 985"/>
                <a:gd name="T31" fmla="*/ 1618 h 1618"/>
                <a:gd name="T32" fmla="*/ 0 w 985"/>
                <a:gd name="T33" fmla="*/ 1618 h 1618"/>
                <a:gd name="T34" fmla="*/ 0 w 985"/>
                <a:gd name="T35" fmla="*/ 1562 h 1618"/>
                <a:gd name="T36" fmla="*/ 136 w 985"/>
                <a:gd name="T37" fmla="*/ 1310 h 1618"/>
                <a:gd name="T38" fmla="*/ 379 w 985"/>
                <a:gd name="T39" fmla="*/ 1007 h 1618"/>
                <a:gd name="T40" fmla="*/ 575 w 985"/>
                <a:gd name="T41" fmla="*/ 779 h 1618"/>
                <a:gd name="T42" fmla="*/ 672 w 985"/>
                <a:gd name="T43" fmla="*/ 633 h 1618"/>
                <a:gd name="T44" fmla="*/ 719 w 985"/>
                <a:gd name="T45" fmla="*/ 517 h 1618"/>
                <a:gd name="T46" fmla="*/ 733 w 985"/>
                <a:gd name="T47" fmla="*/ 408 h 1618"/>
                <a:gd name="T48" fmla="*/ 705 w 985"/>
                <a:gd name="T49" fmla="*/ 253 h 1618"/>
                <a:gd name="T50" fmla="*/ 618 w 985"/>
                <a:gd name="T51" fmla="*/ 146 h 1618"/>
                <a:gd name="T52" fmla="*/ 473 w 985"/>
                <a:gd name="T53" fmla="*/ 108 h 1618"/>
                <a:gd name="T54" fmla="*/ 177 w 985"/>
                <a:gd name="T55" fmla="*/ 352 h 1618"/>
                <a:gd name="T56" fmla="*/ 35 w 985"/>
                <a:gd name="T57" fmla="*/ 352 h 1618"/>
                <a:gd name="T58" fmla="*/ 35 w 985"/>
                <a:gd name="T59" fmla="*/ 127 h 1618"/>
                <a:gd name="T60" fmla="*/ 301 w 985"/>
                <a:gd name="T61" fmla="*/ 30 h 1618"/>
                <a:gd name="T62" fmla="*/ 523 w 985"/>
                <a:gd name="T63"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5" h="1618">
                  <a:moveTo>
                    <a:pt x="523" y="0"/>
                  </a:moveTo>
                  <a:cubicBezTo>
                    <a:pt x="668" y="0"/>
                    <a:pt x="778" y="32"/>
                    <a:pt x="852" y="95"/>
                  </a:cubicBezTo>
                  <a:cubicBezTo>
                    <a:pt x="926" y="159"/>
                    <a:pt x="964" y="252"/>
                    <a:pt x="964" y="373"/>
                  </a:cubicBezTo>
                  <a:cubicBezTo>
                    <a:pt x="964" y="414"/>
                    <a:pt x="959" y="452"/>
                    <a:pt x="951" y="487"/>
                  </a:cubicBezTo>
                  <a:cubicBezTo>
                    <a:pt x="943" y="522"/>
                    <a:pt x="930" y="556"/>
                    <a:pt x="913" y="590"/>
                  </a:cubicBezTo>
                  <a:cubicBezTo>
                    <a:pt x="895" y="624"/>
                    <a:pt x="871" y="661"/>
                    <a:pt x="842" y="700"/>
                  </a:cubicBezTo>
                  <a:cubicBezTo>
                    <a:pt x="812" y="739"/>
                    <a:pt x="779" y="778"/>
                    <a:pt x="743" y="819"/>
                  </a:cubicBezTo>
                  <a:cubicBezTo>
                    <a:pt x="707" y="859"/>
                    <a:pt x="645" y="926"/>
                    <a:pt x="557" y="1020"/>
                  </a:cubicBezTo>
                  <a:cubicBezTo>
                    <a:pt x="409" y="1177"/>
                    <a:pt x="300" y="1314"/>
                    <a:pt x="230" y="1431"/>
                  </a:cubicBezTo>
                  <a:lnTo>
                    <a:pt x="672" y="1431"/>
                  </a:lnTo>
                  <a:cubicBezTo>
                    <a:pt x="710" y="1431"/>
                    <a:pt x="741" y="1429"/>
                    <a:pt x="764" y="1424"/>
                  </a:cubicBezTo>
                  <a:cubicBezTo>
                    <a:pt x="788" y="1419"/>
                    <a:pt x="807" y="1411"/>
                    <a:pt x="821" y="1400"/>
                  </a:cubicBezTo>
                  <a:cubicBezTo>
                    <a:pt x="835" y="1389"/>
                    <a:pt x="846" y="1375"/>
                    <a:pt x="854" y="1358"/>
                  </a:cubicBezTo>
                  <a:cubicBezTo>
                    <a:pt x="862" y="1340"/>
                    <a:pt x="873" y="1313"/>
                    <a:pt x="885" y="1276"/>
                  </a:cubicBezTo>
                  <a:lnTo>
                    <a:pt x="985" y="1276"/>
                  </a:lnTo>
                  <a:lnTo>
                    <a:pt x="965" y="1618"/>
                  </a:lnTo>
                  <a:lnTo>
                    <a:pt x="0" y="1618"/>
                  </a:lnTo>
                  <a:lnTo>
                    <a:pt x="0" y="1562"/>
                  </a:lnTo>
                  <a:cubicBezTo>
                    <a:pt x="34" y="1480"/>
                    <a:pt x="79" y="1396"/>
                    <a:pt x="136" y="1310"/>
                  </a:cubicBezTo>
                  <a:cubicBezTo>
                    <a:pt x="193" y="1224"/>
                    <a:pt x="274" y="1123"/>
                    <a:pt x="379" y="1007"/>
                  </a:cubicBezTo>
                  <a:cubicBezTo>
                    <a:pt x="469" y="907"/>
                    <a:pt x="535" y="831"/>
                    <a:pt x="575" y="779"/>
                  </a:cubicBezTo>
                  <a:cubicBezTo>
                    <a:pt x="618" y="723"/>
                    <a:pt x="651" y="674"/>
                    <a:pt x="672" y="633"/>
                  </a:cubicBezTo>
                  <a:cubicBezTo>
                    <a:pt x="694" y="592"/>
                    <a:pt x="709" y="554"/>
                    <a:pt x="719" y="517"/>
                  </a:cubicBezTo>
                  <a:cubicBezTo>
                    <a:pt x="728" y="481"/>
                    <a:pt x="733" y="445"/>
                    <a:pt x="733" y="408"/>
                  </a:cubicBezTo>
                  <a:cubicBezTo>
                    <a:pt x="733" y="349"/>
                    <a:pt x="723" y="297"/>
                    <a:pt x="705" y="253"/>
                  </a:cubicBezTo>
                  <a:cubicBezTo>
                    <a:pt x="686" y="208"/>
                    <a:pt x="657" y="172"/>
                    <a:pt x="618" y="146"/>
                  </a:cubicBezTo>
                  <a:cubicBezTo>
                    <a:pt x="580" y="121"/>
                    <a:pt x="531" y="108"/>
                    <a:pt x="473" y="108"/>
                  </a:cubicBezTo>
                  <a:cubicBezTo>
                    <a:pt x="326" y="108"/>
                    <a:pt x="228" y="189"/>
                    <a:pt x="177" y="352"/>
                  </a:cubicBezTo>
                  <a:lnTo>
                    <a:pt x="35" y="352"/>
                  </a:lnTo>
                  <a:lnTo>
                    <a:pt x="35" y="127"/>
                  </a:lnTo>
                  <a:cubicBezTo>
                    <a:pt x="130" y="82"/>
                    <a:pt x="218" y="50"/>
                    <a:pt x="301" y="30"/>
                  </a:cubicBezTo>
                  <a:cubicBezTo>
                    <a:pt x="383" y="10"/>
                    <a:pt x="457" y="0"/>
                    <a:pt x="52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noEditPoints="1"/>
            </p:cNvSpPr>
            <p:nvPr/>
          </p:nvSpPr>
          <p:spPr bwMode="auto">
            <a:xfrm>
              <a:off x="3122613" y="3541713"/>
              <a:ext cx="76200" cy="106363"/>
            </a:xfrm>
            <a:custGeom>
              <a:avLst/>
              <a:gdLst>
                <a:gd name="T0" fmla="*/ 426 w 800"/>
                <a:gd name="T1" fmla="*/ 544 h 1131"/>
                <a:gd name="T2" fmla="*/ 320 w 800"/>
                <a:gd name="T3" fmla="*/ 559 h 1131"/>
                <a:gd name="T4" fmla="*/ 227 w 800"/>
                <a:gd name="T5" fmla="*/ 601 h 1131"/>
                <a:gd name="T6" fmla="*/ 199 w 800"/>
                <a:gd name="T7" fmla="*/ 624 h 1131"/>
                <a:gd name="T8" fmla="*/ 185 w 800"/>
                <a:gd name="T9" fmla="*/ 648 h 1131"/>
                <a:gd name="T10" fmla="*/ 178 w 800"/>
                <a:gd name="T11" fmla="*/ 683 h 1131"/>
                <a:gd name="T12" fmla="*/ 176 w 800"/>
                <a:gd name="T13" fmla="*/ 740 h 1131"/>
                <a:gd name="T14" fmla="*/ 397 w 800"/>
                <a:gd name="T15" fmla="*/ 1045 h 1131"/>
                <a:gd name="T16" fmla="*/ 501 w 800"/>
                <a:gd name="T17" fmla="*/ 1027 h 1131"/>
                <a:gd name="T18" fmla="*/ 572 w 800"/>
                <a:gd name="T19" fmla="*/ 976 h 1131"/>
                <a:gd name="T20" fmla="*/ 612 w 800"/>
                <a:gd name="T21" fmla="*/ 895 h 1131"/>
                <a:gd name="T22" fmla="*/ 625 w 800"/>
                <a:gd name="T23" fmla="*/ 784 h 1131"/>
                <a:gd name="T24" fmla="*/ 574 w 800"/>
                <a:gd name="T25" fmla="*/ 606 h 1131"/>
                <a:gd name="T26" fmla="*/ 426 w 800"/>
                <a:gd name="T27" fmla="*/ 544 h 1131"/>
                <a:gd name="T28" fmla="*/ 653 w 800"/>
                <a:gd name="T29" fmla="*/ 0 h 1131"/>
                <a:gd name="T30" fmla="*/ 672 w 800"/>
                <a:gd name="T31" fmla="*/ 24 h 1131"/>
                <a:gd name="T32" fmla="*/ 691 w 800"/>
                <a:gd name="T33" fmla="*/ 46 h 1131"/>
                <a:gd name="T34" fmla="*/ 691 w 800"/>
                <a:gd name="T35" fmla="*/ 97 h 1131"/>
                <a:gd name="T36" fmla="*/ 504 w 800"/>
                <a:gd name="T37" fmla="*/ 124 h 1131"/>
                <a:gd name="T38" fmla="*/ 357 w 800"/>
                <a:gd name="T39" fmla="*/ 210 h 1131"/>
                <a:gd name="T40" fmla="*/ 250 w 800"/>
                <a:gd name="T41" fmla="*/ 348 h 1131"/>
                <a:gd name="T42" fmla="*/ 183 w 800"/>
                <a:gd name="T43" fmla="*/ 533 h 1131"/>
                <a:gd name="T44" fmla="*/ 193 w 800"/>
                <a:gd name="T45" fmla="*/ 538 h 1131"/>
                <a:gd name="T46" fmla="*/ 262 w 800"/>
                <a:gd name="T47" fmla="*/ 496 h 1131"/>
                <a:gd name="T48" fmla="*/ 332 w 800"/>
                <a:gd name="T49" fmla="*/ 467 h 1131"/>
                <a:gd name="T50" fmla="*/ 405 w 800"/>
                <a:gd name="T51" fmla="*/ 450 h 1131"/>
                <a:gd name="T52" fmla="*/ 486 w 800"/>
                <a:gd name="T53" fmla="*/ 445 h 1131"/>
                <a:gd name="T54" fmla="*/ 619 w 800"/>
                <a:gd name="T55" fmla="*/ 467 h 1131"/>
                <a:gd name="T56" fmla="*/ 718 w 800"/>
                <a:gd name="T57" fmla="*/ 532 h 1131"/>
                <a:gd name="T58" fmla="*/ 779 w 800"/>
                <a:gd name="T59" fmla="*/ 636 h 1131"/>
                <a:gd name="T60" fmla="*/ 800 w 800"/>
                <a:gd name="T61" fmla="*/ 770 h 1131"/>
                <a:gd name="T62" fmla="*/ 774 w 800"/>
                <a:gd name="T63" fmla="*/ 915 h 1131"/>
                <a:gd name="T64" fmla="*/ 696 w 800"/>
                <a:gd name="T65" fmla="*/ 1030 h 1131"/>
                <a:gd name="T66" fmla="*/ 569 w 800"/>
                <a:gd name="T67" fmla="*/ 1105 h 1131"/>
                <a:gd name="T68" fmla="*/ 390 w 800"/>
                <a:gd name="T69" fmla="*/ 1131 h 1131"/>
                <a:gd name="T70" fmla="*/ 99 w 800"/>
                <a:gd name="T71" fmla="*/ 1021 h 1131"/>
                <a:gd name="T72" fmla="*/ 0 w 800"/>
                <a:gd name="T73" fmla="*/ 696 h 1131"/>
                <a:gd name="T74" fmla="*/ 22 w 800"/>
                <a:gd name="T75" fmla="*/ 511 h 1131"/>
                <a:gd name="T76" fmla="*/ 85 w 800"/>
                <a:gd name="T77" fmla="*/ 347 h 1131"/>
                <a:gd name="T78" fmla="*/ 186 w 800"/>
                <a:gd name="T79" fmla="*/ 210 h 1131"/>
                <a:gd name="T80" fmla="*/ 318 w 800"/>
                <a:gd name="T81" fmla="*/ 103 h 1131"/>
                <a:gd name="T82" fmla="*/ 476 w 800"/>
                <a:gd name="T83" fmla="*/ 32 h 1131"/>
                <a:gd name="T84" fmla="*/ 653 w 800"/>
                <a:gd name="T85"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1131">
                  <a:moveTo>
                    <a:pt x="426" y="544"/>
                  </a:moveTo>
                  <a:cubicBezTo>
                    <a:pt x="387" y="544"/>
                    <a:pt x="352" y="549"/>
                    <a:pt x="320" y="559"/>
                  </a:cubicBezTo>
                  <a:cubicBezTo>
                    <a:pt x="287" y="569"/>
                    <a:pt x="256" y="583"/>
                    <a:pt x="227" y="601"/>
                  </a:cubicBezTo>
                  <a:cubicBezTo>
                    <a:pt x="215" y="609"/>
                    <a:pt x="206" y="617"/>
                    <a:pt x="199" y="624"/>
                  </a:cubicBezTo>
                  <a:cubicBezTo>
                    <a:pt x="193" y="630"/>
                    <a:pt x="188" y="639"/>
                    <a:pt x="185" y="648"/>
                  </a:cubicBezTo>
                  <a:cubicBezTo>
                    <a:pt x="181" y="657"/>
                    <a:pt x="179" y="669"/>
                    <a:pt x="178" y="683"/>
                  </a:cubicBezTo>
                  <a:cubicBezTo>
                    <a:pt x="177" y="697"/>
                    <a:pt x="176" y="716"/>
                    <a:pt x="176" y="740"/>
                  </a:cubicBezTo>
                  <a:cubicBezTo>
                    <a:pt x="176" y="943"/>
                    <a:pt x="250" y="1045"/>
                    <a:pt x="397" y="1045"/>
                  </a:cubicBezTo>
                  <a:cubicBezTo>
                    <a:pt x="437" y="1045"/>
                    <a:pt x="472" y="1039"/>
                    <a:pt x="501" y="1027"/>
                  </a:cubicBezTo>
                  <a:cubicBezTo>
                    <a:pt x="530" y="1015"/>
                    <a:pt x="553" y="998"/>
                    <a:pt x="572" y="976"/>
                  </a:cubicBezTo>
                  <a:cubicBezTo>
                    <a:pt x="590" y="954"/>
                    <a:pt x="604" y="927"/>
                    <a:pt x="612" y="895"/>
                  </a:cubicBezTo>
                  <a:cubicBezTo>
                    <a:pt x="621" y="862"/>
                    <a:pt x="625" y="825"/>
                    <a:pt x="625" y="784"/>
                  </a:cubicBezTo>
                  <a:cubicBezTo>
                    <a:pt x="625" y="707"/>
                    <a:pt x="608" y="648"/>
                    <a:pt x="574" y="606"/>
                  </a:cubicBezTo>
                  <a:cubicBezTo>
                    <a:pt x="539" y="564"/>
                    <a:pt x="490" y="544"/>
                    <a:pt x="426" y="544"/>
                  </a:cubicBezTo>
                  <a:close/>
                  <a:moveTo>
                    <a:pt x="653" y="0"/>
                  </a:moveTo>
                  <a:cubicBezTo>
                    <a:pt x="660" y="8"/>
                    <a:pt x="667" y="16"/>
                    <a:pt x="672" y="24"/>
                  </a:cubicBezTo>
                  <a:cubicBezTo>
                    <a:pt x="678" y="31"/>
                    <a:pt x="684" y="39"/>
                    <a:pt x="691" y="46"/>
                  </a:cubicBezTo>
                  <a:lnTo>
                    <a:pt x="691" y="97"/>
                  </a:lnTo>
                  <a:cubicBezTo>
                    <a:pt x="622" y="96"/>
                    <a:pt x="559" y="105"/>
                    <a:pt x="504" y="124"/>
                  </a:cubicBezTo>
                  <a:cubicBezTo>
                    <a:pt x="448" y="144"/>
                    <a:pt x="399" y="172"/>
                    <a:pt x="357" y="210"/>
                  </a:cubicBezTo>
                  <a:cubicBezTo>
                    <a:pt x="315" y="247"/>
                    <a:pt x="279" y="293"/>
                    <a:pt x="250" y="348"/>
                  </a:cubicBezTo>
                  <a:cubicBezTo>
                    <a:pt x="222" y="403"/>
                    <a:pt x="199" y="465"/>
                    <a:pt x="183" y="533"/>
                  </a:cubicBezTo>
                  <a:lnTo>
                    <a:pt x="193" y="538"/>
                  </a:lnTo>
                  <a:cubicBezTo>
                    <a:pt x="216" y="522"/>
                    <a:pt x="240" y="508"/>
                    <a:pt x="262" y="496"/>
                  </a:cubicBezTo>
                  <a:cubicBezTo>
                    <a:pt x="285" y="484"/>
                    <a:pt x="309" y="474"/>
                    <a:pt x="332" y="467"/>
                  </a:cubicBezTo>
                  <a:cubicBezTo>
                    <a:pt x="356" y="459"/>
                    <a:pt x="380" y="453"/>
                    <a:pt x="405" y="450"/>
                  </a:cubicBezTo>
                  <a:cubicBezTo>
                    <a:pt x="430" y="446"/>
                    <a:pt x="457" y="445"/>
                    <a:pt x="486" y="445"/>
                  </a:cubicBezTo>
                  <a:cubicBezTo>
                    <a:pt x="536" y="445"/>
                    <a:pt x="581" y="452"/>
                    <a:pt x="619" y="467"/>
                  </a:cubicBezTo>
                  <a:cubicBezTo>
                    <a:pt x="658" y="482"/>
                    <a:pt x="691" y="504"/>
                    <a:pt x="718" y="532"/>
                  </a:cubicBezTo>
                  <a:cubicBezTo>
                    <a:pt x="745" y="561"/>
                    <a:pt x="765" y="595"/>
                    <a:pt x="779" y="636"/>
                  </a:cubicBezTo>
                  <a:cubicBezTo>
                    <a:pt x="793" y="676"/>
                    <a:pt x="800" y="720"/>
                    <a:pt x="800" y="770"/>
                  </a:cubicBezTo>
                  <a:cubicBezTo>
                    <a:pt x="800" y="822"/>
                    <a:pt x="791" y="870"/>
                    <a:pt x="774" y="915"/>
                  </a:cubicBezTo>
                  <a:cubicBezTo>
                    <a:pt x="757" y="960"/>
                    <a:pt x="731" y="998"/>
                    <a:pt x="696" y="1030"/>
                  </a:cubicBezTo>
                  <a:cubicBezTo>
                    <a:pt x="662" y="1062"/>
                    <a:pt x="619" y="1087"/>
                    <a:pt x="569" y="1105"/>
                  </a:cubicBezTo>
                  <a:cubicBezTo>
                    <a:pt x="518" y="1123"/>
                    <a:pt x="459" y="1131"/>
                    <a:pt x="390" y="1131"/>
                  </a:cubicBezTo>
                  <a:cubicBezTo>
                    <a:pt x="262" y="1131"/>
                    <a:pt x="164" y="1095"/>
                    <a:pt x="99" y="1021"/>
                  </a:cubicBezTo>
                  <a:cubicBezTo>
                    <a:pt x="33" y="947"/>
                    <a:pt x="0" y="839"/>
                    <a:pt x="0" y="696"/>
                  </a:cubicBezTo>
                  <a:cubicBezTo>
                    <a:pt x="0" y="632"/>
                    <a:pt x="7" y="570"/>
                    <a:pt x="22" y="511"/>
                  </a:cubicBezTo>
                  <a:cubicBezTo>
                    <a:pt x="36" y="453"/>
                    <a:pt x="57" y="398"/>
                    <a:pt x="85" y="347"/>
                  </a:cubicBezTo>
                  <a:cubicBezTo>
                    <a:pt x="113" y="297"/>
                    <a:pt x="146" y="251"/>
                    <a:pt x="186" y="210"/>
                  </a:cubicBezTo>
                  <a:cubicBezTo>
                    <a:pt x="225" y="169"/>
                    <a:pt x="270" y="133"/>
                    <a:pt x="318" y="103"/>
                  </a:cubicBezTo>
                  <a:cubicBezTo>
                    <a:pt x="367" y="73"/>
                    <a:pt x="420" y="49"/>
                    <a:pt x="476" y="32"/>
                  </a:cubicBezTo>
                  <a:cubicBezTo>
                    <a:pt x="533" y="14"/>
                    <a:pt x="592" y="4"/>
                    <a:pt x="65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noEditPoints="1"/>
            </p:cNvSpPr>
            <p:nvPr/>
          </p:nvSpPr>
          <p:spPr bwMode="auto">
            <a:xfrm>
              <a:off x="3298825" y="3635375"/>
              <a:ext cx="136525" cy="60325"/>
            </a:xfrm>
            <a:custGeom>
              <a:avLst/>
              <a:gdLst>
                <a:gd name="T0" fmla="*/ 0 w 86"/>
                <a:gd name="T1" fmla="*/ 29 h 38"/>
                <a:gd name="T2" fmla="*/ 86 w 86"/>
                <a:gd name="T3" fmla="*/ 29 h 38"/>
                <a:gd name="T4" fmla="*/ 86 w 86"/>
                <a:gd name="T5" fmla="*/ 38 h 38"/>
                <a:gd name="T6" fmla="*/ 0 w 86"/>
                <a:gd name="T7" fmla="*/ 38 h 38"/>
                <a:gd name="T8" fmla="*/ 0 w 86"/>
                <a:gd name="T9" fmla="*/ 29 h 38"/>
                <a:gd name="T10" fmla="*/ 0 w 86"/>
                <a:gd name="T11" fmla="*/ 0 h 38"/>
                <a:gd name="T12" fmla="*/ 86 w 86"/>
                <a:gd name="T13" fmla="*/ 0 h 38"/>
                <a:gd name="T14" fmla="*/ 86 w 86"/>
                <a:gd name="T15" fmla="*/ 9 h 38"/>
                <a:gd name="T16" fmla="*/ 0 w 86"/>
                <a:gd name="T17" fmla="*/ 9 h 38"/>
                <a:gd name="T18" fmla="*/ 0 w 86"/>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38">
                  <a:moveTo>
                    <a:pt x="0" y="29"/>
                  </a:moveTo>
                  <a:lnTo>
                    <a:pt x="86" y="29"/>
                  </a:lnTo>
                  <a:lnTo>
                    <a:pt x="86" y="38"/>
                  </a:lnTo>
                  <a:lnTo>
                    <a:pt x="0" y="38"/>
                  </a:lnTo>
                  <a:lnTo>
                    <a:pt x="0" y="29"/>
                  </a:lnTo>
                  <a:close/>
                  <a:moveTo>
                    <a:pt x="0" y="0"/>
                  </a:moveTo>
                  <a:lnTo>
                    <a:pt x="86" y="0"/>
                  </a:lnTo>
                  <a:lnTo>
                    <a:pt x="86"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noEditPoints="1"/>
            </p:cNvSpPr>
            <p:nvPr/>
          </p:nvSpPr>
          <p:spPr bwMode="auto">
            <a:xfrm>
              <a:off x="3530600" y="3576638"/>
              <a:ext cx="230188" cy="155575"/>
            </a:xfrm>
            <a:custGeom>
              <a:avLst/>
              <a:gdLst>
                <a:gd name="T0" fmla="*/ 456 w 2415"/>
                <a:gd name="T1" fmla="*/ 787 h 1637"/>
                <a:gd name="T2" fmla="*/ 264 w 2415"/>
                <a:gd name="T3" fmla="*/ 887 h 1637"/>
                <a:gd name="T4" fmla="*/ 228 w 2415"/>
                <a:gd name="T5" fmla="*/ 969 h 1637"/>
                <a:gd name="T6" fmla="*/ 299 w 2415"/>
                <a:gd name="T7" fmla="*/ 1420 h 1637"/>
                <a:gd name="T8" fmla="*/ 674 w 2415"/>
                <a:gd name="T9" fmla="*/ 1507 h 1637"/>
                <a:gd name="T10" fmla="*/ 824 w 2415"/>
                <a:gd name="T11" fmla="*/ 1298 h 1637"/>
                <a:gd name="T12" fmla="*/ 768 w 2415"/>
                <a:gd name="T13" fmla="*/ 871 h 1637"/>
                <a:gd name="T14" fmla="*/ 1918 w 2415"/>
                <a:gd name="T15" fmla="*/ 275 h 1637"/>
                <a:gd name="T16" fmla="*/ 1460 w 2415"/>
                <a:gd name="T17" fmla="*/ 1020 h 1637"/>
                <a:gd name="T18" fmla="*/ 1918 w 2415"/>
                <a:gd name="T19" fmla="*/ 728 h 1637"/>
                <a:gd name="T20" fmla="*/ 1930 w 2415"/>
                <a:gd name="T21" fmla="*/ 275 h 1637"/>
                <a:gd name="T22" fmla="*/ 1952 w 2415"/>
                <a:gd name="T23" fmla="*/ 11 h 1637"/>
                <a:gd name="T24" fmla="*/ 2119 w 2415"/>
                <a:gd name="T25" fmla="*/ 1020 h 1637"/>
                <a:gd name="T26" fmla="*/ 2241 w 2415"/>
                <a:gd name="T27" fmla="*/ 1010 h 1637"/>
                <a:gd name="T28" fmla="*/ 2326 w 2415"/>
                <a:gd name="T29" fmla="*/ 892 h 1637"/>
                <a:gd name="T30" fmla="*/ 2401 w 2415"/>
                <a:gd name="T31" fmla="*/ 1133 h 1637"/>
                <a:gd name="T32" fmla="*/ 2119 w 2415"/>
                <a:gd name="T33" fmla="*/ 1325 h 1637"/>
                <a:gd name="T34" fmla="*/ 2142 w 2415"/>
                <a:gd name="T35" fmla="*/ 1498 h 1637"/>
                <a:gd name="T36" fmla="*/ 2257 w 2415"/>
                <a:gd name="T37" fmla="*/ 1561 h 1637"/>
                <a:gd name="T38" fmla="*/ 1781 w 2415"/>
                <a:gd name="T39" fmla="*/ 1618 h 1637"/>
                <a:gd name="T40" fmla="*/ 1878 w 2415"/>
                <a:gd name="T41" fmla="*/ 1519 h 1637"/>
                <a:gd name="T42" fmla="*/ 1918 w 2415"/>
                <a:gd name="T43" fmla="*/ 1325 h 1637"/>
                <a:gd name="T44" fmla="*/ 1266 w 2415"/>
                <a:gd name="T45" fmla="*/ 1133 h 1637"/>
                <a:gd name="T46" fmla="*/ 1952 w 2415"/>
                <a:gd name="T47" fmla="*/ 11 h 1637"/>
                <a:gd name="T48" fmla="*/ 916 w 2415"/>
                <a:gd name="T49" fmla="*/ 64 h 1637"/>
                <a:gd name="T50" fmla="*/ 596 w 2415"/>
                <a:gd name="T51" fmla="*/ 199 h 1637"/>
                <a:gd name="T52" fmla="*/ 235 w 2415"/>
                <a:gd name="T53" fmla="*/ 783 h 1637"/>
                <a:gd name="T54" fmla="*/ 441 w 2415"/>
                <a:gd name="T55" fmla="*/ 684 h 1637"/>
                <a:gd name="T56" fmla="*/ 873 w 2415"/>
                <a:gd name="T57" fmla="*/ 710 h 1637"/>
                <a:gd name="T58" fmla="*/ 1060 w 2415"/>
                <a:gd name="T59" fmla="*/ 1118 h 1637"/>
                <a:gd name="T60" fmla="*/ 820 w 2415"/>
                <a:gd name="T61" fmla="*/ 1570 h 1637"/>
                <a:gd name="T62" fmla="*/ 131 w 2415"/>
                <a:gd name="T63" fmla="*/ 1478 h 1637"/>
                <a:gd name="T64" fmla="*/ 66 w 2415"/>
                <a:gd name="T65" fmla="*/ 618 h 1637"/>
                <a:gd name="T66" fmla="*/ 533 w 2415"/>
                <a:gd name="T67" fmla="*/ 87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15" h="1637">
                  <a:moveTo>
                    <a:pt x="566" y="775"/>
                  </a:moveTo>
                  <a:cubicBezTo>
                    <a:pt x="528" y="775"/>
                    <a:pt x="491" y="779"/>
                    <a:pt x="456" y="787"/>
                  </a:cubicBezTo>
                  <a:cubicBezTo>
                    <a:pt x="420" y="796"/>
                    <a:pt x="387" y="809"/>
                    <a:pt x="356" y="825"/>
                  </a:cubicBezTo>
                  <a:cubicBezTo>
                    <a:pt x="324" y="841"/>
                    <a:pt x="294" y="862"/>
                    <a:pt x="264" y="887"/>
                  </a:cubicBezTo>
                  <a:cubicBezTo>
                    <a:pt x="255" y="896"/>
                    <a:pt x="248" y="905"/>
                    <a:pt x="243" y="914"/>
                  </a:cubicBezTo>
                  <a:cubicBezTo>
                    <a:pt x="235" y="929"/>
                    <a:pt x="230" y="947"/>
                    <a:pt x="228" y="969"/>
                  </a:cubicBezTo>
                  <a:cubicBezTo>
                    <a:pt x="225" y="991"/>
                    <a:pt x="224" y="1028"/>
                    <a:pt x="224" y="1079"/>
                  </a:cubicBezTo>
                  <a:cubicBezTo>
                    <a:pt x="224" y="1229"/>
                    <a:pt x="249" y="1342"/>
                    <a:pt x="299" y="1420"/>
                  </a:cubicBezTo>
                  <a:cubicBezTo>
                    <a:pt x="349" y="1498"/>
                    <a:pt x="425" y="1537"/>
                    <a:pt x="527" y="1537"/>
                  </a:cubicBezTo>
                  <a:cubicBezTo>
                    <a:pt x="585" y="1537"/>
                    <a:pt x="634" y="1527"/>
                    <a:pt x="674" y="1507"/>
                  </a:cubicBezTo>
                  <a:cubicBezTo>
                    <a:pt x="714" y="1487"/>
                    <a:pt x="746" y="1459"/>
                    <a:pt x="771" y="1423"/>
                  </a:cubicBezTo>
                  <a:cubicBezTo>
                    <a:pt x="796" y="1388"/>
                    <a:pt x="813" y="1346"/>
                    <a:pt x="824" y="1298"/>
                  </a:cubicBezTo>
                  <a:cubicBezTo>
                    <a:pt x="834" y="1250"/>
                    <a:pt x="840" y="1198"/>
                    <a:pt x="840" y="1141"/>
                  </a:cubicBezTo>
                  <a:cubicBezTo>
                    <a:pt x="840" y="1026"/>
                    <a:pt x="816" y="936"/>
                    <a:pt x="768" y="871"/>
                  </a:cubicBezTo>
                  <a:cubicBezTo>
                    <a:pt x="720" y="807"/>
                    <a:pt x="653" y="775"/>
                    <a:pt x="566" y="775"/>
                  </a:cubicBezTo>
                  <a:close/>
                  <a:moveTo>
                    <a:pt x="1918" y="275"/>
                  </a:moveTo>
                  <a:lnTo>
                    <a:pt x="1460" y="1003"/>
                  </a:lnTo>
                  <a:lnTo>
                    <a:pt x="1460" y="1020"/>
                  </a:lnTo>
                  <a:lnTo>
                    <a:pt x="1918" y="1020"/>
                  </a:lnTo>
                  <a:lnTo>
                    <a:pt x="1918" y="728"/>
                  </a:lnTo>
                  <a:cubicBezTo>
                    <a:pt x="1918" y="654"/>
                    <a:pt x="1919" y="572"/>
                    <a:pt x="1921" y="481"/>
                  </a:cubicBezTo>
                  <a:cubicBezTo>
                    <a:pt x="1924" y="390"/>
                    <a:pt x="1927" y="321"/>
                    <a:pt x="1930" y="275"/>
                  </a:cubicBezTo>
                  <a:lnTo>
                    <a:pt x="1918" y="275"/>
                  </a:lnTo>
                  <a:close/>
                  <a:moveTo>
                    <a:pt x="1952" y="11"/>
                  </a:moveTo>
                  <a:lnTo>
                    <a:pt x="2119" y="11"/>
                  </a:lnTo>
                  <a:lnTo>
                    <a:pt x="2119" y="1020"/>
                  </a:lnTo>
                  <a:lnTo>
                    <a:pt x="2144" y="1020"/>
                  </a:lnTo>
                  <a:cubicBezTo>
                    <a:pt x="2189" y="1020"/>
                    <a:pt x="2222" y="1016"/>
                    <a:pt x="2241" y="1010"/>
                  </a:cubicBezTo>
                  <a:cubicBezTo>
                    <a:pt x="2261" y="1003"/>
                    <a:pt x="2277" y="991"/>
                    <a:pt x="2290" y="974"/>
                  </a:cubicBezTo>
                  <a:cubicBezTo>
                    <a:pt x="2303" y="958"/>
                    <a:pt x="2315" y="930"/>
                    <a:pt x="2326" y="892"/>
                  </a:cubicBezTo>
                  <a:lnTo>
                    <a:pt x="2415" y="892"/>
                  </a:lnTo>
                  <a:lnTo>
                    <a:pt x="2401" y="1133"/>
                  </a:lnTo>
                  <a:lnTo>
                    <a:pt x="2119" y="1133"/>
                  </a:lnTo>
                  <a:lnTo>
                    <a:pt x="2119" y="1325"/>
                  </a:lnTo>
                  <a:cubicBezTo>
                    <a:pt x="2119" y="1378"/>
                    <a:pt x="2121" y="1416"/>
                    <a:pt x="2125" y="1440"/>
                  </a:cubicBezTo>
                  <a:cubicBezTo>
                    <a:pt x="2128" y="1464"/>
                    <a:pt x="2134" y="1484"/>
                    <a:pt x="2142" y="1498"/>
                  </a:cubicBezTo>
                  <a:cubicBezTo>
                    <a:pt x="2151" y="1512"/>
                    <a:pt x="2163" y="1523"/>
                    <a:pt x="2179" y="1533"/>
                  </a:cubicBezTo>
                  <a:cubicBezTo>
                    <a:pt x="2195" y="1542"/>
                    <a:pt x="2221" y="1552"/>
                    <a:pt x="2257" y="1561"/>
                  </a:cubicBezTo>
                  <a:lnTo>
                    <a:pt x="2257" y="1618"/>
                  </a:lnTo>
                  <a:lnTo>
                    <a:pt x="1781" y="1618"/>
                  </a:lnTo>
                  <a:lnTo>
                    <a:pt x="1781" y="1561"/>
                  </a:lnTo>
                  <a:cubicBezTo>
                    <a:pt x="1829" y="1548"/>
                    <a:pt x="1862" y="1535"/>
                    <a:pt x="1878" y="1519"/>
                  </a:cubicBezTo>
                  <a:cubicBezTo>
                    <a:pt x="1894" y="1504"/>
                    <a:pt x="1905" y="1482"/>
                    <a:pt x="1910" y="1454"/>
                  </a:cubicBezTo>
                  <a:cubicBezTo>
                    <a:pt x="1915" y="1426"/>
                    <a:pt x="1918" y="1383"/>
                    <a:pt x="1918" y="1325"/>
                  </a:cubicBezTo>
                  <a:lnTo>
                    <a:pt x="1918" y="1133"/>
                  </a:lnTo>
                  <a:lnTo>
                    <a:pt x="1266" y="1133"/>
                  </a:lnTo>
                  <a:lnTo>
                    <a:pt x="1266" y="1045"/>
                  </a:lnTo>
                  <a:lnTo>
                    <a:pt x="1952" y="11"/>
                  </a:lnTo>
                  <a:close/>
                  <a:moveTo>
                    <a:pt x="868" y="0"/>
                  </a:moveTo>
                  <a:lnTo>
                    <a:pt x="916" y="64"/>
                  </a:lnTo>
                  <a:lnTo>
                    <a:pt x="916" y="122"/>
                  </a:lnTo>
                  <a:cubicBezTo>
                    <a:pt x="795" y="122"/>
                    <a:pt x="689" y="148"/>
                    <a:pt x="596" y="199"/>
                  </a:cubicBezTo>
                  <a:cubicBezTo>
                    <a:pt x="503" y="251"/>
                    <a:pt x="426" y="327"/>
                    <a:pt x="364" y="427"/>
                  </a:cubicBezTo>
                  <a:cubicBezTo>
                    <a:pt x="303" y="527"/>
                    <a:pt x="260" y="645"/>
                    <a:pt x="235" y="783"/>
                  </a:cubicBezTo>
                  <a:lnTo>
                    <a:pt x="247" y="787"/>
                  </a:lnTo>
                  <a:cubicBezTo>
                    <a:pt x="312" y="741"/>
                    <a:pt x="377" y="706"/>
                    <a:pt x="441" y="684"/>
                  </a:cubicBezTo>
                  <a:cubicBezTo>
                    <a:pt x="504" y="662"/>
                    <a:pt x="573" y="652"/>
                    <a:pt x="647" y="652"/>
                  </a:cubicBezTo>
                  <a:cubicBezTo>
                    <a:pt x="736" y="652"/>
                    <a:pt x="811" y="671"/>
                    <a:pt x="873" y="710"/>
                  </a:cubicBezTo>
                  <a:cubicBezTo>
                    <a:pt x="935" y="748"/>
                    <a:pt x="982" y="803"/>
                    <a:pt x="1013" y="872"/>
                  </a:cubicBezTo>
                  <a:cubicBezTo>
                    <a:pt x="1044" y="942"/>
                    <a:pt x="1060" y="1024"/>
                    <a:pt x="1060" y="1118"/>
                  </a:cubicBezTo>
                  <a:cubicBezTo>
                    <a:pt x="1060" y="1220"/>
                    <a:pt x="1040" y="1309"/>
                    <a:pt x="1001" y="1387"/>
                  </a:cubicBezTo>
                  <a:cubicBezTo>
                    <a:pt x="962" y="1465"/>
                    <a:pt x="902" y="1526"/>
                    <a:pt x="820" y="1570"/>
                  </a:cubicBezTo>
                  <a:cubicBezTo>
                    <a:pt x="739" y="1615"/>
                    <a:pt x="638" y="1637"/>
                    <a:pt x="518" y="1637"/>
                  </a:cubicBezTo>
                  <a:cubicBezTo>
                    <a:pt x="347" y="1637"/>
                    <a:pt x="218" y="1584"/>
                    <a:pt x="131" y="1478"/>
                  </a:cubicBezTo>
                  <a:cubicBezTo>
                    <a:pt x="44" y="1371"/>
                    <a:pt x="0" y="1215"/>
                    <a:pt x="0" y="1008"/>
                  </a:cubicBezTo>
                  <a:cubicBezTo>
                    <a:pt x="0" y="869"/>
                    <a:pt x="22" y="739"/>
                    <a:pt x="66" y="618"/>
                  </a:cubicBezTo>
                  <a:cubicBezTo>
                    <a:pt x="110" y="496"/>
                    <a:pt x="172" y="391"/>
                    <a:pt x="252" y="301"/>
                  </a:cubicBezTo>
                  <a:cubicBezTo>
                    <a:pt x="333" y="210"/>
                    <a:pt x="426" y="139"/>
                    <a:pt x="533" y="87"/>
                  </a:cubicBezTo>
                  <a:cubicBezTo>
                    <a:pt x="639" y="35"/>
                    <a:pt x="750" y="6"/>
                    <a:pt x="86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p:nvSpPr>
          <p:spPr bwMode="auto">
            <a:xfrm>
              <a:off x="4041775" y="3581400"/>
              <a:ext cx="93663" cy="153988"/>
            </a:xfrm>
            <a:custGeom>
              <a:avLst/>
              <a:gdLst>
                <a:gd name="T0" fmla="*/ 523 w 985"/>
                <a:gd name="T1" fmla="*/ 0 h 1618"/>
                <a:gd name="T2" fmla="*/ 852 w 985"/>
                <a:gd name="T3" fmla="*/ 95 h 1618"/>
                <a:gd name="T4" fmla="*/ 964 w 985"/>
                <a:gd name="T5" fmla="*/ 373 h 1618"/>
                <a:gd name="T6" fmla="*/ 951 w 985"/>
                <a:gd name="T7" fmla="*/ 487 h 1618"/>
                <a:gd name="T8" fmla="*/ 913 w 985"/>
                <a:gd name="T9" fmla="*/ 590 h 1618"/>
                <a:gd name="T10" fmla="*/ 842 w 985"/>
                <a:gd name="T11" fmla="*/ 700 h 1618"/>
                <a:gd name="T12" fmla="*/ 743 w 985"/>
                <a:gd name="T13" fmla="*/ 819 h 1618"/>
                <a:gd name="T14" fmla="*/ 557 w 985"/>
                <a:gd name="T15" fmla="*/ 1020 h 1618"/>
                <a:gd name="T16" fmla="*/ 230 w 985"/>
                <a:gd name="T17" fmla="*/ 1431 h 1618"/>
                <a:gd name="T18" fmla="*/ 672 w 985"/>
                <a:gd name="T19" fmla="*/ 1431 h 1618"/>
                <a:gd name="T20" fmla="*/ 764 w 985"/>
                <a:gd name="T21" fmla="*/ 1424 h 1618"/>
                <a:gd name="T22" fmla="*/ 821 w 985"/>
                <a:gd name="T23" fmla="*/ 1400 h 1618"/>
                <a:gd name="T24" fmla="*/ 854 w 985"/>
                <a:gd name="T25" fmla="*/ 1358 h 1618"/>
                <a:gd name="T26" fmla="*/ 885 w 985"/>
                <a:gd name="T27" fmla="*/ 1276 h 1618"/>
                <a:gd name="T28" fmla="*/ 985 w 985"/>
                <a:gd name="T29" fmla="*/ 1276 h 1618"/>
                <a:gd name="T30" fmla="*/ 965 w 985"/>
                <a:gd name="T31" fmla="*/ 1618 h 1618"/>
                <a:gd name="T32" fmla="*/ 0 w 985"/>
                <a:gd name="T33" fmla="*/ 1618 h 1618"/>
                <a:gd name="T34" fmla="*/ 0 w 985"/>
                <a:gd name="T35" fmla="*/ 1562 h 1618"/>
                <a:gd name="T36" fmla="*/ 136 w 985"/>
                <a:gd name="T37" fmla="*/ 1310 h 1618"/>
                <a:gd name="T38" fmla="*/ 379 w 985"/>
                <a:gd name="T39" fmla="*/ 1007 h 1618"/>
                <a:gd name="T40" fmla="*/ 575 w 985"/>
                <a:gd name="T41" fmla="*/ 779 h 1618"/>
                <a:gd name="T42" fmla="*/ 672 w 985"/>
                <a:gd name="T43" fmla="*/ 633 h 1618"/>
                <a:gd name="T44" fmla="*/ 719 w 985"/>
                <a:gd name="T45" fmla="*/ 517 h 1618"/>
                <a:gd name="T46" fmla="*/ 733 w 985"/>
                <a:gd name="T47" fmla="*/ 408 h 1618"/>
                <a:gd name="T48" fmla="*/ 705 w 985"/>
                <a:gd name="T49" fmla="*/ 253 h 1618"/>
                <a:gd name="T50" fmla="*/ 618 w 985"/>
                <a:gd name="T51" fmla="*/ 146 h 1618"/>
                <a:gd name="T52" fmla="*/ 473 w 985"/>
                <a:gd name="T53" fmla="*/ 108 h 1618"/>
                <a:gd name="T54" fmla="*/ 177 w 985"/>
                <a:gd name="T55" fmla="*/ 352 h 1618"/>
                <a:gd name="T56" fmla="*/ 35 w 985"/>
                <a:gd name="T57" fmla="*/ 352 h 1618"/>
                <a:gd name="T58" fmla="*/ 35 w 985"/>
                <a:gd name="T59" fmla="*/ 127 h 1618"/>
                <a:gd name="T60" fmla="*/ 301 w 985"/>
                <a:gd name="T61" fmla="*/ 30 h 1618"/>
                <a:gd name="T62" fmla="*/ 523 w 985"/>
                <a:gd name="T63"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5" h="1618">
                  <a:moveTo>
                    <a:pt x="523" y="0"/>
                  </a:moveTo>
                  <a:cubicBezTo>
                    <a:pt x="668" y="0"/>
                    <a:pt x="778" y="32"/>
                    <a:pt x="852" y="95"/>
                  </a:cubicBezTo>
                  <a:cubicBezTo>
                    <a:pt x="926" y="159"/>
                    <a:pt x="964" y="252"/>
                    <a:pt x="964" y="373"/>
                  </a:cubicBezTo>
                  <a:cubicBezTo>
                    <a:pt x="964" y="414"/>
                    <a:pt x="959" y="452"/>
                    <a:pt x="951" y="487"/>
                  </a:cubicBezTo>
                  <a:cubicBezTo>
                    <a:pt x="943" y="522"/>
                    <a:pt x="930" y="556"/>
                    <a:pt x="913" y="590"/>
                  </a:cubicBezTo>
                  <a:cubicBezTo>
                    <a:pt x="895" y="624"/>
                    <a:pt x="871" y="661"/>
                    <a:pt x="842" y="700"/>
                  </a:cubicBezTo>
                  <a:cubicBezTo>
                    <a:pt x="812" y="739"/>
                    <a:pt x="779" y="778"/>
                    <a:pt x="743" y="819"/>
                  </a:cubicBezTo>
                  <a:cubicBezTo>
                    <a:pt x="707" y="859"/>
                    <a:pt x="645" y="926"/>
                    <a:pt x="557" y="1020"/>
                  </a:cubicBezTo>
                  <a:cubicBezTo>
                    <a:pt x="409" y="1177"/>
                    <a:pt x="300" y="1314"/>
                    <a:pt x="230" y="1431"/>
                  </a:cubicBezTo>
                  <a:lnTo>
                    <a:pt x="672" y="1431"/>
                  </a:lnTo>
                  <a:cubicBezTo>
                    <a:pt x="710" y="1431"/>
                    <a:pt x="741" y="1429"/>
                    <a:pt x="764" y="1424"/>
                  </a:cubicBezTo>
                  <a:cubicBezTo>
                    <a:pt x="788" y="1419"/>
                    <a:pt x="807" y="1411"/>
                    <a:pt x="821" y="1400"/>
                  </a:cubicBezTo>
                  <a:cubicBezTo>
                    <a:pt x="835" y="1389"/>
                    <a:pt x="846" y="1375"/>
                    <a:pt x="854" y="1358"/>
                  </a:cubicBezTo>
                  <a:cubicBezTo>
                    <a:pt x="862" y="1340"/>
                    <a:pt x="873" y="1313"/>
                    <a:pt x="885" y="1276"/>
                  </a:cubicBezTo>
                  <a:lnTo>
                    <a:pt x="985" y="1276"/>
                  </a:lnTo>
                  <a:lnTo>
                    <a:pt x="965" y="1618"/>
                  </a:lnTo>
                  <a:lnTo>
                    <a:pt x="0" y="1618"/>
                  </a:lnTo>
                  <a:lnTo>
                    <a:pt x="0" y="1562"/>
                  </a:lnTo>
                  <a:cubicBezTo>
                    <a:pt x="34" y="1480"/>
                    <a:pt x="79" y="1396"/>
                    <a:pt x="136" y="1310"/>
                  </a:cubicBezTo>
                  <a:cubicBezTo>
                    <a:pt x="193" y="1224"/>
                    <a:pt x="274" y="1123"/>
                    <a:pt x="379" y="1007"/>
                  </a:cubicBezTo>
                  <a:cubicBezTo>
                    <a:pt x="469" y="907"/>
                    <a:pt x="535" y="831"/>
                    <a:pt x="575" y="779"/>
                  </a:cubicBezTo>
                  <a:cubicBezTo>
                    <a:pt x="618" y="723"/>
                    <a:pt x="651" y="674"/>
                    <a:pt x="672" y="633"/>
                  </a:cubicBezTo>
                  <a:cubicBezTo>
                    <a:pt x="694" y="592"/>
                    <a:pt x="709" y="554"/>
                    <a:pt x="719" y="517"/>
                  </a:cubicBezTo>
                  <a:cubicBezTo>
                    <a:pt x="728" y="481"/>
                    <a:pt x="733" y="445"/>
                    <a:pt x="733" y="408"/>
                  </a:cubicBezTo>
                  <a:cubicBezTo>
                    <a:pt x="733" y="349"/>
                    <a:pt x="723" y="297"/>
                    <a:pt x="705" y="253"/>
                  </a:cubicBezTo>
                  <a:cubicBezTo>
                    <a:pt x="686" y="208"/>
                    <a:pt x="657" y="172"/>
                    <a:pt x="618" y="146"/>
                  </a:cubicBezTo>
                  <a:cubicBezTo>
                    <a:pt x="580" y="121"/>
                    <a:pt x="531" y="108"/>
                    <a:pt x="473" y="108"/>
                  </a:cubicBezTo>
                  <a:cubicBezTo>
                    <a:pt x="326" y="108"/>
                    <a:pt x="228" y="189"/>
                    <a:pt x="177" y="352"/>
                  </a:cubicBezTo>
                  <a:lnTo>
                    <a:pt x="35" y="352"/>
                  </a:lnTo>
                  <a:lnTo>
                    <a:pt x="35" y="127"/>
                  </a:lnTo>
                  <a:cubicBezTo>
                    <a:pt x="130" y="82"/>
                    <a:pt x="218" y="50"/>
                    <a:pt x="301" y="30"/>
                  </a:cubicBezTo>
                  <a:cubicBezTo>
                    <a:pt x="383" y="10"/>
                    <a:pt x="457" y="0"/>
                    <a:pt x="52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p:nvSpPr>
          <p:spPr bwMode="auto">
            <a:xfrm>
              <a:off x="4167188" y="3541713"/>
              <a:ext cx="69850" cy="111125"/>
            </a:xfrm>
            <a:custGeom>
              <a:avLst/>
              <a:gdLst>
                <a:gd name="T0" fmla="*/ 608 w 728"/>
                <a:gd name="T1" fmla="*/ 0 h 1172"/>
                <a:gd name="T2" fmla="*/ 685 w 728"/>
                <a:gd name="T3" fmla="*/ 0 h 1172"/>
                <a:gd name="T4" fmla="*/ 673 w 728"/>
                <a:gd name="T5" fmla="*/ 208 h 1172"/>
                <a:gd name="T6" fmla="*/ 170 w 728"/>
                <a:gd name="T7" fmla="*/ 208 h 1172"/>
                <a:gd name="T8" fmla="*/ 170 w 728"/>
                <a:gd name="T9" fmla="*/ 544 h 1172"/>
                <a:gd name="T10" fmla="*/ 269 w 728"/>
                <a:gd name="T11" fmla="*/ 519 h 1172"/>
                <a:gd name="T12" fmla="*/ 379 w 728"/>
                <a:gd name="T13" fmla="*/ 510 h 1172"/>
                <a:gd name="T14" fmla="*/ 522 w 728"/>
                <a:gd name="T15" fmla="*/ 532 h 1172"/>
                <a:gd name="T16" fmla="*/ 632 w 728"/>
                <a:gd name="T17" fmla="*/ 594 h 1172"/>
                <a:gd name="T18" fmla="*/ 703 w 728"/>
                <a:gd name="T19" fmla="*/ 693 h 1172"/>
                <a:gd name="T20" fmla="*/ 728 w 728"/>
                <a:gd name="T21" fmla="*/ 823 h 1172"/>
                <a:gd name="T22" fmla="*/ 700 w 728"/>
                <a:gd name="T23" fmla="*/ 970 h 1172"/>
                <a:gd name="T24" fmla="*/ 619 w 728"/>
                <a:gd name="T25" fmla="*/ 1080 h 1172"/>
                <a:gd name="T26" fmla="*/ 490 w 728"/>
                <a:gd name="T27" fmla="*/ 1149 h 1172"/>
                <a:gd name="T28" fmla="*/ 318 w 728"/>
                <a:gd name="T29" fmla="*/ 1172 h 1172"/>
                <a:gd name="T30" fmla="*/ 164 w 728"/>
                <a:gd name="T31" fmla="*/ 1158 h 1172"/>
                <a:gd name="T32" fmla="*/ 0 w 728"/>
                <a:gd name="T33" fmla="*/ 1115 h 1172"/>
                <a:gd name="T34" fmla="*/ 0 w 728"/>
                <a:gd name="T35" fmla="*/ 924 h 1172"/>
                <a:gd name="T36" fmla="*/ 110 w 728"/>
                <a:gd name="T37" fmla="*/ 924 h 1172"/>
                <a:gd name="T38" fmla="*/ 187 w 728"/>
                <a:gd name="T39" fmla="*/ 1048 h 1172"/>
                <a:gd name="T40" fmla="*/ 323 w 728"/>
                <a:gd name="T41" fmla="*/ 1086 h 1172"/>
                <a:gd name="T42" fmla="*/ 493 w 728"/>
                <a:gd name="T43" fmla="*/ 1027 h 1172"/>
                <a:gd name="T44" fmla="*/ 550 w 728"/>
                <a:gd name="T45" fmla="*/ 844 h 1172"/>
                <a:gd name="T46" fmla="*/ 489 w 728"/>
                <a:gd name="T47" fmla="*/ 667 h 1172"/>
                <a:gd name="T48" fmla="*/ 318 w 728"/>
                <a:gd name="T49" fmla="*/ 609 h 1172"/>
                <a:gd name="T50" fmla="*/ 266 w 728"/>
                <a:gd name="T51" fmla="*/ 610 h 1172"/>
                <a:gd name="T52" fmla="*/ 219 w 728"/>
                <a:gd name="T53" fmla="*/ 614 h 1172"/>
                <a:gd name="T54" fmla="*/ 173 w 728"/>
                <a:gd name="T55" fmla="*/ 623 h 1172"/>
                <a:gd name="T56" fmla="*/ 122 w 728"/>
                <a:gd name="T57" fmla="*/ 637 h 1172"/>
                <a:gd name="T58" fmla="*/ 51 w 728"/>
                <a:gd name="T59" fmla="*/ 598 h 1172"/>
                <a:gd name="T60" fmla="*/ 51 w 728"/>
                <a:gd name="T61" fmla="*/ 58 h 1172"/>
                <a:gd name="T62" fmla="*/ 527 w 728"/>
                <a:gd name="T63" fmla="*/ 58 h 1172"/>
                <a:gd name="T64" fmla="*/ 560 w 728"/>
                <a:gd name="T65" fmla="*/ 55 h 1172"/>
                <a:gd name="T66" fmla="*/ 580 w 728"/>
                <a:gd name="T67" fmla="*/ 47 h 1172"/>
                <a:gd name="T68" fmla="*/ 594 w 728"/>
                <a:gd name="T69" fmla="*/ 31 h 1172"/>
                <a:gd name="T70" fmla="*/ 608 w 728"/>
                <a:gd name="T71"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8" h="1172">
                  <a:moveTo>
                    <a:pt x="608" y="0"/>
                  </a:moveTo>
                  <a:lnTo>
                    <a:pt x="685" y="0"/>
                  </a:lnTo>
                  <a:lnTo>
                    <a:pt x="673" y="208"/>
                  </a:lnTo>
                  <a:lnTo>
                    <a:pt x="170" y="208"/>
                  </a:lnTo>
                  <a:lnTo>
                    <a:pt x="170" y="544"/>
                  </a:lnTo>
                  <a:cubicBezTo>
                    <a:pt x="200" y="534"/>
                    <a:pt x="233" y="526"/>
                    <a:pt x="269" y="519"/>
                  </a:cubicBezTo>
                  <a:cubicBezTo>
                    <a:pt x="305" y="513"/>
                    <a:pt x="342" y="510"/>
                    <a:pt x="379" y="510"/>
                  </a:cubicBezTo>
                  <a:cubicBezTo>
                    <a:pt x="431" y="510"/>
                    <a:pt x="479" y="517"/>
                    <a:pt x="522" y="532"/>
                  </a:cubicBezTo>
                  <a:cubicBezTo>
                    <a:pt x="564" y="546"/>
                    <a:pt x="601" y="567"/>
                    <a:pt x="632" y="594"/>
                  </a:cubicBezTo>
                  <a:cubicBezTo>
                    <a:pt x="662" y="622"/>
                    <a:pt x="686" y="655"/>
                    <a:pt x="703" y="693"/>
                  </a:cubicBezTo>
                  <a:cubicBezTo>
                    <a:pt x="720" y="732"/>
                    <a:pt x="728" y="775"/>
                    <a:pt x="728" y="823"/>
                  </a:cubicBezTo>
                  <a:cubicBezTo>
                    <a:pt x="728" y="878"/>
                    <a:pt x="719" y="927"/>
                    <a:pt x="700" y="970"/>
                  </a:cubicBezTo>
                  <a:cubicBezTo>
                    <a:pt x="681" y="1013"/>
                    <a:pt x="654" y="1050"/>
                    <a:pt x="619" y="1080"/>
                  </a:cubicBezTo>
                  <a:cubicBezTo>
                    <a:pt x="583" y="1110"/>
                    <a:pt x="541" y="1133"/>
                    <a:pt x="490" y="1149"/>
                  </a:cubicBezTo>
                  <a:cubicBezTo>
                    <a:pt x="439" y="1165"/>
                    <a:pt x="382" y="1172"/>
                    <a:pt x="318" y="1172"/>
                  </a:cubicBezTo>
                  <a:cubicBezTo>
                    <a:pt x="268" y="1172"/>
                    <a:pt x="216" y="1168"/>
                    <a:pt x="164" y="1158"/>
                  </a:cubicBezTo>
                  <a:cubicBezTo>
                    <a:pt x="111" y="1148"/>
                    <a:pt x="56" y="1134"/>
                    <a:pt x="0" y="1115"/>
                  </a:cubicBezTo>
                  <a:lnTo>
                    <a:pt x="0" y="924"/>
                  </a:lnTo>
                  <a:lnTo>
                    <a:pt x="110" y="924"/>
                  </a:lnTo>
                  <a:cubicBezTo>
                    <a:pt x="127" y="982"/>
                    <a:pt x="152" y="1023"/>
                    <a:pt x="187" y="1048"/>
                  </a:cubicBezTo>
                  <a:cubicBezTo>
                    <a:pt x="221" y="1073"/>
                    <a:pt x="267" y="1086"/>
                    <a:pt x="323" y="1086"/>
                  </a:cubicBezTo>
                  <a:cubicBezTo>
                    <a:pt x="398" y="1086"/>
                    <a:pt x="454" y="1066"/>
                    <a:pt x="493" y="1027"/>
                  </a:cubicBezTo>
                  <a:cubicBezTo>
                    <a:pt x="531" y="988"/>
                    <a:pt x="550" y="927"/>
                    <a:pt x="550" y="844"/>
                  </a:cubicBezTo>
                  <a:cubicBezTo>
                    <a:pt x="550" y="764"/>
                    <a:pt x="530" y="705"/>
                    <a:pt x="489" y="667"/>
                  </a:cubicBezTo>
                  <a:cubicBezTo>
                    <a:pt x="449" y="628"/>
                    <a:pt x="392" y="609"/>
                    <a:pt x="318" y="609"/>
                  </a:cubicBezTo>
                  <a:cubicBezTo>
                    <a:pt x="299" y="609"/>
                    <a:pt x="281" y="609"/>
                    <a:pt x="266" y="610"/>
                  </a:cubicBezTo>
                  <a:cubicBezTo>
                    <a:pt x="250" y="610"/>
                    <a:pt x="234" y="612"/>
                    <a:pt x="219" y="614"/>
                  </a:cubicBezTo>
                  <a:cubicBezTo>
                    <a:pt x="203" y="616"/>
                    <a:pt x="188" y="619"/>
                    <a:pt x="173" y="623"/>
                  </a:cubicBezTo>
                  <a:cubicBezTo>
                    <a:pt x="158" y="627"/>
                    <a:pt x="140" y="632"/>
                    <a:pt x="122" y="637"/>
                  </a:cubicBezTo>
                  <a:lnTo>
                    <a:pt x="51" y="598"/>
                  </a:lnTo>
                  <a:lnTo>
                    <a:pt x="51" y="58"/>
                  </a:lnTo>
                  <a:lnTo>
                    <a:pt x="527" y="58"/>
                  </a:lnTo>
                  <a:cubicBezTo>
                    <a:pt x="541" y="57"/>
                    <a:pt x="552" y="56"/>
                    <a:pt x="560" y="55"/>
                  </a:cubicBezTo>
                  <a:cubicBezTo>
                    <a:pt x="569" y="54"/>
                    <a:pt x="575" y="51"/>
                    <a:pt x="580" y="47"/>
                  </a:cubicBezTo>
                  <a:cubicBezTo>
                    <a:pt x="586" y="43"/>
                    <a:pt x="590" y="38"/>
                    <a:pt x="594" y="31"/>
                  </a:cubicBezTo>
                  <a:cubicBezTo>
                    <a:pt x="598" y="24"/>
                    <a:pt x="603" y="13"/>
                    <a:pt x="60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noEditPoints="1"/>
            </p:cNvSpPr>
            <p:nvPr/>
          </p:nvSpPr>
          <p:spPr bwMode="auto">
            <a:xfrm>
              <a:off x="4340225" y="3640138"/>
              <a:ext cx="138113" cy="60325"/>
            </a:xfrm>
            <a:custGeom>
              <a:avLst/>
              <a:gdLst>
                <a:gd name="T0" fmla="*/ 0 w 87"/>
                <a:gd name="T1" fmla="*/ 29 h 38"/>
                <a:gd name="T2" fmla="*/ 87 w 87"/>
                <a:gd name="T3" fmla="*/ 29 h 38"/>
                <a:gd name="T4" fmla="*/ 87 w 87"/>
                <a:gd name="T5" fmla="*/ 38 h 38"/>
                <a:gd name="T6" fmla="*/ 0 w 87"/>
                <a:gd name="T7" fmla="*/ 38 h 38"/>
                <a:gd name="T8" fmla="*/ 0 w 87"/>
                <a:gd name="T9" fmla="*/ 29 h 38"/>
                <a:gd name="T10" fmla="*/ 0 w 87"/>
                <a:gd name="T11" fmla="*/ 0 h 38"/>
                <a:gd name="T12" fmla="*/ 87 w 87"/>
                <a:gd name="T13" fmla="*/ 0 h 38"/>
                <a:gd name="T14" fmla="*/ 87 w 87"/>
                <a:gd name="T15" fmla="*/ 9 h 38"/>
                <a:gd name="T16" fmla="*/ 0 w 87"/>
                <a:gd name="T17" fmla="*/ 9 h 38"/>
                <a:gd name="T18" fmla="*/ 0 w 8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0" y="29"/>
                  </a:moveTo>
                  <a:lnTo>
                    <a:pt x="87" y="29"/>
                  </a:lnTo>
                  <a:lnTo>
                    <a:pt x="87" y="38"/>
                  </a:lnTo>
                  <a:lnTo>
                    <a:pt x="0" y="38"/>
                  </a:lnTo>
                  <a:lnTo>
                    <a:pt x="0" y="29"/>
                  </a:lnTo>
                  <a:close/>
                  <a:moveTo>
                    <a:pt x="0" y="0"/>
                  </a:moveTo>
                  <a:lnTo>
                    <a:pt x="87" y="0"/>
                  </a:lnTo>
                  <a:lnTo>
                    <a:pt x="87"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noEditPoints="1"/>
            </p:cNvSpPr>
            <p:nvPr/>
          </p:nvSpPr>
          <p:spPr bwMode="auto">
            <a:xfrm>
              <a:off x="4575175" y="3581400"/>
              <a:ext cx="219075" cy="155575"/>
            </a:xfrm>
            <a:custGeom>
              <a:avLst/>
              <a:gdLst>
                <a:gd name="T0" fmla="*/ 2162 w 2295"/>
                <a:gd name="T1" fmla="*/ 95 h 1637"/>
                <a:gd name="T2" fmla="*/ 2261 w 2295"/>
                <a:gd name="T3" fmla="*/ 487 h 1637"/>
                <a:gd name="T4" fmla="*/ 2152 w 2295"/>
                <a:gd name="T5" fmla="*/ 700 h 1637"/>
                <a:gd name="T6" fmla="*/ 1867 w 2295"/>
                <a:gd name="T7" fmla="*/ 1020 h 1637"/>
                <a:gd name="T8" fmla="*/ 1982 w 2295"/>
                <a:gd name="T9" fmla="*/ 1431 h 1637"/>
                <a:gd name="T10" fmla="*/ 2131 w 2295"/>
                <a:gd name="T11" fmla="*/ 1400 h 1637"/>
                <a:gd name="T12" fmla="*/ 2195 w 2295"/>
                <a:gd name="T13" fmla="*/ 1276 h 1637"/>
                <a:gd name="T14" fmla="*/ 2275 w 2295"/>
                <a:gd name="T15" fmla="*/ 1618 h 1637"/>
                <a:gd name="T16" fmla="*/ 1310 w 2295"/>
                <a:gd name="T17" fmla="*/ 1562 h 1637"/>
                <a:gd name="T18" fmla="*/ 1689 w 2295"/>
                <a:gd name="T19" fmla="*/ 1007 h 1637"/>
                <a:gd name="T20" fmla="*/ 1982 w 2295"/>
                <a:gd name="T21" fmla="*/ 633 h 1637"/>
                <a:gd name="T22" fmla="*/ 2043 w 2295"/>
                <a:gd name="T23" fmla="*/ 408 h 1637"/>
                <a:gd name="T24" fmla="*/ 1928 w 2295"/>
                <a:gd name="T25" fmla="*/ 146 h 1637"/>
                <a:gd name="T26" fmla="*/ 1487 w 2295"/>
                <a:gd name="T27" fmla="*/ 352 h 1637"/>
                <a:gd name="T28" fmla="*/ 1345 w 2295"/>
                <a:gd name="T29" fmla="*/ 127 h 1637"/>
                <a:gd name="T30" fmla="*/ 1833 w 2295"/>
                <a:gd name="T31" fmla="*/ 0 h 1637"/>
                <a:gd name="T32" fmla="*/ 732 w 2295"/>
                <a:gd name="T33" fmla="*/ 41 h 1637"/>
                <a:gd name="T34" fmla="*/ 937 w 2295"/>
                <a:gd name="T35" fmla="*/ 342 h 1637"/>
                <a:gd name="T36" fmla="*/ 786 w 2295"/>
                <a:gd name="T37" fmla="*/ 649 h 1637"/>
                <a:gd name="T38" fmla="*/ 599 w 2295"/>
                <a:gd name="T39" fmla="*/ 770 h 1637"/>
                <a:gd name="T40" fmla="*/ 854 w 2295"/>
                <a:gd name="T41" fmla="*/ 894 h 1637"/>
                <a:gd name="T42" fmla="*/ 968 w 2295"/>
                <a:gd name="T43" fmla="*/ 1168 h 1637"/>
                <a:gd name="T44" fmla="*/ 728 w 2295"/>
                <a:gd name="T45" fmla="*/ 1576 h 1637"/>
                <a:gd name="T46" fmla="*/ 214 w 2295"/>
                <a:gd name="T47" fmla="*/ 1614 h 1637"/>
                <a:gd name="T48" fmla="*/ 0 w 2295"/>
                <a:gd name="T49" fmla="*/ 1305 h 1637"/>
                <a:gd name="T50" fmla="*/ 249 w 2295"/>
                <a:gd name="T51" fmla="*/ 1482 h 1637"/>
                <a:gd name="T52" fmla="*/ 663 w 2295"/>
                <a:gd name="T53" fmla="*/ 1454 h 1637"/>
                <a:gd name="T54" fmla="*/ 637 w 2295"/>
                <a:gd name="T55" fmla="*/ 947 h 1637"/>
                <a:gd name="T56" fmla="*/ 230 w 2295"/>
                <a:gd name="T57" fmla="*/ 857 h 1637"/>
                <a:gd name="T58" fmla="*/ 496 w 2295"/>
                <a:gd name="T59" fmla="*/ 693 h 1637"/>
                <a:gd name="T60" fmla="*/ 710 w 2295"/>
                <a:gd name="T61" fmla="*/ 379 h 1637"/>
                <a:gd name="T62" fmla="*/ 439 w 2295"/>
                <a:gd name="T63" fmla="*/ 108 h 1637"/>
                <a:gd name="T64" fmla="*/ 158 w 2295"/>
                <a:gd name="T65" fmla="*/ 350 h 1637"/>
                <a:gd name="T66" fmla="*/ 17 w 2295"/>
                <a:gd name="T67" fmla="*/ 128 h 1637"/>
                <a:gd name="T68" fmla="*/ 500 w 2295"/>
                <a:gd name="T69"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95" h="1637">
                  <a:moveTo>
                    <a:pt x="1833" y="0"/>
                  </a:moveTo>
                  <a:cubicBezTo>
                    <a:pt x="1978" y="0"/>
                    <a:pt x="2088" y="32"/>
                    <a:pt x="2162" y="95"/>
                  </a:cubicBezTo>
                  <a:cubicBezTo>
                    <a:pt x="2236" y="159"/>
                    <a:pt x="2274" y="252"/>
                    <a:pt x="2274" y="373"/>
                  </a:cubicBezTo>
                  <a:cubicBezTo>
                    <a:pt x="2274" y="414"/>
                    <a:pt x="2269" y="452"/>
                    <a:pt x="2261" y="487"/>
                  </a:cubicBezTo>
                  <a:cubicBezTo>
                    <a:pt x="2253" y="522"/>
                    <a:pt x="2240" y="556"/>
                    <a:pt x="2223" y="590"/>
                  </a:cubicBezTo>
                  <a:cubicBezTo>
                    <a:pt x="2205" y="624"/>
                    <a:pt x="2181" y="661"/>
                    <a:pt x="2152" y="700"/>
                  </a:cubicBezTo>
                  <a:cubicBezTo>
                    <a:pt x="2122" y="739"/>
                    <a:pt x="2089" y="778"/>
                    <a:pt x="2053" y="819"/>
                  </a:cubicBezTo>
                  <a:cubicBezTo>
                    <a:pt x="2017" y="859"/>
                    <a:pt x="1955" y="926"/>
                    <a:pt x="1867" y="1020"/>
                  </a:cubicBezTo>
                  <a:cubicBezTo>
                    <a:pt x="1719" y="1177"/>
                    <a:pt x="1610" y="1314"/>
                    <a:pt x="1540" y="1431"/>
                  </a:cubicBezTo>
                  <a:lnTo>
                    <a:pt x="1982" y="1431"/>
                  </a:lnTo>
                  <a:cubicBezTo>
                    <a:pt x="2020" y="1431"/>
                    <a:pt x="2051" y="1429"/>
                    <a:pt x="2074" y="1424"/>
                  </a:cubicBezTo>
                  <a:cubicBezTo>
                    <a:pt x="2098" y="1419"/>
                    <a:pt x="2117" y="1411"/>
                    <a:pt x="2131" y="1400"/>
                  </a:cubicBezTo>
                  <a:cubicBezTo>
                    <a:pt x="2145" y="1389"/>
                    <a:pt x="2156" y="1375"/>
                    <a:pt x="2164" y="1358"/>
                  </a:cubicBezTo>
                  <a:cubicBezTo>
                    <a:pt x="2172" y="1340"/>
                    <a:pt x="2183" y="1313"/>
                    <a:pt x="2195" y="1276"/>
                  </a:cubicBezTo>
                  <a:lnTo>
                    <a:pt x="2295" y="1276"/>
                  </a:lnTo>
                  <a:lnTo>
                    <a:pt x="2275" y="1618"/>
                  </a:lnTo>
                  <a:lnTo>
                    <a:pt x="1310" y="1618"/>
                  </a:lnTo>
                  <a:lnTo>
                    <a:pt x="1310" y="1562"/>
                  </a:lnTo>
                  <a:cubicBezTo>
                    <a:pt x="1344" y="1480"/>
                    <a:pt x="1389" y="1396"/>
                    <a:pt x="1446" y="1310"/>
                  </a:cubicBezTo>
                  <a:cubicBezTo>
                    <a:pt x="1503" y="1224"/>
                    <a:pt x="1584" y="1123"/>
                    <a:pt x="1689" y="1007"/>
                  </a:cubicBezTo>
                  <a:cubicBezTo>
                    <a:pt x="1779" y="907"/>
                    <a:pt x="1845" y="831"/>
                    <a:pt x="1885" y="779"/>
                  </a:cubicBezTo>
                  <a:cubicBezTo>
                    <a:pt x="1928" y="723"/>
                    <a:pt x="1961" y="674"/>
                    <a:pt x="1982" y="633"/>
                  </a:cubicBezTo>
                  <a:cubicBezTo>
                    <a:pt x="2004" y="592"/>
                    <a:pt x="2019" y="554"/>
                    <a:pt x="2029" y="517"/>
                  </a:cubicBezTo>
                  <a:cubicBezTo>
                    <a:pt x="2038" y="481"/>
                    <a:pt x="2043" y="445"/>
                    <a:pt x="2043" y="408"/>
                  </a:cubicBezTo>
                  <a:cubicBezTo>
                    <a:pt x="2043" y="349"/>
                    <a:pt x="2033" y="297"/>
                    <a:pt x="2015" y="253"/>
                  </a:cubicBezTo>
                  <a:cubicBezTo>
                    <a:pt x="1996" y="208"/>
                    <a:pt x="1967" y="172"/>
                    <a:pt x="1928" y="146"/>
                  </a:cubicBezTo>
                  <a:cubicBezTo>
                    <a:pt x="1890" y="121"/>
                    <a:pt x="1841" y="108"/>
                    <a:pt x="1783" y="108"/>
                  </a:cubicBezTo>
                  <a:cubicBezTo>
                    <a:pt x="1636" y="108"/>
                    <a:pt x="1538" y="189"/>
                    <a:pt x="1487" y="352"/>
                  </a:cubicBezTo>
                  <a:lnTo>
                    <a:pt x="1345" y="352"/>
                  </a:lnTo>
                  <a:lnTo>
                    <a:pt x="1345" y="127"/>
                  </a:lnTo>
                  <a:cubicBezTo>
                    <a:pt x="1440" y="82"/>
                    <a:pt x="1528" y="50"/>
                    <a:pt x="1611" y="30"/>
                  </a:cubicBezTo>
                  <a:cubicBezTo>
                    <a:pt x="1693" y="10"/>
                    <a:pt x="1767" y="0"/>
                    <a:pt x="1833" y="0"/>
                  </a:cubicBezTo>
                  <a:close/>
                  <a:moveTo>
                    <a:pt x="500" y="0"/>
                  </a:moveTo>
                  <a:cubicBezTo>
                    <a:pt x="589" y="0"/>
                    <a:pt x="666" y="14"/>
                    <a:pt x="732" y="41"/>
                  </a:cubicBezTo>
                  <a:cubicBezTo>
                    <a:pt x="799" y="68"/>
                    <a:pt x="849" y="108"/>
                    <a:pt x="885" y="159"/>
                  </a:cubicBezTo>
                  <a:cubicBezTo>
                    <a:pt x="920" y="210"/>
                    <a:pt x="937" y="271"/>
                    <a:pt x="937" y="342"/>
                  </a:cubicBezTo>
                  <a:cubicBezTo>
                    <a:pt x="937" y="409"/>
                    <a:pt x="924" y="467"/>
                    <a:pt x="898" y="517"/>
                  </a:cubicBezTo>
                  <a:cubicBezTo>
                    <a:pt x="871" y="568"/>
                    <a:pt x="834" y="612"/>
                    <a:pt x="786" y="649"/>
                  </a:cubicBezTo>
                  <a:cubicBezTo>
                    <a:pt x="738" y="687"/>
                    <a:pt x="675" y="723"/>
                    <a:pt x="599" y="759"/>
                  </a:cubicBezTo>
                  <a:lnTo>
                    <a:pt x="599" y="770"/>
                  </a:lnTo>
                  <a:cubicBezTo>
                    <a:pt x="646" y="779"/>
                    <a:pt x="692" y="793"/>
                    <a:pt x="736" y="814"/>
                  </a:cubicBezTo>
                  <a:cubicBezTo>
                    <a:pt x="781" y="835"/>
                    <a:pt x="820" y="861"/>
                    <a:pt x="854" y="894"/>
                  </a:cubicBezTo>
                  <a:cubicBezTo>
                    <a:pt x="889" y="927"/>
                    <a:pt x="916" y="966"/>
                    <a:pt x="937" y="1012"/>
                  </a:cubicBezTo>
                  <a:cubicBezTo>
                    <a:pt x="958" y="1058"/>
                    <a:pt x="968" y="1110"/>
                    <a:pt x="968" y="1168"/>
                  </a:cubicBezTo>
                  <a:cubicBezTo>
                    <a:pt x="968" y="1259"/>
                    <a:pt x="948" y="1339"/>
                    <a:pt x="909" y="1410"/>
                  </a:cubicBezTo>
                  <a:cubicBezTo>
                    <a:pt x="869" y="1480"/>
                    <a:pt x="809" y="1536"/>
                    <a:pt x="728" y="1576"/>
                  </a:cubicBezTo>
                  <a:cubicBezTo>
                    <a:pt x="646" y="1617"/>
                    <a:pt x="548" y="1637"/>
                    <a:pt x="431" y="1637"/>
                  </a:cubicBezTo>
                  <a:cubicBezTo>
                    <a:pt x="364" y="1637"/>
                    <a:pt x="291" y="1629"/>
                    <a:pt x="214" y="1614"/>
                  </a:cubicBezTo>
                  <a:cubicBezTo>
                    <a:pt x="136" y="1599"/>
                    <a:pt x="65" y="1579"/>
                    <a:pt x="0" y="1554"/>
                  </a:cubicBezTo>
                  <a:lnTo>
                    <a:pt x="0" y="1305"/>
                  </a:lnTo>
                  <a:lnTo>
                    <a:pt x="141" y="1305"/>
                  </a:lnTo>
                  <a:cubicBezTo>
                    <a:pt x="168" y="1387"/>
                    <a:pt x="204" y="1446"/>
                    <a:pt x="249" y="1482"/>
                  </a:cubicBezTo>
                  <a:cubicBezTo>
                    <a:pt x="294" y="1519"/>
                    <a:pt x="355" y="1537"/>
                    <a:pt x="432" y="1537"/>
                  </a:cubicBezTo>
                  <a:cubicBezTo>
                    <a:pt x="534" y="1537"/>
                    <a:pt x="611" y="1510"/>
                    <a:pt x="663" y="1454"/>
                  </a:cubicBezTo>
                  <a:cubicBezTo>
                    <a:pt x="715" y="1399"/>
                    <a:pt x="741" y="1317"/>
                    <a:pt x="741" y="1208"/>
                  </a:cubicBezTo>
                  <a:cubicBezTo>
                    <a:pt x="741" y="1094"/>
                    <a:pt x="706" y="1007"/>
                    <a:pt x="637" y="947"/>
                  </a:cubicBezTo>
                  <a:cubicBezTo>
                    <a:pt x="569" y="887"/>
                    <a:pt x="468" y="857"/>
                    <a:pt x="335" y="857"/>
                  </a:cubicBezTo>
                  <a:lnTo>
                    <a:pt x="230" y="857"/>
                  </a:lnTo>
                  <a:lnTo>
                    <a:pt x="230" y="754"/>
                  </a:lnTo>
                  <a:cubicBezTo>
                    <a:pt x="335" y="747"/>
                    <a:pt x="424" y="727"/>
                    <a:pt x="496" y="693"/>
                  </a:cubicBezTo>
                  <a:cubicBezTo>
                    <a:pt x="568" y="658"/>
                    <a:pt x="622" y="614"/>
                    <a:pt x="657" y="560"/>
                  </a:cubicBezTo>
                  <a:cubicBezTo>
                    <a:pt x="692" y="506"/>
                    <a:pt x="710" y="446"/>
                    <a:pt x="710" y="379"/>
                  </a:cubicBezTo>
                  <a:cubicBezTo>
                    <a:pt x="710" y="292"/>
                    <a:pt x="687" y="225"/>
                    <a:pt x="641" y="178"/>
                  </a:cubicBezTo>
                  <a:cubicBezTo>
                    <a:pt x="595" y="131"/>
                    <a:pt x="528" y="108"/>
                    <a:pt x="439" y="108"/>
                  </a:cubicBezTo>
                  <a:cubicBezTo>
                    <a:pt x="366" y="108"/>
                    <a:pt x="306" y="128"/>
                    <a:pt x="260" y="168"/>
                  </a:cubicBezTo>
                  <a:cubicBezTo>
                    <a:pt x="214" y="207"/>
                    <a:pt x="180" y="268"/>
                    <a:pt x="158" y="350"/>
                  </a:cubicBezTo>
                  <a:lnTo>
                    <a:pt x="17" y="350"/>
                  </a:lnTo>
                  <a:lnTo>
                    <a:pt x="17" y="128"/>
                  </a:lnTo>
                  <a:cubicBezTo>
                    <a:pt x="108" y="85"/>
                    <a:pt x="193" y="53"/>
                    <a:pt x="272" y="32"/>
                  </a:cubicBezTo>
                  <a:cubicBezTo>
                    <a:pt x="351" y="11"/>
                    <a:pt x="427" y="0"/>
                    <a:pt x="50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p:nvSpPr>
          <p:spPr bwMode="auto">
            <a:xfrm>
              <a:off x="5083175" y="3576638"/>
              <a:ext cx="93663" cy="153988"/>
            </a:xfrm>
            <a:custGeom>
              <a:avLst/>
              <a:gdLst>
                <a:gd name="T0" fmla="*/ 262 w 493"/>
                <a:gd name="T1" fmla="*/ 0 h 809"/>
                <a:gd name="T2" fmla="*/ 426 w 493"/>
                <a:gd name="T3" fmla="*/ 47 h 809"/>
                <a:gd name="T4" fmla="*/ 482 w 493"/>
                <a:gd name="T5" fmla="*/ 186 h 809"/>
                <a:gd name="T6" fmla="*/ 476 w 493"/>
                <a:gd name="T7" fmla="*/ 243 h 809"/>
                <a:gd name="T8" fmla="*/ 457 w 493"/>
                <a:gd name="T9" fmla="*/ 295 h 809"/>
                <a:gd name="T10" fmla="*/ 421 w 493"/>
                <a:gd name="T11" fmla="*/ 350 h 809"/>
                <a:gd name="T12" fmla="*/ 372 w 493"/>
                <a:gd name="T13" fmla="*/ 409 h 809"/>
                <a:gd name="T14" fmla="*/ 279 w 493"/>
                <a:gd name="T15" fmla="*/ 509 h 809"/>
                <a:gd name="T16" fmla="*/ 115 w 493"/>
                <a:gd name="T17" fmla="*/ 715 h 809"/>
                <a:gd name="T18" fmla="*/ 336 w 493"/>
                <a:gd name="T19" fmla="*/ 715 h 809"/>
                <a:gd name="T20" fmla="*/ 382 w 493"/>
                <a:gd name="T21" fmla="*/ 712 h 809"/>
                <a:gd name="T22" fmla="*/ 411 w 493"/>
                <a:gd name="T23" fmla="*/ 700 h 809"/>
                <a:gd name="T24" fmla="*/ 427 w 493"/>
                <a:gd name="T25" fmla="*/ 679 h 809"/>
                <a:gd name="T26" fmla="*/ 443 w 493"/>
                <a:gd name="T27" fmla="*/ 638 h 809"/>
                <a:gd name="T28" fmla="*/ 493 w 493"/>
                <a:gd name="T29" fmla="*/ 638 h 809"/>
                <a:gd name="T30" fmla="*/ 483 w 493"/>
                <a:gd name="T31" fmla="*/ 809 h 809"/>
                <a:gd name="T32" fmla="*/ 0 w 493"/>
                <a:gd name="T33" fmla="*/ 809 h 809"/>
                <a:gd name="T34" fmla="*/ 0 w 493"/>
                <a:gd name="T35" fmla="*/ 781 h 809"/>
                <a:gd name="T36" fmla="*/ 68 w 493"/>
                <a:gd name="T37" fmla="*/ 655 h 809"/>
                <a:gd name="T38" fmla="*/ 190 w 493"/>
                <a:gd name="T39" fmla="*/ 503 h 809"/>
                <a:gd name="T40" fmla="*/ 287 w 493"/>
                <a:gd name="T41" fmla="*/ 389 h 809"/>
                <a:gd name="T42" fmla="*/ 336 w 493"/>
                <a:gd name="T43" fmla="*/ 316 h 809"/>
                <a:gd name="T44" fmla="*/ 360 w 493"/>
                <a:gd name="T45" fmla="*/ 258 h 809"/>
                <a:gd name="T46" fmla="*/ 367 w 493"/>
                <a:gd name="T47" fmla="*/ 204 h 809"/>
                <a:gd name="T48" fmla="*/ 353 w 493"/>
                <a:gd name="T49" fmla="*/ 126 h 809"/>
                <a:gd name="T50" fmla="*/ 309 w 493"/>
                <a:gd name="T51" fmla="*/ 73 h 809"/>
                <a:gd name="T52" fmla="*/ 237 w 493"/>
                <a:gd name="T53" fmla="*/ 54 h 809"/>
                <a:gd name="T54" fmla="*/ 89 w 493"/>
                <a:gd name="T55" fmla="*/ 176 h 809"/>
                <a:gd name="T56" fmla="*/ 18 w 493"/>
                <a:gd name="T57" fmla="*/ 176 h 809"/>
                <a:gd name="T58" fmla="*/ 18 w 493"/>
                <a:gd name="T59" fmla="*/ 63 h 809"/>
                <a:gd name="T60" fmla="*/ 151 w 493"/>
                <a:gd name="T61" fmla="*/ 15 h 809"/>
                <a:gd name="T62" fmla="*/ 262 w 493"/>
                <a:gd name="T63"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3" h="809">
                  <a:moveTo>
                    <a:pt x="262" y="0"/>
                  </a:moveTo>
                  <a:cubicBezTo>
                    <a:pt x="334" y="0"/>
                    <a:pt x="389" y="16"/>
                    <a:pt x="426" y="47"/>
                  </a:cubicBezTo>
                  <a:cubicBezTo>
                    <a:pt x="463" y="79"/>
                    <a:pt x="482" y="126"/>
                    <a:pt x="482" y="186"/>
                  </a:cubicBezTo>
                  <a:cubicBezTo>
                    <a:pt x="482" y="207"/>
                    <a:pt x="480" y="226"/>
                    <a:pt x="476" y="243"/>
                  </a:cubicBezTo>
                  <a:cubicBezTo>
                    <a:pt x="472" y="261"/>
                    <a:pt x="465" y="278"/>
                    <a:pt x="457" y="295"/>
                  </a:cubicBezTo>
                  <a:cubicBezTo>
                    <a:pt x="448" y="312"/>
                    <a:pt x="436" y="330"/>
                    <a:pt x="421" y="350"/>
                  </a:cubicBezTo>
                  <a:cubicBezTo>
                    <a:pt x="406" y="369"/>
                    <a:pt x="390" y="389"/>
                    <a:pt x="372" y="409"/>
                  </a:cubicBezTo>
                  <a:cubicBezTo>
                    <a:pt x="354" y="429"/>
                    <a:pt x="323" y="463"/>
                    <a:pt x="279" y="509"/>
                  </a:cubicBezTo>
                  <a:cubicBezTo>
                    <a:pt x="204" y="588"/>
                    <a:pt x="150" y="657"/>
                    <a:pt x="115" y="715"/>
                  </a:cubicBezTo>
                  <a:lnTo>
                    <a:pt x="336" y="715"/>
                  </a:lnTo>
                  <a:cubicBezTo>
                    <a:pt x="355" y="715"/>
                    <a:pt x="371" y="714"/>
                    <a:pt x="382" y="712"/>
                  </a:cubicBezTo>
                  <a:cubicBezTo>
                    <a:pt x="394" y="709"/>
                    <a:pt x="404" y="705"/>
                    <a:pt x="411" y="700"/>
                  </a:cubicBezTo>
                  <a:cubicBezTo>
                    <a:pt x="418" y="694"/>
                    <a:pt x="423" y="687"/>
                    <a:pt x="427" y="679"/>
                  </a:cubicBezTo>
                  <a:cubicBezTo>
                    <a:pt x="431" y="670"/>
                    <a:pt x="437" y="656"/>
                    <a:pt x="443" y="638"/>
                  </a:cubicBezTo>
                  <a:lnTo>
                    <a:pt x="493" y="638"/>
                  </a:lnTo>
                  <a:lnTo>
                    <a:pt x="483" y="809"/>
                  </a:lnTo>
                  <a:lnTo>
                    <a:pt x="0" y="809"/>
                  </a:lnTo>
                  <a:lnTo>
                    <a:pt x="0" y="781"/>
                  </a:lnTo>
                  <a:cubicBezTo>
                    <a:pt x="17" y="740"/>
                    <a:pt x="40" y="698"/>
                    <a:pt x="68" y="655"/>
                  </a:cubicBezTo>
                  <a:cubicBezTo>
                    <a:pt x="97" y="612"/>
                    <a:pt x="137" y="561"/>
                    <a:pt x="190" y="503"/>
                  </a:cubicBezTo>
                  <a:cubicBezTo>
                    <a:pt x="235" y="453"/>
                    <a:pt x="268" y="415"/>
                    <a:pt x="287" y="389"/>
                  </a:cubicBezTo>
                  <a:cubicBezTo>
                    <a:pt x="309" y="361"/>
                    <a:pt x="326" y="337"/>
                    <a:pt x="336" y="316"/>
                  </a:cubicBezTo>
                  <a:cubicBezTo>
                    <a:pt x="347" y="296"/>
                    <a:pt x="355" y="277"/>
                    <a:pt x="360" y="258"/>
                  </a:cubicBezTo>
                  <a:cubicBezTo>
                    <a:pt x="364" y="240"/>
                    <a:pt x="367" y="222"/>
                    <a:pt x="367" y="204"/>
                  </a:cubicBezTo>
                  <a:cubicBezTo>
                    <a:pt x="367" y="174"/>
                    <a:pt x="362" y="148"/>
                    <a:pt x="353" y="126"/>
                  </a:cubicBezTo>
                  <a:cubicBezTo>
                    <a:pt x="343" y="104"/>
                    <a:pt x="329" y="86"/>
                    <a:pt x="309" y="73"/>
                  </a:cubicBezTo>
                  <a:cubicBezTo>
                    <a:pt x="290" y="60"/>
                    <a:pt x="266" y="54"/>
                    <a:pt x="237" y="54"/>
                  </a:cubicBezTo>
                  <a:cubicBezTo>
                    <a:pt x="163" y="54"/>
                    <a:pt x="114" y="94"/>
                    <a:pt x="89" y="176"/>
                  </a:cubicBezTo>
                  <a:lnTo>
                    <a:pt x="18" y="176"/>
                  </a:lnTo>
                  <a:lnTo>
                    <a:pt x="18" y="63"/>
                  </a:lnTo>
                  <a:cubicBezTo>
                    <a:pt x="65" y="41"/>
                    <a:pt x="109" y="25"/>
                    <a:pt x="151" y="15"/>
                  </a:cubicBezTo>
                  <a:cubicBezTo>
                    <a:pt x="192" y="5"/>
                    <a:pt x="229" y="0"/>
                    <a:pt x="26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noEditPoints="1"/>
            </p:cNvSpPr>
            <p:nvPr/>
          </p:nvSpPr>
          <p:spPr bwMode="auto">
            <a:xfrm>
              <a:off x="5202238" y="3541713"/>
              <a:ext cx="82550" cy="104775"/>
            </a:xfrm>
            <a:custGeom>
              <a:avLst/>
              <a:gdLst>
                <a:gd name="T0" fmla="*/ 242 w 434"/>
                <a:gd name="T1" fmla="*/ 101 h 551"/>
                <a:gd name="T2" fmla="*/ 159 w 434"/>
                <a:gd name="T3" fmla="*/ 220 h 551"/>
                <a:gd name="T4" fmla="*/ 77 w 434"/>
                <a:gd name="T5" fmla="*/ 338 h 551"/>
                <a:gd name="T6" fmla="*/ 77 w 434"/>
                <a:gd name="T7" fmla="*/ 343 h 551"/>
                <a:gd name="T8" fmla="*/ 242 w 434"/>
                <a:gd name="T9" fmla="*/ 343 h 551"/>
                <a:gd name="T10" fmla="*/ 242 w 434"/>
                <a:gd name="T11" fmla="*/ 257 h 551"/>
                <a:gd name="T12" fmla="*/ 242 w 434"/>
                <a:gd name="T13" fmla="*/ 220 h 551"/>
                <a:gd name="T14" fmla="*/ 243 w 434"/>
                <a:gd name="T15" fmla="*/ 177 h 551"/>
                <a:gd name="T16" fmla="*/ 245 w 434"/>
                <a:gd name="T17" fmla="*/ 135 h 551"/>
                <a:gd name="T18" fmla="*/ 246 w 434"/>
                <a:gd name="T19" fmla="*/ 101 h 551"/>
                <a:gd name="T20" fmla="*/ 242 w 434"/>
                <a:gd name="T21" fmla="*/ 101 h 551"/>
                <a:gd name="T22" fmla="*/ 254 w 434"/>
                <a:gd name="T23" fmla="*/ 0 h 551"/>
                <a:gd name="T24" fmla="*/ 322 w 434"/>
                <a:gd name="T25" fmla="*/ 0 h 551"/>
                <a:gd name="T26" fmla="*/ 322 w 434"/>
                <a:gd name="T27" fmla="*/ 343 h 551"/>
                <a:gd name="T28" fmla="*/ 330 w 434"/>
                <a:gd name="T29" fmla="*/ 343 h 551"/>
                <a:gd name="T30" fmla="*/ 359 w 434"/>
                <a:gd name="T31" fmla="*/ 341 h 551"/>
                <a:gd name="T32" fmla="*/ 376 w 434"/>
                <a:gd name="T33" fmla="*/ 334 h 551"/>
                <a:gd name="T34" fmla="*/ 387 w 434"/>
                <a:gd name="T35" fmla="*/ 319 h 551"/>
                <a:gd name="T36" fmla="*/ 397 w 434"/>
                <a:gd name="T37" fmla="*/ 294 h 551"/>
                <a:gd name="T38" fmla="*/ 434 w 434"/>
                <a:gd name="T39" fmla="*/ 294 h 551"/>
                <a:gd name="T40" fmla="*/ 431 w 434"/>
                <a:gd name="T41" fmla="*/ 341 h 551"/>
                <a:gd name="T42" fmla="*/ 428 w 434"/>
                <a:gd name="T43" fmla="*/ 388 h 551"/>
                <a:gd name="T44" fmla="*/ 322 w 434"/>
                <a:gd name="T45" fmla="*/ 388 h 551"/>
                <a:gd name="T46" fmla="*/ 322 w 434"/>
                <a:gd name="T47" fmla="*/ 444 h 551"/>
                <a:gd name="T48" fmla="*/ 323 w 434"/>
                <a:gd name="T49" fmla="*/ 483 h 551"/>
                <a:gd name="T50" fmla="*/ 330 w 434"/>
                <a:gd name="T51" fmla="*/ 505 h 551"/>
                <a:gd name="T52" fmla="*/ 346 w 434"/>
                <a:gd name="T53" fmla="*/ 516 h 551"/>
                <a:gd name="T54" fmla="*/ 375 w 434"/>
                <a:gd name="T55" fmla="*/ 525 h 551"/>
                <a:gd name="T56" fmla="*/ 375 w 434"/>
                <a:gd name="T57" fmla="*/ 551 h 551"/>
                <a:gd name="T58" fmla="*/ 190 w 434"/>
                <a:gd name="T59" fmla="*/ 551 h 551"/>
                <a:gd name="T60" fmla="*/ 190 w 434"/>
                <a:gd name="T61" fmla="*/ 525 h 551"/>
                <a:gd name="T62" fmla="*/ 211 w 434"/>
                <a:gd name="T63" fmla="*/ 519 h 551"/>
                <a:gd name="T64" fmla="*/ 226 w 434"/>
                <a:gd name="T65" fmla="*/ 512 h 551"/>
                <a:gd name="T66" fmla="*/ 235 w 434"/>
                <a:gd name="T67" fmla="*/ 504 h 551"/>
                <a:gd name="T68" fmla="*/ 240 w 434"/>
                <a:gd name="T69" fmla="*/ 491 h 551"/>
                <a:gd name="T70" fmla="*/ 241 w 434"/>
                <a:gd name="T71" fmla="*/ 472 h 551"/>
                <a:gd name="T72" fmla="*/ 242 w 434"/>
                <a:gd name="T73" fmla="*/ 444 h 551"/>
                <a:gd name="T74" fmla="*/ 242 w 434"/>
                <a:gd name="T75" fmla="*/ 388 h 551"/>
                <a:gd name="T76" fmla="*/ 0 w 434"/>
                <a:gd name="T77" fmla="*/ 388 h 551"/>
                <a:gd name="T78" fmla="*/ 0 w 434"/>
                <a:gd name="T79" fmla="*/ 354 h 551"/>
                <a:gd name="T80" fmla="*/ 127 w 434"/>
                <a:gd name="T81" fmla="*/ 177 h 551"/>
                <a:gd name="T82" fmla="*/ 254 w 434"/>
                <a:gd name="T83"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4" h="551">
                  <a:moveTo>
                    <a:pt x="242" y="101"/>
                  </a:moveTo>
                  <a:cubicBezTo>
                    <a:pt x="214" y="141"/>
                    <a:pt x="187" y="180"/>
                    <a:pt x="159" y="220"/>
                  </a:cubicBezTo>
                  <a:cubicBezTo>
                    <a:pt x="132" y="259"/>
                    <a:pt x="104" y="298"/>
                    <a:pt x="77" y="338"/>
                  </a:cubicBezTo>
                  <a:lnTo>
                    <a:pt x="77" y="343"/>
                  </a:lnTo>
                  <a:lnTo>
                    <a:pt x="242" y="343"/>
                  </a:lnTo>
                  <a:lnTo>
                    <a:pt x="242" y="257"/>
                  </a:lnTo>
                  <a:cubicBezTo>
                    <a:pt x="242" y="247"/>
                    <a:pt x="242" y="235"/>
                    <a:pt x="242" y="220"/>
                  </a:cubicBezTo>
                  <a:cubicBezTo>
                    <a:pt x="242" y="206"/>
                    <a:pt x="243" y="192"/>
                    <a:pt x="243" y="177"/>
                  </a:cubicBezTo>
                  <a:cubicBezTo>
                    <a:pt x="243" y="162"/>
                    <a:pt x="244" y="148"/>
                    <a:pt x="245" y="135"/>
                  </a:cubicBezTo>
                  <a:cubicBezTo>
                    <a:pt x="245" y="121"/>
                    <a:pt x="246" y="110"/>
                    <a:pt x="246" y="101"/>
                  </a:cubicBezTo>
                  <a:lnTo>
                    <a:pt x="242" y="101"/>
                  </a:lnTo>
                  <a:close/>
                  <a:moveTo>
                    <a:pt x="254" y="0"/>
                  </a:moveTo>
                  <a:lnTo>
                    <a:pt x="322" y="0"/>
                  </a:lnTo>
                  <a:lnTo>
                    <a:pt x="322" y="343"/>
                  </a:lnTo>
                  <a:lnTo>
                    <a:pt x="330" y="343"/>
                  </a:lnTo>
                  <a:cubicBezTo>
                    <a:pt x="342" y="343"/>
                    <a:pt x="351" y="342"/>
                    <a:pt x="359" y="341"/>
                  </a:cubicBezTo>
                  <a:cubicBezTo>
                    <a:pt x="366" y="340"/>
                    <a:pt x="372" y="338"/>
                    <a:pt x="376" y="334"/>
                  </a:cubicBezTo>
                  <a:cubicBezTo>
                    <a:pt x="381" y="331"/>
                    <a:pt x="384" y="326"/>
                    <a:pt x="387" y="319"/>
                  </a:cubicBezTo>
                  <a:cubicBezTo>
                    <a:pt x="390" y="313"/>
                    <a:pt x="394" y="304"/>
                    <a:pt x="397" y="294"/>
                  </a:cubicBezTo>
                  <a:lnTo>
                    <a:pt x="434" y="294"/>
                  </a:lnTo>
                  <a:cubicBezTo>
                    <a:pt x="433" y="310"/>
                    <a:pt x="432" y="325"/>
                    <a:pt x="431" y="341"/>
                  </a:cubicBezTo>
                  <a:cubicBezTo>
                    <a:pt x="430" y="356"/>
                    <a:pt x="429" y="372"/>
                    <a:pt x="428" y="388"/>
                  </a:cubicBezTo>
                  <a:lnTo>
                    <a:pt x="322" y="388"/>
                  </a:lnTo>
                  <a:lnTo>
                    <a:pt x="322" y="444"/>
                  </a:lnTo>
                  <a:cubicBezTo>
                    <a:pt x="322" y="461"/>
                    <a:pt x="323" y="474"/>
                    <a:pt x="323" y="483"/>
                  </a:cubicBezTo>
                  <a:cubicBezTo>
                    <a:pt x="324" y="492"/>
                    <a:pt x="326" y="499"/>
                    <a:pt x="330" y="505"/>
                  </a:cubicBezTo>
                  <a:cubicBezTo>
                    <a:pt x="333" y="510"/>
                    <a:pt x="339" y="514"/>
                    <a:pt x="346" y="516"/>
                  </a:cubicBezTo>
                  <a:cubicBezTo>
                    <a:pt x="353" y="519"/>
                    <a:pt x="363" y="522"/>
                    <a:pt x="375" y="525"/>
                  </a:cubicBezTo>
                  <a:lnTo>
                    <a:pt x="375" y="551"/>
                  </a:lnTo>
                  <a:lnTo>
                    <a:pt x="190" y="551"/>
                  </a:lnTo>
                  <a:lnTo>
                    <a:pt x="190" y="525"/>
                  </a:lnTo>
                  <a:cubicBezTo>
                    <a:pt x="198" y="523"/>
                    <a:pt x="205" y="521"/>
                    <a:pt x="211" y="519"/>
                  </a:cubicBezTo>
                  <a:cubicBezTo>
                    <a:pt x="217" y="517"/>
                    <a:pt x="222" y="515"/>
                    <a:pt x="226" y="512"/>
                  </a:cubicBezTo>
                  <a:cubicBezTo>
                    <a:pt x="230" y="510"/>
                    <a:pt x="233" y="507"/>
                    <a:pt x="235" y="504"/>
                  </a:cubicBezTo>
                  <a:cubicBezTo>
                    <a:pt x="237" y="501"/>
                    <a:pt x="239" y="496"/>
                    <a:pt x="240" y="491"/>
                  </a:cubicBezTo>
                  <a:cubicBezTo>
                    <a:pt x="241" y="486"/>
                    <a:pt x="241" y="480"/>
                    <a:pt x="241" y="472"/>
                  </a:cubicBezTo>
                  <a:cubicBezTo>
                    <a:pt x="241" y="465"/>
                    <a:pt x="242" y="456"/>
                    <a:pt x="242" y="444"/>
                  </a:cubicBezTo>
                  <a:lnTo>
                    <a:pt x="242" y="388"/>
                  </a:lnTo>
                  <a:lnTo>
                    <a:pt x="0" y="388"/>
                  </a:lnTo>
                  <a:lnTo>
                    <a:pt x="0" y="354"/>
                  </a:lnTo>
                  <a:cubicBezTo>
                    <a:pt x="42" y="295"/>
                    <a:pt x="85" y="236"/>
                    <a:pt x="127" y="177"/>
                  </a:cubicBezTo>
                  <a:cubicBezTo>
                    <a:pt x="169" y="119"/>
                    <a:pt x="211" y="60"/>
                    <a:pt x="25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noEditPoints="1"/>
            </p:cNvSpPr>
            <p:nvPr/>
          </p:nvSpPr>
          <p:spPr bwMode="auto">
            <a:xfrm>
              <a:off x="5383213" y="3635375"/>
              <a:ext cx="138113" cy="60325"/>
            </a:xfrm>
            <a:custGeom>
              <a:avLst/>
              <a:gdLst>
                <a:gd name="T0" fmla="*/ 0 w 87"/>
                <a:gd name="T1" fmla="*/ 29 h 38"/>
                <a:gd name="T2" fmla="*/ 87 w 87"/>
                <a:gd name="T3" fmla="*/ 29 h 38"/>
                <a:gd name="T4" fmla="*/ 87 w 87"/>
                <a:gd name="T5" fmla="*/ 38 h 38"/>
                <a:gd name="T6" fmla="*/ 0 w 87"/>
                <a:gd name="T7" fmla="*/ 38 h 38"/>
                <a:gd name="T8" fmla="*/ 0 w 87"/>
                <a:gd name="T9" fmla="*/ 29 h 38"/>
                <a:gd name="T10" fmla="*/ 0 w 87"/>
                <a:gd name="T11" fmla="*/ 0 h 38"/>
                <a:gd name="T12" fmla="*/ 87 w 87"/>
                <a:gd name="T13" fmla="*/ 0 h 38"/>
                <a:gd name="T14" fmla="*/ 87 w 87"/>
                <a:gd name="T15" fmla="*/ 9 h 38"/>
                <a:gd name="T16" fmla="*/ 0 w 87"/>
                <a:gd name="T17" fmla="*/ 9 h 38"/>
                <a:gd name="T18" fmla="*/ 0 w 8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0" y="29"/>
                  </a:moveTo>
                  <a:lnTo>
                    <a:pt x="87" y="29"/>
                  </a:lnTo>
                  <a:lnTo>
                    <a:pt x="87" y="38"/>
                  </a:lnTo>
                  <a:lnTo>
                    <a:pt x="0" y="38"/>
                  </a:lnTo>
                  <a:lnTo>
                    <a:pt x="0" y="29"/>
                  </a:lnTo>
                  <a:close/>
                  <a:moveTo>
                    <a:pt x="0" y="0"/>
                  </a:moveTo>
                  <a:lnTo>
                    <a:pt x="87" y="0"/>
                  </a:lnTo>
                  <a:lnTo>
                    <a:pt x="87"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5"/>
            <p:cNvSpPr>
              <a:spLocks noEditPoints="1"/>
            </p:cNvSpPr>
            <p:nvPr/>
          </p:nvSpPr>
          <p:spPr bwMode="auto">
            <a:xfrm>
              <a:off x="5621338" y="3576638"/>
              <a:ext cx="222250" cy="155575"/>
            </a:xfrm>
            <a:custGeom>
              <a:avLst/>
              <a:gdLst>
                <a:gd name="T0" fmla="*/ 919 w 1166"/>
                <a:gd name="T1" fmla="*/ 387 h 818"/>
                <a:gd name="T2" fmla="*/ 864 w 1166"/>
                <a:gd name="T3" fmla="*/ 393 h 818"/>
                <a:gd name="T4" fmla="*/ 814 w 1166"/>
                <a:gd name="T5" fmla="*/ 412 h 818"/>
                <a:gd name="T6" fmla="*/ 768 w 1166"/>
                <a:gd name="T7" fmla="*/ 443 h 818"/>
                <a:gd name="T8" fmla="*/ 757 w 1166"/>
                <a:gd name="T9" fmla="*/ 457 h 818"/>
                <a:gd name="T10" fmla="*/ 750 w 1166"/>
                <a:gd name="T11" fmla="*/ 484 h 818"/>
                <a:gd name="T12" fmla="*/ 748 w 1166"/>
                <a:gd name="T13" fmla="*/ 539 h 818"/>
                <a:gd name="T14" fmla="*/ 785 w 1166"/>
                <a:gd name="T15" fmla="*/ 710 h 818"/>
                <a:gd name="T16" fmla="*/ 899 w 1166"/>
                <a:gd name="T17" fmla="*/ 768 h 818"/>
                <a:gd name="T18" fmla="*/ 973 w 1166"/>
                <a:gd name="T19" fmla="*/ 753 h 818"/>
                <a:gd name="T20" fmla="*/ 1021 w 1166"/>
                <a:gd name="T21" fmla="*/ 711 h 818"/>
                <a:gd name="T22" fmla="*/ 1048 w 1166"/>
                <a:gd name="T23" fmla="*/ 649 h 818"/>
                <a:gd name="T24" fmla="*/ 1056 w 1166"/>
                <a:gd name="T25" fmla="*/ 570 h 818"/>
                <a:gd name="T26" fmla="*/ 1020 w 1166"/>
                <a:gd name="T27" fmla="*/ 435 h 818"/>
                <a:gd name="T28" fmla="*/ 919 w 1166"/>
                <a:gd name="T29" fmla="*/ 387 h 818"/>
                <a:gd name="T30" fmla="*/ 1070 w 1166"/>
                <a:gd name="T31" fmla="*/ 0 h 818"/>
                <a:gd name="T32" fmla="*/ 1094 w 1166"/>
                <a:gd name="T33" fmla="*/ 32 h 818"/>
                <a:gd name="T34" fmla="*/ 1094 w 1166"/>
                <a:gd name="T35" fmla="*/ 61 h 818"/>
                <a:gd name="T36" fmla="*/ 934 w 1166"/>
                <a:gd name="T37" fmla="*/ 99 h 818"/>
                <a:gd name="T38" fmla="*/ 818 w 1166"/>
                <a:gd name="T39" fmla="*/ 213 h 818"/>
                <a:gd name="T40" fmla="*/ 753 w 1166"/>
                <a:gd name="T41" fmla="*/ 391 h 818"/>
                <a:gd name="T42" fmla="*/ 759 w 1166"/>
                <a:gd name="T43" fmla="*/ 393 h 818"/>
                <a:gd name="T44" fmla="*/ 856 w 1166"/>
                <a:gd name="T45" fmla="*/ 342 h 818"/>
                <a:gd name="T46" fmla="*/ 959 w 1166"/>
                <a:gd name="T47" fmla="*/ 326 h 818"/>
                <a:gd name="T48" fmla="*/ 1072 w 1166"/>
                <a:gd name="T49" fmla="*/ 355 h 818"/>
                <a:gd name="T50" fmla="*/ 1142 w 1166"/>
                <a:gd name="T51" fmla="*/ 436 h 818"/>
                <a:gd name="T52" fmla="*/ 1166 w 1166"/>
                <a:gd name="T53" fmla="*/ 559 h 818"/>
                <a:gd name="T54" fmla="*/ 1136 w 1166"/>
                <a:gd name="T55" fmla="*/ 693 h 818"/>
                <a:gd name="T56" fmla="*/ 1046 w 1166"/>
                <a:gd name="T57" fmla="*/ 785 h 818"/>
                <a:gd name="T58" fmla="*/ 895 w 1166"/>
                <a:gd name="T59" fmla="*/ 818 h 818"/>
                <a:gd name="T60" fmla="*/ 701 w 1166"/>
                <a:gd name="T61" fmla="*/ 739 h 818"/>
                <a:gd name="T62" fmla="*/ 636 w 1166"/>
                <a:gd name="T63" fmla="*/ 504 h 818"/>
                <a:gd name="T64" fmla="*/ 669 w 1166"/>
                <a:gd name="T65" fmla="*/ 309 h 818"/>
                <a:gd name="T66" fmla="*/ 762 w 1166"/>
                <a:gd name="T67" fmla="*/ 150 h 818"/>
                <a:gd name="T68" fmla="*/ 902 w 1166"/>
                <a:gd name="T69" fmla="*/ 43 h 818"/>
                <a:gd name="T70" fmla="*/ 1070 w 1166"/>
                <a:gd name="T71" fmla="*/ 0 h 818"/>
                <a:gd name="T72" fmla="*/ 274 w 1166"/>
                <a:gd name="T73" fmla="*/ 0 h 818"/>
                <a:gd name="T74" fmla="*/ 307 w 1166"/>
                <a:gd name="T75" fmla="*/ 0 h 818"/>
                <a:gd name="T76" fmla="*/ 303 w 1166"/>
                <a:gd name="T77" fmla="*/ 156 h 818"/>
                <a:gd name="T78" fmla="*/ 303 w 1166"/>
                <a:gd name="T79" fmla="*/ 656 h 818"/>
                <a:gd name="T80" fmla="*/ 307 w 1166"/>
                <a:gd name="T81" fmla="*/ 707 h 818"/>
                <a:gd name="T82" fmla="*/ 320 w 1166"/>
                <a:gd name="T83" fmla="*/ 735 h 818"/>
                <a:gd name="T84" fmla="*/ 348 w 1166"/>
                <a:gd name="T85" fmla="*/ 752 h 818"/>
                <a:gd name="T86" fmla="*/ 394 w 1166"/>
                <a:gd name="T87" fmla="*/ 762 h 818"/>
                <a:gd name="T88" fmla="*/ 467 w 1166"/>
                <a:gd name="T89" fmla="*/ 766 h 818"/>
                <a:gd name="T90" fmla="*/ 467 w 1166"/>
                <a:gd name="T91" fmla="*/ 809 h 818"/>
                <a:gd name="T92" fmla="*/ 33 w 1166"/>
                <a:gd name="T93" fmla="*/ 809 h 818"/>
                <a:gd name="T94" fmla="*/ 33 w 1166"/>
                <a:gd name="T95" fmla="*/ 766 h 818"/>
                <a:gd name="T96" fmla="*/ 126 w 1166"/>
                <a:gd name="T97" fmla="*/ 758 h 818"/>
                <a:gd name="T98" fmla="*/ 169 w 1166"/>
                <a:gd name="T99" fmla="*/ 743 h 818"/>
                <a:gd name="T100" fmla="*/ 190 w 1166"/>
                <a:gd name="T101" fmla="*/ 715 h 818"/>
                <a:gd name="T102" fmla="*/ 197 w 1166"/>
                <a:gd name="T103" fmla="*/ 656 h 818"/>
                <a:gd name="T104" fmla="*/ 197 w 1166"/>
                <a:gd name="T105" fmla="*/ 181 h 818"/>
                <a:gd name="T106" fmla="*/ 189 w 1166"/>
                <a:gd name="T107" fmla="*/ 147 h 818"/>
                <a:gd name="T108" fmla="*/ 165 w 1166"/>
                <a:gd name="T109" fmla="*/ 136 h 818"/>
                <a:gd name="T110" fmla="*/ 111 w 1166"/>
                <a:gd name="T111" fmla="*/ 155 h 818"/>
                <a:gd name="T112" fmla="*/ 26 w 1166"/>
                <a:gd name="T113" fmla="*/ 208 h 818"/>
                <a:gd name="T114" fmla="*/ 0 w 1166"/>
                <a:gd name="T115" fmla="*/ 163 h 818"/>
                <a:gd name="T116" fmla="*/ 274 w 1166"/>
                <a:gd name="T11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6" h="818">
                  <a:moveTo>
                    <a:pt x="919" y="387"/>
                  </a:moveTo>
                  <a:cubicBezTo>
                    <a:pt x="900" y="387"/>
                    <a:pt x="881" y="389"/>
                    <a:pt x="864" y="393"/>
                  </a:cubicBezTo>
                  <a:cubicBezTo>
                    <a:pt x="846" y="398"/>
                    <a:pt x="829" y="404"/>
                    <a:pt x="814" y="412"/>
                  </a:cubicBezTo>
                  <a:cubicBezTo>
                    <a:pt x="798" y="420"/>
                    <a:pt x="783" y="431"/>
                    <a:pt x="768" y="443"/>
                  </a:cubicBezTo>
                  <a:cubicBezTo>
                    <a:pt x="763" y="448"/>
                    <a:pt x="760" y="452"/>
                    <a:pt x="757" y="457"/>
                  </a:cubicBezTo>
                  <a:cubicBezTo>
                    <a:pt x="753" y="464"/>
                    <a:pt x="751" y="473"/>
                    <a:pt x="750" y="484"/>
                  </a:cubicBezTo>
                  <a:cubicBezTo>
                    <a:pt x="748" y="495"/>
                    <a:pt x="748" y="514"/>
                    <a:pt x="748" y="539"/>
                  </a:cubicBezTo>
                  <a:cubicBezTo>
                    <a:pt x="748" y="614"/>
                    <a:pt x="760" y="671"/>
                    <a:pt x="785" y="710"/>
                  </a:cubicBezTo>
                  <a:cubicBezTo>
                    <a:pt x="810" y="749"/>
                    <a:pt x="848" y="768"/>
                    <a:pt x="899" y="768"/>
                  </a:cubicBezTo>
                  <a:cubicBezTo>
                    <a:pt x="928" y="768"/>
                    <a:pt x="953" y="763"/>
                    <a:pt x="973" y="753"/>
                  </a:cubicBezTo>
                  <a:cubicBezTo>
                    <a:pt x="993" y="743"/>
                    <a:pt x="1009" y="729"/>
                    <a:pt x="1021" y="711"/>
                  </a:cubicBezTo>
                  <a:cubicBezTo>
                    <a:pt x="1034" y="694"/>
                    <a:pt x="1042" y="673"/>
                    <a:pt x="1048" y="649"/>
                  </a:cubicBezTo>
                  <a:cubicBezTo>
                    <a:pt x="1053" y="625"/>
                    <a:pt x="1056" y="599"/>
                    <a:pt x="1056" y="570"/>
                  </a:cubicBezTo>
                  <a:cubicBezTo>
                    <a:pt x="1056" y="513"/>
                    <a:pt x="1044" y="468"/>
                    <a:pt x="1020" y="435"/>
                  </a:cubicBezTo>
                  <a:cubicBezTo>
                    <a:pt x="996" y="403"/>
                    <a:pt x="962" y="387"/>
                    <a:pt x="919" y="387"/>
                  </a:cubicBezTo>
                  <a:close/>
                  <a:moveTo>
                    <a:pt x="1070" y="0"/>
                  </a:moveTo>
                  <a:lnTo>
                    <a:pt x="1094" y="32"/>
                  </a:lnTo>
                  <a:lnTo>
                    <a:pt x="1094" y="61"/>
                  </a:lnTo>
                  <a:cubicBezTo>
                    <a:pt x="1033" y="61"/>
                    <a:pt x="980" y="74"/>
                    <a:pt x="934" y="99"/>
                  </a:cubicBezTo>
                  <a:cubicBezTo>
                    <a:pt x="887" y="125"/>
                    <a:pt x="849" y="163"/>
                    <a:pt x="818" y="213"/>
                  </a:cubicBezTo>
                  <a:cubicBezTo>
                    <a:pt x="787" y="263"/>
                    <a:pt x="766" y="322"/>
                    <a:pt x="753" y="391"/>
                  </a:cubicBezTo>
                  <a:lnTo>
                    <a:pt x="759" y="393"/>
                  </a:lnTo>
                  <a:cubicBezTo>
                    <a:pt x="792" y="370"/>
                    <a:pt x="824" y="353"/>
                    <a:pt x="856" y="342"/>
                  </a:cubicBezTo>
                  <a:cubicBezTo>
                    <a:pt x="888" y="331"/>
                    <a:pt x="922" y="326"/>
                    <a:pt x="959" y="326"/>
                  </a:cubicBezTo>
                  <a:cubicBezTo>
                    <a:pt x="1004" y="326"/>
                    <a:pt x="1041" y="335"/>
                    <a:pt x="1072" y="355"/>
                  </a:cubicBezTo>
                  <a:cubicBezTo>
                    <a:pt x="1103" y="374"/>
                    <a:pt x="1127" y="401"/>
                    <a:pt x="1142" y="436"/>
                  </a:cubicBezTo>
                  <a:cubicBezTo>
                    <a:pt x="1158" y="471"/>
                    <a:pt x="1166" y="512"/>
                    <a:pt x="1166" y="559"/>
                  </a:cubicBezTo>
                  <a:cubicBezTo>
                    <a:pt x="1166" y="609"/>
                    <a:pt x="1156" y="654"/>
                    <a:pt x="1136" y="693"/>
                  </a:cubicBezTo>
                  <a:cubicBezTo>
                    <a:pt x="1117" y="732"/>
                    <a:pt x="1087" y="763"/>
                    <a:pt x="1046" y="785"/>
                  </a:cubicBezTo>
                  <a:cubicBezTo>
                    <a:pt x="1005" y="807"/>
                    <a:pt x="955" y="818"/>
                    <a:pt x="895" y="818"/>
                  </a:cubicBezTo>
                  <a:cubicBezTo>
                    <a:pt x="809" y="818"/>
                    <a:pt x="745" y="792"/>
                    <a:pt x="701" y="739"/>
                  </a:cubicBezTo>
                  <a:cubicBezTo>
                    <a:pt x="658" y="685"/>
                    <a:pt x="636" y="607"/>
                    <a:pt x="636" y="504"/>
                  </a:cubicBezTo>
                  <a:cubicBezTo>
                    <a:pt x="636" y="434"/>
                    <a:pt x="647" y="369"/>
                    <a:pt x="669" y="309"/>
                  </a:cubicBezTo>
                  <a:cubicBezTo>
                    <a:pt x="691" y="248"/>
                    <a:pt x="722" y="195"/>
                    <a:pt x="762" y="150"/>
                  </a:cubicBezTo>
                  <a:cubicBezTo>
                    <a:pt x="802" y="105"/>
                    <a:pt x="849" y="69"/>
                    <a:pt x="902" y="43"/>
                  </a:cubicBezTo>
                  <a:cubicBezTo>
                    <a:pt x="955" y="17"/>
                    <a:pt x="1011" y="3"/>
                    <a:pt x="1070" y="0"/>
                  </a:cubicBezTo>
                  <a:close/>
                  <a:moveTo>
                    <a:pt x="274" y="0"/>
                  </a:moveTo>
                  <a:lnTo>
                    <a:pt x="307" y="0"/>
                  </a:lnTo>
                  <a:cubicBezTo>
                    <a:pt x="304" y="37"/>
                    <a:pt x="303" y="89"/>
                    <a:pt x="303" y="156"/>
                  </a:cubicBezTo>
                  <a:lnTo>
                    <a:pt x="303" y="656"/>
                  </a:lnTo>
                  <a:cubicBezTo>
                    <a:pt x="303" y="679"/>
                    <a:pt x="304" y="696"/>
                    <a:pt x="307" y="707"/>
                  </a:cubicBezTo>
                  <a:cubicBezTo>
                    <a:pt x="309" y="719"/>
                    <a:pt x="314" y="728"/>
                    <a:pt x="320" y="735"/>
                  </a:cubicBezTo>
                  <a:cubicBezTo>
                    <a:pt x="327" y="743"/>
                    <a:pt x="336" y="748"/>
                    <a:pt x="348" y="752"/>
                  </a:cubicBezTo>
                  <a:cubicBezTo>
                    <a:pt x="360" y="756"/>
                    <a:pt x="375" y="760"/>
                    <a:pt x="394" y="762"/>
                  </a:cubicBezTo>
                  <a:cubicBezTo>
                    <a:pt x="412" y="764"/>
                    <a:pt x="436" y="765"/>
                    <a:pt x="467" y="766"/>
                  </a:cubicBezTo>
                  <a:lnTo>
                    <a:pt x="467" y="809"/>
                  </a:lnTo>
                  <a:lnTo>
                    <a:pt x="33" y="809"/>
                  </a:lnTo>
                  <a:lnTo>
                    <a:pt x="33" y="766"/>
                  </a:lnTo>
                  <a:cubicBezTo>
                    <a:pt x="77" y="764"/>
                    <a:pt x="108" y="762"/>
                    <a:pt x="126" y="758"/>
                  </a:cubicBezTo>
                  <a:cubicBezTo>
                    <a:pt x="145" y="755"/>
                    <a:pt x="159" y="750"/>
                    <a:pt x="169" y="743"/>
                  </a:cubicBezTo>
                  <a:cubicBezTo>
                    <a:pt x="179" y="737"/>
                    <a:pt x="186" y="727"/>
                    <a:pt x="190" y="715"/>
                  </a:cubicBezTo>
                  <a:cubicBezTo>
                    <a:pt x="195" y="703"/>
                    <a:pt x="197" y="683"/>
                    <a:pt x="197" y="656"/>
                  </a:cubicBezTo>
                  <a:lnTo>
                    <a:pt x="197" y="181"/>
                  </a:lnTo>
                  <a:cubicBezTo>
                    <a:pt x="197" y="165"/>
                    <a:pt x="194" y="154"/>
                    <a:pt x="189" y="147"/>
                  </a:cubicBezTo>
                  <a:cubicBezTo>
                    <a:pt x="183" y="139"/>
                    <a:pt x="175" y="136"/>
                    <a:pt x="165" y="136"/>
                  </a:cubicBezTo>
                  <a:cubicBezTo>
                    <a:pt x="152" y="136"/>
                    <a:pt x="134" y="142"/>
                    <a:pt x="111" y="155"/>
                  </a:cubicBezTo>
                  <a:cubicBezTo>
                    <a:pt x="88" y="168"/>
                    <a:pt x="60" y="186"/>
                    <a:pt x="26" y="208"/>
                  </a:cubicBezTo>
                  <a:lnTo>
                    <a:pt x="0" y="163"/>
                  </a:lnTo>
                  <a:lnTo>
                    <a:pt x="27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p:cNvSpPr>
            <p:nvPr/>
          </p:nvSpPr>
          <p:spPr bwMode="auto">
            <a:xfrm>
              <a:off x="6189663" y="3576638"/>
              <a:ext cx="93663" cy="153988"/>
            </a:xfrm>
            <a:custGeom>
              <a:avLst/>
              <a:gdLst>
                <a:gd name="T0" fmla="*/ 262 w 493"/>
                <a:gd name="T1" fmla="*/ 0 h 809"/>
                <a:gd name="T2" fmla="*/ 426 w 493"/>
                <a:gd name="T3" fmla="*/ 47 h 809"/>
                <a:gd name="T4" fmla="*/ 482 w 493"/>
                <a:gd name="T5" fmla="*/ 186 h 809"/>
                <a:gd name="T6" fmla="*/ 476 w 493"/>
                <a:gd name="T7" fmla="*/ 243 h 809"/>
                <a:gd name="T8" fmla="*/ 457 w 493"/>
                <a:gd name="T9" fmla="*/ 295 h 809"/>
                <a:gd name="T10" fmla="*/ 421 w 493"/>
                <a:gd name="T11" fmla="*/ 350 h 809"/>
                <a:gd name="T12" fmla="*/ 372 w 493"/>
                <a:gd name="T13" fmla="*/ 409 h 809"/>
                <a:gd name="T14" fmla="*/ 279 w 493"/>
                <a:gd name="T15" fmla="*/ 509 h 809"/>
                <a:gd name="T16" fmla="*/ 115 w 493"/>
                <a:gd name="T17" fmla="*/ 715 h 809"/>
                <a:gd name="T18" fmla="*/ 336 w 493"/>
                <a:gd name="T19" fmla="*/ 715 h 809"/>
                <a:gd name="T20" fmla="*/ 382 w 493"/>
                <a:gd name="T21" fmla="*/ 712 h 809"/>
                <a:gd name="T22" fmla="*/ 411 w 493"/>
                <a:gd name="T23" fmla="*/ 700 h 809"/>
                <a:gd name="T24" fmla="*/ 427 w 493"/>
                <a:gd name="T25" fmla="*/ 679 h 809"/>
                <a:gd name="T26" fmla="*/ 443 w 493"/>
                <a:gd name="T27" fmla="*/ 638 h 809"/>
                <a:gd name="T28" fmla="*/ 493 w 493"/>
                <a:gd name="T29" fmla="*/ 638 h 809"/>
                <a:gd name="T30" fmla="*/ 483 w 493"/>
                <a:gd name="T31" fmla="*/ 809 h 809"/>
                <a:gd name="T32" fmla="*/ 0 w 493"/>
                <a:gd name="T33" fmla="*/ 809 h 809"/>
                <a:gd name="T34" fmla="*/ 0 w 493"/>
                <a:gd name="T35" fmla="*/ 781 h 809"/>
                <a:gd name="T36" fmla="*/ 68 w 493"/>
                <a:gd name="T37" fmla="*/ 655 h 809"/>
                <a:gd name="T38" fmla="*/ 190 w 493"/>
                <a:gd name="T39" fmla="*/ 503 h 809"/>
                <a:gd name="T40" fmla="*/ 287 w 493"/>
                <a:gd name="T41" fmla="*/ 389 h 809"/>
                <a:gd name="T42" fmla="*/ 336 w 493"/>
                <a:gd name="T43" fmla="*/ 316 h 809"/>
                <a:gd name="T44" fmla="*/ 360 w 493"/>
                <a:gd name="T45" fmla="*/ 258 h 809"/>
                <a:gd name="T46" fmla="*/ 367 w 493"/>
                <a:gd name="T47" fmla="*/ 204 h 809"/>
                <a:gd name="T48" fmla="*/ 353 w 493"/>
                <a:gd name="T49" fmla="*/ 126 h 809"/>
                <a:gd name="T50" fmla="*/ 309 w 493"/>
                <a:gd name="T51" fmla="*/ 73 h 809"/>
                <a:gd name="T52" fmla="*/ 237 w 493"/>
                <a:gd name="T53" fmla="*/ 54 h 809"/>
                <a:gd name="T54" fmla="*/ 89 w 493"/>
                <a:gd name="T55" fmla="*/ 176 h 809"/>
                <a:gd name="T56" fmla="*/ 18 w 493"/>
                <a:gd name="T57" fmla="*/ 176 h 809"/>
                <a:gd name="T58" fmla="*/ 18 w 493"/>
                <a:gd name="T59" fmla="*/ 63 h 809"/>
                <a:gd name="T60" fmla="*/ 151 w 493"/>
                <a:gd name="T61" fmla="*/ 15 h 809"/>
                <a:gd name="T62" fmla="*/ 262 w 493"/>
                <a:gd name="T63"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3" h="809">
                  <a:moveTo>
                    <a:pt x="262" y="0"/>
                  </a:moveTo>
                  <a:cubicBezTo>
                    <a:pt x="334" y="0"/>
                    <a:pt x="389" y="16"/>
                    <a:pt x="426" y="47"/>
                  </a:cubicBezTo>
                  <a:cubicBezTo>
                    <a:pt x="463" y="79"/>
                    <a:pt x="482" y="126"/>
                    <a:pt x="482" y="186"/>
                  </a:cubicBezTo>
                  <a:cubicBezTo>
                    <a:pt x="482" y="207"/>
                    <a:pt x="480" y="226"/>
                    <a:pt x="476" y="243"/>
                  </a:cubicBezTo>
                  <a:cubicBezTo>
                    <a:pt x="472" y="261"/>
                    <a:pt x="465" y="278"/>
                    <a:pt x="457" y="295"/>
                  </a:cubicBezTo>
                  <a:cubicBezTo>
                    <a:pt x="448" y="312"/>
                    <a:pt x="436" y="330"/>
                    <a:pt x="421" y="350"/>
                  </a:cubicBezTo>
                  <a:cubicBezTo>
                    <a:pt x="406" y="369"/>
                    <a:pt x="390" y="389"/>
                    <a:pt x="372" y="409"/>
                  </a:cubicBezTo>
                  <a:cubicBezTo>
                    <a:pt x="354" y="429"/>
                    <a:pt x="323" y="463"/>
                    <a:pt x="279" y="509"/>
                  </a:cubicBezTo>
                  <a:cubicBezTo>
                    <a:pt x="204" y="588"/>
                    <a:pt x="150" y="657"/>
                    <a:pt x="115" y="715"/>
                  </a:cubicBezTo>
                  <a:lnTo>
                    <a:pt x="336" y="715"/>
                  </a:lnTo>
                  <a:cubicBezTo>
                    <a:pt x="355" y="715"/>
                    <a:pt x="371" y="714"/>
                    <a:pt x="382" y="712"/>
                  </a:cubicBezTo>
                  <a:cubicBezTo>
                    <a:pt x="394" y="709"/>
                    <a:pt x="404" y="705"/>
                    <a:pt x="411" y="700"/>
                  </a:cubicBezTo>
                  <a:cubicBezTo>
                    <a:pt x="418" y="694"/>
                    <a:pt x="423" y="687"/>
                    <a:pt x="427" y="679"/>
                  </a:cubicBezTo>
                  <a:cubicBezTo>
                    <a:pt x="431" y="670"/>
                    <a:pt x="437" y="656"/>
                    <a:pt x="443" y="638"/>
                  </a:cubicBezTo>
                  <a:lnTo>
                    <a:pt x="493" y="638"/>
                  </a:lnTo>
                  <a:lnTo>
                    <a:pt x="483" y="809"/>
                  </a:lnTo>
                  <a:lnTo>
                    <a:pt x="0" y="809"/>
                  </a:lnTo>
                  <a:lnTo>
                    <a:pt x="0" y="781"/>
                  </a:lnTo>
                  <a:cubicBezTo>
                    <a:pt x="17" y="740"/>
                    <a:pt x="40" y="698"/>
                    <a:pt x="68" y="655"/>
                  </a:cubicBezTo>
                  <a:cubicBezTo>
                    <a:pt x="97" y="612"/>
                    <a:pt x="137" y="561"/>
                    <a:pt x="190" y="503"/>
                  </a:cubicBezTo>
                  <a:cubicBezTo>
                    <a:pt x="235" y="453"/>
                    <a:pt x="268" y="415"/>
                    <a:pt x="287" y="389"/>
                  </a:cubicBezTo>
                  <a:cubicBezTo>
                    <a:pt x="309" y="361"/>
                    <a:pt x="326" y="337"/>
                    <a:pt x="336" y="316"/>
                  </a:cubicBezTo>
                  <a:cubicBezTo>
                    <a:pt x="347" y="296"/>
                    <a:pt x="355" y="277"/>
                    <a:pt x="360" y="258"/>
                  </a:cubicBezTo>
                  <a:cubicBezTo>
                    <a:pt x="364" y="240"/>
                    <a:pt x="367" y="222"/>
                    <a:pt x="367" y="204"/>
                  </a:cubicBezTo>
                  <a:cubicBezTo>
                    <a:pt x="367" y="174"/>
                    <a:pt x="362" y="148"/>
                    <a:pt x="353" y="126"/>
                  </a:cubicBezTo>
                  <a:cubicBezTo>
                    <a:pt x="343" y="104"/>
                    <a:pt x="329" y="86"/>
                    <a:pt x="309" y="73"/>
                  </a:cubicBezTo>
                  <a:cubicBezTo>
                    <a:pt x="290" y="60"/>
                    <a:pt x="266" y="54"/>
                    <a:pt x="237" y="54"/>
                  </a:cubicBezTo>
                  <a:cubicBezTo>
                    <a:pt x="163" y="54"/>
                    <a:pt x="114" y="94"/>
                    <a:pt x="89" y="176"/>
                  </a:cubicBezTo>
                  <a:lnTo>
                    <a:pt x="18" y="176"/>
                  </a:lnTo>
                  <a:lnTo>
                    <a:pt x="18" y="63"/>
                  </a:lnTo>
                  <a:cubicBezTo>
                    <a:pt x="65" y="41"/>
                    <a:pt x="109" y="25"/>
                    <a:pt x="151" y="15"/>
                  </a:cubicBezTo>
                  <a:cubicBezTo>
                    <a:pt x="192" y="5"/>
                    <a:pt x="229" y="0"/>
                    <a:pt x="26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p:nvSpPr>
          <p:spPr bwMode="auto">
            <a:xfrm>
              <a:off x="6315075" y="3541713"/>
              <a:ext cx="68263" cy="106363"/>
            </a:xfrm>
            <a:custGeom>
              <a:avLst/>
              <a:gdLst>
                <a:gd name="T0" fmla="*/ 188 w 363"/>
                <a:gd name="T1" fmla="*/ 0 h 564"/>
                <a:gd name="T2" fmla="*/ 253 w 363"/>
                <a:gd name="T3" fmla="*/ 8 h 564"/>
                <a:gd name="T4" fmla="*/ 304 w 363"/>
                <a:gd name="T5" fmla="*/ 30 h 564"/>
                <a:gd name="T6" fmla="*/ 339 w 363"/>
                <a:gd name="T7" fmla="*/ 67 h 564"/>
                <a:gd name="T8" fmla="*/ 351 w 363"/>
                <a:gd name="T9" fmla="*/ 118 h 564"/>
                <a:gd name="T10" fmla="*/ 343 w 363"/>
                <a:gd name="T11" fmla="*/ 167 h 564"/>
                <a:gd name="T12" fmla="*/ 319 w 363"/>
                <a:gd name="T13" fmla="*/ 205 h 564"/>
                <a:gd name="T14" fmla="*/ 280 w 363"/>
                <a:gd name="T15" fmla="*/ 236 h 564"/>
                <a:gd name="T16" fmla="*/ 226 w 363"/>
                <a:gd name="T17" fmla="*/ 263 h 564"/>
                <a:gd name="T18" fmla="*/ 226 w 363"/>
                <a:gd name="T19" fmla="*/ 268 h 564"/>
                <a:gd name="T20" fmla="*/ 280 w 363"/>
                <a:gd name="T21" fmla="*/ 285 h 564"/>
                <a:gd name="T22" fmla="*/ 323 w 363"/>
                <a:gd name="T23" fmla="*/ 313 h 564"/>
                <a:gd name="T24" fmla="*/ 353 w 363"/>
                <a:gd name="T25" fmla="*/ 354 h 564"/>
                <a:gd name="T26" fmla="*/ 363 w 363"/>
                <a:gd name="T27" fmla="*/ 404 h 564"/>
                <a:gd name="T28" fmla="*/ 350 w 363"/>
                <a:gd name="T29" fmla="*/ 468 h 564"/>
                <a:gd name="T30" fmla="*/ 312 w 363"/>
                <a:gd name="T31" fmla="*/ 519 h 564"/>
                <a:gd name="T32" fmla="*/ 248 w 363"/>
                <a:gd name="T33" fmla="*/ 552 h 564"/>
                <a:gd name="T34" fmla="*/ 160 w 363"/>
                <a:gd name="T35" fmla="*/ 564 h 564"/>
                <a:gd name="T36" fmla="*/ 78 w 363"/>
                <a:gd name="T37" fmla="*/ 556 h 564"/>
                <a:gd name="T38" fmla="*/ 0 w 363"/>
                <a:gd name="T39" fmla="*/ 535 h 564"/>
                <a:gd name="T40" fmla="*/ 0 w 363"/>
                <a:gd name="T41" fmla="*/ 443 h 564"/>
                <a:gd name="T42" fmla="*/ 56 w 363"/>
                <a:gd name="T43" fmla="*/ 443 h 564"/>
                <a:gd name="T44" fmla="*/ 72 w 363"/>
                <a:gd name="T45" fmla="*/ 479 h 564"/>
                <a:gd name="T46" fmla="*/ 94 w 363"/>
                <a:gd name="T47" fmla="*/ 504 h 564"/>
                <a:gd name="T48" fmla="*/ 123 w 363"/>
                <a:gd name="T49" fmla="*/ 518 h 564"/>
                <a:gd name="T50" fmla="*/ 161 w 363"/>
                <a:gd name="T51" fmla="*/ 523 h 564"/>
                <a:gd name="T52" fmla="*/ 245 w 363"/>
                <a:gd name="T53" fmla="*/ 496 h 564"/>
                <a:gd name="T54" fmla="*/ 274 w 363"/>
                <a:gd name="T55" fmla="*/ 416 h 564"/>
                <a:gd name="T56" fmla="*/ 236 w 363"/>
                <a:gd name="T57" fmla="*/ 329 h 564"/>
                <a:gd name="T58" fmla="*/ 124 w 363"/>
                <a:gd name="T59" fmla="*/ 300 h 564"/>
                <a:gd name="T60" fmla="*/ 87 w 363"/>
                <a:gd name="T61" fmla="*/ 300 h 564"/>
                <a:gd name="T62" fmla="*/ 87 w 363"/>
                <a:gd name="T63" fmla="*/ 259 h 564"/>
                <a:gd name="T64" fmla="*/ 165 w 363"/>
                <a:gd name="T65" fmla="*/ 246 h 564"/>
                <a:gd name="T66" fmla="*/ 219 w 363"/>
                <a:gd name="T67" fmla="*/ 219 h 564"/>
                <a:gd name="T68" fmla="*/ 252 w 363"/>
                <a:gd name="T69" fmla="*/ 180 h 564"/>
                <a:gd name="T70" fmla="*/ 263 w 363"/>
                <a:gd name="T71" fmla="*/ 132 h 564"/>
                <a:gd name="T72" fmla="*/ 238 w 363"/>
                <a:gd name="T73" fmla="*/ 67 h 564"/>
                <a:gd name="T74" fmla="*/ 167 w 363"/>
                <a:gd name="T75" fmla="*/ 43 h 564"/>
                <a:gd name="T76" fmla="*/ 102 w 363"/>
                <a:gd name="T77" fmla="*/ 64 h 564"/>
                <a:gd name="T78" fmla="*/ 61 w 363"/>
                <a:gd name="T79" fmla="*/ 129 h 564"/>
                <a:gd name="T80" fmla="*/ 7 w 363"/>
                <a:gd name="T81" fmla="*/ 129 h 564"/>
                <a:gd name="T82" fmla="*/ 7 w 363"/>
                <a:gd name="T83" fmla="*/ 44 h 564"/>
                <a:gd name="T84" fmla="*/ 102 w 363"/>
                <a:gd name="T85" fmla="*/ 11 h 564"/>
                <a:gd name="T86" fmla="*/ 188 w 363"/>
                <a:gd name="T8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564">
                  <a:moveTo>
                    <a:pt x="188" y="0"/>
                  </a:moveTo>
                  <a:cubicBezTo>
                    <a:pt x="211" y="0"/>
                    <a:pt x="233" y="3"/>
                    <a:pt x="253" y="8"/>
                  </a:cubicBezTo>
                  <a:cubicBezTo>
                    <a:pt x="273" y="13"/>
                    <a:pt x="290" y="20"/>
                    <a:pt x="304" y="30"/>
                  </a:cubicBezTo>
                  <a:cubicBezTo>
                    <a:pt x="319" y="40"/>
                    <a:pt x="330" y="52"/>
                    <a:pt x="339" y="67"/>
                  </a:cubicBezTo>
                  <a:cubicBezTo>
                    <a:pt x="347" y="82"/>
                    <a:pt x="351" y="99"/>
                    <a:pt x="351" y="118"/>
                  </a:cubicBezTo>
                  <a:cubicBezTo>
                    <a:pt x="351" y="137"/>
                    <a:pt x="348" y="153"/>
                    <a:pt x="343" y="167"/>
                  </a:cubicBezTo>
                  <a:cubicBezTo>
                    <a:pt x="338" y="181"/>
                    <a:pt x="330" y="194"/>
                    <a:pt x="319" y="205"/>
                  </a:cubicBezTo>
                  <a:cubicBezTo>
                    <a:pt x="309" y="216"/>
                    <a:pt x="295" y="227"/>
                    <a:pt x="280" y="236"/>
                  </a:cubicBezTo>
                  <a:cubicBezTo>
                    <a:pt x="264" y="245"/>
                    <a:pt x="246" y="254"/>
                    <a:pt x="226" y="263"/>
                  </a:cubicBezTo>
                  <a:lnTo>
                    <a:pt x="226" y="268"/>
                  </a:lnTo>
                  <a:cubicBezTo>
                    <a:pt x="245" y="272"/>
                    <a:pt x="263" y="277"/>
                    <a:pt x="280" y="285"/>
                  </a:cubicBezTo>
                  <a:cubicBezTo>
                    <a:pt x="296" y="292"/>
                    <a:pt x="311" y="302"/>
                    <a:pt x="323" y="313"/>
                  </a:cubicBezTo>
                  <a:cubicBezTo>
                    <a:pt x="336" y="325"/>
                    <a:pt x="345" y="338"/>
                    <a:pt x="353" y="354"/>
                  </a:cubicBezTo>
                  <a:cubicBezTo>
                    <a:pt x="360" y="369"/>
                    <a:pt x="363" y="386"/>
                    <a:pt x="363" y="404"/>
                  </a:cubicBezTo>
                  <a:cubicBezTo>
                    <a:pt x="363" y="427"/>
                    <a:pt x="359" y="448"/>
                    <a:pt x="350" y="468"/>
                  </a:cubicBezTo>
                  <a:cubicBezTo>
                    <a:pt x="342" y="487"/>
                    <a:pt x="329" y="504"/>
                    <a:pt x="312" y="519"/>
                  </a:cubicBezTo>
                  <a:cubicBezTo>
                    <a:pt x="295" y="533"/>
                    <a:pt x="273" y="544"/>
                    <a:pt x="248" y="552"/>
                  </a:cubicBezTo>
                  <a:cubicBezTo>
                    <a:pt x="223" y="560"/>
                    <a:pt x="193" y="564"/>
                    <a:pt x="160" y="564"/>
                  </a:cubicBezTo>
                  <a:cubicBezTo>
                    <a:pt x="133" y="564"/>
                    <a:pt x="106" y="562"/>
                    <a:pt x="78" y="556"/>
                  </a:cubicBezTo>
                  <a:cubicBezTo>
                    <a:pt x="51" y="551"/>
                    <a:pt x="25" y="544"/>
                    <a:pt x="0" y="535"/>
                  </a:cubicBezTo>
                  <a:lnTo>
                    <a:pt x="0" y="443"/>
                  </a:lnTo>
                  <a:lnTo>
                    <a:pt x="56" y="443"/>
                  </a:lnTo>
                  <a:cubicBezTo>
                    <a:pt x="60" y="457"/>
                    <a:pt x="66" y="469"/>
                    <a:pt x="72" y="479"/>
                  </a:cubicBezTo>
                  <a:cubicBezTo>
                    <a:pt x="78" y="490"/>
                    <a:pt x="86" y="498"/>
                    <a:pt x="94" y="504"/>
                  </a:cubicBezTo>
                  <a:cubicBezTo>
                    <a:pt x="103" y="511"/>
                    <a:pt x="112" y="515"/>
                    <a:pt x="123" y="518"/>
                  </a:cubicBezTo>
                  <a:cubicBezTo>
                    <a:pt x="134" y="521"/>
                    <a:pt x="147" y="523"/>
                    <a:pt x="161" y="523"/>
                  </a:cubicBezTo>
                  <a:cubicBezTo>
                    <a:pt x="198" y="523"/>
                    <a:pt x="226" y="514"/>
                    <a:pt x="245" y="496"/>
                  </a:cubicBezTo>
                  <a:cubicBezTo>
                    <a:pt x="264" y="478"/>
                    <a:pt x="274" y="452"/>
                    <a:pt x="274" y="416"/>
                  </a:cubicBezTo>
                  <a:cubicBezTo>
                    <a:pt x="274" y="378"/>
                    <a:pt x="261" y="349"/>
                    <a:pt x="236" y="329"/>
                  </a:cubicBezTo>
                  <a:cubicBezTo>
                    <a:pt x="211" y="310"/>
                    <a:pt x="174" y="300"/>
                    <a:pt x="124" y="300"/>
                  </a:cubicBezTo>
                  <a:lnTo>
                    <a:pt x="87" y="300"/>
                  </a:lnTo>
                  <a:lnTo>
                    <a:pt x="87" y="259"/>
                  </a:lnTo>
                  <a:cubicBezTo>
                    <a:pt x="117" y="257"/>
                    <a:pt x="143" y="253"/>
                    <a:pt x="165" y="246"/>
                  </a:cubicBezTo>
                  <a:cubicBezTo>
                    <a:pt x="187" y="239"/>
                    <a:pt x="205" y="230"/>
                    <a:pt x="219" y="219"/>
                  </a:cubicBezTo>
                  <a:cubicBezTo>
                    <a:pt x="234" y="208"/>
                    <a:pt x="245" y="195"/>
                    <a:pt x="252" y="180"/>
                  </a:cubicBezTo>
                  <a:cubicBezTo>
                    <a:pt x="259" y="165"/>
                    <a:pt x="263" y="149"/>
                    <a:pt x="263" y="132"/>
                  </a:cubicBezTo>
                  <a:cubicBezTo>
                    <a:pt x="263" y="104"/>
                    <a:pt x="255" y="83"/>
                    <a:pt x="238" y="67"/>
                  </a:cubicBezTo>
                  <a:cubicBezTo>
                    <a:pt x="222" y="51"/>
                    <a:pt x="198" y="43"/>
                    <a:pt x="167" y="43"/>
                  </a:cubicBezTo>
                  <a:cubicBezTo>
                    <a:pt x="141" y="43"/>
                    <a:pt x="120" y="50"/>
                    <a:pt x="102" y="64"/>
                  </a:cubicBezTo>
                  <a:cubicBezTo>
                    <a:pt x="84" y="79"/>
                    <a:pt x="71" y="100"/>
                    <a:pt x="61" y="129"/>
                  </a:cubicBezTo>
                  <a:lnTo>
                    <a:pt x="7" y="129"/>
                  </a:lnTo>
                  <a:lnTo>
                    <a:pt x="7" y="44"/>
                  </a:lnTo>
                  <a:cubicBezTo>
                    <a:pt x="41" y="30"/>
                    <a:pt x="72" y="19"/>
                    <a:pt x="102" y="11"/>
                  </a:cubicBezTo>
                  <a:cubicBezTo>
                    <a:pt x="132" y="4"/>
                    <a:pt x="161" y="0"/>
                    <a:pt x="18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noEditPoints="1"/>
            </p:cNvSpPr>
            <p:nvPr/>
          </p:nvSpPr>
          <p:spPr bwMode="auto">
            <a:xfrm>
              <a:off x="6489700" y="3635375"/>
              <a:ext cx="136525" cy="60325"/>
            </a:xfrm>
            <a:custGeom>
              <a:avLst/>
              <a:gdLst>
                <a:gd name="T0" fmla="*/ 0 w 86"/>
                <a:gd name="T1" fmla="*/ 29 h 38"/>
                <a:gd name="T2" fmla="*/ 86 w 86"/>
                <a:gd name="T3" fmla="*/ 29 h 38"/>
                <a:gd name="T4" fmla="*/ 86 w 86"/>
                <a:gd name="T5" fmla="*/ 38 h 38"/>
                <a:gd name="T6" fmla="*/ 0 w 86"/>
                <a:gd name="T7" fmla="*/ 38 h 38"/>
                <a:gd name="T8" fmla="*/ 0 w 86"/>
                <a:gd name="T9" fmla="*/ 29 h 38"/>
                <a:gd name="T10" fmla="*/ 0 w 86"/>
                <a:gd name="T11" fmla="*/ 0 h 38"/>
                <a:gd name="T12" fmla="*/ 86 w 86"/>
                <a:gd name="T13" fmla="*/ 0 h 38"/>
                <a:gd name="T14" fmla="*/ 86 w 86"/>
                <a:gd name="T15" fmla="*/ 9 h 38"/>
                <a:gd name="T16" fmla="*/ 0 w 86"/>
                <a:gd name="T17" fmla="*/ 9 h 38"/>
                <a:gd name="T18" fmla="*/ 0 w 86"/>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38">
                  <a:moveTo>
                    <a:pt x="0" y="29"/>
                  </a:moveTo>
                  <a:lnTo>
                    <a:pt x="86" y="29"/>
                  </a:lnTo>
                  <a:lnTo>
                    <a:pt x="86" y="38"/>
                  </a:lnTo>
                  <a:lnTo>
                    <a:pt x="0" y="38"/>
                  </a:lnTo>
                  <a:lnTo>
                    <a:pt x="0" y="29"/>
                  </a:lnTo>
                  <a:close/>
                  <a:moveTo>
                    <a:pt x="0" y="0"/>
                  </a:moveTo>
                  <a:lnTo>
                    <a:pt x="86" y="0"/>
                  </a:lnTo>
                  <a:lnTo>
                    <a:pt x="86"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noEditPoints="1"/>
            </p:cNvSpPr>
            <p:nvPr/>
          </p:nvSpPr>
          <p:spPr bwMode="auto">
            <a:xfrm>
              <a:off x="6719888" y="3576638"/>
              <a:ext cx="101600" cy="155575"/>
            </a:xfrm>
            <a:custGeom>
              <a:avLst/>
              <a:gdLst>
                <a:gd name="T0" fmla="*/ 267 w 534"/>
                <a:gd name="T1" fmla="*/ 419 h 818"/>
                <a:gd name="T2" fmla="*/ 194 w 534"/>
                <a:gd name="T3" fmla="*/ 432 h 818"/>
                <a:gd name="T4" fmla="*/ 146 w 534"/>
                <a:gd name="T5" fmla="*/ 468 h 818"/>
                <a:gd name="T6" fmla="*/ 120 w 534"/>
                <a:gd name="T7" fmla="*/ 522 h 818"/>
                <a:gd name="T8" fmla="*/ 112 w 534"/>
                <a:gd name="T9" fmla="*/ 588 h 818"/>
                <a:gd name="T10" fmla="*/ 121 w 534"/>
                <a:gd name="T11" fmla="*/ 659 h 818"/>
                <a:gd name="T12" fmla="*/ 148 w 534"/>
                <a:gd name="T13" fmla="*/ 716 h 818"/>
                <a:gd name="T14" fmla="*/ 197 w 534"/>
                <a:gd name="T15" fmla="*/ 754 h 818"/>
                <a:gd name="T16" fmla="*/ 270 w 534"/>
                <a:gd name="T17" fmla="*/ 768 h 818"/>
                <a:gd name="T18" fmla="*/ 352 w 534"/>
                <a:gd name="T19" fmla="*/ 749 h 818"/>
                <a:gd name="T20" fmla="*/ 404 w 534"/>
                <a:gd name="T21" fmla="*/ 691 h 818"/>
                <a:gd name="T22" fmla="*/ 422 w 534"/>
                <a:gd name="T23" fmla="*/ 599 h 818"/>
                <a:gd name="T24" fmla="*/ 403 w 534"/>
                <a:gd name="T25" fmla="*/ 502 h 818"/>
                <a:gd name="T26" fmla="*/ 348 w 534"/>
                <a:gd name="T27" fmla="*/ 440 h 818"/>
                <a:gd name="T28" fmla="*/ 267 w 534"/>
                <a:gd name="T29" fmla="*/ 419 h 818"/>
                <a:gd name="T30" fmla="*/ 270 w 534"/>
                <a:gd name="T31" fmla="*/ 50 h 818"/>
                <a:gd name="T32" fmla="*/ 157 w 534"/>
                <a:gd name="T33" fmla="*/ 90 h 818"/>
                <a:gd name="T34" fmla="*/ 118 w 534"/>
                <a:gd name="T35" fmla="*/ 204 h 818"/>
                <a:gd name="T36" fmla="*/ 126 w 534"/>
                <a:gd name="T37" fmla="*/ 269 h 818"/>
                <a:gd name="T38" fmla="*/ 153 w 534"/>
                <a:gd name="T39" fmla="*/ 321 h 818"/>
                <a:gd name="T40" fmla="*/ 200 w 534"/>
                <a:gd name="T41" fmla="*/ 357 h 818"/>
                <a:gd name="T42" fmla="*/ 271 w 534"/>
                <a:gd name="T43" fmla="*/ 370 h 818"/>
                <a:gd name="T44" fmla="*/ 353 w 534"/>
                <a:gd name="T45" fmla="*/ 351 h 818"/>
                <a:gd name="T46" fmla="*/ 402 w 534"/>
                <a:gd name="T47" fmla="*/ 295 h 818"/>
                <a:gd name="T48" fmla="*/ 418 w 534"/>
                <a:gd name="T49" fmla="*/ 211 h 818"/>
                <a:gd name="T50" fmla="*/ 399 w 534"/>
                <a:gd name="T51" fmla="*/ 121 h 818"/>
                <a:gd name="T52" fmla="*/ 347 w 534"/>
                <a:gd name="T53" fmla="*/ 67 h 818"/>
                <a:gd name="T54" fmla="*/ 270 w 534"/>
                <a:gd name="T55" fmla="*/ 50 h 818"/>
                <a:gd name="T56" fmla="*/ 271 w 534"/>
                <a:gd name="T57" fmla="*/ 0 h 818"/>
                <a:gd name="T58" fmla="*/ 413 w 534"/>
                <a:gd name="T59" fmla="*/ 23 h 818"/>
                <a:gd name="T60" fmla="*/ 499 w 534"/>
                <a:gd name="T61" fmla="*/ 92 h 818"/>
                <a:gd name="T62" fmla="*/ 528 w 534"/>
                <a:gd name="T63" fmla="*/ 200 h 818"/>
                <a:gd name="T64" fmla="*/ 497 w 534"/>
                <a:gd name="T65" fmla="*/ 311 h 818"/>
                <a:gd name="T66" fmla="*/ 399 w 534"/>
                <a:gd name="T67" fmla="*/ 386 h 818"/>
                <a:gd name="T68" fmla="*/ 400 w 534"/>
                <a:gd name="T69" fmla="*/ 394 h 818"/>
                <a:gd name="T70" fmla="*/ 500 w 534"/>
                <a:gd name="T71" fmla="*/ 469 h 818"/>
                <a:gd name="T72" fmla="*/ 534 w 534"/>
                <a:gd name="T73" fmla="*/ 589 h 818"/>
                <a:gd name="T74" fmla="*/ 501 w 534"/>
                <a:gd name="T75" fmla="*/ 709 h 818"/>
                <a:gd name="T76" fmla="*/ 406 w 534"/>
                <a:gd name="T77" fmla="*/ 790 h 818"/>
                <a:gd name="T78" fmla="*/ 261 w 534"/>
                <a:gd name="T79" fmla="*/ 818 h 818"/>
                <a:gd name="T80" fmla="*/ 124 w 534"/>
                <a:gd name="T81" fmla="*/ 792 h 818"/>
                <a:gd name="T82" fmla="*/ 32 w 534"/>
                <a:gd name="T83" fmla="*/ 716 h 818"/>
                <a:gd name="T84" fmla="*/ 0 w 534"/>
                <a:gd name="T85" fmla="*/ 598 h 818"/>
                <a:gd name="T86" fmla="*/ 17 w 534"/>
                <a:gd name="T87" fmla="*/ 509 h 818"/>
                <a:gd name="T88" fmla="*/ 63 w 534"/>
                <a:gd name="T89" fmla="*/ 448 h 818"/>
                <a:gd name="T90" fmla="*/ 135 w 534"/>
                <a:gd name="T91" fmla="*/ 403 h 818"/>
                <a:gd name="T92" fmla="*/ 134 w 534"/>
                <a:gd name="T93" fmla="*/ 396 h 818"/>
                <a:gd name="T94" fmla="*/ 8 w 534"/>
                <a:gd name="T95" fmla="*/ 209 h 818"/>
                <a:gd name="T96" fmla="*/ 41 w 534"/>
                <a:gd name="T97" fmla="*/ 101 h 818"/>
                <a:gd name="T98" fmla="*/ 135 w 534"/>
                <a:gd name="T99" fmla="*/ 27 h 818"/>
                <a:gd name="T100" fmla="*/ 271 w 534"/>
                <a:gd name="T101"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4" h="818">
                  <a:moveTo>
                    <a:pt x="267" y="419"/>
                  </a:moveTo>
                  <a:cubicBezTo>
                    <a:pt x="238" y="419"/>
                    <a:pt x="214" y="423"/>
                    <a:pt x="194" y="432"/>
                  </a:cubicBezTo>
                  <a:cubicBezTo>
                    <a:pt x="174" y="441"/>
                    <a:pt x="158" y="453"/>
                    <a:pt x="146" y="468"/>
                  </a:cubicBezTo>
                  <a:cubicBezTo>
                    <a:pt x="134" y="484"/>
                    <a:pt x="125" y="502"/>
                    <a:pt x="120" y="522"/>
                  </a:cubicBezTo>
                  <a:cubicBezTo>
                    <a:pt x="114" y="543"/>
                    <a:pt x="112" y="565"/>
                    <a:pt x="112" y="588"/>
                  </a:cubicBezTo>
                  <a:cubicBezTo>
                    <a:pt x="112" y="613"/>
                    <a:pt x="115" y="637"/>
                    <a:pt x="121" y="659"/>
                  </a:cubicBezTo>
                  <a:cubicBezTo>
                    <a:pt x="126" y="681"/>
                    <a:pt x="136" y="700"/>
                    <a:pt x="148" y="716"/>
                  </a:cubicBezTo>
                  <a:cubicBezTo>
                    <a:pt x="161" y="732"/>
                    <a:pt x="177" y="745"/>
                    <a:pt x="197" y="754"/>
                  </a:cubicBezTo>
                  <a:cubicBezTo>
                    <a:pt x="217" y="764"/>
                    <a:pt x="241" y="768"/>
                    <a:pt x="270" y="768"/>
                  </a:cubicBezTo>
                  <a:cubicBezTo>
                    <a:pt x="302" y="768"/>
                    <a:pt x="329" y="762"/>
                    <a:pt x="352" y="749"/>
                  </a:cubicBezTo>
                  <a:cubicBezTo>
                    <a:pt x="375" y="736"/>
                    <a:pt x="393" y="716"/>
                    <a:pt x="404" y="691"/>
                  </a:cubicBezTo>
                  <a:cubicBezTo>
                    <a:pt x="416" y="665"/>
                    <a:pt x="422" y="634"/>
                    <a:pt x="422" y="599"/>
                  </a:cubicBezTo>
                  <a:cubicBezTo>
                    <a:pt x="422" y="562"/>
                    <a:pt x="416" y="529"/>
                    <a:pt x="403" y="502"/>
                  </a:cubicBezTo>
                  <a:cubicBezTo>
                    <a:pt x="390" y="475"/>
                    <a:pt x="372" y="454"/>
                    <a:pt x="348" y="440"/>
                  </a:cubicBezTo>
                  <a:cubicBezTo>
                    <a:pt x="325" y="426"/>
                    <a:pt x="298" y="419"/>
                    <a:pt x="267" y="419"/>
                  </a:cubicBezTo>
                  <a:close/>
                  <a:moveTo>
                    <a:pt x="270" y="50"/>
                  </a:moveTo>
                  <a:cubicBezTo>
                    <a:pt x="221" y="50"/>
                    <a:pt x="183" y="63"/>
                    <a:pt x="157" y="90"/>
                  </a:cubicBezTo>
                  <a:cubicBezTo>
                    <a:pt x="131" y="116"/>
                    <a:pt x="118" y="154"/>
                    <a:pt x="118" y="204"/>
                  </a:cubicBezTo>
                  <a:cubicBezTo>
                    <a:pt x="118" y="227"/>
                    <a:pt x="121" y="248"/>
                    <a:pt x="126" y="269"/>
                  </a:cubicBezTo>
                  <a:cubicBezTo>
                    <a:pt x="132" y="289"/>
                    <a:pt x="141" y="307"/>
                    <a:pt x="153" y="321"/>
                  </a:cubicBezTo>
                  <a:cubicBezTo>
                    <a:pt x="165" y="336"/>
                    <a:pt x="181" y="348"/>
                    <a:pt x="200" y="357"/>
                  </a:cubicBezTo>
                  <a:cubicBezTo>
                    <a:pt x="219" y="366"/>
                    <a:pt x="243" y="370"/>
                    <a:pt x="271" y="370"/>
                  </a:cubicBezTo>
                  <a:cubicBezTo>
                    <a:pt x="304" y="370"/>
                    <a:pt x="331" y="364"/>
                    <a:pt x="353" y="351"/>
                  </a:cubicBezTo>
                  <a:cubicBezTo>
                    <a:pt x="375" y="338"/>
                    <a:pt x="391" y="320"/>
                    <a:pt x="402" y="295"/>
                  </a:cubicBezTo>
                  <a:cubicBezTo>
                    <a:pt x="413" y="271"/>
                    <a:pt x="418" y="243"/>
                    <a:pt x="418" y="211"/>
                  </a:cubicBezTo>
                  <a:cubicBezTo>
                    <a:pt x="418" y="176"/>
                    <a:pt x="412" y="146"/>
                    <a:pt x="399" y="121"/>
                  </a:cubicBezTo>
                  <a:cubicBezTo>
                    <a:pt x="386" y="97"/>
                    <a:pt x="369" y="79"/>
                    <a:pt x="347" y="67"/>
                  </a:cubicBezTo>
                  <a:cubicBezTo>
                    <a:pt x="324" y="55"/>
                    <a:pt x="299" y="50"/>
                    <a:pt x="270" y="50"/>
                  </a:cubicBezTo>
                  <a:close/>
                  <a:moveTo>
                    <a:pt x="271" y="0"/>
                  </a:moveTo>
                  <a:cubicBezTo>
                    <a:pt x="327" y="0"/>
                    <a:pt x="375" y="8"/>
                    <a:pt x="413" y="23"/>
                  </a:cubicBezTo>
                  <a:cubicBezTo>
                    <a:pt x="451" y="39"/>
                    <a:pt x="480" y="62"/>
                    <a:pt x="499" y="92"/>
                  </a:cubicBezTo>
                  <a:cubicBezTo>
                    <a:pt x="519" y="122"/>
                    <a:pt x="528" y="158"/>
                    <a:pt x="528" y="200"/>
                  </a:cubicBezTo>
                  <a:cubicBezTo>
                    <a:pt x="528" y="243"/>
                    <a:pt x="518" y="280"/>
                    <a:pt x="497" y="311"/>
                  </a:cubicBezTo>
                  <a:cubicBezTo>
                    <a:pt x="476" y="342"/>
                    <a:pt x="443" y="367"/>
                    <a:pt x="399" y="386"/>
                  </a:cubicBezTo>
                  <a:lnTo>
                    <a:pt x="400" y="394"/>
                  </a:lnTo>
                  <a:cubicBezTo>
                    <a:pt x="444" y="411"/>
                    <a:pt x="478" y="436"/>
                    <a:pt x="500" y="469"/>
                  </a:cubicBezTo>
                  <a:cubicBezTo>
                    <a:pt x="523" y="502"/>
                    <a:pt x="534" y="542"/>
                    <a:pt x="534" y="589"/>
                  </a:cubicBezTo>
                  <a:cubicBezTo>
                    <a:pt x="534" y="634"/>
                    <a:pt x="523" y="675"/>
                    <a:pt x="501" y="709"/>
                  </a:cubicBezTo>
                  <a:cubicBezTo>
                    <a:pt x="480" y="744"/>
                    <a:pt x="448" y="771"/>
                    <a:pt x="406" y="790"/>
                  </a:cubicBezTo>
                  <a:cubicBezTo>
                    <a:pt x="365" y="809"/>
                    <a:pt x="316" y="818"/>
                    <a:pt x="261" y="818"/>
                  </a:cubicBezTo>
                  <a:cubicBezTo>
                    <a:pt x="209" y="818"/>
                    <a:pt x="163" y="810"/>
                    <a:pt x="124" y="792"/>
                  </a:cubicBezTo>
                  <a:cubicBezTo>
                    <a:pt x="85" y="775"/>
                    <a:pt x="54" y="749"/>
                    <a:pt x="32" y="716"/>
                  </a:cubicBezTo>
                  <a:cubicBezTo>
                    <a:pt x="11" y="683"/>
                    <a:pt x="0" y="643"/>
                    <a:pt x="0" y="598"/>
                  </a:cubicBezTo>
                  <a:cubicBezTo>
                    <a:pt x="0" y="564"/>
                    <a:pt x="6" y="534"/>
                    <a:pt x="17" y="509"/>
                  </a:cubicBezTo>
                  <a:cubicBezTo>
                    <a:pt x="29" y="484"/>
                    <a:pt x="44" y="464"/>
                    <a:pt x="63" y="448"/>
                  </a:cubicBezTo>
                  <a:cubicBezTo>
                    <a:pt x="82" y="431"/>
                    <a:pt x="106" y="417"/>
                    <a:pt x="135" y="403"/>
                  </a:cubicBezTo>
                  <a:lnTo>
                    <a:pt x="134" y="396"/>
                  </a:lnTo>
                  <a:cubicBezTo>
                    <a:pt x="50" y="359"/>
                    <a:pt x="8" y="297"/>
                    <a:pt x="8" y="209"/>
                  </a:cubicBezTo>
                  <a:cubicBezTo>
                    <a:pt x="8" y="169"/>
                    <a:pt x="19" y="133"/>
                    <a:pt x="41" y="101"/>
                  </a:cubicBezTo>
                  <a:cubicBezTo>
                    <a:pt x="63" y="69"/>
                    <a:pt x="95" y="45"/>
                    <a:pt x="135" y="27"/>
                  </a:cubicBezTo>
                  <a:cubicBezTo>
                    <a:pt x="176" y="9"/>
                    <a:pt x="222" y="0"/>
                    <a:pt x="27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p:nvSpPr>
          <p:spPr bwMode="auto">
            <a:xfrm>
              <a:off x="7232650" y="3576638"/>
              <a:ext cx="93663" cy="153988"/>
            </a:xfrm>
            <a:custGeom>
              <a:avLst/>
              <a:gdLst>
                <a:gd name="T0" fmla="*/ 262 w 493"/>
                <a:gd name="T1" fmla="*/ 0 h 809"/>
                <a:gd name="T2" fmla="*/ 426 w 493"/>
                <a:gd name="T3" fmla="*/ 47 h 809"/>
                <a:gd name="T4" fmla="*/ 482 w 493"/>
                <a:gd name="T5" fmla="*/ 186 h 809"/>
                <a:gd name="T6" fmla="*/ 476 w 493"/>
                <a:gd name="T7" fmla="*/ 243 h 809"/>
                <a:gd name="T8" fmla="*/ 457 w 493"/>
                <a:gd name="T9" fmla="*/ 295 h 809"/>
                <a:gd name="T10" fmla="*/ 421 w 493"/>
                <a:gd name="T11" fmla="*/ 350 h 809"/>
                <a:gd name="T12" fmla="*/ 372 w 493"/>
                <a:gd name="T13" fmla="*/ 409 h 809"/>
                <a:gd name="T14" fmla="*/ 279 w 493"/>
                <a:gd name="T15" fmla="*/ 509 h 809"/>
                <a:gd name="T16" fmla="*/ 115 w 493"/>
                <a:gd name="T17" fmla="*/ 715 h 809"/>
                <a:gd name="T18" fmla="*/ 336 w 493"/>
                <a:gd name="T19" fmla="*/ 715 h 809"/>
                <a:gd name="T20" fmla="*/ 382 w 493"/>
                <a:gd name="T21" fmla="*/ 712 h 809"/>
                <a:gd name="T22" fmla="*/ 411 w 493"/>
                <a:gd name="T23" fmla="*/ 700 h 809"/>
                <a:gd name="T24" fmla="*/ 427 w 493"/>
                <a:gd name="T25" fmla="*/ 679 h 809"/>
                <a:gd name="T26" fmla="*/ 443 w 493"/>
                <a:gd name="T27" fmla="*/ 638 h 809"/>
                <a:gd name="T28" fmla="*/ 493 w 493"/>
                <a:gd name="T29" fmla="*/ 638 h 809"/>
                <a:gd name="T30" fmla="*/ 483 w 493"/>
                <a:gd name="T31" fmla="*/ 809 h 809"/>
                <a:gd name="T32" fmla="*/ 0 w 493"/>
                <a:gd name="T33" fmla="*/ 809 h 809"/>
                <a:gd name="T34" fmla="*/ 0 w 493"/>
                <a:gd name="T35" fmla="*/ 781 h 809"/>
                <a:gd name="T36" fmla="*/ 68 w 493"/>
                <a:gd name="T37" fmla="*/ 655 h 809"/>
                <a:gd name="T38" fmla="*/ 190 w 493"/>
                <a:gd name="T39" fmla="*/ 503 h 809"/>
                <a:gd name="T40" fmla="*/ 287 w 493"/>
                <a:gd name="T41" fmla="*/ 389 h 809"/>
                <a:gd name="T42" fmla="*/ 336 w 493"/>
                <a:gd name="T43" fmla="*/ 316 h 809"/>
                <a:gd name="T44" fmla="*/ 360 w 493"/>
                <a:gd name="T45" fmla="*/ 258 h 809"/>
                <a:gd name="T46" fmla="*/ 367 w 493"/>
                <a:gd name="T47" fmla="*/ 204 h 809"/>
                <a:gd name="T48" fmla="*/ 353 w 493"/>
                <a:gd name="T49" fmla="*/ 126 h 809"/>
                <a:gd name="T50" fmla="*/ 309 w 493"/>
                <a:gd name="T51" fmla="*/ 73 h 809"/>
                <a:gd name="T52" fmla="*/ 237 w 493"/>
                <a:gd name="T53" fmla="*/ 54 h 809"/>
                <a:gd name="T54" fmla="*/ 89 w 493"/>
                <a:gd name="T55" fmla="*/ 176 h 809"/>
                <a:gd name="T56" fmla="*/ 18 w 493"/>
                <a:gd name="T57" fmla="*/ 176 h 809"/>
                <a:gd name="T58" fmla="*/ 18 w 493"/>
                <a:gd name="T59" fmla="*/ 63 h 809"/>
                <a:gd name="T60" fmla="*/ 151 w 493"/>
                <a:gd name="T61" fmla="*/ 15 h 809"/>
                <a:gd name="T62" fmla="*/ 262 w 493"/>
                <a:gd name="T63"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3" h="809">
                  <a:moveTo>
                    <a:pt x="262" y="0"/>
                  </a:moveTo>
                  <a:cubicBezTo>
                    <a:pt x="334" y="0"/>
                    <a:pt x="389" y="16"/>
                    <a:pt x="426" y="47"/>
                  </a:cubicBezTo>
                  <a:cubicBezTo>
                    <a:pt x="463" y="79"/>
                    <a:pt x="482" y="126"/>
                    <a:pt x="482" y="186"/>
                  </a:cubicBezTo>
                  <a:cubicBezTo>
                    <a:pt x="482" y="207"/>
                    <a:pt x="480" y="226"/>
                    <a:pt x="476" y="243"/>
                  </a:cubicBezTo>
                  <a:cubicBezTo>
                    <a:pt x="472" y="261"/>
                    <a:pt x="465" y="278"/>
                    <a:pt x="457" y="295"/>
                  </a:cubicBezTo>
                  <a:cubicBezTo>
                    <a:pt x="448" y="312"/>
                    <a:pt x="436" y="330"/>
                    <a:pt x="421" y="350"/>
                  </a:cubicBezTo>
                  <a:cubicBezTo>
                    <a:pt x="406" y="369"/>
                    <a:pt x="390" y="389"/>
                    <a:pt x="372" y="409"/>
                  </a:cubicBezTo>
                  <a:cubicBezTo>
                    <a:pt x="354" y="429"/>
                    <a:pt x="323" y="463"/>
                    <a:pt x="279" y="509"/>
                  </a:cubicBezTo>
                  <a:cubicBezTo>
                    <a:pt x="204" y="588"/>
                    <a:pt x="150" y="657"/>
                    <a:pt x="115" y="715"/>
                  </a:cubicBezTo>
                  <a:lnTo>
                    <a:pt x="336" y="715"/>
                  </a:lnTo>
                  <a:cubicBezTo>
                    <a:pt x="355" y="715"/>
                    <a:pt x="371" y="714"/>
                    <a:pt x="382" y="712"/>
                  </a:cubicBezTo>
                  <a:cubicBezTo>
                    <a:pt x="394" y="709"/>
                    <a:pt x="404" y="705"/>
                    <a:pt x="411" y="700"/>
                  </a:cubicBezTo>
                  <a:cubicBezTo>
                    <a:pt x="418" y="694"/>
                    <a:pt x="423" y="687"/>
                    <a:pt x="427" y="679"/>
                  </a:cubicBezTo>
                  <a:cubicBezTo>
                    <a:pt x="431" y="670"/>
                    <a:pt x="437" y="656"/>
                    <a:pt x="443" y="638"/>
                  </a:cubicBezTo>
                  <a:lnTo>
                    <a:pt x="493" y="638"/>
                  </a:lnTo>
                  <a:lnTo>
                    <a:pt x="483" y="809"/>
                  </a:lnTo>
                  <a:lnTo>
                    <a:pt x="0" y="809"/>
                  </a:lnTo>
                  <a:lnTo>
                    <a:pt x="0" y="781"/>
                  </a:lnTo>
                  <a:cubicBezTo>
                    <a:pt x="17" y="740"/>
                    <a:pt x="40" y="698"/>
                    <a:pt x="68" y="655"/>
                  </a:cubicBezTo>
                  <a:cubicBezTo>
                    <a:pt x="97" y="612"/>
                    <a:pt x="137" y="561"/>
                    <a:pt x="190" y="503"/>
                  </a:cubicBezTo>
                  <a:cubicBezTo>
                    <a:pt x="235" y="453"/>
                    <a:pt x="268" y="415"/>
                    <a:pt x="287" y="389"/>
                  </a:cubicBezTo>
                  <a:cubicBezTo>
                    <a:pt x="309" y="361"/>
                    <a:pt x="326" y="337"/>
                    <a:pt x="336" y="316"/>
                  </a:cubicBezTo>
                  <a:cubicBezTo>
                    <a:pt x="347" y="296"/>
                    <a:pt x="355" y="277"/>
                    <a:pt x="360" y="258"/>
                  </a:cubicBezTo>
                  <a:cubicBezTo>
                    <a:pt x="364" y="240"/>
                    <a:pt x="367" y="222"/>
                    <a:pt x="367" y="204"/>
                  </a:cubicBezTo>
                  <a:cubicBezTo>
                    <a:pt x="367" y="174"/>
                    <a:pt x="362" y="148"/>
                    <a:pt x="353" y="126"/>
                  </a:cubicBezTo>
                  <a:cubicBezTo>
                    <a:pt x="343" y="104"/>
                    <a:pt x="329" y="86"/>
                    <a:pt x="309" y="73"/>
                  </a:cubicBezTo>
                  <a:cubicBezTo>
                    <a:pt x="290" y="60"/>
                    <a:pt x="266" y="54"/>
                    <a:pt x="237" y="54"/>
                  </a:cubicBezTo>
                  <a:cubicBezTo>
                    <a:pt x="163" y="54"/>
                    <a:pt x="114" y="94"/>
                    <a:pt x="89" y="176"/>
                  </a:cubicBezTo>
                  <a:lnTo>
                    <a:pt x="18" y="176"/>
                  </a:lnTo>
                  <a:lnTo>
                    <a:pt x="18" y="63"/>
                  </a:lnTo>
                  <a:cubicBezTo>
                    <a:pt x="65" y="41"/>
                    <a:pt x="109" y="25"/>
                    <a:pt x="151" y="15"/>
                  </a:cubicBezTo>
                  <a:cubicBezTo>
                    <a:pt x="192" y="5"/>
                    <a:pt x="229" y="0"/>
                    <a:pt x="26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p:nvSpPr>
          <p:spPr bwMode="auto">
            <a:xfrm>
              <a:off x="7354888" y="3541713"/>
              <a:ext cx="71438" cy="104775"/>
            </a:xfrm>
            <a:custGeom>
              <a:avLst/>
              <a:gdLst>
                <a:gd name="T0" fmla="*/ 198 w 372"/>
                <a:gd name="T1" fmla="*/ 0 h 557"/>
                <a:gd name="T2" fmla="*/ 275 w 372"/>
                <a:gd name="T3" fmla="*/ 11 h 557"/>
                <a:gd name="T4" fmla="*/ 326 w 372"/>
                <a:gd name="T5" fmla="*/ 38 h 557"/>
                <a:gd name="T6" fmla="*/ 355 w 372"/>
                <a:gd name="T7" fmla="*/ 79 h 557"/>
                <a:gd name="T8" fmla="*/ 363 w 372"/>
                <a:gd name="T9" fmla="*/ 131 h 557"/>
                <a:gd name="T10" fmla="*/ 361 w 372"/>
                <a:gd name="T11" fmla="*/ 162 h 557"/>
                <a:gd name="T12" fmla="*/ 353 w 372"/>
                <a:gd name="T13" fmla="*/ 191 h 557"/>
                <a:gd name="T14" fmla="*/ 338 w 372"/>
                <a:gd name="T15" fmla="*/ 219 h 557"/>
                <a:gd name="T16" fmla="*/ 314 w 372"/>
                <a:gd name="T17" fmla="*/ 249 h 557"/>
                <a:gd name="T18" fmla="*/ 286 w 372"/>
                <a:gd name="T19" fmla="*/ 281 h 557"/>
                <a:gd name="T20" fmla="*/ 248 w 372"/>
                <a:gd name="T21" fmla="*/ 319 h 557"/>
                <a:gd name="T22" fmla="*/ 206 w 372"/>
                <a:gd name="T23" fmla="*/ 362 h 557"/>
                <a:gd name="T24" fmla="*/ 162 w 372"/>
                <a:gd name="T25" fmla="*/ 407 h 557"/>
                <a:gd name="T26" fmla="*/ 124 w 372"/>
                <a:gd name="T27" fmla="*/ 449 h 557"/>
                <a:gd name="T28" fmla="*/ 95 w 372"/>
                <a:gd name="T29" fmla="*/ 487 h 557"/>
                <a:gd name="T30" fmla="*/ 254 w 372"/>
                <a:gd name="T31" fmla="*/ 487 h 557"/>
                <a:gd name="T32" fmla="*/ 286 w 372"/>
                <a:gd name="T33" fmla="*/ 485 h 557"/>
                <a:gd name="T34" fmla="*/ 306 w 372"/>
                <a:gd name="T35" fmla="*/ 479 h 557"/>
                <a:gd name="T36" fmla="*/ 319 w 372"/>
                <a:gd name="T37" fmla="*/ 463 h 557"/>
                <a:gd name="T38" fmla="*/ 332 w 372"/>
                <a:gd name="T39" fmla="*/ 434 h 557"/>
                <a:gd name="T40" fmla="*/ 372 w 372"/>
                <a:gd name="T41" fmla="*/ 434 h 557"/>
                <a:gd name="T42" fmla="*/ 368 w 372"/>
                <a:gd name="T43" fmla="*/ 495 h 557"/>
                <a:gd name="T44" fmla="*/ 364 w 372"/>
                <a:gd name="T45" fmla="*/ 557 h 557"/>
                <a:gd name="T46" fmla="*/ 0 w 372"/>
                <a:gd name="T47" fmla="*/ 557 h 557"/>
                <a:gd name="T48" fmla="*/ 0 w 372"/>
                <a:gd name="T49" fmla="*/ 535 h 557"/>
                <a:gd name="T50" fmla="*/ 24 w 372"/>
                <a:gd name="T51" fmla="*/ 489 h 557"/>
                <a:gd name="T52" fmla="*/ 55 w 372"/>
                <a:gd name="T53" fmla="*/ 443 h 557"/>
                <a:gd name="T54" fmla="*/ 94 w 372"/>
                <a:gd name="T55" fmla="*/ 395 h 557"/>
                <a:gd name="T56" fmla="*/ 143 w 372"/>
                <a:gd name="T57" fmla="*/ 344 h 557"/>
                <a:gd name="T58" fmla="*/ 209 w 372"/>
                <a:gd name="T59" fmla="*/ 275 h 557"/>
                <a:gd name="T60" fmla="*/ 249 w 372"/>
                <a:gd name="T61" fmla="*/ 224 h 557"/>
                <a:gd name="T62" fmla="*/ 269 w 372"/>
                <a:gd name="T63" fmla="*/ 183 h 557"/>
                <a:gd name="T64" fmla="*/ 274 w 372"/>
                <a:gd name="T65" fmla="*/ 142 h 557"/>
                <a:gd name="T66" fmla="*/ 268 w 372"/>
                <a:gd name="T67" fmla="*/ 102 h 557"/>
                <a:gd name="T68" fmla="*/ 250 w 372"/>
                <a:gd name="T69" fmla="*/ 71 h 557"/>
                <a:gd name="T70" fmla="*/ 220 w 372"/>
                <a:gd name="T71" fmla="*/ 50 h 557"/>
                <a:gd name="T72" fmla="*/ 179 w 372"/>
                <a:gd name="T73" fmla="*/ 43 h 557"/>
                <a:gd name="T74" fmla="*/ 112 w 372"/>
                <a:gd name="T75" fmla="*/ 65 h 557"/>
                <a:gd name="T76" fmla="*/ 70 w 372"/>
                <a:gd name="T77" fmla="*/ 128 h 557"/>
                <a:gd name="T78" fmla="*/ 14 w 372"/>
                <a:gd name="T79" fmla="*/ 128 h 557"/>
                <a:gd name="T80" fmla="*/ 14 w 372"/>
                <a:gd name="T81" fmla="*/ 44 h 557"/>
                <a:gd name="T82" fmla="*/ 115 w 372"/>
                <a:gd name="T83" fmla="*/ 11 h 557"/>
                <a:gd name="T84" fmla="*/ 198 w 372"/>
                <a:gd name="T8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2" h="557">
                  <a:moveTo>
                    <a:pt x="198" y="0"/>
                  </a:moveTo>
                  <a:cubicBezTo>
                    <a:pt x="228" y="0"/>
                    <a:pt x="254" y="4"/>
                    <a:pt x="275" y="11"/>
                  </a:cubicBezTo>
                  <a:cubicBezTo>
                    <a:pt x="296" y="17"/>
                    <a:pt x="313" y="26"/>
                    <a:pt x="326" y="38"/>
                  </a:cubicBezTo>
                  <a:cubicBezTo>
                    <a:pt x="339" y="49"/>
                    <a:pt x="349" y="63"/>
                    <a:pt x="355" y="79"/>
                  </a:cubicBezTo>
                  <a:cubicBezTo>
                    <a:pt x="360" y="95"/>
                    <a:pt x="363" y="112"/>
                    <a:pt x="363" y="131"/>
                  </a:cubicBezTo>
                  <a:cubicBezTo>
                    <a:pt x="363" y="142"/>
                    <a:pt x="363" y="153"/>
                    <a:pt x="361" y="162"/>
                  </a:cubicBezTo>
                  <a:cubicBezTo>
                    <a:pt x="359" y="172"/>
                    <a:pt x="357" y="181"/>
                    <a:pt x="353" y="191"/>
                  </a:cubicBezTo>
                  <a:cubicBezTo>
                    <a:pt x="349" y="200"/>
                    <a:pt x="344" y="209"/>
                    <a:pt x="338" y="219"/>
                  </a:cubicBezTo>
                  <a:cubicBezTo>
                    <a:pt x="331" y="228"/>
                    <a:pt x="323" y="238"/>
                    <a:pt x="314" y="249"/>
                  </a:cubicBezTo>
                  <a:cubicBezTo>
                    <a:pt x="307" y="258"/>
                    <a:pt x="297" y="269"/>
                    <a:pt x="286" y="281"/>
                  </a:cubicBezTo>
                  <a:cubicBezTo>
                    <a:pt x="275" y="293"/>
                    <a:pt x="262" y="306"/>
                    <a:pt x="248" y="319"/>
                  </a:cubicBezTo>
                  <a:cubicBezTo>
                    <a:pt x="235" y="333"/>
                    <a:pt x="221" y="347"/>
                    <a:pt x="206" y="362"/>
                  </a:cubicBezTo>
                  <a:cubicBezTo>
                    <a:pt x="191" y="377"/>
                    <a:pt x="176" y="392"/>
                    <a:pt x="162" y="407"/>
                  </a:cubicBezTo>
                  <a:cubicBezTo>
                    <a:pt x="148" y="421"/>
                    <a:pt x="135" y="435"/>
                    <a:pt x="124" y="449"/>
                  </a:cubicBezTo>
                  <a:cubicBezTo>
                    <a:pt x="112" y="463"/>
                    <a:pt x="102" y="475"/>
                    <a:pt x="95" y="487"/>
                  </a:cubicBezTo>
                  <a:lnTo>
                    <a:pt x="254" y="487"/>
                  </a:lnTo>
                  <a:cubicBezTo>
                    <a:pt x="267" y="487"/>
                    <a:pt x="278" y="486"/>
                    <a:pt x="286" y="485"/>
                  </a:cubicBezTo>
                  <a:cubicBezTo>
                    <a:pt x="294" y="484"/>
                    <a:pt x="301" y="482"/>
                    <a:pt x="306" y="479"/>
                  </a:cubicBezTo>
                  <a:cubicBezTo>
                    <a:pt x="311" y="475"/>
                    <a:pt x="316" y="470"/>
                    <a:pt x="319" y="463"/>
                  </a:cubicBezTo>
                  <a:cubicBezTo>
                    <a:pt x="323" y="456"/>
                    <a:pt x="328" y="446"/>
                    <a:pt x="332" y="434"/>
                  </a:cubicBezTo>
                  <a:lnTo>
                    <a:pt x="372" y="434"/>
                  </a:lnTo>
                  <a:cubicBezTo>
                    <a:pt x="371" y="454"/>
                    <a:pt x="370" y="475"/>
                    <a:pt x="368" y="495"/>
                  </a:cubicBezTo>
                  <a:cubicBezTo>
                    <a:pt x="367" y="516"/>
                    <a:pt x="366" y="537"/>
                    <a:pt x="364" y="557"/>
                  </a:cubicBezTo>
                  <a:lnTo>
                    <a:pt x="0" y="557"/>
                  </a:lnTo>
                  <a:lnTo>
                    <a:pt x="0" y="535"/>
                  </a:lnTo>
                  <a:cubicBezTo>
                    <a:pt x="7" y="519"/>
                    <a:pt x="15" y="504"/>
                    <a:pt x="24" y="489"/>
                  </a:cubicBezTo>
                  <a:cubicBezTo>
                    <a:pt x="33" y="474"/>
                    <a:pt x="44" y="459"/>
                    <a:pt x="55" y="443"/>
                  </a:cubicBezTo>
                  <a:cubicBezTo>
                    <a:pt x="67" y="428"/>
                    <a:pt x="80" y="412"/>
                    <a:pt x="94" y="395"/>
                  </a:cubicBezTo>
                  <a:cubicBezTo>
                    <a:pt x="109" y="379"/>
                    <a:pt x="125" y="362"/>
                    <a:pt x="143" y="344"/>
                  </a:cubicBezTo>
                  <a:cubicBezTo>
                    <a:pt x="170" y="317"/>
                    <a:pt x="192" y="294"/>
                    <a:pt x="209" y="275"/>
                  </a:cubicBezTo>
                  <a:cubicBezTo>
                    <a:pt x="226" y="256"/>
                    <a:pt x="239" y="239"/>
                    <a:pt x="249" y="224"/>
                  </a:cubicBezTo>
                  <a:cubicBezTo>
                    <a:pt x="258" y="209"/>
                    <a:pt x="265" y="195"/>
                    <a:pt x="269" y="183"/>
                  </a:cubicBezTo>
                  <a:cubicBezTo>
                    <a:pt x="272" y="170"/>
                    <a:pt x="274" y="157"/>
                    <a:pt x="274" y="142"/>
                  </a:cubicBezTo>
                  <a:cubicBezTo>
                    <a:pt x="274" y="128"/>
                    <a:pt x="272" y="114"/>
                    <a:pt x="268" y="102"/>
                  </a:cubicBezTo>
                  <a:cubicBezTo>
                    <a:pt x="264" y="90"/>
                    <a:pt x="258" y="79"/>
                    <a:pt x="250" y="71"/>
                  </a:cubicBezTo>
                  <a:cubicBezTo>
                    <a:pt x="242" y="62"/>
                    <a:pt x="232" y="55"/>
                    <a:pt x="220" y="50"/>
                  </a:cubicBezTo>
                  <a:cubicBezTo>
                    <a:pt x="209" y="45"/>
                    <a:pt x="195" y="43"/>
                    <a:pt x="179" y="43"/>
                  </a:cubicBezTo>
                  <a:cubicBezTo>
                    <a:pt x="153" y="43"/>
                    <a:pt x="130" y="50"/>
                    <a:pt x="112" y="65"/>
                  </a:cubicBezTo>
                  <a:cubicBezTo>
                    <a:pt x="94" y="79"/>
                    <a:pt x="80" y="100"/>
                    <a:pt x="70" y="128"/>
                  </a:cubicBezTo>
                  <a:lnTo>
                    <a:pt x="14" y="128"/>
                  </a:lnTo>
                  <a:lnTo>
                    <a:pt x="14" y="44"/>
                  </a:lnTo>
                  <a:cubicBezTo>
                    <a:pt x="51" y="29"/>
                    <a:pt x="84" y="18"/>
                    <a:pt x="115" y="11"/>
                  </a:cubicBezTo>
                  <a:cubicBezTo>
                    <a:pt x="146" y="4"/>
                    <a:pt x="174" y="0"/>
                    <a:pt x="19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noEditPoints="1"/>
            </p:cNvSpPr>
            <p:nvPr/>
          </p:nvSpPr>
          <p:spPr bwMode="auto">
            <a:xfrm>
              <a:off x="7531100" y="3635375"/>
              <a:ext cx="138113" cy="60325"/>
            </a:xfrm>
            <a:custGeom>
              <a:avLst/>
              <a:gdLst>
                <a:gd name="T0" fmla="*/ 0 w 87"/>
                <a:gd name="T1" fmla="*/ 29 h 38"/>
                <a:gd name="T2" fmla="*/ 87 w 87"/>
                <a:gd name="T3" fmla="*/ 29 h 38"/>
                <a:gd name="T4" fmla="*/ 87 w 87"/>
                <a:gd name="T5" fmla="*/ 38 h 38"/>
                <a:gd name="T6" fmla="*/ 0 w 87"/>
                <a:gd name="T7" fmla="*/ 38 h 38"/>
                <a:gd name="T8" fmla="*/ 0 w 87"/>
                <a:gd name="T9" fmla="*/ 29 h 38"/>
                <a:gd name="T10" fmla="*/ 0 w 87"/>
                <a:gd name="T11" fmla="*/ 0 h 38"/>
                <a:gd name="T12" fmla="*/ 87 w 87"/>
                <a:gd name="T13" fmla="*/ 0 h 38"/>
                <a:gd name="T14" fmla="*/ 87 w 87"/>
                <a:gd name="T15" fmla="*/ 9 h 38"/>
                <a:gd name="T16" fmla="*/ 0 w 87"/>
                <a:gd name="T17" fmla="*/ 9 h 38"/>
                <a:gd name="T18" fmla="*/ 0 w 8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0" y="29"/>
                  </a:moveTo>
                  <a:lnTo>
                    <a:pt x="87" y="29"/>
                  </a:lnTo>
                  <a:lnTo>
                    <a:pt x="87" y="38"/>
                  </a:lnTo>
                  <a:lnTo>
                    <a:pt x="0" y="38"/>
                  </a:lnTo>
                  <a:lnTo>
                    <a:pt x="0" y="29"/>
                  </a:lnTo>
                  <a:close/>
                  <a:moveTo>
                    <a:pt x="0" y="0"/>
                  </a:moveTo>
                  <a:lnTo>
                    <a:pt x="87" y="0"/>
                  </a:lnTo>
                  <a:lnTo>
                    <a:pt x="87"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3"/>
            <p:cNvSpPr>
              <a:spLocks noEditPoints="1"/>
            </p:cNvSpPr>
            <p:nvPr/>
          </p:nvSpPr>
          <p:spPr bwMode="auto">
            <a:xfrm>
              <a:off x="7758113" y="3578225"/>
              <a:ext cx="109538" cy="152400"/>
            </a:xfrm>
            <a:custGeom>
              <a:avLst/>
              <a:gdLst>
                <a:gd name="T0" fmla="*/ 326 w 574"/>
                <a:gd name="T1" fmla="*/ 132 h 804"/>
                <a:gd name="T2" fmla="*/ 97 w 574"/>
                <a:gd name="T3" fmla="*/ 496 h 804"/>
                <a:gd name="T4" fmla="*/ 97 w 574"/>
                <a:gd name="T5" fmla="*/ 504 h 804"/>
                <a:gd name="T6" fmla="*/ 326 w 574"/>
                <a:gd name="T7" fmla="*/ 504 h 804"/>
                <a:gd name="T8" fmla="*/ 326 w 574"/>
                <a:gd name="T9" fmla="*/ 359 h 804"/>
                <a:gd name="T10" fmla="*/ 327 w 574"/>
                <a:gd name="T11" fmla="*/ 235 h 804"/>
                <a:gd name="T12" fmla="*/ 332 w 574"/>
                <a:gd name="T13" fmla="*/ 132 h 804"/>
                <a:gd name="T14" fmla="*/ 326 w 574"/>
                <a:gd name="T15" fmla="*/ 132 h 804"/>
                <a:gd name="T16" fmla="*/ 343 w 574"/>
                <a:gd name="T17" fmla="*/ 0 h 804"/>
                <a:gd name="T18" fmla="*/ 426 w 574"/>
                <a:gd name="T19" fmla="*/ 0 h 804"/>
                <a:gd name="T20" fmla="*/ 426 w 574"/>
                <a:gd name="T21" fmla="*/ 504 h 804"/>
                <a:gd name="T22" fmla="*/ 439 w 574"/>
                <a:gd name="T23" fmla="*/ 504 h 804"/>
                <a:gd name="T24" fmla="*/ 487 w 574"/>
                <a:gd name="T25" fmla="*/ 500 h 804"/>
                <a:gd name="T26" fmla="*/ 512 w 574"/>
                <a:gd name="T27" fmla="*/ 482 h 804"/>
                <a:gd name="T28" fmla="*/ 530 w 574"/>
                <a:gd name="T29" fmla="*/ 441 h 804"/>
                <a:gd name="T30" fmla="*/ 574 w 574"/>
                <a:gd name="T31" fmla="*/ 441 h 804"/>
                <a:gd name="T32" fmla="*/ 567 w 574"/>
                <a:gd name="T33" fmla="*/ 561 h 804"/>
                <a:gd name="T34" fmla="*/ 426 w 574"/>
                <a:gd name="T35" fmla="*/ 561 h 804"/>
                <a:gd name="T36" fmla="*/ 426 w 574"/>
                <a:gd name="T37" fmla="*/ 657 h 804"/>
                <a:gd name="T38" fmla="*/ 429 w 574"/>
                <a:gd name="T39" fmla="*/ 715 h 804"/>
                <a:gd name="T40" fmla="*/ 438 w 574"/>
                <a:gd name="T41" fmla="*/ 744 h 804"/>
                <a:gd name="T42" fmla="*/ 456 w 574"/>
                <a:gd name="T43" fmla="*/ 761 h 804"/>
                <a:gd name="T44" fmla="*/ 495 w 574"/>
                <a:gd name="T45" fmla="*/ 775 h 804"/>
                <a:gd name="T46" fmla="*/ 495 w 574"/>
                <a:gd name="T47" fmla="*/ 804 h 804"/>
                <a:gd name="T48" fmla="*/ 257 w 574"/>
                <a:gd name="T49" fmla="*/ 804 h 804"/>
                <a:gd name="T50" fmla="*/ 257 w 574"/>
                <a:gd name="T51" fmla="*/ 775 h 804"/>
                <a:gd name="T52" fmla="*/ 306 w 574"/>
                <a:gd name="T53" fmla="*/ 754 h 804"/>
                <a:gd name="T54" fmla="*/ 322 w 574"/>
                <a:gd name="T55" fmla="*/ 722 h 804"/>
                <a:gd name="T56" fmla="*/ 326 w 574"/>
                <a:gd name="T57" fmla="*/ 657 h 804"/>
                <a:gd name="T58" fmla="*/ 326 w 574"/>
                <a:gd name="T59" fmla="*/ 561 h 804"/>
                <a:gd name="T60" fmla="*/ 0 w 574"/>
                <a:gd name="T61" fmla="*/ 561 h 804"/>
                <a:gd name="T62" fmla="*/ 0 w 574"/>
                <a:gd name="T63" fmla="*/ 517 h 804"/>
                <a:gd name="T64" fmla="*/ 343 w 574"/>
                <a:gd name="T65"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4" h="804">
                  <a:moveTo>
                    <a:pt x="326" y="132"/>
                  </a:moveTo>
                  <a:lnTo>
                    <a:pt x="97" y="496"/>
                  </a:lnTo>
                  <a:lnTo>
                    <a:pt x="97" y="504"/>
                  </a:lnTo>
                  <a:lnTo>
                    <a:pt x="326" y="504"/>
                  </a:lnTo>
                  <a:lnTo>
                    <a:pt x="326" y="359"/>
                  </a:lnTo>
                  <a:cubicBezTo>
                    <a:pt x="326" y="322"/>
                    <a:pt x="326" y="281"/>
                    <a:pt x="327" y="235"/>
                  </a:cubicBezTo>
                  <a:cubicBezTo>
                    <a:pt x="329" y="190"/>
                    <a:pt x="330" y="155"/>
                    <a:pt x="332" y="132"/>
                  </a:cubicBezTo>
                  <a:lnTo>
                    <a:pt x="326" y="132"/>
                  </a:lnTo>
                  <a:close/>
                  <a:moveTo>
                    <a:pt x="343" y="0"/>
                  </a:moveTo>
                  <a:lnTo>
                    <a:pt x="426" y="0"/>
                  </a:lnTo>
                  <a:lnTo>
                    <a:pt x="426" y="504"/>
                  </a:lnTo>
                  <a:lnTo>
                    <a:pt x="439" y="504"/>
                  </a:lnTo>
                  <a:cubicBezTo>
                    <a:pt x="461" y="504"/>
                    <a:pt x="478" y="503"/>
                    <a:pt x="487" y="500"/>
                  </a:cubicBezTo>
                  <a:cubicBezTo>
                    <a:pt x="497" y="496"/>
                    <a:pt x="505" y="490"/>
                    <a:pt x="512" y="482"/>
                  </a:cubicBezTo>
                  <a:cubicBezTo>
                    <a:pt x="518" y="474"/>
                    <a:pt x="524" y="460"/>
                    <a:pt x="530" y="441"/>
                  </a:cubicBezTo>
                  <a:lnTo>
                    <a:pt x="574" y="441"/>
                  </a:lnTo>
                  <a:lnTo>
                    <a:pt x="567" y="561"/>
                  </a:lnTo>
                  <a:lnTo>
                    <a:pt x="426" y="561"/>
                  </a:lnTo>
                  <a:lnTo>
                    <a:pt x="426" y="657"/>
                  </a:lnTo>
                  <a:cubicBezTo>
                    <a:pt x="426" y="684"/>
                    <a:pt x="427" y="703"/>
                    <a:pt x="429" y="715"/>
                  </a:cubicBezTo>
                  <a:cubicBezTo>
                    <a:pt x="431" y="727"/>
                    <a:pt x="434" y="737"/>
                    <a:pt x="438" y="744"/>
                  </a:cubicBezTo>
                  <a:cubicBezTo>
                    <a:pt x="442" y="751"/>
                    <a:pt x="448" y="756"/>
                    <a:pt x="456" y="761"/>
                  </a:cubicBezTo>
                  <a:cubicBezTo>
                    <a:pt x="464" y="766"/>
                    <a:pt x="477" y="771"/>
                    <a:pt x="495" y="775"/>
                  </a:cubicBezTo>
                  <a:lnTo>
                    <a:pt x="495" y="804"/>
                  </a:lnTo>
                  <a:lnTo>
                    <a:pt x="257" y="804"/>
                  </a:lnTo>
                  <a:lnTo>
                    <a:pt x="257" y="775"/>
                  </a:lnTo>
                  <a:cubicBezTo>
                    <a:pt x="281" y="769"/>
                    <a:pt x="298" y="762"/>
                    <a:pt x="306" y="754"/>
                  </a:cubicBezTo>
                  <a:cubicBezTo>
                    <a:pt x="314" y="747"/>
                    <a:pt x="319" y="736"/>
                    <a:pt x="322" y="722"/>
                  </a:cubicBezTo>
                  <a:cubicBezTo>
                    <a:pt x="324" y="708"/>
                    <a:pt x="326" y="686"/>
                    <a:pt x="326" y="657"/>
                  </a:cubicBezTo>
                  <a:lnTo>
                    <a:pt x="326" y="561"/>
                  </a:lnTo>
                  <a:lnTo>
                    <a:pt x="0" y="561"/>
                  </a:lnTo>
                  <a:lnTo>
                    <a:pt x="0" y="517"/>
                  </a:lnTo>
                  <a:lnTo>
                    <a:pt x="3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p:cNvSpPr>
            <p:nvPr/>
          </p:nvSpPr>
          <p:spPr bwMode="auto">
            <a:xfrm>
              <a:off x="8274050" y="3576638"/>
              <a:ext cx="93663" cy="153988"/>
            </a:xfrm>
            <a:custGeom>
              <a:avLst/>
              <a:gdLst>
                <a:gd name="T0" fmla="*/ 131 w 246"/>
                <a:gd name="T1" fmla="*/ 0 h 405"/>
                <a:gd name="T2" fmla="*/ 213 w 246"/>
                <a:gd name="T3" fmla="*/ 24 h 405"/>
                <a:gd name="T4" fmla="*/ 241 w 246"/>
                <a:gd name="T5" fmla="*/ 93 h 405"/>
                <a:gd name="T6" fmla="*/ 238 w 246"/>
                <a:gd name="T7" fmla="*/ 122 h 405"/>
                <a:gd name="T8" fmla="*/ 228 w 246"/>
                <a:gd name="T9" fmla="*/ 148 h 405"/>
                <a:gd name="T10" fmla="*/ 210 w 246"/>
                <a:gd name="T11" fmla="*/ 175 h 405"/>
                <a:gd name="T12" fmla="*/ 186 w 246"/>
                <a:gd name="T13" fmla="*/ 205 h 405"/>
                <a:gd name="T14" fmla="*/ 139 w 246"/>
                <a:gd name="T15" fmla="*/ 255 h 405"/>
                <a:gd name="T16" fmla="*/ 57 w 246"/>
                <a:gd name="T17" fmla="*/ 358 h 405"/>
                <a:gd name="T18" fmla="*/ 168 w 246"/>
                <a:gd name="T19" fmla="*/ 358 h 405"/>
                <a:gd name="T20" fmla="*/ 191 w 246"/>
                <a:gd name="T21" fmla="*/ 356 h 405"/>
                <a:gd name="T22" fmla="*/ 205 w 246"/>
                <a:gd name="T23" fmla="*/ 350 h 405"/>
                <a:gd name="T24" fmla="*/ 213 w 246"/>
                <a:gd name="T25" fmla="*/ 340 h 405"/>
                <a:gd name="T26" fmla="*/ 221 w 246"/>
                <a:gd name="T27" fmla="*/ 319 h 405"/>
                <a:gd name="T28" fmla="*/ 246 w 246"/>
                <a:gd name="T29" fmla="*/ 319 h 405"/>
                <a:gd name="T30" fmla="*/ 241 w 246"/>
                <a:gd name="T31" fmla="*/ 405 h 405"/>
                <a:gd name="T32" fmla="*/ 0 w 246"/>
                <a:gd name="T33" fmla="*/ 405 h 405"/>
                <a:gd name="T34" fmla="*/ 0 w 246"/>
                <a:gd name="T35" fmla="*/ 391 h 405"/>
                <a:gd name="T36" fmla="*/ 34 w 246"/>
                <a:gd name="T37" fmla="*/ 328 h 405"/>
                <a:gd name="T38" fmla="*/ 95 w 246"/>
                <a:gd name="T39" fmla="*/ 252 h 405"/>
                <a:gd name="T40" fmla="*/ 143 w 246"/>
                <a:gd name="T41" fmla="*/ 195 h 405"/>
                <a:gd name="T42" fmla="*/ 168 w 246"/>
                <a:gd name="T43" fmla="*/ 158 h 405"/>
                <a:gd name="T44" fmla="*/ 180 w 246"/>
                <a:gd name="T45" fmla="*/ 129 h 405"/>
                <a:gd name="T46" fmla="*/ 183 w 246"/>
                <a:gd name="T47" fmla="*/ 102 h 405"/>
                <a:gd name="T48" fmla="*/ 176 w 246"/>
                <a:gd name="T49" fmla="*/ 63 h 405"/>
                <a:gd name="T50" fmla="*/ 154 w 246"/>
                <a:gd name="T51" fmla="*/ 37 h 405"/>
                <a:gd name="T52" fmla="*/ 118 w 246"/>
                <a:gd name="T53" fmla="*/ 27 h 405"/>
                <a:gd name="T54" fmla="*/ 44 w 246"/>
                <a:gd name="T55" fmla="*/ 88 h 405"/>
                <a:gd name="T56" fmla="*/ 9 w 246"/>
                <a:gd name="T57" fmla="*/ 88 h 405"/>
                <a:gd name="T58" fmla="*/ 9 w 246"/>
                <a:gd name="T59" fmla="*/ 32 h 405"/>
                <a:gd name="T60" fmla="*/ 75 w 246"/>
                <a:gd name="T61" fmla="*/ 8 h 405"/>
                <a:gd name="T62" fmla="*/ 131 w 246"/>
                <a:gd name="T63"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405">
                  <a:moveTo>
                    <a:pt x="131" y="0"/>
                  </a:moveTo>
                  <a:cubicBezTo>
                    <a:pt x="167" y="0"/>
                    <a:pt x="194" y="8"/>
                    <a:pt x="213" y="24"/>
                  </a:cubicBezTo>
                  <a:cubicBezTo>
                    <a:pt x="231" y="40"/>
                    <a:pt x="241" y="63"/>
                    <a:pt x="241" y="93"/>
                  </a:cubicBezTo>
                  <a:cubicBezTo>
                    <a:pt x="241" y="104"/>
                    <a:pt x="240" y="113"/>
                    <a:pt x="238" y="122"/>
                  </a:cubicBezTo>
                  <a:cubicBezTo>
                    <a:pt x="236" y="131"/>
                    <a:pt x="232" y="139"/>
                    <a:pt x="228" y="148"/>
                  </a:cubicBezTo>
                  <a:cubicBezTo>
                    <a:pt x="224" y="156"/>
                    <a:pt x="218" y="165"/>
                    <a:pt x="210" y="175"/>
                  </a:cubicBezTo>
                  <a:cubicBezTo>
                    <a:pt x="203" y="185"/>
                    <a:pt x="195" y="195"/>
                    <a:pt x="186" y="205"/>
                  </a:cubicBezTo>
                  <a:cubicBezTo>
                    <a:pt x="177" y="215"/>
                    <a:pt x="161" y="232"/>
                    <a:pt x="139" y="255"/>
                  </a:cubicBezTo>
                  <a:cubicBezTo>
                    <a:pt x="102" y="294"/>
                    <a:pt x="75" y="329"/>
                    <a:pt x="57" y="358"/>
                  </a:cubicBezTo>
                  <a:lnTo>
                    <a:pt x="168" y="358"/>
                  </a:lnTo>
                  <a:cubicBezTo>
                    <a:pt x="177" y="358"/>
                    <a:pt x="185" y="357"/>
                    <a:pt x="191" y="356"/>
                  </a:cubicBezTo>
                  <a:cubicBezTo>
                    <a:pt x="197" y="355"/>
                    <a:pt x="201" y="353"/>
                    <a:pt x="205" y="350"/>
                  </a:cubicBezTo>
                  <a:cubicBezTo>
                    <a:pt x="209" y="347"/>
                    <a:pt x="211" y="344"/>
                    <a:pt x="213" y="340"/>
                  </a:cubicBezTo>
                  <a:cubicBezTo>
                    <a:pt x="215" y="335"/>
                    <a:pt x="218" y="328"/>
                    <a:pt x="221" y="319"/>
                  </a:cubicBezTo>
                  <a:lnTo>
                    <a:pt x="246" y="319"/>
                  </a:lnTo>
                  <a:lnTo>
                    <a:pt x="241" y="405"/>
                  </a:lnTo>
                  <a:lnTo>
                    <a:pt x="0" y="405"/>
                  </a:lnTo>
                  <a:lnTo>
                    <a:pt x="0" y="391"/>
                  </a:lnTo>
                  <a:cubicBezTo>
                    <a:pt x="8" y="370"/>
                    <a:pt x="20" y="349"/>
                    <a:pt x="34" y="328"/>
                  </a:cubicBezTo>
                  <a:cubicBezTo>
                    <a:pt x="48" y="306"/>
                    <a:pt x="68" y="281"/>
                    <a:pt x="95" y="252"/>
                  </a:cubicBezTo>
                  <a:cubicBezTo>
                    <a:pt x="117" y="227"/>
                    <a:pt x="134" y="208"/>
                    <a:pt x="143" y="195"/>
                  </a:cubicBezTo>
                  <a:cubicBezTo>
                    <a:pt x="154" y="181"/>
                    <a:pt x="163" y="169"/>
                    <a:pt x="168" y="158"/>
                  </a:cubicBezTo>
                  <a:cubicBezTo>
                    <a:pt x="173" y="148"/>
                    <a:pt x="177" y="139"/>
                    <a:pt x="180" y="129"/>
                  </a:cubicBezTo>
                  <a:cubicBezTo>
                    <a:pt x="182" y="120"/>
                    <a:pt x="183" y="111"/>
                    <a:pt x="183" y="102"/>
                  </a:cubicBezTo>
                  <a:cubicBezTo>
                    <a:pt x="183" y="87"/>
                    <a:pt x="181" y="74"/>
                    <a:pt x="176" y="63"/>
                  </a:cubicBezTo>
                  <a:cubicBezTo>
                    <a:pt x="171" y="52"/>
                    <a:pt x="164" y="43"/>
                    <a:pt x="154" y="37"/>
                  </a:cubicBezTo>
                  <a:cubicBezTo>
                    <a:pt x="145" y="30"/>
                    <a:pt x="133" y="27"/>
                    <a:pt x="118" y="27"/>
                  </a:cubicBezTo>
                  <a:cubicBezTo>
                    <a:pt x="81" y="27"/>
                    <a:pt x="57" y="47"/>
                    <a:pt x="44" y="88"/>
                  </a:cubicBezTo>
                  <a:lnTo>
                    <a:pt x="9" y="88"/>
                  </a:lnTo>
                  <a:lnTo>
                    <a:pt x="9" y="32"/>
                  </a:lnTo>
                  <a:cubicBezTo>
                    <a:pt x="32" y="21"/>
                    <a:pt x="54" y="13"/>
                    <a:pt x="75" y="8"/>
                  </a:cubicBezTo>
                  <a:cubicBezTo>
                    <a:pt x="96" y="3"/>
                    <a:pt x="114" y="0"/>
                    <a:pt x="13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p:nvSpPr>
          <p:spPr bwMode="auto">
            <a:xfrm>
              <a:off x="8396288" y="3541713"/>
              <a:ext cx="69850" cy="106363"/>
            </a:xfrm>
            <a:custGeom>
              <a:avLst/>
              <a:gdLst>
                <a:gd name="T0" fmla="*/ 106 w 183"/>
                <a:gd name="T1" fmla="*/ 0 h 277"/>
                <a:gd name="T2" fmla="*/ 119 w 183"/>
                <a:gd name="T3" fmla="*/ 0 h 277"/>
                <a:gd name="T4" fmla="*/ 119 w 183"/>
                <a:gd name="T5" fmla="*/ 21 h 277"/>
                <a:gd name="T6" fmla="*/ 118 w 183"/>
                <a:gd name="T7" fmla="*/ 39 h 277"/>
                <a:gd name="T8" fmla="*/ 118 w 183"/>
                <a:gd name="T9" fmla="*/ 57 h 277"/>
                <a:gd name="T10" fmla="*/ 118 w 183"/>
                <a:gd name="T11" fmla="*/ 220 h 277"/>
                <a:gd name="T12" fmla="*/ 119 w 183"/>
                <a:gd name="T13" fmla="*/ 231 h 277"/>
                <a:gd name="T14" fmla="*/ 120 w 183"/>
                <a:gd name="T15" fmla="*/ 240 h 277"/>
                <a:gd name="T16" fmla="*/ 123 w 183"/>
                <a:gd name="T17" fmla="*/ 245 h 277"/>
                <a:gd name="T18" fmla="*/ 126 w 183"/>
                <a:gd name="T19" fmla="*/ 249 h 277"/>
                <a:gd name="T20" fmla="*/ 133 w 183"/>
                <a:gd name="T21" fmla="*/ 253 h 277"/>
                <a:gd name="T22" fmla="*/ 144 w 183"/>
                <a:gd name="T23" fmla="*/ 256 h 277"/>
                <a:gd name="T24" fmla="*/ 160 w 183"/>
                <a:gd name="T25" fmla="*/ 257 h 277"/>
                <a:gd name="T26" fmla="*/ 183 w 183"/>
                <a:gd name="T27" fmla="*/ 258 h 277"/>
                <a:gd name="T28" fmla="*/ 183 w 183"/>
                <a:gd name="T29" fmla="*/ 277 h 277"/>
                <a:gd name="T30" fmla="*/ 12 w 183"/>
                <a:gd name="T31" fmla="*/ 277 h 277"/>
                <a:gd name="T32" fmla="*/ 12 w 183"/>
                <a:gd name="T33" fmla="*/ 258 h 277"/>
                <a:gd name="T34" fmla="*/ 34 w 183"/>
                <a:gd name="T35" fmla="*/ 257 h 277"/>
                <a:gd name="T36" fmla="*/ 49 w 183"/>
                <a:gd name="T37" fmla="*/ 256 h 277"/>
                <a:gd name="T38" fmla="*/ 59 w 183"/>
                <a:gd name="T39" fmla="*/ 253 h 277"/>
                <a:gd name="T40" fmla="*/ 65 w 183"/>
                <a:gd name="T41" fmla="*/ 250 h 277"/>
                <a:gd name="T42" fmla="*/ 70 w 183"/>
                <a:gd name="T43" fmla="*/ 246 h 277"/>
                <a:gd name="T44" fmla="*/ 74 w 183"/>
                <a:gd name="T45" fmla="*/ 241 h 277"/>
                <a:gd name="T46" fmla="*/ 76 w 183"/>
                <a:gd name="T47" fmla="*/ 232 h 277"/>
                <a:gd name="T48" fmla="*/ 77 w 183"/>
                <a:gd name="T49" fmla="*/ 220 h 277"/>
                <a:gd name="T50" fmla="*/ 77 w 183"/>
                <a:gd name="T51" fmla="*/ 66 h 277"/>
                <a:gd name="T52" fmla="*/ 73 w 183"/>
                <a:gd name="T53" fmla="*/ 54 h 277"/>
                <a:gd name="T54" fmla="*/ 64 w 183"/>
                <a:gd name="T55" fmla="*/ 51 h 277"/>
                <a:gd name="T56" fmla="*/ 44 w 183"/>
                <a:gd name="T57" fmla="*/ 58 h 277"/>
                <a:gd name="T58" fmla="*/ 11 w 183"/>
                <a:gd name="T59" fmla="*/ 78 h 277"/>
                <a:gd name="T60" fmla="*/ 5 w 183"/>
                <a:gd name="T61" fmla="*/ 68 h 277"/>
                <a:gd name="T62" fmla="*/ 0 w 183"/>
                <a:gd name="T63" fmla="*/ 58 h 277"/>
                <a:gd name="T64" fmla="*/ 53 w 183"/>
                <a:gd name="T65" fmla="*/ 29 h 277"/>
                <a:gd name="T66" fmla="*/ 106 w 183"/>
                <a:gd name="T6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277">
                  <a:moveTo>
                    <a:pt x="106" y="0"/>
                  </a:moveTo>
                  <a:lnTo>
                    <a:pt x="119" y="0"/>
                  </a:lnTo>
                  <a:cubicBezTo>
                    <a:pt x="119" y="8"/>
                    <a:pt x="119" y="15"/>
                    <a:pt x="119" y="21"/>
                  </a:cubicBezTo>
                  <a:cubicBezTo>
                    <a:pt x="118" y="27"/>
                    <a:pt x="118" y="33"/>
                    <a:pt x="118" y="39"/>
                  </a:cubicBezTo>
                  <a:cubicBezTo>
                    <a:pt x="118" y="45"/>
                    <a:pt x="118" y="51"/>
                    <a:pt x="118" y="57"/>
                  </a:cubicBezTo>
                  <a:lnTo>
                    <a:pt x="118" y="220"/>
                  </a:lnTo>
                  <a:cubicBezTo>
                    <a:pt x="118" y="224"/>
                    <a:pt x="118" y="228"/>
                    <a:pt x="119" y="231"/>
                  </a:cubicBezTo>
                  <a:cubicBezTo>
                    <a:pt x="119" y="235"/>
                    <a:pt x="119" y="237"/>
                    <a:pt x="120" y="240"/>
                  </a:cubicBezTo>
                  <a:cubicBezTo>
                    <a:pt x="121" y="242"/>
                    <a:pt x="122" y="244"/>
                    <a:pt x="123" y="245"/>
                  </a:cubicBezTo>
                  <a:cubicBezTo>
                    <a:pt x="124" y="247"/>
                    <a:pt x="125" y="248"/>
                    <a:pt x="126" y="249"/>
                  </a:cubicBezTo>
                  <a:cubicBezTo>
                    <a:pt x="128" y="251"/>
                    <a:pt x="130" y="252"/>
                    <a:pt x="133" y="253"/>
                  </a:cubicBezTo>
                  <a:cubicBezTo>
                    <a:pt x="136" y="254"/>
                    <a:pt x="140" y="255"/>
                    <a:pt x="144" y="256"/>
                  </a:cubicBezTo>
                  <a:cubicBezTo>
                    <a:pt x="149" y="256"/>
                    <a:pt x="154" y="257"/>
                    <a:pt x="160" y="257"/>
                  </a:cubicBezTo>
                  <a:cubicBezTo>
                    <a:pt x="166" y="258"/>
                    <a:pt x="174" y="258"/>
                    <a:pt x="183" y="258"/>
                  </a:cubicBezTo>
                  <a:lnTo>
                    <a:pt x="183" y="277"/>
                  </a:lnTo>
                  <a:lnTo>
                    <a:pt x="12" y="277"/>
                  </a:lnTo>
                  <a:lnTo>
                    <a:pt x="12" y="258"/>
                  </a:lnTo>
                  <a:cubicBezTo>
                    <a:pt x="21" y="258"/>
                    <a:pt x="28" y="257"/>
                    <a:pt x="34" y="257"/>
                  </a:cubicBezTo>
                  <a:cubicBezTo>
                    <a:pt x="40" y="257"/>
                    <a:pt x="45" y="256"/>
                    <a:pt x="49" y="256"/>
                  </a:cubicBezTo>
                  <a:cubicBezTo>
                    <a:pt x="53" y="255"/>
                    <a:pt x="56" y="254"/>
                    <a:pt x="59" y="253"/>
                  </a:cubicBezTo>
                  <a:cubicBezTo>
                    <a:pt x="61" y="253"/>
                    <a:pt x="63" y="252"/>
                    <a:pt x="65" y="250"/>
                  </a:cubicBezTo>
                  <a:cubicBezTo>
                    <a:pt x="67" y="249"/>
                    <a:pt x="69" y="248"/>
                    <a:pt x="70" y="246"/>
                  </a:cubicBezTo>
                  <a:cubicBezTo>
                    <a:pt x="72" y="245"/>
                    <a:pt x="73" y="243"/>
                    <a:pt x="74" y="241"/>
                  </a:cubicBezTo>
                  <a:cubicBezTo>
                    <a:pt x="75" y="238"/>
                    <a:pt x="75" y="236"/>
                    <a:pt x="76" y="232"/>
                  </a:cubicBezTo>
                  <a:cubicBezTo>
                    <a:pt x="76" y="229"/>
                    <a:pt x="77" y="225"/>
                    <a:pt x="77" y="220"/>
                  </a:cubicBezTo>
                  <a:lnTo>
                    <a:pt x="77" y="66"/>
                  </a:lnTo>
                  <a:cubicBezTo>
                    <a:pt x="77" y="60"/>
                    <a:pt x="76" y="56"/>
                    <a:pt x="73" y="54"/>
                  </a:cubicBezTo>
                  <a:cubicBezTo>
                    <a:pt x="71" y="52"/>
                    <a:pt x="68" y="51"/>
                    <a:pt x="64" y="51"/>
                  </a:cubicBezTo>
                  <a:cubicBezTo>
                    <a:pt x="60" y="51"/>
                    <a:pt x="53" y="53"/>
                    <a:pt x="44" y="58"/>
                  </a:cubicBezTo>
                  <a:cubicBezTo>
                    <a:pt x="36" y="62"/>
                    <a:pt x="24" y="69"/>
                    <a:pt x="11" y="78"/>
                  </a:cubicBezTo>
                  <a:cubicBezTo>
                    <a:pt x="9" y="75"/>
                    <a:pt x="7" y="71"/>
                    <a:pt x="5" y="68"/>
                  </a:cubicBezTo>
                  <a:cubicBezTo>
                    <a:pt x="4" y="65"/>
                    <a:pt x="2" y="61"/>
                    <a:pt x="0" y="58"/>
                  </a:cubicBezTo>
                  <a:cubicBezTo>
                    <a:pt x="18" y="48"/>
                    <a:pt x="36" y="39"/>
                    <a:pt x="53" y="29"/>
                  </a:cubicBezTo>
                  <a:cubicBezTo>
                    <a:pt x="71" y="19"/>
                    <a:pt x="88" y="10"/>
                    <a:pt x="10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noEditPoints="1"/>
            </p:cNvSpPr>
            <p:nvPr/>
          </p:nvSpPr>
          <p:spPr bwMode="auto">
            <a:xfrm>
              <a:off x="8569325" y="3635375"/>
              <a:ext cx="138113" cy="60325"/>
            </a:xfrm>
            <a:custGeom>
              <a:avLst/>
              <a:gdLst>
                <a:gd name="T0" fmla="*/ 0 w 87"/>
                <a:gd name="T1" fmla="*/ 29 h 38"/>
                <a:gd name="T2" fmla="*/ 87 w 87"/>
                <a:gd name="T3" fmla="*/ 29 h 38"/>
                <a:gd name="T4" fmla="*/ 87 w 87"/>
                <a:gd name="T5" fmla="*/ 38 h 38"/>
                <a:gd name="T6" fmla="*/ 0 w 87"/>
                <a:gd name="T7" fmla="*/ 38 h 38"/>
                <a:gd name="T8" fmla="*/ 0 w 87"/>
                <a:gd name="T9" fmla="*/ 29 h 38"/>
                <a:gd name="T10" fmla="*/ 0 w 87"/>
                <a:gd name="T11" fmla="*/ 0 h 38"/>
                <a:gd name="T12" fmla="*/ 87 w 87"/>
                <a:gd name="T13" fmla="*/ 0 h 38"/>
                <a:gd name="T14" fmla="*/ 87 w 87"/>
                <a:gd name="T15" fmla="*/ 9 h 38"/>
                <a:gd name="T16" fmla="*/ 0 w 87"/>
                <a:gd name="T17" fmla="*/ 9 h 38"/>
                <a:gd name="T18" fmla="*/ 0 w 8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0" y="29"/>
                  </a:moveTo>
                  <a:lnTo>
                    <a:pt x="87" y="29"/>
                  </a:lnTo>
                  <a:lnTo>
                    <a:pt x="87" y="38"/>
                  </a:lnTo>
                  <a:lnTo>
                    <a:pt x="0" y="38"/>
                  </a:lnTo>
                  <a:lnTo>
                    <a:pt x="0" y="29"/>
                  </a:lnTo>
                  <a:close/>
                  <a:moveTo>
                    <a:pt x="0" y="0"/>
                  </a:moveTo>
                  <a:lnTo>
                    <a:pt x="87" y="0"/>
                  </a:lnTo>
                  <a:lnTo>
                    <a:pt x="87"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p:nvSpPr>
          <p:spPr bwMode="auto">
            <a:xfrm>
              <a:off x="8801100" y="3576638"/>
              <a:ext cx="95250" cy="153988"/>
            </a:xfrm>
            <a:custGeom>
              <a:avLst/>
              <a:gdLst>
                <a:gd name="T0" fmla="*/ 131 w 246"/>
                <a:gd name="T1" fmla="*/ 0 h 405"/>
                <a:gd name="T2" fmla="*/ 213 w 246"/>
                <a:gd name="T3" fmla="*/ 24 h 405"/>
                <a:gd name="T4" fmla="*/ 241 w 246"/>
                <a:gd name="T5" fmla="*/ 93 h 405"/>
                <a:gd name="T6" fmla="*/ 238 w 246"/>
                <a:gd name="T7" fmla="*/ 122 h 405"/>
                <a:gd name="T8" fmla="*/ 228 w 246"/>
                <a:gd name="T9" fmla="*/ 148 h 405"/>
                <a:gd name="T10" fmla="*/ 210 w 246"/>
                <a:gd name="T11" fmla="*/ 175 h 405"/>
                <a:gd name="T12" fmla="*/ 186 w 246"/>
                <a:gd name="T13" fmla="*/ 205 h 405"/>
                <a:gd name="T14" fmla="*/ 139 w 246"/>
                <a:gd name="T15" fmla="*/ 255 h 405"/>
                <a:gd name="T16" fmla="*/ 57 w 246"/>
                <a:gd name="T17" fmla="*/ 358 h 405"/>
                <a:gd name="T18" fmla="*/ 168 w 246"/>
                <a:gd name="T19" fmla="*/ 358 h 405"/>
                <a:gd name="T20" fmla="*/ 191 w 246"/>
                <a:gd name="T21" fmla="*/ 356 h 405"/>
                <a:gd name="T22" fmla="*/ 205 w 246"/>
                <a:gd name="T23" fmla="*/ 350 h 405"/>
                <a:gd name="T24" fmla="*/ 213 w 246"/>
                <a:gd name="T25" fmla="*/ 340 h 405"/>
                <a:gd name="T26" fmla="*/ 221 w 246"/>
                <a:gd name="T27" fmla="*/ 319 h 405"/>
                <a:gd name="T28" fmla="*/ 246 w 246"/>
                <a:gd name="T29" fmla="*/ 319 h 405"/>
                <a:gd name="T30" fmla="*/ 241 w 246"/>
                <a:gd name="T31" fmla="*/ 405 h 405"/>
                <a:gd name="T32" fmla="*/ 0 w 246"/>
                <a:gd name="T33" fmla="*/ 405 h 405"/>
                <a:gd name="T34" fmla="*/ 0 w 246"/>
                <a:gd name="T35" fmla="*/ 391 h 405"/>
                <a:gd name="T36" fmla="*/ 34 w 246"/>
                <a:gd name="T37" fmla="*/ 328 h 405"/>
                <a:gd name="T38" fmla="*/ 95 w 246"/>
                <a:gd name="T39" fmla="*/ 252 h 405"/>
                <a:gd name="T40" fmla="*/ 143 w 246"/>
                <a:gd name="T41" fmla="*/ 195 h 405"/>
                <a:gd name="T42" fmla="*/ 168 w 246"/>
                <a:gd name="T43" fmla="*/ 158 h 405"/>
                <a:gd name="T44" fmla="*/ 180 w 246"/>
                <a:gd name="T45" fmla="*/ 129 h 405"/>
                <a:gd name="T46" fmla="*/ 183 w 246"/>
                <a:gd name="T47" fmla="*/ 102 h 405"/>
                <a:gd name="T48" fmla="*/ 176 w 246"/>
                <a:gd name="T49" fmla="*/ 63 h 405"/>
                <a:gd name="T50" fmla="*/ 154 w 246"/>
                <a:gd name="T51" fmla="*/ 37 h 405"/>
                <a:gd name="T52" fmla="*/ 118 w 246"/>
                <a:gd name="T53" fmla="*/ 27 h 405"/>
                <a:gd name="T54" fmla="*/ 44 w 246"/>
                <a:gd name="T55" fmla="*/ 88 h 405"/>
                <a:gd name="T56" fmla="*/ 9 w 246"/>
                <a:gd name="T57" fmla="*/ 88 h 405"/>
                <a:gd name="T58" fmla="*/ 9 w 246"/>
                <a:gd name="T59" fmla="*/ 32 h 405"/>
                <a:gd name="T60" fmla="*/ 75 w 246"/>
                <a:gd name="T61" fmla="*/ 8 h 405"/>
                <a:gd name="T62" fmla="*/ 131 w 246"/>
                <a:gd name="T63"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405">
                  <a:moveTo>
                    <a:pt x="131" y="0"/>
                  </a:moveTo>
                  <a:cubicBezTo>
                    <a:pt x="167" y="0"/>
                    <a:pt x="194" y="8"/>
                    <a:pt x="213" y="24"/>
                  </a:cubicBezTo>
                  <a:cubicBezTo>
                    <a:pt x="231" y="40"/>
                    <a:pt x="241" y="63"/>
                    <a:pt x="241" y="93"/>
                  </a:cubicBezTo>
                  <a:cubicBezTo>
                    <a:pt x="241" y="104"/>
                    <a:pt x="240" y="113"/>
                    <a:pt x="238" y="122"/>
                  </a:cubicBezTo>
                  <a:cubicBezTo>
                    <a:pt x="236" y="131"/>
                    <a:pt x="232" y="139"/>
                    <a:pt x="228" y="148"/>
                  </a:cubicBezTo>
                  <a:cubicBezTo>
                    <a:pt x="224" y="156"/>
                    <a:pt x="218" y="165"/>
                    <a:pt x="210" y="175"/>
                  </a:cubicBezTo>
                  <a:cubicBezTo>
                    <a:pt x="203" y="185"/>
                    <a:pt x="195" y="195"/>
                    <a:pt x="186" y="205"/>
                  </a:cubicBezTo>
                  <a:cubicBezTo>
                    <a:pt x="177" y="215"/>
                    <a:pt x="161" y="232"/>
                    <a:pt x="139" y="255"/>
                  </a:cubicBezTo>
                  <a:cubicBezTo>
                    <a:pt x="102" y="294"/>
                    <a:pt x="75" y="329"/>
                    <a:pt x="57" y="358"/>
                  </a:cubicBezTo>
                  <a:lnTo>
                    <a:pt x="168" y="358"/>
                  </a:lnTo>
                  <a:cubicBezTo>
                    <a:pt x="177" y="358"/>
                    <a:pt x="185" y="357"/>
                    <a:pt x="191" y="356"/>
                  </a:cubicBezTo>
                  <a:cubicBezTo>
                    <a:pt x="197" y="355"/>
                    <a:pt x="201" y="353"/>
                    <a:pt x="205" y="350"/>
                  </a:cubicBezTo>
                  <a:cubicBezTo>
                    <a:pt x="209" y="347"/>
                    <a:pt x="211" y="344"/>
                    <a:pt x="213" y="340"/>
                  </a:cubicBezTo>
                  <a:cubicBezTo>
                    <a:pt x="215" y="335"/>
                    <a:pt x="218" y="328"/>
                    <a:pt x="221" y="319"/>
                  </a:cubicBezTo>
                  <a:lnTo>
                    <a:pt x="246" y="319"/>
                  </a:lnTo>
                  <a:lnTo>
                    <a:pt x="241" y="405"/>
                  </a:lnTo>
                  <a:lnTo>
                    <a:pt x="0" y="405"/>
                  </a:lnTo>
                  <a:lnTo>
                    <a:pt x="0" y="391"/>
                  </a:lnTo>
                  <a:cubicBezTo>
                    <a:pt x="8" y="370"/>
                    <a:pt x="20" y="349"/>
                    <a:pt x="34" y="328"/>
                  </a:cubicBezTo>
                  <a:cubicBezTo>
                    <a:pt x="48" y="306"/>
                    <a:pt x="68" y="281"/>
                    <a:pt x="95" y="252"/>
                  </a:cubicBezTo>
                  <a:cubicBezTo>
                    <a:pt x="117" y="227"/>
                    <a:pt x="134" y="208"/>
                    <a:pt x="143" y="195"/>
                  </a:cubicBezTo>
                  <a:cubicBezTo>
                    <a:pt x="154" y="181"/>
                    <a:pt x="163" y="169"/>
                    <a:pt x="168" y="158"/>
                  </a:cubicBezTo>
                  <a:cubicBezTo>
                    <a:pt x="173" y="148"/>
                    <a:pt x="177" y="139"/>
                    <a:pt x="180" y="129"/>
                  </a:cubicBezTo>
                  <a:cubicBezTo>
                    <a:pt x="182" y="120"/>
                    <a:pt x="183" y="111"/>
                    <a:pt x="183" y="102"/>
                  </a:cubicBezTo>
                  <a:cubicBezTo>
                    <a:pt x="183" y="87"/>
                    <a:pt x="181" y="74"/>
                    <a:pt x="176" y="63"/>
                  </a:cubicBezTo>
                  <a:cubicBezTo>
                    <a:pt x="171" y="52"/>
                    <a:pt x="164" y="43"/>
                    <a:pt x="154" y="37"/>
                  </a:cubicBezTo>
                  <a:cubicBezTo>
                    <a:pt x="145" y="30"/>
                    <a:pt x="133" y="27"/>
                    <a:pt x="118" y="27"/>
                  </a:cubicBezTo>
                  <a:cubicBezTo>
                    <a:pt x="81" y="27"/>
                    <a:pt x="57" y="47"/>
                    <a:pt x="44" y="88"/>
                  </a:cubicBezTo>
                  <a:lnTo>
                    <a:pt x="9" y="88"/>
                  </a:lnTo>
                  <a:lnTo>
                    <a:pt x="9" y="32"/>
                  </a:lnTo>
                  <a:cubicBezTo>
                    <a:pt x="32" y="21"/>
                    <a:pt x="54" y="13"/>
                    <a:pt x="75" y="8"/>
                  </a:cubicBezTo>
                  <a:cubicBezTo>
                    <a:pt x="96" y="3"/>
                    <a:pt x="114" y="0"/>
                    <a:pt x="13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p:nvSpPr>
          <p:spPr bwMode="auto">
            <a:xfrm>
              <a:off x="9477375" y="3576638"/>
              <a:ext cx="93663" cy="153988"/>
            </a:xfrm>
            <a:custGeom>
              <a:avLst/>
              <a:gdLst>
                <a:gd name="T0" fmla="*/ 131 w 246"/>
                <a:gd name="T1" fmla="*/ 0 h 405"/>
                <a:gd name="T2" fmla="*/ 213 w 246"/>
                <a:gd name="T3" fmla="*/ 24 h 405"/>
                <a:gd name="T4" fmla="*/ 241 w 246"/>
                <a:gd name="T5" fmla="*/ 93 h 405"/>
                <a:gd name="T6" fmla="*/ 238 w 246"/>
                <a:gd name="T7" fmla="*/ 122 h 405"/>
                <a:gd name="T8" fmla="*/ 228 w 246"/>
                <a:gd name="T9" fmla="*/ 148 h 405"/>
                <a:gd name="T10" fmla="*/ 210 w 246"/>
                <a:gd name="T11" fmla="*/ 175 h 405"/>
                <a:gd name="T12" fmla="*/ 186 w 246"/>
                <a:gd name="T13" fmla="*/ 205 h 405"/>
                <a:gd name="T14" fmla="*/ 139 w 246"/>
                <a:gd name="T15" fmla="*/ 255 h 405"/>
                <a:gd name="T16" fmla="*/ 58 w 246"/>
                <a:gd name="T17" fmla="*/ 358 h 405"/>
                <a:gd name="T18" fmla="*/ 168 w 246"/>
                <a:gd name="T19" fmla="*/ 358 h 405"/>
                <a:gd name="T20" fmla="*/ 191 w 246"/>
                <a:gd name="T21" fmla="*/ 356 h 405"/>
                <a:gd name="T22" fmla="*/ 205 w 246"/>
                <a:gd name="T23" fmla="*/ 350 h 405"/>
                <a:gd name="T24" fmla="*/ 214 w 246"/>
                <a:gd name="T25" fmla="*/ 340 h 405"/>
                <a:gd name="T26" fmla="*/ 221 w 246"/>
                <a:gd name="T27" fmla="*/ 319 h 405"/>
                <a:gd name="T28" fmla="*/ 246 w 246"/>
                <a:gd name="T29" fmla="*/ 319 h 405"/>
                <a:gd name="T30" fmla="*/ 241 w 246"/>
                <a:gd name="T31" fmla="*/ 405 h 405"/>
                <a:gd name="T32" fmla="*/ 0 w 246"/>
                <a:gd name="T33" fmla="*/ 405 h 405"/>
                <a:gd name="T34" fmla="*/ 0 w 246"/>
                <a:gd name="T35" fmla="*/ 391 h 405"/>
                <a:gd name="T36" fmla="*/ 34 w 246"/>
                <a:gd name="T37" fmla="*/ 328 h 405"/>
                <a:gd name="T38" fmla="*/ 95 w 246"/>
                <a:gd name="T39" fmla="*/ 252 h 405"/>
                <a:gd name="T40" fmla="*/ 144 w 246"/>
                <a:gd name="T41" fmla="*/ 195 h 405"/>
                <a:gd name="T42" fmla="*/ 168 w 246"/>
                <a:gd name="T43" fmla="*/ 158 h 405"/>
                <a:gd name="T44" fmla="*/ 180 w 246"/>
                <a:gd name="T45" fmla="*/ 129 h 405"/>
                <a:gd name="T46" fmla="*/ 183 w 246"/>
                <a:gd name="T47" fmla="*/ 102 h 405"/>
                <a:gd name="T48" fmla="*/ 176 w 246"/>
                <a:gd name="T49" fmla="*/ 63 h 405"/>
                <a:gd name="T50" fmla="*/ 155 w 246"/>
                <a:gd name="T51" fmla="*/ 37 h 405"/>
                <a:gd name="T52" fmla="*/ 118 w 246"/>
                <a:gd name="T53" fmla="*/ 27 h 405"/>
                <a:gd name="T54" fmla="*/ 44 w 246"/>
                <a:gd name="T55" fmla="*/ 88 h 405"/>
                <a:gd name="T56" fmla="*/ 9 w 246"/>
                <a:gd name="T57" fmla="*/ 88 h 405"/>
                <a:gd name="T58" fmla="*/ 9 w 246"/>
                <a:gd name="T59" fmla="*/ 32 h 405"/>
                <a:gd name="T60" fmla="*/ 75 w 246"/>
                <a:gd name="T61" fmla="*/ 8 h 405"/>
                <a:gd name="T62" fmla="*/ 131 w 246"/>
                <a:gd name="T63"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405">
                  <a:moveTo>
                    <a:pt x="131" y="0"/>
                  </a:moveTo>
                  <a:cubicBezTo>
                    <a:pt x="167" y="0"/>
                    <a:pt x="195" y="8"/>
                    <a:pt x="213" y="24"/>
                  </a:cubicBezTo>
                  <a:cubicBezTo>
                    <a:pt x="232" y="40"/>
                    <a:pt x="241" y="63"/>
                    <a:pt x="241" y="93"/>
                  </a:cubicBezTo>
                  <a:cubicBezTo>
                    <a:pt x="241" y="104"/>
                    <a:pt x="240" y="113"/>
                    <a:pt x="238" y="122"/>
                  </a:cubicBezTo>
                  <a:cubicBezTo>
                    <a:pt x="236" y="131"/>
                    <a:pt x="233" y="139"/>
                    <a:pt x="228" y="148"/>
                  </a:cubicBezTo>
                  <a:cubicBezTo>
                    <a:pt x="224" y="156"/>
                    <a:pt x="218" y="165"/>
                    <a:pt x="210" y="175"/>
                  </a:cubicBezTo>
                  <a:cubicBezTo>
                    <a:pt x="203" y="185"/>
                    <a:pt x="195" y="195"/>
                    <a:pt x="186" y="205"/>
                  </a:cubicBezTo>
                  <a:cubicBezTo>
                    <a:pt x="177" y="215"/>
                    <a:pt x="161" y="232"/>
                    <a:pt x="139" y="255"/>
                  </a:cubicBezTo>
                  <a:cubicBezTo>
                    <a:pt x="102" y="294"/>
                    <a:pt x="75" y="329"/>
                    <a:pt x="58" y="358"/>
                  </a:cubicBezTo>
                  <a:lnTo>
                    <a:pt x="168" y="358"/>
                  </a:lnTo>
                  <a:cubicBezTo>
                    <a:pt x="178" y="358"/>
                    <a:pt x="185" y="357"/>
                    <a:pt x="191" y="356"/>
                  </a:cubicBezTo>
                  <a:cubicBezTo>
                    <a:pt x="197" y="355"/>
                    <a:pt x="202" y="353"/>
                    <a:pt x="205" y="350"/>
                  </a:cubicBezTo>
                  <a:cubicBezTo>
                    <a:pt x="209" y="347"/>
                    <a:pt x="211" y="344"/>
                    <a:pt x="214" y="340"/>
                  </a:cubicBezTo>
                  <a:cubicBezTo>
                    <a:pt x="216" y="335"/>
                    <a:pt x="218" y="328"/>
                    <a:pt x="221" y="319"/>
                  </a:cubicBezTo>
                  <a:lnTo>
                    <a:pt x="246" y="319"/>
                  </a:lnTo>
                  <a:lnTo>
                    <a:pt x="241" y="405"/>
                  </a:lnTo>
                  <a:lnTo>
                    <a:pt x="0" y="405"/>
                  </a:lnTo>
                  <a:lnTo>
                    <a:pt x="0" y="391"/>
                  </a:lnTo>
                  <a:cubicBezTo>
                    <a:pt x="8" y="370"/>
                    <a:pt x="20" y="349"/>
                    <a:pt x="34" y="328"/>
                  </a:cubicBezTo>
                  <a:cubicBezTo>
                    <a:pt x="48" y="306"/>
                    <a:pt x="69" y="281"/>
                    <a:pt x="95" y="252"/>
                  </a:cubicBezTo>
                  <a:cubicBezTo>
                    <a:pt x="117" y="227"/>
                    <a:pt x="134" y="208"/>
                    <a:pt x="144" y="195"/>
                  </a:cubicBezTo>
                  <a:cubicBezTo>
                    <a:pt x="155" y="181"/>
                    <a:pt x="163" y="169"/>
                    <a:pt x="168" y="158"/>
                  </a:cubicBezTo>
                  <a:cubicBezTo>
                    <a:pt x="173" y="148"/>
                    <a:pt x="177" y="139"/>
                    <a:pt x="180" y="129"/>
                  </a:cubicBezTo>
                  <a:cubicBezTo>
                    <a:pt x="182" y="120"/>
                    <a:pt x="183" y="111"/>
                    <a:pt x="183" y="102"/>
                  </a:cubicBezTo>
                  <a:cubicBezTo>
                    <a:pt x="183" y="87"/>
                    <a:pt x="181" y="74"/>
                    <a:pt x="176" y="63"/>
                  </a:cubicBezTo>
                  <a:cubicBezTo>
                    <a:pt x="171" y="52"/>
                    <a:pt x="164" y="43"/>
                    <a:pt x="155" y="37"/>
                  </a:cubicBezTo>
                  <a:cubicBezTo>
                    <a:pt x="145" y="30"/>
                    <a:pt x="133" y="27"/>
                    <a:pt x="118" y="27"/>
                  </a:cubicBezTo>
                  <a:cubicBezTo>
                    <a:pt x="82" y="27"/>
                    <a:pt x="57" y="47"/>
                    <a:pt x="44" y="88"/>
                  </a:cubicBezTo>
                  <a:lnTo>
                    <a:pt x="9" y="88"/>
                  </a:lnTo>
                  <a:lnTo>
                    <a:pt x="9" y="32"/>
                  </a:lnTo>
                  <a:cubicBezTo>
                    <a:pt x="33" y="21"/>
                    <a:pt x="55" y="13"/>
                    <a:pt x="75" y="8"/>
                  </a:cubicBezTo>
                  <a:cubicBezTo>
                    <a:pt x="96" y="3"/>
                    <a:pt x="114" y="0"/>
                    <a:pt x="13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p:nvSpPr>
          <p:spPr bwMode="auto">
            <a:xfrm>
              <a:off x="9601200" y="3541713"/>
              <a:ext cx="68263" cy="106363"/>
            </a:xfrm>
            <a:custGeom>
              <a:avLst/>
              <a:gdLst>
                <a:gd name="T0" fmla="*/ 105 w 182"/>
                <a:gd name="T1" fmla="*/ 0 h 277"/>
                <a:gd name="T2" fmla="*/ 118 w 182"/>
                <a:gd name="T3" fmla="*/ 0 h 277"/>
                <a:gd name="T4" fmla="*/ 118 w 182"/>
                <a:gd name="T5" fmla="*/ 21 h 277"/>
                <a:gd name="T6" fmla="*/ 117 w 182"/>
                <a:gd name="T7" fmla="*/ 39 h 277"/>
                <a:gd name="T8" fmla="*/ 117 w 182"/>
                <a:gd name="T9" fmla="*/ 57 h 277"/>
                <a:gd name="T10" fmla="*/ 117 w 182"/>
                <a:gd name="T11" fmla="*/ 220 h 277"/>
                <a:gd name="T12" fmla="*/ 118 w 182"/>
                <a:gd name="T13" fmla="*/ 231 h 277"/>
                <a:gd name="T14" fmla="*/ 119 w 182"/>
                <a:gd name="T15" fmla="*/ 240 h 277"/>
                <a:gd name="T16" fmla="*/ 122 w 182"/>
                <a:gd name="T17" fmla="*/ 245 h 277"/>
                <a:gd name="T18" fmla="*/ 126 w 182"/>
                <a:gd name="T19" fmla="*/ 249 h 277"/>
                <a:gd name="T20" fmla="*/ 132 w 182"/>
                <a:gd name="T21" fmla="*/ 253 h 277"/>
                <a:gd name="T22" fmla="*/ 143 w 182"/>
                <a:gd name="T23" fmla="*/ 256 h 277"/>
                <a:gd name="T24" fmla="*/ 159 w 182"/>
                <a:gd name="T25" fmla="*/ 257 h 277"/>
                <a:gd name="T26" fmla="*/ 182 w 182"/>
                <a:gd name="T27" fmla="*/ 258 h 277"/>
                <a:gd name="T28" fmla="*/ 182 w 182"/>
                <a:gd name="T29" fmla="*/ 277 h 277"/>
                <a:gd name="T30" fmla="*/ 11 w 182"/>
                <a:gd name="T31" fmla="*/ 277 h 277"/>
                <a:gd name="T32" fmla="*/ 11 w 182"/>
                <a:gd name="T33" fmla="*/ 258 h 277"/>
                <a:gd name="T34" fmla="*/ 33 w 182"/>
                <a:gd name="T35" fmla="*/ 257 h 277"/>
                <a:gd name="T36" fmla="*/ 48 w 182"/>
                <a:gd name="T37" fmla="*/ 256 h 277"/>
                <a:gd name="T38" fmla="*/ 58 w 182"/>
                <a:gd name="T39" fmla="*/ 253 h 277"/>
                <a:gd name="T40" fmla="*/ 65 w 182"/>
                <a:gd name="T41" fmla="*/ 250 h 277"/>
                <a:gd name="T42" fmla="*/ 70 w 182"/>
                <a:gd name="T43" fmla="*/ 246 h 277"/>
                <a:gd name="T44" fmla="*/ 73 w 182"/>
                <a:gd name="T45" fmla="*/ 241 h 277"/>
                <a:gd name="T46" fmla="*/ 75 w 182"/>
                <a:gd name="T47" fmla="*/ 232 h 277"/>
                <a:gd name="T48" fmla="*/ 76 w 182"/>
                <a:gd name="T49" fmla="*/ 220 h 277"/>
                <a:gd name="T50" fmla="*/ 76 w 182"/>
                <a:gd name="T51" fmla="*/ 66 h 277"/>
                <a:gd name="T52" fmla="*/ 73 w 182"/>
                <a:gd name="T53" fmla="*/ 54 h 277"/>
                <a:gd name="T54" fmla="*/ 63 w 182"/>
                <a:gd name="T55" fmla="*/ 51 h 277"/>
                <a:gd name="T56" fmla="*/ 44 w 182"/>
                <a:gd name="T57" fmla="*/ 58 h 277"/>
                <a:gd name="T58" fmla="*/ 10 w 182"/>
                <a:gd name="T59" fmla="*/ 78 h 277"/>
                <a:gd name="T60" fmla="*/ 5 w 182"/>
                <a:gd name="T61" fmla="*/ 68 h 277"/>
                <a:gd name="T62" fmla="*/ 0 w 182"/>
                <a:gd name="T63" fmla="*/ 58 h 277"/>
                <a:gd name="T64" fmla="*/ 52 w 182"/>
                <a:gd name="T65" fmla="*/ 29 h 277"/>
                <a:gd name="T66" fmla="*/ 105 w 182"/>
                <a:gd name="T6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77">
                  <a:moveTo>
                    <a:pt x="105" y="0"/>
                  </a:moveTo>
                  <a:lnTo>
                    <a:pt x="118" y="0"/>
                  </a:lnTo>
                  <a:cubicBezTo>
                    <a:pt x="118" y="8"/>
                    <a:pt x="118" y="15"/>
                    <a:pt x="118" y="21"/>
                  </a:cubicBezTo>
                  <a:cubicBezTo>
                    <a:pt x="118" y="27"/>
                    <a:pt x="118" y="33"/>
                    <a:pt x="117" y="39"/>
                  </a:cubicBezTo>
                  <a:cubicBezTo>
                    <a:pt x="117" y="45"/>
                    <a:pt x="117" y="51"/>
                    <a:pt x="117" y="57"/>
                  </a:cubicBezTo>
                  <a:lnTo>
                    <a:pt x="117" y="220"/>
                  </a:lnTo>
                  <a:cubicBezTo>
                    <a:pt x="117" y="224"/>
                    <a:pt x="117" y="228"/>
                    <a:pt x="118" y="231"/>
                  </a:cubicBezTo>
                  <a:cubicBezTo>
                    <a:pt x="118" y="235"/>
                    <a:pt x="119" y="237"/>
                    <a:pt x="119" y="240"/>
                  </a:cubicBezTo>
                  <a:cubicBezTo>
                    <a:pt x="120" y="242"/>
                    <a:pt x="121" y="244"/>
                    <a:pt x="122" y="245"/>
                  </a:cubicBezTo>
                  <a:cubicBezTo>
                    <a:pt x="123" y="247"/>
                    <a:pt x="124" y="248"/>
                    <a:pt x="126" y="249"/>
                  </a:cubicBezTo>
                  <a:cubicBezTo>
                    <a:pt x="127" y="251"/>
                    <a:pt x="130" y="252"/>
                    <a:pt x="132" y="253"/>
                  </a:cubicBezTo>
                  <a:cubicBezTo>
                    <a:pt x="135" y="254"/>
                    <a:pt x="139" y="255"/>
                    <a:pt x="143" y="256"/>
                  </a:cubicBezTo>
                  <a:cubicBezTo>
                    <a:pt x="148" y="256"/>
                    <a:pt x="153" y="257"/>
                    <a:pt x="159" y="257"/>
                  </a:cubicBezTo>
                  <a:cubicBezTo>
                    <a:pt x="166" y="258"/>
                    <a:pt x="173" y="258"/>
                    <a:pt x="182" y="258"/>
                  </a:cubicBezTo>
                  <a:lnTo>
                    <a:pt x="182" y="277"/>
                  </a:lnTo>
                  <a:lnTo>
                    <a:pt x="11" y="277"/>
                  </a:lnTo>
                  <a:lnTo>
                    <a:pt x="11" y="258"/>
                  </a:lnTo>
                  <a:cubicBezTo>
                    <a:pt x="20" y="258"/>
                    <a:pt x="27" y="257"/>
                    <a:pt x="33" y="257"/>
                  </a:cubicBezTo>
                  <a:cubicBezTo>
                    <a:pt x="39" y="257"/>
                    <a:pt x="44" y="256"/>
                    <a:pt x="48" y="256"/>
                  </a:cubicBezTo>
                  <a:cubicBezTo>
                    <a:pt x="52" y="255"/>
                    <a:pt x="55" y="254"/>
                    <a:pt x="58" y="253"/>
                  </a:cubicBezTo>
                  <a:cubicBezTo>
                    <a:pt x="60" y="253"/>
                    <a:pt x="63" y="252"/>
                    <a:pt x="65" y="250"/>
                  </a:cubicBezTo>
                  <a:cubicBezTo>
                    <a:pt x="67" y="249"/>
                    <a:pt x="68" y="248"/>
                    <a:pt x="70" y="246"/>
                  </a:cubicBezTo>
                  <a:cubicBezTo>
                    <a:pt x="71" y="245"/>
                    <a:pt x="72" y="243"/>
                    <a:pt x="73" y="241"/>
                  </a:cubicBezTo>
                  <a:cubicBezTo>
                    <a:pt x="74" y="238"/>
                    <a:pt x="75" y="236"/>
                    <a:pt x="75" y="232"/>
                  </a:cubicBezTo>
                  <a:cubicBezTo>
                    <a:pt x="76" y="229"/>
                    <a:pt x="76" y="225"/>
                    <a:pt x="76" y="220"/>
                  </a:cubicBezTo>
                  <a:lnTo>
                    <a:pt x="76" y="66"/>
                  </a:lnTo>
                  <a:cubicBezTo>
                    <a:pt x="76" y="60"/>
                    <a:pt x="75" y="56"/>
                    <a:pt x="73" y="54"/>
                  </a:cubicBezTo>
                  <a:cubicBezTo>
                    <a:pt x="71" y="52"/>
                    <a:pt x="67" y="51"/>
                    <a:pt x="63" y="51"/>
                  </a:cubicBezTo>
                  <a:cubicBezTo>
                    <a:pt x="59" y="51"/>
                    <a:pt x="52" y="53"/>
                    <a:pt x="44" y="58"/>
                  </a:cubicBezTo>
                  <a:cubicBezTo>
                    <a:pt x="35" y="62"/>
                    <a:pt x="24" y="69"/>
                    <a:pt x="10" y="78"/>
                  </a:cubicBezTo>
                  <a:cubicBezTo>
                    <a:pt x="8" y="75"/>
                    <a:pt x="6" y="71"/>
                    <a:pt x="5" y="68"/>
                  </a:cubicBezTo>
                  <a:cubicBezTo>
                    <a:pt x="3" y="65"/>
                    <a:pt x="1" y="61"/>
                    <a:pt x="0" y="58"/>
                  </a:cubicBezTo>
                  <a:cubicBezTo>
                    <a:pt x="17" y="48"/>
                    <a:pt x="35" y="39"/>
                    <a:pt x="52" y="29"/>
                  </a:cubicBezTo>
                  <a:cubicBezTo>
                    <a:pt x="70" y="19"/>
                    <a:pt x="87" y="10"/>
                    <a:pt x="10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noEditPoints="1"/>
            </p:cNvSpPr>
            <p:nvPr/>
          </p:nvSpPr>
          <p:spPr bwMode="auto">
            <a:xfrm>
              <a:off x="9771063" y="3635375"/>
              <a:ext cx="138113" cy="60325"/>
            </a:xfrm>
            <a:custGeom>
              <a:avLst/>
              <a:gdLst>
                <a:gd name="T0" fmla="*/ 0 w 87"/>
                <a:gd name="T1" fmla="*/ 29 h 38"/>
                <a:gd name="T2" fmla="*/ 87 w 87"/>
                <a:gd name="T3" fmla="*/ 29 h 38"/>
                <a:gd name="T4" fmla="*/ 87 w 87"/>
                <a:gd name="T5" fmla="*/ 38 h 38"/>
                <a:gd name="T6" fmla="*/ 0 w 87"/>
                <a:gd name="T7" fmla="*/ 38 h 38"/>
                <a:gd name="T8" fmla="*/ 0 w 87"/>
                <a:gd name="T9" fmla="*/ 29 h 38"/>
                <a:gd name="T10" fmla="*/ 0 w 87"/>
                <a:gd name="T11" fmla="*/ 0 h 38"/>
                <a:gd name="T12" fmla="*/ 87 w 87"/>
                <a:gd name="T13" fmla="*/ 0 h 38"/>
                <a:gd name="T14" fmla="*/ 87 w 87"/>
                <a:gd name="T15" fmla="*/ 9 h 38"/>
                <a:gd name="T16" fmla="*/ 0 w 87"/>
                <a:gd name="T17" fmla="*/ 9 h 38"/>
                <a:gd name="T18" fmla="*/ 0 w 8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0" y="29"/>
                  </a:moveTo>
                  <a:lnTo>
                    <a:pt x="87" y="29"/>
                  </a:lnTo>
                  <a:lnTo>
                    <a:pt x="87" y="38"/>
                  </a:lnTo>
                  <a:lnTo>
                    <a:pt x="0" y="38"/>
                  </a:lnTo>
                  <a:lnTo>
                    <a:pt x="0" y="29"/>
                  </a:lnTo>
                  <a:close/>
                  <a:moveTo>
                    <a:pt x="0" y="0"/>
                  </a:moveTo>
                  <a:lnTo>
                    <a:pt x="87" y="0"/>
                  </a:lnTo>
                  <a:lnTo>
                    <a:pt x="87"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1"/>
            <p:cNvSpPr>
              <a:spLocks/>
            </p:cNvSpPr>
            <p:nvPr/>
          </p:nvSpPr>
          <p:spPr bwMode="auto">
            <a:xfrm>
              <a:off x="10009188" y="3576638"/>
              <a:ext cx="88900" cy="153988"/>
            </a:xfrm>
            <a:custGeom>
              <a:avLst/>
              <a:gdLst>
                <a:gd name="T0" fmla="*/ 138 w 234"/>
                <a:gd name="T1" fmla="*/ 0 h 405"/>
                <a:gd name="T2" fmla="*/ 154 w 234"/>
                <a:gd name="T3" fmla="*/ 0 h 405"/>
                <a:gd name="T4" fmla="*/ 152 w 234"/>
                <a:gd name="T5" fmla="*/ 78 h 405"/>
                <a:gd name="T6" fmla="*/ 152 w 234"/>
                <a:gd name="T7" fmla="*/ 328 h 405"/>
                <a:gd name="T8" fmla="*/ 154 w 234"/>
                <a:gd name="T9" fmla="*/ 354 h 405"/>
                <a:gd name="T10" fmla="*/ 161 w 234"/>
                <a:gd name="T11" fmla="*/ 368 h 405"/>
                <a:gd name="T12" fmla="*/ 174 w 234"/>
                <a:gd name="T13" fmla="*/ 376 h 405"/>
                <a:gd name="T14" fmla="*/ 197 w 234"/>
                <a:gd name="T15" fmla="*/ 381 h 405"/>
                <a:gd name="T16" fmla="*/ 234 w 234"/>
                <a:gd name="T17" fmla="*/ 383 h 405"/>
                <a:gd name="T18" fmla="*/ 234 w 234"/>
                <a:gd name="T19" fmla="*/ 405 h 405"/>
                <a:gd name="T20" fmla="*/ 17 w 234"/>
                <a:gd name="T21" fmla="*/ 405 h 405"/>
                <a:gd name="T22" fmla="*/ 17 w 234"/>
                <a:gd name="T23" fmla="*/ 383 h 405"/>
                <a:gd name="T24" fmla="*/ 64 w 234"/>
                <a:gd name="T25" fmla="*/ 379 h 405"/>
                <a:gd name="T26" fmla="*/ 85 w 234"/>
                <a:gd name="T27" fmla="*/ 372 h 405"/>
                <a:gd name="T28" fmla="*/ 96 w 234"/>
                <a:gd name="T29" fmla="*/ 358 h 405"/>
                <a:gd name="T30" fmla="*/ 99 w 234"/>
                <a:gd name="T31" fmla="*/ 328 h 405"/>
                <a:gd name="T32" fmla="*/ 99 w 234"/>
                <a:gd name="T33" fmla="*/ 91 h 405"/>
                <a:gd name="T34" fmla="*/ 95 w 234"/>
                <a:gd name="T35" fmla="*/ 73 h 405"/>
                <a:gd name="T36" fmla="*/ 83 w 234"/>
                <a:gd name="T37" fmla="*/ 68 h 405"/>
                <a:gd name="T38" fmla="*/ 56 w 234"/>
                <a:gd name="T39" fmla="*/ 78 h 405"/>
                <a:gd name="T40" fmla="*/ 13 w 234"/>
                <a:gd name="T41" fmla="*/ 104 h 405"/>
                <a:gd name="T42" fmla="*/ 0 w 234"/>
                <a:gd name="T43" fmla="*/ 82 h 405"/>
                <a:gd name="T44" fmla="*/ 138 w 234"/>
                <a:gd name="T4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405">
                  <a:moveTo>
                    <a:pt x="138" y="0"/>
                  </a:moveTo>
                  <a:lnTo>
                    <a:pt x="154" y="0"/>
                  </a:lnTo>
                  <a:cubicBezTo>
                    <a:pt x="153" y="19"/>
                    <a:pt x="152" y="45"/>
                    <a:pt x="152" y="78"/>
                  </a:cubicBezTo>
                  <a:lnTo>
                    <a:pt x="152" y="328"/>
                  </a:lnTo>
                  <a:cubicBezTo>
                    <a:pt x="152" y="340"/>
                    <a:pt x="153" y="348"/>
                    <a:pt x="154" y="354"/>
                  </a:cubicBezTo>
                  <a:cubicBezTo>
                    <a:pt x="155" y="360"/>
                    <a:pt x="157" y="364"/>
                    <a:pt x="161" y="368"/>
                  </a:cubicBezTo>
                  <a:cubicBezTo>
                    <a:pt x="164" y="372"/>
                    <a:pt x="168" y="374"/>
                    <a:pt x="174" y="376"/>
                  </a:cubicBezTo>
                  <a:cubicBezTo>
                    <a:pt x="181" y="378"/>
                    <a:pt x="188" y="380"/>
                    <a:pt x="197" y="381"/>
                  </a:cubicBezTo>
                  <a:cubicBezTo>
                    <a:pt x="207" y="382"/>
                    <a:pt x="219" y="383"/>
                    <a:pt x="234" y="383"/>
                  </a:cubicBezTo>
                  <a:lnTo>
                    <a:pt x="234" y="405"/>
                  </a:lnTo>
                  <a:lnTo>
                    <a:pt x="17" y="405"/>
                  </a:lnTo>
                  <a:lnTo>
                    <a:pt x="17" y="383"/>
                  </a:lnTo>
                  <a:cubicBezTo>
                    <a:pt x="39" y="382"/>
                    <a:pt x="54" y="381"/>
                    <a:pt x="64" y="379"/>
                  </a:cubicBezTo>
                  <a:cubicBezTo>
                    <a:pt x="73" y="378"/>
                    <a:pt x="80" y="375"/>
                    <a:pt x="85" y="372"/>
                  </a:cubicBezTo>
                  <a:cubicBezTo>
                    <a:pt x="90" y="369"/>
                    <a:pt x="93" y="364"/>
                    <a:pt x="96" y="358"/>
                  </a:cubicBezTo>
                  <a:cubicBezTo>
                    <a:pt x="98" y="352"/>
                    <a:pt x="99" y="342"/>
                    <a:pt x="99" y="328"/>
                  </a:cubicBezTo>
                  <a:lnTo>
                    <a:pt x="99" y="91"/>
                  </a:lnTo>
                  <a:cubicBezTo>
                    <a:pt x="99" y="83"/>
                    <a:pt x="98" y="77"/>
                    <a:pt x="95" y="73"/>
                  </a:cubicBezTo>
                  <a:cubicBezTo>
                    <a:pt x="92" y="70"/>
                    <a:pt x="88" y="68"/>
                    <a:pt x="83" y="68"/>
                  </a:cubicBezTo>
                  <a:cubicBezTo>
                    <a:pt x="77" y="68"/>
                    <a:pt x="68" y="71"/>
                    <a:pt x="56" y="78"/>
                  </a:cubicBezTo>
                  <a:cubicBezTo>
                    <a:pt x="45" y="84"/>
                    <a:pt x="30" y="93"/>
                    <a:pt x="13" y="104"/>
                  </a:cubicBezTo>
                  <a:lnTo>
                    <a:pt x="0" y="82"/>
                  </a:lnTo>
                  <a:lnTo>
                    <a:pt x="1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8" name="Group 127"/>
          <p:cNvGrpSpPr/>
          <p:nvPr/>
        </p:nvGrpSpPr>
        <p:grpSpPr>
          <a:xfrm>
            <a:off x="1692275" y="3840163"/>
            <a:ext cx="8788400" cy="369888"/>
            <a:chOff x="1692275" y="3840163"/>
            <a:chExt cx="8788400" cy="369888"/>
          </a:xfrm>
        </p:grpSpPr>
        <p:sp>
          <p:nvSpPr>
            <p:cNvPr id="24" name="Rectangle 21"/>
            <p:cNvSpPr>
              <a:spLocks noChangeArrowheads="1"/>
            </p:cNvSpPr>
            <p:nvPr/>
          </p:nvSpPr>
          <p:spPr bwMode="auto">
            <a:xfrm>
              <a:off x="1698625" y="3840163"/>
              <a:ext cx="1158875"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p:cNvSpPr>
              <a:spLocks noChangeArrowheads="1"/>
            </p:cNvSpPr>
            <p:nvPr/>
          </p:nvSpPr>
          <p:spPr bwMode="auto">
            <a:xfrm>
              <a:off x="2857500" y="3840163"/>
              <a:ext cx="1042988"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3900488" y="3840163"/>
              <a:ext cx="1041400"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4941888" y="3840163"/>
              <a:ext cx="1042988"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5"/>
            <p:cNvSpPr>
              <a:spLocks noChangeArrowheads="1"/>
            </p:cNvSpPr>
            <p:nvPr/>
          </p:nvSpPr>
          <p:spPr bwMode="auto">
            <a:xfrm>
              <a:off x="5984875" y="3840163"/>
              <a:ext cx="1041400"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7026275" y="3840163"/>
              <a:ext cx="1042988"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8069263" y="3840163"/>
              <a:ext cx="1036638"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9105900" y="3840163"/>
              <a:ext cx="1368425"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1"/>
            <p:cNvSpPr>
              <a:spLocks noChangeShapeType="1"/>
            </p:cNvSpPr>
            <p:nvPr/>
          </p:nvSpPr>
          <p:spPr bwMode="auto">
            <a:xfrm>
              <a:off x="1692275" y="4210050"/>
              <a:ext cx="87884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noEditPoints="1"/>
            </p:cNvSpPr>
            <p:nvPr/>
          </p:nvSpPr>
          <p:spPr bwMode="auto">
            <a:xfrm>
              <a:off x="1893888" y="3948113"/>
              <a:ext cx="98425" cy="155575"/>
            </a:xfrm>
            <a:custGeom>
              <a:avLst/>
              <a:gdLst>
                <a:gd name="T0" fmla="*/ 513 w 1027"/>
                <a:gd name="T1" fmla="*/ 100 h 1637"/>
                <a:gd name="T2" fmla="*/ 378 w 1027"/>
                <a:gd name="T3" fmla="*/ 148 h 1637"/>
                <a:gd name="T4" fmla="*/ 290 w 1027"/>
                <a:gd name="T5" fmla="*/ 286 h 1637"/>
                <a:gd name="T6" fmla="*/ 243 w 1027"/>
                <a:gd name="T7" fmla="*/ 506 h 1637"/>
                <a:gd name="T8" fmla="*/ 228 w 1027"/>
                <a:gd name="T9" fmla="*/ 798 h 1637"/>
                <a:gd name="T10" fmla="*/ 299 w 1027"/>
                <a:gd name="T11" fmla="*/ 1359 h 1637"/>
                <a:gd name="T12" fmla="*/ 519 w 1027"/>
                <a:gd name="T13" fmla="*/ 1538 h 1637"/>
                <a:gd name="T14" fmla="*/ 729 w 1027"/>
                <a:gd name="T15" fmla="*/ 1370 h 1637"/>
                <a:gd name="T16" fmla="*/ 798 w 1027"/>
                <a:gd name="T17" fmla="*/ 849 h 1637"/>
                <a:gd name="T18" fmla="*/ 763 w 1027"/>
                <a:gd name="T19" fmla="*/ 412 h 1637"/>
                <a:gd name="T20" fmla="*/ 665 w 1027"/>
                <a:gd name="T21" fmla="*/ 173 h 1637"/>
                <a:gd name="T22" fmla="*/ 513 w 1027"/>
                <a:gd name="T23" fmla="*/ 100 h 1637"/>
                <a:gd name="T24" fmla="*/ 519 w 1027"/>
                <a:gd name="T25" fmla="*/ 0 h 1637"/>
                <a:gd name="T26" fmla="*/ 901 w 1027"/>
                <a:gd name="T27" fmla="*/ 198 h 1637"/>
                <a:gd name="T28" fmla="*/ 1027 w 1027"/>
                <a:gd name="T29" fmla="*/ 797 h 1637"/>
                <a:gd name="T30" fmla="*/ 892 w 1027"/>
                <a:gd name="T31" fmla="*/ 1425 h 1637"/>
                <a:gd name="T32" fmla="*/ 500 w 1027"/>
                <a:gd name="T33" fmla="*/ 1637 h 1637"/>
                <a:gd name="T34" fmla="*/ 124 w 1027"/>
                <a:gd name="T35" fmla="*/ 1438 h 1637"/>
                <a:gd name="T36" fmla="*/ 0 w 1027"/>
                <a:gd name="T37" fmla="*/ 834 h 1637"/>
                <a:gd name="T38" fmla="*/ 38 w 1027"/>
                <a:gd name="T39" fmla="*/ 461 h 1637"/>
                <a:gd name="T40" fmla="*/ 145 w 1027"/>
                <a:gd name="T41" fmla="*/ 201 h 1637"/>
                <a:gd name="T42" fmla="*/ 309 w 1027"/>
                <a:gd name="T43" fmla="*/ 50 h 1637"/>
                <a:gd name="T44" fmla="*/ 519 w 1027"/>
                <a:gd name="T45"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7" h="1637">
                  <a:moveTo>
                    <a:pt x="513" y="100"/>
                  </a:moveTo>
                  <a:cubicBezTo>
                    <a:pt x="459" y="100"/>
                    <a:pt x="414" y="116"/>
                    <a:pt x="378" y="148"/>
                  </a:cubicBezTo>
                  <a:cubicBezTo>
                    <a:pt x="342" y="180"/>
                    <a:pt x="312" y="226"/>
                    <a:pt x="290" y="286"/>
                  </a:cubicBezTo>
                  <a:cubicBezTo>
                    <a:pt x="268" y="346"/>
                    <a:pt x="252" y="420"/>
                    <a:pt x="243" y="506"/>
                  </a:cubicBezTo>
                  <a:cubicBezTo>
                    <a:pt x="233" y="592"/>
                    <a:pt x="228" y="690"/>
                    <a:pt x="228" y="798"/>
                  </a:cubicBezTo>
                  <a:cubicBezTo>
                    <a:pt x="228" y="1053"/>
                    <a:pt x="252" y="1240"/>
                    <a:pt x="299" y="1359"/>
                  </a:cubicBezTo>
                  <a:cubicBezTo>
                    <a:pt x="347" y="1478"/>
                    <a:pt x="420" y="1538"/>
                    <a:pt x="519" y="1538"/>
                  </a:cubicBezTo>
                  <a:cubicBezTo>
                    <a:pt x="614" y="1538"/>
                    <a:pt x="684" y="1482"/>
                    <a:pt x="729" y="1370"/>
                  </a:cubicBezTo>
                  <a:cubicBezTo>
                    <a:pt x="775" y="1258"/>
                    <a:pt x="798" y="1084"/>
                    <a:pt x="798" y="849"/>
                  </a:cubicBezTo>
                  <a:cubicBezTo>
                    <a:pt x="798" y="669"/>
                    <a:pt x="786" y="524"/>
                    <a:pt x="763" y="412"/>
                  </a:cubicBezTo>
                  <a:cubicBezTo>
                    <a:pt x="739" y="301"/>
                    <a:pt x="707" y="221"/>
                    <a:pt x="665" y="173"/>
                  </a:cubicBezTo>
                  <a:cubicBezTo>
                    <a:pt x="623" y="124"/>
                    <a:pt x="573" y="100"/>
                    <a:pt x="513" y="100"/>
                  </a:cubicBezTo>
                  <a:close/>
                  <a:moveTo>
                    <a:pt x="519" y="0"/>
                  </a:moveTo>
                  <a:cubicBezTo>
                    <a:pt x="690" y="0"/>
                    <a:pt x="818" y="66"/>
                    <a:pt x="901" y="198"/>
                  </a:cubicBezTo>
                  <a:cubicBezTo>
                    <a:pt x="985" y="330"/>
                    <a:pt x="1027" y="530"/>
                    <a:pt x="1027" y="797"/>
                  </a:cubicBezTo>
                  <a:cubicBezTo>
                    <a:pt x="1027" y="1074"/>
                    <a:pt x="982" y="1283"/>
                    <a:pt x="892" y="1425"/>
                  </a:cubicBezTo>
                  <a:cubicBezTo>
                    <a:pt x="803" y="1567"/>
                    <a:pt x="672" y="1637"/>
                    <a:pt x="500" y="1637"/>
                  </a:cubicBezTo>
                  <a:cubicBezTo>
                    <a:pt x="332" y="1637"/>
                    <a:pt x="206" y="1571"/>
                    <a:pt x="124" y="1438"/>
                  </a:cubicBezTo>
                  <a:cubicBezTo>
                    <a:pt x="41" y="1305"/>
                    <a:pt x="0" y="1104"/>
                    <a:pt x="0" y="834"/>
                  </a:cubicBezTo>
                  <a:cubicBezTo>
                    <a:pt x="0" y="690"/>
                    <a:pt x="13" y="566"/>
                    <a:pt x="38" y="461"/>
                  </a:cubicBezTo>
                  <a:cubicBezTo>
                    <a:pt x="63" y="356"/>
                    <a:pt x="99" y="270"/>
                    <a:pt x="145" y="201"/>
                  </a:cubicBezTo>
                  <a:cubicBezTo>
                    <a:pt x="190" y="133"/>
                    <a:pt x="245" y="82"/>
                    <a:pt x="309" y="50"/>
                  </a:cubicBezTo>
                  <a:cubicBezTo>
                    <a:pt x="373" y="17"/>
                    <a:pt x="443" y="0"/>
                    <a:pt x="51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p:cNvSpPr>
            <p:nvPr/>
          </p:nvSpPr>
          <p:spPr bwMode="auto">
            <a:xfrm>
              <a:off x="2073275" y="3994150"/>
              <a:ext cx="80963" cy="84138"/>
            </a:xfrm>
            <a:custGeom>
              <a:avLst/>
              <a:gdLst>
                <a:gd name="T0" fmla="*/ 21 w 51"/>
                <a:gd name="T1" fmla="*/ 0 h 53"/>
                <a:gd name="T2" fmla="*/ 30 w 51"/>
                <a:gd name="T3" fmla="*/ 0 h 53"/>
                <a:gd name="T4" fmla="*/ 28 w 51"/>
                <a:gd name="T5" fmla="*/ 22 h 53"/>
                <a:gd name="T6" fmla="*/ 46 w 51"/>
                <a:gd name="T7" fmla="*/ 9 h 53"/>
                <a:gd name="T8" fmla="*/ 51 w 51"/>
                <a:gd name="T9" fmla="*/ 17 h 53"/>
                <a:gd name="T10" fmla="*/ 30 w 51"/>
                <a:gd name="T11" fmla="*/ 26 h 53"/>
                <a:gd name="T12" fmla="*/ 51 w 51"/>
                <a:gd name="T13" fmla="*/ 36 h 53"/>
                <a:gd name="T14" fmla="*/ 46 w 51"/>
                <a:gd name="T15" fmla="*/ 44 h 53"/>
                <a:gd name="T16" fmla="*/ 28 w 51"/>
                <a:gd name="T17" fmla="*/ 31 h 53"/>
                <a:gd name="T18" fmla="*/ 30 w 51"/>
                <a:gd name="T19" fmla="*/ 53 h 53"/>
                <a:gd name="T20" fmla="*/ 21 w 51"/>
                <a:gd name="T21" fmla="*/ 53 h 53"/>
                <a:gd name="T22" fmla="*/ 23 w 51"/>
                <a:gd name="T23" fmla="*/ 31 h 53"/>
                <a:gd name="T24" fmla="*/ 5 w 51"/>
                <a:gd name="T25" fmla="*/ 44 h 53"/>
                <a:gd name="T26" fmla="*/ 0 w 51"/>
                <a:gd name="T27" fmla="*/ 36 h 53"/>
                <a:gd name="T28" fmla="*/ 20 w 51"/>
                <a:gd name="T29" fmla="*/ 26 h 53"/>
                <a:gd name="T30" fmla="*/ 0 w 51"/>
                <a:gd name="T31" fmla="*/ 17 h 53"/>
                <a:gd name="T32" fmla="*/ 5 w 51"/>
                <a:gd name="T33" fmla="*/ 9 h 53"/>
                <a:gd name="T34" fmla="*/ 23 w 51"/>
                <a:gd name="T35" fmla="*/ 22 h 53"/>
                <a:gd name="T36" fmla="*/ 21 w 51"/>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21" y="0"/>
                  </a:moveTo>
                  <a:lnTo>
                    <a:pt x="30" y="0"/>
                  </a:lnTo>
                  <a:lnTo>
                    <a:pt x="28" y="22"/>
                  </a:lnTo>
                  <a:lnTo>
                    <a:pt x="46" y="9"/>
                  </a:lnTo>
                  <a:lnTo>
                    <a:pt x="51" y="17"/>
                  </a:lnTo>
                  <a:lnTo>
                    <a:pt x="30" y="26"/>
                  </a:lnTo>
                  <a:lnTo>
                    <a:pt x="51" y="36"/>
                  </a:lnTo>
                  <a:lnTo>
                    <a:pt x="46" y="44"/>
                  </a:lnTo>
                  <a:lnTo>
                    <a:pt x="28" y="31"/>
                  </a:lnTo>
                  <a:lnTo>
                    <a:pt x="30" y="53"/>
                  </a:lnTo>
                  <a:lnTo>
                    <a:pt x="21" y="53"/>
                  </a:lnTo>
                  <a:lnTo>
                    <a:pt x="23" y="31"/>
                  </a:lnTo>
                  <a:lnTo>
                    <a:pt x="5" y="44"/>
                  </a:lnTo>
                  <a:lnTo>
                    <a:pt x="0" y="36"/>
                  </a:lnTo>
                  <a:lnTo>
                    <a:pt x="20" y="26"/>
                  </a:lnTo>
                  <a:lnTo>
                    <a:pt x="0" y="17"/>
                  </a:lnTo>
                  <a:lnTo>
                    <a:pt x="5" y="9"/>
                  </a:lnTo>
                  <a:lnTo>
                    <a:pt x="23" y="2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p:cNvSpPr>
            <p:nvPr/>
          </p:nvSpPr>
          <p:spPr bwMode="auto">
            <a:xfrm>
              <a:off x="2233613" y="3948113"/>
              <a:ext cx="93663" cy="153988"/>
            </a:xfrm>
            <a:custGeom>
              <a:avLst/>
              <a:gdLst>
                <a:gd name="T0" fmla="*/ 523 w 984"/>
                <a:gd name="T1" fmla="*/ 0 h 1619"/>
                <a:gd name="T2" fmla="*/ 852 w 984"/>
                <a:gd name="T3" fmla="*/ 96 h 1619"/>
                <a:gd name="T4" fmla="*/ 963 w 984"/>
                <a:gd name="T5" fmla="*/ 373 h 1619"/>
                <a:gd name="T6" fmla="*/ 951 w 984"/>
                <a:gd name="T7" fmla="*/ 487 h 1619"/>
                <a:gd name="T8" fmla="*/ 912 w 984"/>
                <a:gd name="T9" fmla="*/ 590 h 1619"/>
                <a:gd name="T10" fmla="*/ 841 w 984"/>
                <a:gd name="T11" fmla="*/ 700 h 1619"/>
                <a:gd name="T12" fmla="*/ 743 w 984"/>
                <a:gd name="T13" fmla="*/ 819 h 1619"/>
                <a:gd name="T14" fmla="*/ 557 w 984"/>
                <a:gd name="T15" fmla="*/ 1020 h 1619"/>
                <a:gd name="T16" fmla="*/ 230 w 984"/>
                <a:gd name="T17" fmla="*/ 1431 h 1619"/>
                <a:gd name="T18" fmla="*/ 671 w 984"/>
                <a:gd name="T19" fmla="*/ 1431 h 1619"/>
                <a:gd name="T20" fmla="*/ 764 w 984"/>
                <a:gd name="T21" fmla="*/ 1424 h 1619"/>
                <a:gd name="T22" fmla="*/ 820 w 984"/>
                <a:gd name="T23" fmla="*/ 1401 h 1619"/>
                <a:gd name="T24" fmla="*/ 854 w 984"/>
                <a:gd name="T25" fmla="*/ 1358 h 1619"/>
                <a:gd name="T26" fmla="*/ 885 w 984"/>
                <a:gd name="T27" fmla="*/ 1276 h 1619"/>
                <a:gd name="T28" fmla="*/ 984 w 984"/>
                <a:gd name="T29" fmla="*/ 1276 h 1619"/>
                <a:gd name="T30" fmla="*/ 964 w 984"/>
                <a:gd name="T31" fmla="*/ 1619 h 1619"/>
                <a:gd name="T32" fmla="*/ 0 w 984"/>
                <a:gd name="T33" fmla="*/ 1619 h 1619"/>
                <a:gd name="T34" fmla="*/ 0 w 984"/>
                <a:gd name="T35" fmla="*/ 1562 h 1619"/>
                <a:gd name="T36" fmla="*/ 136 w 984"/>
                <a:gd name="T37" fmla="*/ 1310 h 1619"/>
                <a:gd name="T38" fmla="*/ 378 w 984"/>
                <a:gd name="T39" fmla="*/ 1007 h 1619"/>
                <a:gd name="T40" fmla="*/ 574 w 984"/>
                <a:gd name="T41" fmla="*/ 780 h 1619"/>
                <a:gd name="T42" fmla="*/ 672 w 984"/>
                <a:gd name="T43" fmla="*/ 634 h 1619"/>
                <a:gd name="T44" fmla="*/ 718 w 984"/>
                <a:gd name="T45" fmla="*/ 518 h 1619"/>
                <a:gd name="T46" fmla="*/ 732 w 984"/>
                <a:gd name="T47" fmla="*/ 408 h 1619"/>
                <a:gd name="T48" fmla="*/ 704 w 984"/>
                <a:gd name="T49" fmla="*/ 253 h 1619"/>
                <a:gd name="T50" fmla="*/ 618 w 984"/>
                <a:gd name="T51" fmla="*/ 147 h 1619"/>
                <a:gd name="T52" fmla="*/ 472 w 984"/>
                <a:gd name="T53" fmla="*/ 108 h 1619"/>
                <a:gd name="T54" fmla="*/ 177 w 984"/>
                <a:gd name="T55" fmla="*/ 352 h 1619"/>
                <a:gd name="T56" fmla="*/ 35 w 984"/>
                <a:gd name="T57" fmla="*/ 352 h 1619"/>
                <a:gd name="T58" fmla="*/ 35 w 984"/>
                <a:gd name="T59" fmla="*/ 127 h 1619"/>
                <a:gd name="T60" fmla="*/ 301 w 984"/>
                <a:gd name="T61" fmla="*/ 30 h 1619"/>
                <a:gd name="T62" fmla="*/ 523 w 984"/>
                <a:gd name="T63" fmla="*/ 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4" h="1619">
                  <a:moveTo>
                    <a:pt x="523" y="0"/>
                  </a:moveTo>
                  <a:cubicBezTo>
                    <a:pt x="668" y="0"/>
                    <a:pt x="778" y="32"/>
                    <a:pt x="852" y="96"/>
                  </a:cubicBezTo>
                  <a:cubicBezTo>
                    <a:pt x="926" y="160"/>
                    <a:pt x="963" y="252"/>
                    <a:pt x="963" y="373"/>
                  </a:cubicBezTo>
                  <a:cubicBezTo>
                    <a:pt x="963" y="414"/>
                    <a:pt x="959" y="452"/>
                    <a:pt x="951" y="487"/>
                  </a:cubicBezTo>
                  <a:cubicBezTo>
                    <a:pt x="943" y="522"/>
                    <a:pt x="930" y="556"/>
                    <a:pt x="912" y="590"/>
                  </a:cubicBezTo>
                  <a:cubicBezTo>
                    <a:pt x="895" y="624"/>
                    <a:pt x="871" y="661"/>
                    <a:pt x="841" y="700"/>
                  </a:cubicBezTo>
                  <a:cubicBezTo>
                    <a:pt x="812" y="739"/>
                    <a:pt x="779" y="779"/>
                    <a:pt x="743" y="819"/>
                  </a:cubicBezTo>
                  <a:cubicBezTo>
                    <a:pt x="707" y="859"/>
                    <a:pt x="645" y="926"/>
                    <a:pt x="557" y="1020"/>
                  </a:cubicBezTo>
                  <a:cubicBezTo>
                    <a:pt x="408" y="1177"/>
                    <a:pt x="299" y="1314"/>
                    <a:pt x="230" y="1431"/>
                  </a:cubicBezTo>
                  <a:lnTo>
                    <a:pt x="671" y="1431"/>
                  </a:lnTo>
                  <a:cubicBezTo>
                    <a:pt x="710" y="1431"/>
                    <a:pt x="741" y="1429"/>
                    <a:pt x="764" y="1424"/>
                  </a:cubicBezTo>
                  <a:cubicBezTo>
                    <a:pt x="787" y="1419"/>
                    <a:pt x="806" y="1412"/>
                    <a:pt x="820" y="1401"/>
                  </a:cubicBezTo>
                  <a:cubicBezTo>
                    <a:pt x="834" y="1390"/>
                    <a:pt x="845" y="1376"/>
                    <a:pt x="854" y="1358"/>
                  </a:cubicBezTo>
                  <a:cubicBezTo>
                    <a:pt x="862" y="1340"/>
                    <a:pt x="872" y="1313"/>
                    <a:pt x="885" y="1276"/>
                  </a:cubicBezTo>
                  <a:lnTo>
                    <a:pt x="984" y="1276"/>
                  </a:lnTo>
                  <a:lnTo>
                    <a:pt x="964" y="1619"/>
                  </a:lnTo>
                  <a:lnTo>
                    <a:pt x="0" y="1619"/>
                  </a:lnTo>
                  <a:lnTo>
                    <a:pt x="0" y="1562"/>
                  </a:lnTo>
                  <a:cubicBezTo>
                    <a:pt x="34" y="1480"/>
                    <a:pt x="79" y="1396"/>
                    <a:pt x="136" y="1310"/>
                  </a:cubicBezTo>
                  <a:cubicBezTo>
                    <a:pt x="193" y="1225"/>
                    <a:pt x="274" y="1123"/>
                    <a:pt x="378" y="1007"/>
                  </a:cubicBezTo>
                  <a:cubicBezTo>
                    <a:pt x="469" y="907"/>
                    <a:pt x="534" y="831"/>
                    <a:pt x="574" y="780"/>
                  </a:cubicBezTo>
                  <a:cubicBezTo>
                    <a:pt x="618" y="723"/>
                    <a:pt x="651" y="675"/>
                    <a:pt x="672" y="634"/>
                  </a:cubicBezTo>
                  <a:cubicBezTo>
                    <a:pt x="694" y="593"/>
                    <a:pt x="709" y="554"/>
                    <a:pt x="718" y="518"/>
                  </a:cubicBezTo>
                  <a:cubicBezTo>
                    <a:pt x="728" y="481"/>
                    <a:pt x="732" y="445"/>
                    <a:pt x="732" y="408"/>
                  </a:cubicBezTo>
                  <a:cubicBezTo>
                    <a:pt x="732" y="350"/>
                    <a:pt x="723" y="298"/>
                    <a:pt x="704" y="253"/>
                  </a:cubicBezTo>
                  <a:cubicBezTo>
                    <a:pt x="686" y="208"/>
                    <a:pt x="657" y="173"/>
                    <a:pt x="618" y="147"/>
                  </a:cubicBezTo>
                  <a:cubicBezTo>
                    <a:pt x="579" y="121"/>
                    <a:pt x="531" y="108"/>
                    <a:pt x="472" y="108"/>
                  </a:cubicBezTo>
                  <a:cubicBezTo>
                    <a:pt x="326" y="108"/>
                    <a:pt x="228" y="189"/>
                    <a:pt x="177" y="352"/>
                  </a:cubicBezTo>
                  <a:lnTo>
                    <a:pt x="35" y="352"/>
                  </a:lnTo>
                  <a:lnTo>
                    <a:pt x="35" y="127"/>
                  </a:lnTo>
                  <a:cubicBezTo>
                    <a:pt x="130" y="82"/>
                    <a:pt x="218" y="50"/>
                    <a:pt x="301" y="30"/>
                  </a:cubicBezTo>
                  <a:cubicBezTo>
                    <a:pt x="383" y="10"/>
                    <a:pt x="457" y="0"/>
                    <a:pt x="52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5"/>
            <p:cNvSpPr>
              <a:spLocks/>
            </p:cNvSpPr>
            <p:nvPr/>
          </p:nvSpPr>
          <p:spPr bwMode="auto">
            <a:xfrm>
              <a:off x="2360613" y="3913188"/>
              <a:ext cx="73025" cy="104775"/>
            </a:xfrm>
            <a:custGeom>
              <a:avLst/>
              <a:gdLst>
                <a:gd name="T0" fmla="*/ 19 w 767"/>
                <a:gd name="T1" fmla="*/ 0 h 1101"/>
                <a:gd name="T2" fmla="*/ 767 w 767"/>
                <a:gd name="T3" fmla="*/ 0 h 1101"/>
                <a:gd name="T4" fmla="*/ 767 w 767"/>
                <a:gd name="T5" fmla="*/ 41 h 1101"/>
                <a:gd name="T6" fmla="*/ 263 w 767"/>
                <a:gd name="T7" fmla="*/ 1101 h 1101"/>
                <a:gd name="T8" fmla="*/ 131 w 767"/>
                <a:gd name="T9" fmla="*/ 1101 h 1101"/>
                <a:gd name="T10" fmla="*/ 131 w 767"/>
                <a:gd name="T11" fmla="*/ 1062 h 1101"/>
                <a:gd name="T12" fmla="*/ 593 w 767"/>
                <a:gd name="T13" fmla="*/ 163 h 1101"/>
                <a:gd name="T14" fmla="*/ 593 w 767"/>
                <a:gd name="T15" fmla="*/ 151 h 1101"/>
                <a:gd name="T16" fmla="*/ 229 w 767"/>
                <a:gd name="T17" fmla="*/ 151 h 1101"/>
                <a:gd name="T18" fmla="*/ 170 w 767"/>
                <a:gd name="T19" fmla="*/ 157 h 1101"/>
                <a:gd name="T20" fmla="*/ 133 w 767"/>
                <a:gd name="T21" fmla="*/ 174 h 1101"/>
                <a:gd name="T22" fmla="*/ 121 w 767"/>
                <a:gd name="T23" fmla="*/ 186 h 1101"/>
                <a:gd name="T24" fmla="*/ 110 w 767"/>
                <a:gd name="T25" fmla="*/ 203 h 1101"/>
                <a:gd name="T26" fmla="*/ 100 w 767"/>
                <a:gd name="T27" fmla="*/ 232 h 1101"/>
                <a:gd name="T28" fmla="*/ 86 w 767"/>
                <a:gd name="T29" fmla="*/ 277 h 1101"/>
                <a:gd name="T30" fmla="*/ 0 w 767"/>
                <a:gd name="T31" fmla="*/ 277 h 1101"/>
                <a:gd name="T32" fmla="*/ 19 w 767"/>
                <a:gd name="T33"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7" h="1101">
                  <a:moveTo>
                    <a:pt x="19" y="0"/>
                  </a:moveTo>
                  <a:lnTo>
                    <a:pt x="767" y="0"/>
                  </a:lnTo>
                  <a:lnTo>
                    <a:pt x="767" y="41"/>
                  </a:lnTo>
                  <a:lnTo>
                    <a:pt x="263" y="1101"/>
                  </a:lnTo>
                  <a:lnTo>
                    <a:pt x="131" y="1101"/>
                  </a:lnTo>
                  <a:lnTo>
                    <a:pt x="131" y="1062"/>
                  </a:lnTo>
                  <a:lnTo>
                    <a:pt x="593" y="163"/>
                  </a:lnTo>
                  <a:lnTo>
                    <a:pt x="593" y="151"/>
                  </a:lnTo>
                  <a:lnTo>
                    <a:pt x="229" y="151"/>
                  </a:lnTo>
                  <a:cubicBezTo>
                    <a:pt x="204" y="151"/>
                    <a:pt x="184" y="153"/>
                    <a:pt x="170" y="157"/>
                  </a:cubicBezTo>
                  <a:cubicBezTo>
                    <a:pt x="156" y="161"/>
                    <a:pt x="144" y="166"/>
                    <a:pt x="133" y="174"/>
                  </a:cubicBezTo>
                  <a:cubicBezTo>
                    <a:pt x="128" y="178"/>
                    <a:pt x="124" y="182"/>
                    <a:pt x="121" y="186"/>
                  </a:cubicBezTo>
                  <a:cubicBezTo>
                    <a:pt x="117" y="190"/>
                    <a:pt x="114" y="196"/>
                    <a:pt x="110" y="203"/>
                  </a:cubicBezTo>
                  <a:cubicBezTo>
                    <a:pt x="107" y="211"/>
                    <a:pt x="103" y="220"/>
                    <a:pt x="100" y="232"/>
                  </a:cubicBezTo>
                  <a:cubicBezTo>
                    <a:pt x="96" y="243"/>
                    <a:pt x="92" y="259"/>
                    <a:pt x="86" y="277"/>
                  </a:cubicBezTo>
                  <a:lnTo>
                    <a:pt x="0" y="277"/>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6"/>
            <p:cNvSpPr>
              <a:spLocks/>
            </p:cNvSpPr>
            <p:nvPr/>
          </p:nvSpPr>
          <p:spPr bwMode="auto">
            <a:xfrm>
              <a:off x="2519363" y="3963988"/>
              <a:ext cx="138113" cy="144463"/>
            </a:xfrm>
            <a:custGeom>
              <a:avLst/>
              <a:gdLst>
                <a:gd name="T0" fmla="*/ 39 w 87"/>
                <a:gd name="T1" fmla="*/ 0 h 91"/>
                <a:gd name="T2" fmla="*/ 49 w 87"/>
                <a:gd name="T3" fmla="*/ 0 h 91"/>
                <a:gd name="T4" fmla="*/ 49 w 87"/>
                <a:gd name="T5" fmla="*/ 41 h 91"/>
                <a:gd name="T6" fmla="*/ 87 w 87"/>
                <a:gd name="T7" fmla="*/ 41 h 91"/>
                <a:gd name="T8" fmla="*/ 87 w 87"/>
                <a:gd name="T9" fmla="*/ 50 h 91"/>
                <a:gd name="T10" fmla="*/ 49 w 87"/>
                <a:gd name="T11" fmla="*/ 50 h 91"/>
                <a:gd name="T12" fmla="*/ 49 w 87"/>
                <a:gd name="T13" fmla="*/ 91 h 91"/>
                <a:gd name="T14" fmla="*/ 39 w 87"/>
                <a:gd name="T15" fmla="*/ 91 h 91"/>
                <a:gd name="T16" fmla="*/ 39 w 87"/>
                <a:gd name="T17" fmla="*/ 50 h 91"/>
                <a:gd name="T18" fmla="*/ 0 w 87"/>
                <a:gd name="T19" fmla="*/ 50 h 91"/>
                <a:gd name="T20" fmla="*/ 0 w 87"/>
                <a:gd name="T21" fmla="*/ 41 h 91"/>
                <a:gd name="T22" fmla="*/ 39 w 87"/>
                <a:gd name="T23" fmla="*/ 41 h 91"/>
                <a:gd name="T24" fmla="*/ 39 w 8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91">
                  <a:moveTo>
                    <a:pt x="39" y="0"/>
                  </a:moveTo>
                  <a:lnTo>
                    <a:pt x="49" y="0"/>
                  </a:lnTo>
                  <a:lnTo>
                    <a:pt x="49" y="41"/>
                  </a:lnTo>
                  <a:lnTo>
                    <a:pt x="87" y="41"/>
                  </a:lnTo>
                  <a:lnTo>
                    <a:pt x="87" y="50"/>
                  </a:lnTo>
                  <a:lnTo>
                    <a:pt x="49" y="50"/>
                  </a:lnTo>
                  <a:lnTo>
                    <a:pt x="49" y="91"/>
                  </a:lnTo>
                  <a:lnTo>
                    <a:pt x="39" y="91"/>
                  </a:lnTo>
                  <a:lnTo>
                    <a:pt x="39" y="50"/>
                  </a:lnTo>
                  <a:lnTo>
                    <a:pt x="0" y="50"/>
                  </a:lnTo>
                  <a:lnTo>
                    <a:pt x="0" y="41"/>
                  </a:lnTo>
                  <a:lnTo>
                    <a:pt x="39" y="4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p:cNvSpPr>
              <a:spLocks noEditPoints="1"/>
            </p:cNvSpPr>
            <p:nvPr/>
          </p:nvSpPr>
          <p:spPr bwMode="auto">
            <a:xfrm>
              <a:off x="2994025" y="3948113"/>
              <a:ext cx="98425" cy="155575"/>
            </a:xfrm>
            <a:custGeom>
              <a:avLst/>
              <a:gdLst>
                <a:gd name="T0" fmla="*/ 514 w 1027"/>
                <a:gd name="T1" fmla="*/ 100 h 1637"/>
                <a:gd name="T2" fmla="*/ 378 w 1027"/>
                <a:gd name="T3" fmla="*/ 148 h 1637"/>
                <a:gd name="T4" fmla="*/ 290 w 1027"/>
                <a:gd name="T5" fmla="*/ 286 h 1637"/>
                <a:gd name="T6" fmla="*/ 243 w 1027"/>
                <a:gd name="T7" fmla="*/ 506 h 1637"/>
                <a:gd name="T8" fmla="*/ 229 w 1027"/>
                <a:gd name="T9" fmla="*/ 798 h 1637"/>
                <a:gd name="T10" fmla="*/ 300 w 1027"/>
                <a:gd name="T11" fmla="*/ 1359 h 1637"/>
                <a:gd name="T12" fmla="*/ 519 w 1027"/>
                <a:gd name="T13" fmla="*/ 1538 h 1637"/>
                <a:gd name="T14" fmla="*/ 730 w 1027"/>
                <a:gd name="T15" fmla="*/ 1370 h 1637"/>
                <a:gd name="T16" fmla="*/ 798 w 1027"/>
                <a:gd name="T17" fmla="*/ 849 h 1637"/>
                <a:gd name="T18" fmla="*/ 763 w 1027"/>
                <a:gd name="T19" fmla="*/ 412 h 1637"/>
                <a:gd name="T20" fmla="*/ 665 w 1027"/>
                <a:gd name="T21" fmla="*/ 173 h 1637"/>
                <a:gd name="T22" fmla="*/ 514 w 1027"/>
                <a:gd name="T23" fmla="*/ 100 h 1637"/>
                <a:gd name="T24" fmla="*/ 519 w 1027"/>
                <a:gd name="T25" fmla="*/ 0 h 1637"/>
                <a:gd name="T26" fmla="*/ 901 w 1027"/>
                <a:gd name="T27" fmla="*/ 198 h 1637"/>
                <a:gd name="T28" fmla="*/ 1027 w 1027"/>
                <a:gd name="T29" fmla="*/ 797 h 1637"/>
                <a:gd name="T30" fmla="*/ 893 w 1027"/>
                <a:gd name="T31" fmla="*/ 1425 h 1637"/>
                <a:gd name="T32" fmla="*/ 501 w 1027"/>
                <a:gd name="T33" fmla="*/ 1637 h 1637"/>
                <a:gd name="T34" fmla="*/ 124 w 1027"/>
                <a:gd name="T35" fmla="*/ 1438 h 1637"/>
                <a:gd name="T36" fmla="*/ 0 w 1027"/>
                <a:gd name="T37" fmla="*/ 834 h 1637"/>
                <a:gd name="T38" fmla="*/ 38 w 1027"/>
                <a:gd name="T39" fmla="*/ 461 h 1637"/>
                <a:gd name="T40" fmla="*/ 145 w 1027"/>
                <a:gd name="T41" fmla="*/ 201 h 1637"/>
                <a:gd name="T42" fmla="*/ 310 w 1027"/>
                <a:gd name="T43" fmla="*/ 50 h 1637"/>
                <a:gd name="T44" fmla="*/ 519 w 1027"/>
                <a:gd name="T45"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7" h="1637">
                  <a:moveTo>
                    <a:pt x="514" y="100"/>
                  </a:moveTo>
                  <a:cubicBezTo>
                    <a:pt x="460" y="100"/>
                    <a:pt x="415" y="116"/>
                    <a:pt x="378" y="148"/>
                  </a:cubicBezTo>
                  <a:cubicBezTo>
                    <a:pt x="342" y="180"/>
                    <a:pt x="313" y="226"/>
                    <a:pt x="290" y="286"/>
                  </a:cubicBezTo>
                  <a:cubicBezTo>
                    <a:pt x="268" y="346"/>
                    <a:pt x="252" y="420"/>
                    <a:pt x="243" y="506"/>
                  </a:cubicBezTo>
                  <a:cubicBezTo>
                    <a:pt x="234" y="592"/>
                    <a:pt x="229" y="690"/>
                    <a:pt x="229" y="798"/>
                  </a:cubicBezTo>
                  <a:cubicBezTo>
                    <a:pt x="229" y="1053"/>
                    <a:pt x="252" y="1240"/>
                    <a:pt x="300" y="1359"/>
                  </a:cubicBezTo>
                  <a:cubicBezTo>
                    <a:pt x="347" y="1478"/>
                    <a:pt x="420" y="1538"/>
                    <a:pt x="519" y="1538"/>
                  </a:cubicBezTo>
                  <a:cubicBezTo>
                    <a:pt x="614" y="1538"/>
                    <a:pt x="684" y="1482"/>
                    <a:pt x="730" y="1370"/>
                  </a:cubicBezTo>
                  <a:cubicBezTo>
                    <a:pt x="776" y="1258"/>
                    <a:pt x="798" y="1084"/>
                    <a:pt x="798" y="849"/>
                  </a:cubicBezTo>
                  <a:cubicBezTo>
                    <a:pt x="798" y="669"/>
                    <a:pt x="787" y="524"/>
                    <a:pt x="763" y="412"/>
                  </a:cubicBezTo>
                  <a:cubicBezTo>
                    <a:pt x="740" y="301"/>
                    <a:pt x="707" y="221"/>
                    <a:pt x="665" y="173"/>
                  </a:cubicBezTo>
                  <a:cubicBezTo>
                    <a:pt x="624" y="124"/>
                    <a:pt x="573" y="100"/>
                    <a:pt x="514" y="100"/>
                  </a:cubicBezTo>
                  <a:close/>
                  <a:moveTo>
                    <a:pt x="519" y="0"/>
                  </a:moveTo>
                  <a:cubicBezTo>
                    <a:pt x="691" y="0"/>
                    <a:pt x="818" y="66"/>
                    <a:pt x="901" y="198"/>
                  </a:cubicBezTo>
                  <a:cubicBezTo>
                    <a:pt x="985" y="330"/>
                    <a:pt x="1027" y="530"/>
                    <a:pt x="1027" y="797"/>
                  </a:cubicBezTo>
                  <a:cubicBezTo>
                    <a:pt x="1027" y="1074"/>
                    <a:pt x="982" y="1283"/>
                    <a:pt x="893" y="1425"/>
                  </a:cubicBezTo>
                  <a:cubicBezTo>
                    <a:pt x="803" y="1567"/>
                    <a:pt x="673" y="1637"/>
                    <a:pt x="501" y="1637"/>
                  </a:cubicBezTo>
                  <a:cubicBezTo>
                    <a:pt x="332" y="1637"/>
                    <a:pt x="206" y="1571"/>
                    <a:pt x="124" y="1438"/>
                  </a:cubicBezTo>
                  <a:cubicBezTo>
                    <a:pt x="42" y="1305"/>
                    <a:pt x="0" y="1104"/>
                    <a:pt x="0" y="834"/>
                  </a:cubicBezTo>
                  <a:cubicBezTo>
                    <a:pt x="0" y="690"/>
                    <a:pt x="13" y="566"/>
                    <a:pt x="38" y="461"/>
                  </a:cubicBezTo>
                  <a:cubicBezTo>
                    <a:pt x="64" y="356"/>
                    <a:pt x="99" y="270"/>
                    <a:pt x="145" y="201"/>
                  </a:cubicBezTo>
                  <a:cubicBezTo>
                    <a:pt x="191" y="133"/>
                    <a:pt x="246" y="82"/>
                    <a:pt x="310" y="50"/>
                  </a:cubicBezTo>
                  <a:cubicBezTo>
                    <a:pt x="374" y="17"/>
                    <a:pt x="444" y="0"/>
                    <a:pt x="51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88"/>
            <p:cNvSpPr>
              <a:spLocks/>
            </p:cNvSpPr>
            <p:nvPr/>
          </p:nvSpPr>
          <p:spPr bwMode="auto">
            <a:xfrm>
              <a:off x="3173413" y="3994150"/>
              <a:ext cx="80963" cy="84138"/>
            </a:xfrm>
            <a:custGeom>
              <a:avLst/>
              <a:gdLst>
                <a:gd name="T0" fmla="*/ 21 w 51"/>
                <a:gd name="T1" fmla="*/ 0 h 53"/>
                <a:gd name="T2" fmla="*/ 30 w 51"/>
                <a:gd name="T3" fmla="*/ 0 h 53"/>
                <a:gd name="T4" fmla="*/ 28 w 51"/>
                <a:gd name="T5" fmla="*/ 22 h 53"/>
                <a:gd name="T6" fmla="*/ 46 w 51"/>
                <a:gd name="T7" fmla="*/ 9 h 53"/>
                <a:gd name="T8" fmla="*/ 51 w 51"/>
                <a:gd name="T9" fmla="*/ 17 h 53"/>
                <a:gd name="T10" fmla="*/ 31 w 51"/>
                <a:gd name="T11" fmla="*/ 26 h 53"/>
                <a:gd name="T12" fmla="*/ 51 w 51"/>
                <a:gd name="T13" fmla="*/ 36 h 53"/>
                <a:gd name="T14" fmla="*/ 46 w 51"/>
                <a:gd name="T15" fmla="*/ 44 h 53"/>
                <a:gd name="T16" fmla="*/ 28 w 51"/>
                <a:gd name="T17" fmla="*/ 31 h 53"/>
                <a:gd name="T18" fmla="*/ 30 w 51"/>
                <a:gd name="T19" fmla="*/ 53 h 53"/>
                <a:gd name="T20" fmla="*/ 21 w 51"/>
                <a:gd name="T21" fmla="*/ 53 h 53"/>
                <a:gd name="T22" fmla="*/ 23 w 51"/>
                <a:gd name="T23" fmla="*/ 31 h 53"/>
                <a:gd name="T24" fmla="*/ 5 w 51"/>
                <a:gd name="T25" fmla="*/ 44 h 53"/>
                <a:gd name="T26" fmla="*/ 0 w 51"/>
                <a:gd name="T27" fmla="*/ 36 h 53"/>
                <a:gd name="T28" fmla="*/ 20 w 51"/>
                <a:gd name="T29" fmla="*/ 26 h 53"/>
                <a:gd name="T30" fmla="*/ 0 w 51"/>
                <a:gd name="T31" fmla="*/ 17 h 53"/>
                <a:gd name="T32" fmla="*/ 5 w 51"/>
                <a:gd name="T33" fmla="*/ 9 h 53"/>
                <a:gd name="T34" fmla="*/ 23 w 51"/>
                <a:gd name="T35" fmla="*/ 22 h 53"/>
                <a:gd name="T36" fmla="*/ 21 w 51"/>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21" y="0"/>
                  </a:moveTo>
                  <a:lnTo>
                    <a:pt x="30" y="0"/>
                  </a:lnTo>
                  <a:lnTo>
                    <a:pt x="28" y="22"/>
                  </a:lnTo>
                  <a:lnTo>
                    <a:pt x="46" y="9"/>
                  </a:lnTo>
                  <a:lnTo>
                    <a:pt x="51" y="17"/>
                  </a:lnTo>
                  <a:lnTo>
                    <a:pt x="31" y="26"/>
                  </a:lnTo>
                  <a:lnTo>
                    <a:pt x="51" y="36"/>
                  </a:lnTo>
                  <a:lnTo>
                    <a:pt x="46" y="44"/>
                  </a:lnTo>
                  <a:lnTo>
                    <a:pt x="28" y="31"/>
                  </a:lnTo>
                  <a:lnTo>
                    <a:pt x="30" y="53"/>
                  </a:lnTo>
                  <a:lnTo>
                    <a:pt x="21" y="53"/>
                  </a:lnTo>
                  <a:lnTo>
                    <a:pt x="23" y="31"/>
                  </a:lnTo>
                  <a:lnTo>
                    <a:pt x="5" y="44"/>
                  </a:lnTo>
                  <a:lnTo>
                    <a:pt x="0" y="36"/>
                  </a:lnTo>
                  <a:lnTo>
                    <a:pt x="20" y="26"/>
                  </a:lnTo>
                  <a:lnTo>
                    <a:pt x="0" y="17"/>
                  </a:lnTo>
                  <a:lnTo>
                    <a:pt x="5" y="9"/>
                  </a:lnTo>
                  <a:lnTo>
                    <a:pt x="23" y="2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9"/>
            <p:cNvSpPr>
              <a:spLocks/>
            </p:cNvSpPr>
            <p:nvPr/>
          </p:nvSpPr>
          <p:spPr bwMode="auto">
            <a:xfrm>
              <a:off x="3333750" y="3948113"/>
              <a:ext cx="95250" cy="153988"/>
            </a:xfrm>
            <a:custGeom>
              <a:avLst/>
              <a:gdLst>
                <a:gd name="T0" fmla="*/ 523 w 985"/>
                <a:gd name="T1" fmla="*/ 0 h 1619"/>
                <a:gd name="T2" fmla="*/ 852 w 985"/>
                <a:gd name="T3" fmla="*/ 96 h 1619"/>
                <a:gd name="T4" fmla="*/ 964 w 985"/>
                <a:gd name="T5" fmla="*/ 373 h 1619"/>
                <a:gd name="T6" fmla="*/ 951 w 985"/>
                <a:gd name="T7" fmla="*/ 487 h 1619"/>
                <a:gd name="T8" fmla="*/ 913 w 985"/>
                <a:gd name="T9" fmla="*/ 590 h 1619"/>
                <a:gd name="T10" fmla="*/ 842 w 985"/>
                <a:gd name="T11" fmla="*/ 700 h 1619"/>
                <a:gd name="T12" fmla="*/ 743 w 985"/>
                <a:gd name="T13" fmla="*/ 819 h 1619"/>
                <a:gd name="T14" fmla="*/ 557 w 985"/>
                <a:gd name="T15" fmla="*/ 1020 h 1619"/>
                <a:gd name="T16" fmla="*/ 230 w 985"/>
                <a:gd name="T17" fmla="*/ 1431 h 1619"/>
                <a:gd name="T18" fmla="*/ 672 w 985"/>
                <a:gd name="T19" fmla="*/ 1431 h 1619"/>
                <a:gd name="T20" fmla="*/ 764 w 985"/>
                <a:gd name="T21" fmla="*/ 1424 h 1619"/>
                <a:gd name="T22" fmla="*/ 821 w 985"/>
                <a:gd name="T23" fmla="*/ 1401 h 1619"/>
                <a:gd name="T24" fmla="*/ 854 w 985"/>
                <a:gd name="T25" fmla="*/ 1358 h 1619"/>
                <a:gd name="T26" fmla="*/ 885 w 985"/>
                <a:gd name="T27" fmla="*/ 1276 h 1619"/>
                <a:gd name="T28" fmla="*/ 985 w 985"/>
                <a:gd name="T29" fmla="*/ 1276 h 1619"/>
                <a:gd name="T30" fmla="*/ 965 w 985"/>
                <a:gd name="T31" fmla="*/ 1619 h 1619"/>
                <a:gd name="T32" fmla="*/ 0 w 985"/>
                <a:gd name="T33" fmla="*/ 1619 h 1619"/>
                <a:gd name="T34" fmla="*/ 0 w 985"/>
                <a:gd name="T35" fmla="*/ 1562 h 1619"/>
                <a:gd name="T36" fmla="*/ 136 w 985"/>
                <a:gd name="T37" fmla="*/ 1310 h 1619"/>
                <a:gd name="T38" fmla="*/ 379 w 985"/>
                <a:gd name="T39" fmla="*/ 1007 h 1619"/>
                <a:gd name="T40" fmla="*/ 575 w 985"/>
                <a:gd name="T41" fmla="*/ 780 h 1619"/>
                <a:gd name="T42" fmla="*/ 672 w 985"/>
                <a:gd name="T43" fmla="*/ 634 h 1619"/>
                <a:gd name="T44" fmla="*/ 719 w 985"/>
                <a:gd name="T45" fmla="*/ 518 h 1619"/>
                <a:gd name="T46" fmla="*/ 733 w 985"/>
                <a:gd name="T47" fmla="*/ 408 h 1619"/>
                <a:gd name="T48" fmla="*/ 705 w 985"/>
                <a:gd name="T49" fmla="*/ 253 h 1619"/>
                <a:gd name="T50" fmla="*/ 618 w 985"/>
                <a:gd name="T51" fmla="*/ 147 h 1619"/>
                <a:gd name="T52" fmla="*/ 473 w 985"/>
                <a:gd name="T53" fmla="*/ 108 h 1619"/>
                <a:gd name="T54" fmla="*/ 177 w 985"/>
                <a:gd name="T55" fmla="*/ 352 h 1619"/>
                <a:gd name="T56" fmla="*/ 35 w 985"/>
                <a:gd name="T57" fmla="*/ 352 h 1619"/>
                <a:gd name="T58" fmla="*/ 35 w 985"/>
                <a:gd name="T59" fmla="*/ 127 h 1619"/>
                <a:gd name="T60" fmla="*/ 301 w 985"/>
                <a:gd name="T61" fmla="*/ 30 h 1619"/>
                <a:gd name="T62" fmla="*/ 523 w 985"/>
                <a:gd name="T63" fmla="*/ 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5" h="1619">
                  <a:moveTo>
                    <a:pt x="523" y="0"/>
                  </a:moveTo>
                  <a:cubicBezTo>
                    <a:pt x="668" y="0"/>
                    <a:pt x="778" y="32"/>
                    <a:pt x="852" y="96"/>
                  </a:cubicBezTo>
                  <a:cubicBezTo>
                    <a:pt x="926" y="160"/>
                    <a:pt x="964" y="252"/>
                    <a:pt x="964" y="373"/>
                  </a:cubicBezTo>
                  <a:cubicBezTo>
                    <a:pt x="964" y="414"/>
                    <a:pt x="959" y="452"/>
                    <a:pt x="951" y="487"/>
                  </a:cubicBezTo>
                  <a:cubicBezTo>
                    <a:pt x="943" y="522"/>
                    <a:pt x="930" y="556"/>
                    <a:pt x="913" y="590"/>
                  </a:cubicBezTo>
                  <a:cubicBezTo>
                    <a:pt x="895" y="624"/>
                    <a:pt x="871" y="661"/>
                    <a:pt x="842" y="700"/>
                  </a:cubicBezTo>
                  <a:cubicBezTo>
                    <a:pt x="812" y="739"/>
                    <a:pt x="779" y="779"/>
                    <a:pt x="743" y="819"/>
                  </a:cubicBezTo>
                  <a:cubicBezTo>
                    <a:pt x="707" y="859"/>
                    <a:pt x="645" y="926"/>
                    <a:pt x="557" y="1020"/>
                  </a:cubicBezTo>
                  <a:cubicBezTo>
                    <a:pt x="409" y="1177"/>
                    <a:pt x="300" y="1314"/>
                    <a:pt x="230" y="1431"/>
                  </a:cubicBezTo>
                  <a:lnTo>
                    <a:pt x="672" y="1431"/>
                  </a:lnTo>
                  <a:cubicBezTo>
                    <a:pt x="710" y="1431"/>
                    <a:pt x="741" y="1429"/>
                    <a:pt x="764" y="1424"/>
                  </a:cubicBezTo>
                  <a:cubicBezTo>
                    <a:pt x="788" y="1419"/>
                    <a:pt x="807" y="1412"/>
                    <a:pt x="821" y="1401"/>
                  </a:cubicBezTo>
                  <a:cubicBezTo>
                    <a:pt x="835" y="1390"/>
                    <a:pt x="846" y="1376"/>
                    <a:pt x="854" y="1358"/>
                  </a:cubicBezTo>
                  <a:cubicBezTo>
                    <a:pt x="862" y="1340"/>
                    <a:pt x="873" y="1313"/>
                    <a:pt x="885" y="1276"/>
                  </a:cubicBezTo>
                  <a:lnTo>
                    <a:pt x="985" y="1276"/>
                  </a:lnTo>
                  <a:lnTo>
                    <a:pt x="965" y="1619"/>
                  </a:lnTo>
                  <a:lnTo>
                    <a:pt x="0" y="1619"/>
                  </a:lnTo>
                  <a:lnTo>
                    <a:pt x="0" y="1562"/>
                  </a:lnTo>
                  <a:cubicBezTo>
                    <a:pt x="34" y="1480"/>
                    <a:pt x="79" y="1396"/>
                    <a:pt x="136" y="1310"/>
                  </a:cubicBezTo>
                  <a:cubicBezTo>
                    <a:pt x="193" y="1225"/>
                    <a:pt x="274" y="1123"/>
                    <a:pt x="379" y="1007"/>
                  </a:cubicBezTo>
                  <a:cubicBezTo>
                    <a:pt x="469" y="907"/>
                    <a:pt x="535" y="831"/>
                    <a:pt x="575" y="780"/>
                  </a:cubicBezTo>
                  <a:cubicBezTo>
                    <a:pt x="618" y="723"/>
                    <a:pt x="651" y="675"/>
                    <a:pt x="672" y="634"/>
                  </a:cubicBezTo>
                  <a:cubicBezTo>
                    <a:pt x="694" y="593"/>
                    <a:pt x="709" y="554"/>
                    <a:pt x="719" y="518"/>
                  </a:cubicBezTo>
                  <a:cubicBezTo>
                    <a:pt x="728" y="481"/>
                    <a:pt x="733" y="445"/>
                    <a:pt x="733" y="408"/>
                  </a:cubicBezTo>
                  <a:cubicBezTo>
                    <a:pt x="733" y="350"/>
                    <a:pt x="723" y="298"/>
                    <a:pt x="705" y="253"/>
                  </a:cubicBezTo>
                  <a:cubicBezTo>
                    <a:pt x="686" y="208"/>
                    <a:pt x="657" y="173"/>
                    <a:pt x="618" y="147"/>
                  </a:cubicBezTo>
                  <a:cubicBezTo>
                    <a:pt x="580" y="121"/>
                    <a:pt x="531" y="108"/>
                    <a:pt x="473" y="108"/>
                  </a:cubicBezTo>
                  <a:cubicBezTo>
                    <a:pt x="326" y="108"/>
                    <a:pt x="228" y="189"/>
                    <a:pt x="177" y="352"/>
                  </a:cubicBezTo>
                  <a:lnTo>
                    <a:pt x="35" y="352"/>
                  </a:lnTo>
                  <a:lnTo>
                    <a:pt x="35" y="127"/>
                  </a:lnTo>
                  <a:cubicBezTo>
                    <a:pt x="130" y="82"/>
                    <a:pt x="218" y="50"/>
                    <a:pt x="301" y="30"/>
                  </a:cubicBezTo>
                  <a:cubicBezTo>
                    <a:pt x="383" y="10"/>
                    <a:pt x="457" y="0"/>
                    <a:pt x="52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90"/>
            <p:cNvSpPr>
              <a:spLocks noEditPoints="1"/>
            </p:cNvSpPr>
            <p:nvPr/>
          </p:nvSpPr>
          <p:spPr bwMode="auto">
            <a:xfrm>
              <a:off x="3457575" y="3911600"/>
              <a:ext cx="76200" cy="107950"/>
            </a:xfrm>
            <a:custGeom>
              <a:avLst/>
              <a:gdLst>
                <a:gd name="T0" fmla="*/ 426 w 800"/>
                <a:gd name="T1" fmla="*/ 543 h 1131"/>
                <a:gd name="T2" fmla="*/ 320 w 800"/>
                <a:gd name="T3" fmla="*/ 558 h 1131"/>
                <a:gd name="T4" fmla="*/ 227 w 800"/>
                <a:gd name="T5" fmla="*/ 600 h 1131"/>
                <a:gd name="T6" fmla="*/ 199 w 800"/>
                <a:gd name="T7" fmla="*/ 623 h 1131"/>
                <a:gd name="T8" fmla="*/ 185 w 800"/>
                <a:gd name="T9" fmla="*/ 647 h 1131"/>
                <a:gd name="T10" fmla="*/ 178 w 800"/>
                <a:gd name="T11" fmla="*/ 683 h 1131"/>
                <a:gd name="T12" fmla="*/ 176 w 800"/>
                <a:gd name="T13" fmla="*/ 740 h 1131"/>
                <a:gd name="T14" fmla="*/ 397 w 800"/>
                <a:gd name="T15" fmla="*/ 1044 h 1131"/>
                <a:gd name="T16" fmla="*/ 501 w 800"/>
                <a:gd name="T17" fmla="*/ 1026 h 1131"/>
                <a:gd name="T18" fmla="*/ 572 w 800"/>
                <a:gd name="T19" fmla="*/ 976 h 1131"/>
                <a:gd name="T20" fmla="*/ 612 w 800"/>
                <a:gd name="T21" fmla="*/ 894 h 1131"/>
                <a:gd name="T22" fmla="*/ 625 w 800"/>
                <a:gd name="T23" fmla="*/ 784 h 1131"/>
                <a:gd name="T24" fmla="*/ 574 w 800"/>
                <a:gd name="T25" fmla="*/ 606 h 1131"/>
                <a:gd name="T26" fmla="*/ 426 w 800"/>
                <a:gd name="T27" fmla="*/ 543 h 1131"/>
                <a:gd name="T28" fmla="*/ 653 w 800"/>
                <a:gd name="T29" fmla="*/ 0 h 1131"/>
                <a:gd name="T30" fmla="*/ 672 w 800"/>
                <a:gd name="T31" fmla="*/ 23 h 1131"/>
                <a:gd name="T32" fmla="*/ 691 w 800"/>
                <a:gd name="T33" fmla="*/ 45 h 1131"/>
                <a:gd name="T34" fmla="*/ 691 w 800"/>
                <a:gd name="T35" fmla="*/ 96 h 1131"/>
                <a:gd name="T36" fmla="*/ 504 w 800"/>
                <a:gd name="T37" fmla="*/ 124 h 1131"/>
                <a:gd name="T38" fmla="*/ 357 w 800"/>
                <a:gd name="T39" fmla="*/ 209 h 1131"/>
                <a:gd name="T40" fmla="*/ 250 w 800"/>
                <a:gd name="T41" fmla="*/ 347 h 1131"/>
                <a:gd name="T42" fmla="*/ 183 w 800"/>
                <a:gd name="T43" fmla="*/ 533 h 1131"/>
                <a:gd name="T44" fmla="*/ 193 w 800"/>
                <a:gd name="T45" fmla="*/ 537 h 1131"/>
                <a:gd name="T46" fmla="*/ 262 w 800"/>
                <a:gd name="T47" fmla="*/ 495 h 1131"/>
                <a:gd name="T48" fmla="*/ 332 w 800"/>
                <a:gd name="T49" fmla="*/ 466 h 1131"/>
                <a:gd name="T50" fmla="*/ 405 w 800"/>
                <a:gd name="T51" fmla="*/ 449 h 1131"/>
                <a:gd name="T52" fmla="*/ 486 w 800"/>
                <a:gd name="T53" fmla="*/ 444 h 1131"/>
                <a:gd name="T54" fmla="*/ 619 w 800"/>
                <a:gd name="T55" fmla="*/ 466 h 1131"/>
                <a:gd name="T56" fmla="*/ 718 w 800"/>
                <a:gd name="T57" fmla="*/ 532 h 1131"/>
                <a:gd name="T58" fmla="*/ 779 w 800"/>
                <a:gd name="T59" fmla="*/ 635 h 1131"/>
                <a:gd name="T60" fmla="*/ 800 w 800"/>
                <a:gd name="T61" fmla="*/ 769 h 1131"/>
                <a:gd name="T62" fmla="*/ 774 w 800"/>
                <a:gd name="T63" fmla="*/ 914 h 1131"/>
                <a:gd name="T64" fmla="*/ 696 w 800"/>
                <a:gd name="T65" fmla="*/ 1029 h 1131"/>
                <a:gd name="T66" fmla="*/ 569 w 800"/>
                <a:gd name="T67" fmla="*/ 1104 h 1131"/>
                <a:gd name="T68" fmla="*/ 390 w 800"/>
                <a:gd name="T69" fmla="*/ 1131 h 1131"/>
                <a:gd name="T70" fmla="*/ 99 w 800"/>
                <a:gd name="T71" fmla="*/ 1020 h 1131"/>
                <a:gd name="T72" fmla="*/ 0 w 800"/>
                <a:gd name="T73" fmla="*/ 695 h 1131"/>
                <a:gd name="T74" fmla="*/ 22 w 800"/>
                <a:gd name="T75" fmla="*/ 511 h 1131"/>
                <a:gd name="T76" fmla="*/ 85 w 800"/>
                <a:gd name="T77" fmla="*/ 347 h 1131"/>
                <a:gd name="T78" fmla="*/ 186 w 800"/>
                <a:gd name="T79" fmla="*/ 209 h 1131"/>
                <a:gd name="T80" fmla="*/ 318 w 800"/>
                <a:gd name="T81" fmla="*/ 102 h 1131"/>
                <a:gd name="T82" fmla="*/ 476 w 800"/>
                <a:gd name="T83" fmla="*/ 31 h 1131"/>
                <a:gd name="T84" fmla="*/ 653 w 800"/>
                <a:gd name="T85"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1131">
                  <a:moveTo>
                    <a:pt x="426" y="543"/>
                  </a:moveTo>
                  <a:cubicBezTo>
                    <a:pt x="387" y="543"/>
                    <a:pt x="352" y="548"/>
                    <a:pt x="320" y="558"/>
                  </a:cubicBezTo>
                  <a:cubicBezTo>
                    <a:pt x="287" y="569"/>
                    <a:pt x="256" y="583"/>
                    <a:pt x="227" y="600"/>
                  </a:cubicBezTo>
                  <a:cubicBezTo>
                    <a:pt x="215" y="609"/>
                    <a:pt x="206" y="616"/>
                    <a:pt x="199" y="623"/>
                  </a:cubicBezTo>
                  <a:cubicBezTo>
                    <a:pt x="193" y="630"/>
                    <a:pt x="188" y="638"/>
                    <a:pt x="185" y="647"/>
                  </a:cubicBezTo>
                  <a:cubicBezTo>
                    <a:pt x="181" y="657"/>
                    <a:pt x="179" y="669"/>
                    <a:pt x="178" y="683"/>
                  </a:cubicBezTo>
                  <a:cubicBezTo>
                    <a:pt x="177" y="697"/>
                    <a:pt x="176" y="716"/>
                    <a:pt x="176" y="740"/>
                  </a:cubicBezTo>
                  <a:cubicBezTo>
                    <a:pt x="176" y="943"/>
                    <a:pt x="250" y="1044"/>
                    <a:pt x="397" y="1044"/>
                  </a:cubicBezTo>
                  <a:cubicBezTo>
                    <a:pt x="437" y="1044"/>
                    <a:pt x="472" y="1038"/>
                    <a:pt x="501" y="1026"/>
                  </a:cubicBezTo>
                  <a:cubicBezTo>
                    <a:pt x="530" y="1015"/>
                    <a:pt x="553" y="998"/>
                    <a:pt x="572" y="976"/>
                  </a:cubicBezTo>
                  <a:cubicBezTo>
                    <a:pt x="590" y="954"/>
                    <a:pt x="604" y="926"/>
                    <a:pt x="612" y="894"/>
                  </a:cubicBezTo>
                  <a:cubicBezTo>
                    <a:pt x="621" y="862"/>
                    <a:pt x="625" y="825"/>
                    <a:pt x="625" y="784"/>
                  </a:cubicBezTo>
                  <a:cubicBezTo>
                    <a:pt x="625" y="707"/>
                    <a:pt x="608" y="647"/>
                    <a:pt x="574" y="606"/>
                  </a:cubicBezTo>
                  <a:cubicBezTo>
                    <a:pt x="539" y="564"/>
                    <a:pt x="490" y="543"/>
                    <a:pt x="426" y="543"/>
                  </a:cubicBezTo>
                  <a:close/>
                  <a:moveTo>
                    <a:pt x="653" y="0"/>
                  </a:moveTo>
                  <a:cubicBezTo>
                    <a:pt x="660" y="8"/>
                    <a:pt x="667" y="16"/>
                    <a:pt x="672" y="23"/>
                  </a:cubicBezTo>
                  <a:cubicBezTo>
                    <a:pt x="678" y="30"/>
                    <a:pt x="684" y="38"/>
                    <a:pt x="691" y="45"/>
                  </a:cubicBezTo>
                  <a:lnTo>
                    <a:pt x="691" y="96"/>
                  </a:lnTo>
                  <a:cubicBezTo>
                    <a:pt x="622" y="95"/>
                    <a:pt x="559" y="104"/>
                    <a:pt x="504" y="124"/>
                  </a:cubicBezTo>
                  <a:cubicBezTo>
                    <a:pt x="448" y="143"/>
                    <a:pt x="399" y="172"/>
                    <a:pt x="357" y="209"/>
                  </a:cubicBezTo>
                  <a:cubicBezTo>
                    <a:pt x="315" y="247"/>
                    <a:pt x="279" y="293"/>
                    <a:pt x="250" y="347"/>
                  </a:cubicBezTo>
                  <a:cubicBezTo>
                    <a:pt x="222" y="402"/>
                    <a:pt x="199" y="464"/>
                    <a:pt x="183" y="533"/>
                  </a:cubicBezTo>
                  <a:lnTo>
                    <a:pt x="193" y="537"/>
                  </a:lnTo>
                  <a:cubicBezTo>
                    <a:pt x="216" y="521"/>
                    <a:pt x="239" y="507"/>
                    <a:pt x="262" y="495"/>
                  </a:cubicBezTo>
                  <a:cubicBezTo>
                    <a:pt x="285" y="483"/>
                    <a:pt x="309" y="474"/>
                    <a:pt x="332" y="466"/>
                  </a:cubicBezTo>
                  <a:cubicBezTo>
                    <a:pt x="356" y="458"/>
                    <a:pt x="380" y="453"/>
                    <a:pt x="405" y="449"/>
                  </a:cubicBezTo>
                  <a:cubicBezTo>
                    <a:pt x="430" y="446"/>
                    <a:pt x="457" y="444"/>
                    <a:pt x="486" y="444"/>
                  </a:cubicBezTo>
                  <a:cubicBezTo>
                    <a:pt x="536" y="444"/>
                    <a:pt x="581" y="452"/>
                    <a:pt x="619" y="466"/>
                  </a:cubicBezTo>
                  <a:cubicBezTo>
                    <a:pt x="658" y="481"/>
                    <a:pt x="691" y="503"/>
                    <a:pt x="718" y="532"/>
                  </a:cubicBezTo>
                  <a:cubicBezTo>
                    <a:pt x="745" y="560"/>
                    <a:pt x="765" y="595"/>
                    <a:pt x="779" y="635"/>
                  </a:cubicBezTo>
                  <a:cubicBezTo>
                    <a:pt x="793" y="675"/>
                    <a:pt x="800" y="720"/>
                    <a:pt x="800" y="769"/>
                  </a:cubicBezTo>
                  <a:cubicBezTo>
                    <a:pt x="800" y="821"/>
                    <a:pt x="791" y="869"/>
                    <a:pt x="774" y="914"/>
                  </a:cubicBezTo>
                  <a:cubicBezTo>
                    <a:pt x="757" y="959"/>
                    <a:pt x="731" y="997"/>
                    <a:pt x="696" y="1029"/>
                  </a:cubicBezTo>
                  <a:cubicBezTo>
                    <a:pt x="662" y="1061"/>
                    <a:pt x="619" y="1086"/>
                    <a:pt x="569" y="1104"/>
                  </a:cubicBezTo>
                  <a:cubicBezTo>
                    <a:pt x="518" y="1122"/>
                    <a:pt x="459" y="1131"/>
                    <a:pt x="390" y="1131"/>
                  </a:cubicBezTo>
                  <a:cubicBezTo>
                    <a:pt x="262" y="1131"/>
                    <a:pt x="164" y="1094"/>
                    <a:pt x="99" y="1020"/>
                  </a:cubicBezTo>
                  <a:cubicBezTo>
                    <a:pt x="33" y="947"/>
                    <a:pt x="0" y="838"/>
                    <a:pt x="0" y="695"/>
                  </a:cubicBezTo>
                  <a:cubicBezTo>
                    <a:pt x="0" y="631"/>
                    <a:pt x="7" y="569"/>
                    <a:pt x="22" y="511"/>
                  </a:cubicBezTo>
                  <a:cubicBezTo>
                    <a:pt x="36" y="452"/>
                    <a:pt x="57" y="397"/>
                    <a:pt x="85" y="347"/>
                  </a:cubicBezTo>
                  <a:cubicBezTo>
                    <a:pt x="113" y="296"/>
                    <a:pt x="146" y="250"/>
                    <a:pt x="186" y="209"/>
                  </a:cubicBezTo>
                  <a:cubicBezTo>
                    <a:pt x="225" y="168"/>
                    <a:pt x="270" y="133"/>
                    <a:pt x="318" y="102"/>
                  </a:cubicBezTo>
                  <a:cubicBezTo>
                    <a:pt x="367" y="72"/>
                    <a:pt x="420" y="49"/>
                    <a:pt x="476" y="31"/>
                  </a:cubicBezTo>
                  <a:cubicBezTo>
                    <a:pt x="533" y="14"/>
                    <a:pt x="592" y="3"/>
                    <a:pt x="65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1"/>
            <p:cNvSpPr>
              <a:spLocks/>
            </p:cNvSpPr>
            <p:nvPr/>
          </p:nvSpPr>
          <p:spPr bwMode="auto">
            <a:xfrm>
              <a:off x="3621088" y="3963988"/>
              <a:ext cx="138113" cy="144463"/>
            </a:xfrm>
            <a:custGeom>
              <a:avLst/>
              <a:gdLst>
                <a:gd name="T0" fmla="*/ 39 w 87"/>
                <a:gd name="T1" fmla="*/ 0 h 91"/>
                <a:gd name="T2" fmla="*/ 49 w 87"/>
                <a:gd name="T3" fmla="*/ 0 h 91"/>
                <a:gd name="T4" fmla="*/ 49 w 87"/>
                <a:gd name="T5" fmla="*/ 41 h 91"/>
                <a:gd name="T6" fmla="*/ 87 w 87"/>
                <a:gd name="T7" fmla="*/ 41 h 91"/>
                <a:gd name="T8" fmla="*/ 87 w 87"/>
                <a:gd name="T9" fmla="*/ 50 h 91"/>
                <a:gd name="T10" fmla="*/ 49 w 87"/>
                <a:gd name="T11" fmla="*/ 50 h 91"/>
                <a:gd name="T12" fmla="*/ 49 w 87"/>
                <a:gd name="T13" fmla="*/ 91 h 91"/>
                <a:gd name="T14" fmla="*/ 39 w 87"/>
                <a:gd name="T15" fmla="*/ 91 h 91"/>
                <a:gd name="T16" fmla="*/ 39 w 87"/>
                <a:gd name="T17" fmla="*/ 50 h 91"/>
                <a:gd name="T18" fmla="*/ 0 w 87"/>
                <a:gd name="T19" fmla="*/ 50 h 91"/>
                <a:gd name="T20" fmla="*/ 0 w 87"/>
                <a:gd name="T21" fmla="*/ 41 h 91"/>
                <a:gd name="T22" fmla="*/ 39 w 87"/>
                <a:gd name="T23" fmla="*/ 41 h 91"/>
                <a:gd name="T24" fmla="*/ 39 w 8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91">
                  <a:moveTo>
                    <a:pt x="39" y="0"/>
                  </a:moveTo>
                  <a:lnTo>
                    <a:pt x="49" y="0"/>
                  </a:lnTo>
                  <a:lnTo>
                    <a:pt x="49" y="41"/>
                  </a:lnTo>
                  <a:lnTo>
                    <a:pt x="87" y="41"/>
                  </a:lnTo>
                  <a:lnTo>
                    <a:pt x="87" y="50"/>
                  </a:lnTo>
                  <a:lnTo>
                    <a:pt x="49" y="50"/>
                  </a:lnTo>
                  <a:lnTo>
                    <a:pt x="49" y="91"/>
                  </a:lnTo>
                  <a:lnTo>
                    <a:pt x="39" y="91"/>
                  </a:lnTo>
                  <a:lnTo>
                    <a:pt x="39" y="50"/>
                  </a:lnTo>
                  <a:lnTo>
                    <a:pt x="0" y="50"/>
                  </a:lnTo>
                  <a:lnTo>
                    <a:pt x="0" y="41"/>
                  </a:lnTo>
                  <a:lnTo>
                    <a:pt x="39" y="4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
            <p:cNvSpPr>
              <a:spLocks/>
            </p:cNvSpPr>
            <p:nvPr/>
          </p:nvSpPr>
          <p:spPr bwMode="auto">
            <a:xfrm>
              <a:off x="4041775" y="3951288"/>
              <a:ext cx="88900" cy="153988"/>
            </a:xfrm>
            <a:custGeom>
              <a:avLst/>
              <a:gdLst>
                <a:gd name="T0" fmla="*/ 548 w 933"/>
                <a:gd name="T1" fmla="*/ 0 h 1619"/>
                <a:gd name="T2" fmla="*/ 613 w 933"/>
                <a:gd name="T3" fmla="*/ 0 h 1619"/>
                <a:gd name="T4" fmla="*/ 606 w 933"/>
                <a:gd name="T5" fmla="*/ 312 h 1619"/>
                <a:gd name="T6" fmla="*/ 606 w 933"/>
                <a:gd name="T7" fmla="*/ 1313 h 1619"/>
                <a:gd name="T8" fmla="*/ 613 w 933"/>
                <a:gd name="T9" fmla="*/ 1415 h 1619"/>
                <a:gd name="T10" fmla="*/ 640 w 933"/>
                <a:gd name="T11" fmla="*/ 1472 h 1619"/>
                <a:gd name="T12" fmla="*/ 696 w 933"/>
                <a:gd name="T13" fmla="*/ 1506 h 1619"/>
                <a:gd name="T14" fmla="*/ 787 w 933"/>
                <a:gd name="T15" fmla="*/ 1524 h 1619"/>
                <a:gd name="T16" fmla="*/ 933 w 933"/>
                <a:gd name="T17" fmla="*/ 1533 h 1619"/>
                <a:gd name="T18" fmla="*/ 933 w 933"/>
                <a:gd name="T19" fmla="*/ 1619 h 1619"/>
                <a:gd name="T20" fmla="*/ 67 w 933"/>
                <a:gd name="T21" fmla="*/ 1619 h 1619"/>
                <a:gd name="T22" fmla="*/ 67 w 933"/>
                <a:gd name="T23" fmla="*/ 1533 h 1619"/>
                <a:gd name="T24" fmla="*/ 252 w 933"/>
                <a:gd name="T25" fmla="*/ 1517 h 1619"/>
                <a:gd name="T26" fmla="*/ 337 w 933"/>
                <a:gd name="T27" fmla="*/ 1487 h 1619"/>
                <a:gd name="T28" fmla="*/ 380 w 933"/>
                <a:gd name="T29" fmla="*/ 1431 h 1619"/>
                <a:gd name="T30" fmla="*/ 393 w 933"/>
                <a:gd name="T31" fmla="*/ 1313 h 1619"/>
                <a:gd name="T32" fmla="*/ 393 w 933"/>
                <a:gd name="T33" fmla="*/ 362 h 1619"/>
                <a:gd name="T34" fmla="*/ 377 w 933"/>
                <a:gd name="T35" fmla="*/ 294 h 1619"/>
                <a:gd name="T36" fmla="*/ 329 w 933"/>
                <a:gd name="T37" fmla="*/ 272 h 1619"/>
                <a:gd name="T38" fmla="*/ 222 w 933"/>
                <a:gd name="T39" fmla="*/ 311 h 1619"/>
                <a:gd name="T40" fmla="*/ 51 w 933"/>
                <a:gd name="T41" fmla="*/ 418 h 1619"/>
                <a:gd name="T42" fmla="*/ 0 w 933"/>
                <a:gd name="T43" fmla="*/ 327 h 1619"/>
                <a:gd name="T44" fmla="*/ 548 w 933"/>
                <a:gd name="T45" fmla="*/ 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3" h="1619">
                  <a:moveTo>
                    <a:pt x="548" y="0"/>
                  </a:moveTo>
                  <a:lnTo>
                    <a:pt x="613" y="0"/>
                  </a:lnTo>
                  <a:cubicBezTo>
                    <a:pt x="608" y="75"/>
                    <a:pt x="606" y="179"/>
                    <a:pt x="606" y="312"/>
                  </a:cubicBezTo>
                  <a:lnTo>
                    <a:pt x="606" y="1313"/>
                  </a:lnTo>
                  <a:cubicBezTo>
                    <a:pt x="606" y="1358"/>
                    <a:pt x="608" y="1392"/>
                    <a:pt x="613" y="1415"/>
                  </a:cubicBezTo>
                  <a:cubicBezTo>
                    <a:pt x="618" y="1438"/>
                    <a:pt x="627" y="1457"/>
                    <a:pt x="640" y="1472"/>
                  </a:cubicBezTo>
                  <a:cubicBezTo>
                    <a:pt x="653" y="1486"/>
                    <a:pt x="672" y="1497"/>
                    <a:pt x="696" y="1506"/>
                  </a:cubicBezTo>
                  <a:cubicBezTo>
                    <a:pt x="720" y="1514"/>
                    <a:pt x="751" y="1520"/>
                    <a:pt x="787" y="1524"/>
                  </a:cubicBezTo>
                  <a:cubicBezTo>
                    <a:pt x="824" y="1529"/>
                    <a:pt x="872" y="1532"/>
                    <a:pt x="933" y="1533"/>
                  </a:cubicBezTo>
                  <a:lnTo>
                    <a:pt x="933" y="1619"/>
                  </a:lnTo>
                  <a:lnTo>
                    <a:pt x="67" y="1619"/>
                  </a:lnTo>
                  <a:lnTo>
                    <a:pt x="67" y="1533"/>
                  </a:lnTo>
                  <a:cubicBezTo>
                    <a:pt x="153" y="1529"/>
                    <a:pt x="215" y="1524"/>
                    <a:pt x="252" y="1517"/>
                  </a:cubicBezTo>
                  <a:cubicBezTo>
                    <a:pt x="289" y="1511"/>
                    <a:pt x="318" y="1501"/>
                    <a:pt x="337" y="1487"/>
                  </a:cubicBezTo>
                  <a:cubicBezTo>
                    <a:pt x="357" y="1474"/>
                    <a:pt x="371" y="1455"/>
                    <a:pt x="380" y="1431"/>
                  </a:cubicBezTo>
                  <a:cubicBezTo>
                    <a:pt x="389" y="1407"/>
                    <a:pt x="393" y="1368"/>
                    <a:pt x="393" y="1313"/>
                  </a:cubicBezTo>
                  <a:lnTo>
                    <a:pt x="393" y="362"/>
                  </a:lnTo>
                  <a:cubicBezTo>
                    <a:pt x="393" y="331"/>
                    <a:pt x="388" y="308"/>
                    <a:pt x="377" y="294"/>
                  </a:cubicBezTo>
                  <a:cubicBezTo>
                    <a:pt x="366" y="279"/>
                    <a:pt x="350" y="272"/>
                    <a:pt x="329" y="272"/>
                  </a:cubicBezTo>
                  <a:cubicBezTo>
                    <a:pt x="304" y="272"/>
                    <a:pt x="268" y="285"/>
                    <a:pt x="222" y="311"/>
                  </a:cubicBezTo>
                  <a:cubicBezTo>
                    <a:pt x="176" y="337"/>
                    <a:pt x="119" y="372"/>
                    <a:pt x="51" y="418"/>
                  </a:cubicBezTo>
                  <a:lnTo>
                    <a:pt x="0" y="327"/>
                  </a:lnTo>
                  <a:lnTo>
                    <a:pt x="54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3"/>
            <p:cNvSpPr>
              <a:spLocks/>
            </p:cNvSpPr>
            <p:nvPr/>
          </p:nvSpPr>
          <p:spPr bwMode="auto">
            <a:xfrm>
              <a:off x="4216400" y="3998913"/>
              <a:ext cx="79375" cy="84138"/>
            </a:xfrm>
            <a:custGeom>
              <a:avLst/>
              <a:gdLst>
                <a:gd name="T0" fmla="*/ 20 w 50"/>
                <a:gd name="T1" fmla="*/ 0 h 53"/>
                <a:gd name="T2" fmla="*/ 30 w 50"/>
                <a:gd name="T3" fmla="*/ 0 h 53"/>
                <a:gd name="T4" fmla="*/ 28 w 50"/>
                <a:gd name="T5" fmla="*/ 22 h 53"/>
                <a:gd name="T6" fmla="*/ 46 w 50"/>
                <a:gd name="T7" fmla="*/ 9 h 53"/>
                <a:gd name="T8" fmla="*/ 50 w 50"/>
                <a:gd name="T9" fmla="*/ 17 h 53"/>
                <a:gd name="T10" fmla="*/ 30 w 50"/>
                <a:gd name="T11" fmla="*/ 26 h 53"/>
                <a:gd name="T12" fmla="*/ 50 w 50"/>
                <a:gd name="T13" fmla="*/ 36 h 53"/>
                <a:gd name="T14" fmla="*/ 46 w 50"/>
                <a:gd name="T15" fmla="*/ 44 h 53"/>
                <a:gd name="T16" fmla="*/ 28 w 50"/>
                <a:gd name="T17" fmla="*/ 31 h 53"/>
                <a:gd name="T18" fmla="*/ 30 w 50"/>
                <a:gd name="T19" fmla="*/ 53 h 53"/>
                <a:gd name="T20" fmla="*/ 20 w 50"/>
                <a:gd name="T21" fmla="*/ 53 h 53"/>
                <a:gd name="T22" fmla="*/ 22 w 50"/>
                <a:gd name="T23" fmla="*/ 31 h 53"/>
                <a:gd name="T24" fmla="*/ 4 w 50"/>
                <a:gd name="T25" fmla="*/ 44 h 53"/>
                <a:gd name="T26" fmla="*/ 0 w 50"/>
                <a:gd name="T27" fmla="*/ 36 h 53"/>
                <a:gd name="T28" fmla="*/ 20 w 50"/>
                <a:gd name="T29" fmla="*/ 26 h 53"/>
                <a:gd name="T30" fmla="*/ 0 w 50"/>
                <a:gd name="T31" fmla="*/ 17 h 53"/>
                <a:gd name="T32" fmla="*/ 4 w 50"/>
                <a:gd name="T33" fmla="*/ 9 h 53"/>
                <a:gd name="T34" fmla="*/ 22 w 50"/>
                <a:gd name="T35" fmla="*/ 22 h 53"/>
                <a:gd name="T36" fmla="*/ 20 w 50"/>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3">
                  <a:moveTo>
                    <a:pt x="20" y="0"/>
                  </a:moveTo>
                  <a:lnTo>
                    <a:pt x="30" y="0"/>
                  </a:lnTo>
                  <a:lnTo>
                    <a:pt x="28" y="22"/>
                  </a:lnTo>
                  <a:lnTo>
                    <a:pt x="46" y="9"/>
                  </a:lnTo>
                  <a:lnTo>
                    <a:pt x="50" y="17"/>
                  </a:lnTo>
                  <a:lnTo>
                    <a:pt x="30" y="26"/>
                  </a:lnTo>
                  <a:lnTo>
                    <a:pt x="50" y="36"/>
                  </a:lnTo>
                  <a:lnTo>
                    <a:pt x="46" y="44"/>
                  </a:lnTo>
                  <a:lnTo>
                    <a:pt x="28" y="31"/>
                  </a:lnTo>
                  <a:lnTo>
                    <a:pt x="30" y="53"/>
                  </a:lnTo>
                  <a:lnTo>
                    <a:pt x="20" y="53"/>
                  </a:lnTo>
                  <a:lnTo>
                    <a:pt x="22" y="31"/>
                  </a:lnTo>
                  <a:lnTo>
                    <a:pt x="4" y="44"/>
                  </a:lnTo>
                  <a:lnTo>
                    <a:pt x="0" y="36"/>
                  </a:lnTo>
                  <a:lnTo>
                    <a:pt x="20" y="26"/>
                  </a:lnTo>
                  <a:lnTo>
                    <a:pt x="0" y="17"/>
                  </a:lnTo>
                  <a:lnTo>
                    <a:pt x="4" y="9"/>
                  </a:lnTo>
                  <a:lnTo>
                    <a:pt x="22" y="2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4"/>
            <p:cNvSpPr>
              <a:spLocks/>
            </p:cNvSpPr>
            <p:nvPr/>
          </p:nvSpPr>
          <p:spPr bwMode="auto">
            <a:xfrm>
              <a:off x="4376738" y="3951288"/>
              <a:ext cx="93663" cy="153988"/>
            </a:xfrm>
            <a:custGeom>
              <a:avLst/>
              <a:gdLst>
                <a:gd name="T0" fmla="*/ 523 w 985"/>
                <a:gd name="T1" fmla="*/ 0 h 1619"/>
                <a:gd name="T2" fmla="*/ 852 w 985"/>
                <a:gd name="T3" fmla="*/ 96 h 1619"/>
                <a:gd name="T4" fmla="*/ 964 w 985"/>
                <a:gd name="T5" fmla="*/ 373 h 1619"/>
                <a:gd name="T6" fmla="*/ 951 w 985"/>
                <a:gd name="T7" fmla="*/ 487 h 1619"/>
                <a:gd name="T8" fmla="*/ 913 w 985"/>
                <a:gd name="T9" fmla="*/ 590 h 1619"/>
                <a:gd name="T10" fmla="*/ 842 w 985"/>
                <a:gd name="T11" fmla="*/ 700 h 1619"/>
                <a:gd name="T12" fmla="*/ 743 w 985"/>
                <a:gd name="T13" fmla="*/ 819 h 1619"/>
                <a:gd name="T14" fmla="*/ 557 w 985"/>
                <a:gd name="T15" fmla="*/ 1020 h 1619"/>
                <a:gd name="T16" fmla="*/ 230 w 985"/>
                <a:gd name="T17" fmla="*/ 1431 h 1619"/>
                <a:gd name="T18" fmla="*/ 672 w 985"/>
                <a:gd name="T19" fmla="*/ 1431 h 1619"/>
                <a:gd name="T20" fmla="*/ 764 w 985"/>
                <a:gd name="T21" fmla="*/ 1424 h 1619"/>
                <a:gd name="T22" fmla="*/ 821 w 985"/>
                <a:gd name="T23" fmla="*/ 1401 h 1619"/>
                <a:gd name="T24" fmla="*/ 854 w 985"/>
                <a:gd name="T25" fmla="*/ 1358 h 1619"/>
                <a:gd name="T26" fmla="*/ 885 w 985"/>
                <a:gd name="T27" fmla="*/ 1276 h 1619"/>
                <a:gd name="T28" fmla="*/ 985 w 985"/>
                <a:gd name="T29" fmla="*/ 1276 h 1619"/>
                <a:gd name="T30" fmla="*/ 965 w 985"/>
                <a:gd name="T31" fmla="*/ 1619 h 1619"/>
                <a:gd name="T32" fmla="*/ 0 w 985"/>
                <a:gd name="T33" fmla="*/ 1619 h 1619"/>
                <a:gd name="T34" fmla="*/ 0 w 985"/>
                <a:gd name="T35" fmla="*/ 1562 h 1619"/>
                <a:gd name="T36" fmla="*/ 136 w 985"/>
                <a:gd name="T37" fmla="*/ 1310 h 1619"/>
                <a:gd name="T38" fmla="*/ 379 w 985"/>
                <a:gd name="T39" fmla="*/ 1007 h 1619"/>
                <a:gd name="T40" fmla="*/ 575 w 985"/>
                <a:gd name="T41" fmla="*/ 780 h 1619"/>
                <a:gd name="T42" fmla="*/ 672 w 985"/>
                <a:gd name="T43" fmla="*/ 634 h 1619"/>
                <a:gd name="T44" fmla="*/ 719 w 985"/>
                <a:gd name="T45" fmla="*/ 518 h 1619"/>
                <a:gd name="T46" fmla="*/ 733 w 985"/>
                <a:gd name="T47" fmla="*/ 408 h 1619"/>
                <a:gd name="T48" fmla="*/ 705 w 985"/>
                <a:gd name="T49" fmla="*/ 253 h 1619"/>
                <a:gd name="T50" fmla="*/ 618 w 985"/>
                <a:gd name="T51" fmla="*/ 147 h 1619"/>
                <a:gd name="T52" fmla="*/ 473 w 985"/>
                <a:gd name="T53" fmla="*/ 108 h 1619"/>
                <a:gd name="T54" fmla="*/ 177 w 985"/>
                <a:gd name="T55" fmla="*/ 352 h 1619"/>
                <a:gd name="T56" fmla="*/ 35 w 985"/>
                <a:gd name="T57" fmla="*/ 352 h 1619"/>
                <a:gd name="T58" fmla="*/ 35 w 985"/>
                <a:gd name="T59" fmla="*/ 127 h 1619"/>
                <a:gd name="T60" fmla="*/ 301 w 985"/>
                <a:gd name="T61" fmla="*/ 30 h 1619"/>
                <a:gd name="T62" fmla="*/ 523 w 985"/>
                <a:gd name="T63" fmla="*/ 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5" h="1619">
                  <a:moveTo>
                    <a:pt x="523" y="0"/>
                  </a:moveTo>
                  <a:cubicBezTo>
                    <a:pt x="668" y="0"/>
                    <a:pt x="778" y="32"/>
                    <a:pt x="852" y="96"/>
                  </a:cubicBezTo>
                  <a:cubicBezTo>
                    <a:pt x="926" y="160"/>
                    <a:pt x="964" y="252"/>
                    <a:pt x="964" y="373"/>
                  </a:cubicBezTo>
                  <a:cubicBezTo>
                    <a:pt x="964" y="414"/>
                    <a:pt x="959" y="452"/>
                    <a:pt x="951" y="487"/>
                  </a:cubicBezTo>
                  <a:cubicBezTo>
                    <a:pt x="943" y="522"/>
                    <a:pt x="930" y="556"/>
                    <a:pt x="913" y="590"/>
                  </a:cubicBezTo>
                  <a:cubicBezTo>
                    <a:pt x="895" y="624"/>
                    <a:pt x="871" y="661"/>
                    <a:pt x="842" y="700"/>
                  </a:cubicBezTo>
                  <a:cubicBezTo>
                    <a:pt x="812" y="739"/>
                    <a:pt x="779" y="779"/>
                    <a:pt x="743" y="819"/>
                  </a:cubicBezTo>
                  <a:cubicBezTo>
                    <a:pt x="707" y="859"/>
                    <a:pt x="645" y="926"/>
                    <a:pt x="557" y="1020"/>
                  </a:cubicBezTo>
                  <a:cubicBezTo>
                    <a:pt x="409" y="1177"/>
                    <a:pt x="300" y="1314"/>
                    <a:pt x="230" y="1431"/>
                  </a:cubicBezTo>
                  <a:lnTo>
                    <a:pt x="672" y="1431"/>
                  </a:lnTo>
                  <a:cubicBezTo>
                    <a:pt x="710" y="1431"/>
                    <a:pt x="741" y="1429"/>
                    <a:pt x="764" y="1424"/>
                  </a:cubicBezTo>
                  <a:cubicBezTo>
                    <a:pt x="788" y="1419"/>
                    <a:pt x="807" y="1412"/>
                    <a:pt x="821" y="1401"/>
                  </a:cubicBezTo>
                  <a:cubicBezTo>
                    <a:pt x="835" y="1390"/>
                    <a:pt x="846" y="1376"/>
                    <a:pt x="854" y="1358"/>
                  </a:cubicBezTo>
                  <a:cubicBezTo>
                    <a:pt x="862" y="1340"/>
                    <a:pt x="873" y="1313"/>
                    <a:pt x="885" y="1276"/>
                  </a:cubicBezTo>
                  <a:lnTo>
                    <a:pt x="985" y="1276"/>
                  </a:lnTo>
                  <a:lnTo>
                    <a:pt x="965" y="1619"/>
                  </a:lnTo>
                  <a:lnTo>
                    <a:pt x="0" y="1619"/>
                  </a:lnTo>
                  <a:lnTo>
                    <a:pt x="0" y="1562"/>
                  </a:lnTo>
                  <a:cubicBezTo>
                    <a:pt x="34" y="1480"/>
                    <a:pt x="79" y="1396"/>
                    <a:pt x="136" y="1310"/>
                  </a:cubicBezTo>
                  <a:cubicBezTo>
                    <a:pt x="193" y="1225"/>
                    <a:pt x="274" y="1123"/>
                    <a:pt x="379" y="1007"/>
                  </a:cubicBezTo>
                  <a:cubicBezTo>
                    <a:pt x="469" y="907"/>
                    <a:pt x="535" y="831"/>
                    <a:pt x="575" y="780"/>
                  </a:cubicBezTo>
                  <a:cubicBezTo>
                    <a:pt x="618" y="723"/>
                    <a:pt x="651" y="675"/>
                    <a:pt x="672" y="634"/>
                  </a:cubicBezTo>
                  <a:cubicBezTo>
                    <a:pt x="694" y="593"/>
                    <a:pt x="709" y="554"/>
                    <a:pt x="719" y="518"/>
                  </a:cubicBezTo>
                  <a:cubicBezTo>
                    <a:pt x="728" y="481"/>
                    <a:pt x="733" y="445"/>
                    <a:pt x="733" y="408"/>
                  </a:cubicBezTo>
                  <a:cubicBezTo>
                    <a:pt x="733" y="350"/>
                    <a:pt x="723" y="298"/>
                    <a:pt x="705" y="253"/>
                  </a:cubicBezTo>
                  <a:cubicBezTo>
                    <a:pt x="686" y="208"/>
                    <a:pt x="657" y="173"/>
                    <a:pt x="618" y="147"/>
                  </a:cubicBezTo>
                  <a:cubicBezTo>
                    <a:pt x="580" y="121"/>
                    <a:pt x="531" y="108"/>
                    <a:pt x="473" y="108"/>
                  </a:cubicBezTo>
                  <a:cubicBezTo>
                    <a:pt x="326" y="108"/>
                    <a:pt x="228" y="189"/>
                    <a:pt x="177" y="352"/>
                  </a:cubicBezTo>
                  <a:lnTo>
                    <a:pt x="35" y="352"/>
                  </a:lnTo>
                  <a:lnTo>
                    <a:pt x="35" y="127"/>
                  </a:lnTo>
                  <a:cubicBezTo>
                    <a:pt x="130" y="82"/>
                    <a:pt x="218" y="50"/>
                    <a:pt x="301" y="30"/>
                  </a:cubicBezTo>
                  <a:cubicBezTo>
                    <a:pt x="383" y="10"/>
                    <a:pt x="457" y="0"/>
                    <a:pt x="52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5"/>
            <p:cNvSpPr>
              <a:spLocks/>
            </p:cNvSpPr>
            <p:nvPr/>
          </p:nvSpPr>
          <p:spPr bwMode="auto">
            <a:xfrm>
              <a:off x="4503738" y="3913188"/>
              <a:ext cx="68263" cy="111125"/>
            </a:xfrm>
            <a:custGeom>
              <a:avLst/>
              <a:gdLst>
                <a:gd name="T0" fmla="*/ 608 w 728"/>
                <a:gd name="T1" fmla="*/ 0 h 1172"/>
                <a:gd name="T2" fmla="*/ 685 w 728"/>
                <a:gd name="T3" fmla="*/ 0 h 1172"/>
                <a:gd name="T4" fmla="*/ 673 w 728"/>
                <a:gd name="T5" fmla="*/ 208 h 1172"/>
                <a:gd name="T6" fmla="*/ 170 w 728"/>
                <a:gd name="T7" fmla="*/ 208 h 1172"/>
                <a:gd name="T8" fmla="*/ 170 w 728"/>
                <a:gd name="T9" fmla="*/ 544 h 1172"/>
                <a:gd name="T10" fmla="*/ 269 w 728"/>
                <a:gd name="T11" fmla="*/ 519 h 1172"/>
                <a:gd name="T12" fmla="*/ 379 w 728"/>
                <a:gd name="T13" fmla="*/ 509 h 1172"/>
                <a:gd name="T14" fmla="*/ 522 w 728"/>
                <a:gd name="T15" fmla="*/ 531 h 1172"/>
                <a:gd name="T16" fmla="*/ 632 w 728"/>
                <a:gd name="T17" fmla="*/ 594 h 1172"/>
                <a:gd name="T18" fmla="*/ 703 w 728"/>
                <a:gd name="T19" fmla="*/ 693 h 1172"/>
                <a:gd name="T20" fmla="*/ 728 w 728"/>
                <a:gd name="T21" fmla="*/ 823 h 1172"/>
                <a:gd name="T22" fmla="*/ 700 w 728"/>
                <a:gd name="T23" fmla="*/ 970 h 1172"/>
                <a:gd name="T24" fmla="*/ 619 w 728"/>
                <a:gd name="T25" fmla="*/ 1079 h 1172"/>
                <a:gd name="T26" fmla="*/ 490 w 728"/>
                <a:gd name="T27" fmla="*/ 1148 h 1172"/>
                <a:gd name="T28" fmla="*/ 318 w 728"/>
                <a:gd name="T29" fmla="*/ 1172 h 1172"/>
                <a:gd name="T30" fmla="*/ 164 w 728"/>
                <a:gd name="T31" fmla="*/ 1157 h 1172"/>
                <a:gd name="T32" fmla="*/ 0 w 728"/>
                <a:gd name="T33" fmla="*/ 1114 h 1172"/>
                <a:gd name="T34" fmla="*/ 0 w 728"/>
                <a:gd name="T35" fmla="*/ 923 h 1172"/>
                <a:gd name="T36" fmla="*/ 110 w 728"/>
                <a:gd name="T37" fmla="*/ 923 h 1172"/>
                <a:gd name="T38" fmla="*/ 187 w 728"/>
                <a:gd name="T39" fmla="*/ 1048 h 1172"/>
                <a:gd name="T40" fmla="*/ 323 w 728"/>
                <a:gd name="T41" fmla="*/ 1085 h 1172"/>
                <a:gd name="T42" fmla="*/ 493 w 728"/>
                <a:gd name="T43" fmla="*/ 1026 h 1172"/>
                <a:gd name="T44" fmla="*/ 550 w 728"/>
                <a:gd name="T45" fmla="*/ 843 h 1172"/>
                <a:gd name="T46" fmla="*/ 489 w 728"/>
                <a:gd name="T47" fmla="*/ 666 h 1172"/>
                <a:gd name="T48" fmla="*/ 318 w 728"/>
                <a:gd name="T49" fmla="*/ 608 h 1172"/>
                <a:gd name="T50" fmla="*/ 266 w 728"/>
                <a:gd name="T51" fmla="*/ 609 h 1172"/>
                <a:gd name="T52" fmla="*/ 219 w 728"/>
                <a:gd name="T53" fmla="*/ 613 h 1172"/>
                <a:gd name="T54" fmla="*/ 173 w 728"/>
                <a:gd name="T55" fmla="*/ 623 h 1172"/>
                <a:gd name="T56" fmla="*/ 122 w 728"/>
                <a:gd name="T57" fmla="*/ 636 h 1172"/>
                <a:gd name="T58" fmla="*/ 51 w 728"/>
                <a:gd name="T59" fmla="*/ 598 h 1172"/>
                <a:gd name="T60" fmla="*/ 51 w 728"/>
                <a:gd name="T61" fmla="*/ 57 h 1172"/>
                <a:gd name="T62" fmla="*/ 527 w 728"/>
                <a:gd name="T63" fmla="*/ 57 h 1172"/>
                <a:gd name="T64" fmla="*/ 560 w 728"/>
                <a:gd name="T65" fmla="*/ 55 h 1172"/>
                <a:gd name="T66" fmla="*/ 580 w 728"/>
                <a:gd name="T67" fmla="*/ 47 h 1172"/>
                <a:gd name="T68" fmla="*/ 594 w 728"/>
                <a:gd name="T69" fmla="*/ 30 h 1172"/>
                <a:gd name="T70" fmla="*/ 608 w 728"/>
                <a:gd name="T71"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8" h="1172">
                  <a:moveTo>
                    <a:pt x="608" y="0"/>
                  </a:moveTo>
                  <a:lnTo>
                    <a:pt x="685" y="0"/>
                  </a:lnTo>
                  <a:lnTo>
                    <a:pt x="673" y="208"/>
                  </a:lnTo>
                  <a:lnTo>
                    <a:pt x="170" y="208"/>
                  </a:lnTo>
                  <a:lnTo>
                    <a:pt x="170" y="544"/>
                  </a:lnTo>
                  <a:cubicBezTo>
                    <a:pt x="200" y="533"/>
                    <a:pt x="233" y="525"/>
                    <a:pt x="269" y="519"/>
                  </a:cubicBezTo>
                  <a:cubicBezTo>
                    <a:pt x="305" y="512"/>
                    <a:pt x="342" y="509"/>
                    <a:pt x="379" y="509"/>
                  </a:cubicBezTo>
                  <a:cubicBezTo>
                    <a:pt x="431" y="509"/>
                    <a:pt x="479" y="516"/>
                    <a:pt x="522" y="531"/>
                  </a:cubicBezTo>
                  <a:cubicBezTo>
                    <a:pt x="564" y="546"/>
                    <a:pt x="601" y="567"/>
                    <a:pt x="632" y="594"/>
                  </a:cubicBezTo>
                  <a:cubicBezTo>
                    <a:pt x="662" y="621"/>
                    <a:pt x="686" y="654"/>
                    <a:pt x="703" y="693"/>
                  </a:cubicBezTo>
                  <a:cubicBezTo>
                    <a:pt x="720" y="731"/>
                    <a:pt x="728" y="775"/>
                    <a:pt x="728" y="823"/>
                  </a:cubicBezTo>
                  <a:cubicBezTo>
                    <a:pt x="728" y="878"/>
                    <a:pt x="719" y="927"/>
                    <a:pt x="700" y="970"/>
                  </a:cubicBezTo>
                  <a:cubicBezTo>
                    <a:pt x="681" y="1013"/>
                    <a:pt x="654" y="1049"/>
                    <a:pt x="619" y="1079"/>
                  </a:cubicBezTo>
                  <a:cubicBezTo>
                    <a:pt x="583" y="1109"/>
                    <a:pt x="541" y="1132"/>
                    <a:pt x="490" y="1148"/>
                  </a:cubicBezTo>
                  <a:cubicBezTo>
                    <a:pt x="439" y="1164"/>
                    <a:pt x="382" y="1172"/>
                    <a:pt x="318" y="1172"/>
                  </a:cubicBezTo>
                  <a:cubicBezTo>
                    <a:pt x="268" y="1172"/>
                    <a:pt x="216" y="1167"/>
                    <a:pt x="164" y="1157"/>
                  </a:cubicBezTo>
                  <a:cubicBezTo>
                    <a:pt x="111" y="1147"/>
                    <a:pt x="56" y="1133"/>
                    <a:pt x="0" y="1114"/>
                  </a:cubicBezTo>
                  <a:lnTo>
                    <a:pt x="0" y="923"/>
                  </a:lnTo>
                  <a:lnTo>
                    <a:pt x="110" y="923"/>
                  </a:lnTo>
                  <a:cubicBezTo>
                    <a:pt x="127" y="981"/>
                    <a:pt x="152" y="1023"/>
                    <a:pt x="187" y="1048"/>
                  </a:cubicBezTo>
                  <a:cubicBezTo>
                    <a:pt x="221" y="1072"/>
                    <a:pt x="267" y="1085"/>
                    <a:pt x="323" y="1085"/>
                  </a:cubicBezTo>
                  <a:cubicBezTo>
                    <a:pt x="398" y="1085"/>
                    <a:pt x="454" y="1065"/>
                    <a:pt x="493" y="1026"/>
                  </a:cubicBezTo>
                  <a:cubicBezTo>
                    <a:pt x="531" y="988"/>
                    <a:pt x="550" y="927"/>
                    <a:pt x="550" y="843"/>
                  </a:cubicBezTo>
                  <a:cubicBezTo>
                    <a:pt x="550" y="764"/>
                    <a:pt x="530" y="705"/>
                    <a:pt x="489" y="666"/>
                  </a:cubicBezTo>
                  <a:cubicBezTo>
                    <a:pt x="449" y="627"/>
                    <a:pt x="392" y="608"/>
                    <a:pt x="318" y="608"/>
                  </a:cubicBezTo>
                  <a:cubicBezTo>
                    <a:pt x="299" y="608"/>
                    <a:pt x="281" y="608"/>
                    <a:pt x="266" y="609"/>
                  </a:cubicBezTo>
                  <a:cubicBezTo>
                    <a:pt x="250" y="609"/>
                    <a:pt x="234" y="611"/>
                    <a:pt x="219" y="613"/>
                  </a:cubicBezTo>
                  <a:cubicBezTo>
                    <a:pt x="203" y="615"/>
                    <a:pt x="188" y="619"/>
                    <a:pt x="173" y="623"/>
                  </a:cubicBezTo>
                  <a:cubicBezTo>
                    <a:pt x="158" y="627"/>
                    <a:pt x="140" y="631"/>
                    <a:pt x="122" y="636"/>
                  </a:cubicBezTo>
                  <a:lnTo>
                    <a:pt x="51" y="598"/>
                  </a:lnTo>
                  <a:lnTo>
                    <a:pt x="51" y="57"/>
                  </a:lnTo>
                  <a:lnTo>
                    <a:pt x="527" y="57"/>
                  </a:lnTo>
                  <a:cubicBezTo>
                    <a:pt x="541" y="57"/>
                    <a:pt x="552" y="56"/>
                    <a:pt x="560" y="55"/>
                  </a:cubicBezTo>
                  <a:cubicBezTo>
                    <a:pt x="569" y="53"/>
                    <a:pt x="575" y="51"/>
                    <a:pt x="580" y="47"/>
                  </a:cubicBezTo>
                  <a:cubicBezTo>
                    <a:pt x="586" y="43"/>
                    <a:pt x="590" y="37"/>
                    <a:pt x="594" y="30"/>
                  </a:cubicBezTo>
                  <a:cubicBezTo>
                    <a:pt x="598" y="23"/>
                    <a:pt x="603" y="13"/>
                    <a:pt x="60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6"/>
            <p:cNvSpPr>
              <a:spLocks/>
            </p:cNvSpPr>
            <p:nvPr/>
          </p:nvSpPr>
          <p:spPr bwMode="auto">
            <a:xfrm>
              <a:off x="4664075" y="3968750"/>
              <a:ext cx="138113" cy="142875"/>
            </a:xfrm>
            <a:custGeom>
              <a:avLst/>
              <a:gdLst>
                <a:gd name="T0" fmla="*/ 38 w 87"/>
                <a:gd name="T1" fmla="*/ 0 h 90"/>
                <a:gd name="T2" fmla="*/ 48 w 87"/>
                <a:gd name="T3" fmla="*/ 0 h 90"/>
                <a:gd name="T4" fmla="*/ 48 w 87"/>
                <a:gd name="T5" fmla="*/ 41 h 90"/>
                <a:gd name="T6" fmla="*/ 87 w 87"/>
                <a:gd name="T7" fmla="*/ 41 h 90"/>
                <a:gd name="T8" fmla="*/ 87 w 87"/>
                <a:gd name="T9" fmla="*/ 50 h 90"/>
                <a:gd name="T10" fmla="*/ 48 w 87"/>
                <a:gd name="T11" fmla="*/ 50 h 90"/>
                <a:gd name="T12" fmla="*/ 48 w 87"/>
                <a:gd name="T13" fmla="*/ 90 h 90"/>
                <a:gd name="T14" fmla="*/ 38 w 87"/>
                <a:gd name="T15" fmla="*/ 90 h 90"/>
                <a:gd name="T16" fmla="*/ 38 w 87"/>
                <a:gd name="T17" fmla="*/ 50 h 90"/>
                <a:gd name="T18" fmla="*/ 0 w 87"/>
                <a:gd name="T19" fmla="*/ 50 h 90"/>
                <a:gd name="T20" fmla="*/ 0 w 87"/>
                <a:gd name="T21" fmla="*/ 41 h 90"/>
                <a:gd name="T22" fmla="*/ 38 w 87"/>
                <a:gd name="T23" fmla="*/ 41 h 90"/>
                <a:gd name="T24" fmla="*/ 38 w 87"/>
                <a:gd name="T2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90">
                  <a:moveTo>
                    <a:pt x="38" y="0"/>
                  </a:moveTo>
                  <a:lnTo>
                    <a:pt x="48" y="0"/>
                  </a:lnTo>
                  <a:lnTo>
                    <a:pt x="48" y="41"/>
                  </a:lnTo>
                  <a:lnTo>
                    <a:pt x="87" y="41"/>
                  </a:lnTo>
                  <a:lnTo>
                    <a:pt x="87" y="50"/>
                  </a:lnTo>
                  <a:lnTo>
                    <a:pt x="48" y="50"/>
                  </a:lnTo>
                  <a:lnTo>
                    <a:pt x="48" y="90"/>
                  </a:lnTo>
                  <a:lnTo>
                    <a:pt x="38" y="90"/>
                  </a:lnTo>
                  <a:lnTo>
                    <a:pt x="38" y="50"/>
                  </a:lnTo>
                  <a:lnTo>
                    <a:pt x="0" y="50"/>
                  </a:lnTo>
                  <a:lnTo>
                    <a:pt x="0" y="41"/>
                  </a:lnTo>
                  <a:lnTo>
                    <a:pt x="38" y="4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7"/>
            <p:cNvSpPr>
              <a:spLocks noEditPoints="1"/>
            </p:cNvSpPr>
            <p:nvPr/>
          </p:nvSpPr>
          <p:spPr bwMode="auto">
            <a:xfrm>
              <a:off x="5078413" y="3948113"/>
              <a:ext cx="98425" cy="155575"/>
            </a:xfrm>
            <a:custGeom>
              <a:avLst/>
              <a:gdLst>
                <a:gd name="T0" fmla="*/ 257 w 514"/>
                <a:gd name="T1" fmla="*/ 50 h 819"/>
                <a:gd name="T2" fmla="*/ 189 w 514"/>
                <a:gd name="T3" fmla="*/ 74 h 819"/>
                <a:gd name="T4" fmla="*/ 145 w 514"/>
                <a:gd name="T5" fmla="*/ 143 h 819"/>
                <a:gd name="T6" fmla="*/ 122 w 514"/>
                <a:gd name="T7" fmla="*/ 253 h 819"/>
                <a:gd name="T8" fmla="*/ 115 w 514"/>
                <a:gd name="T9" fmla="*/ 399 h 819"/>
                <a:gd name="T10" fmla="*/ 150 w 514"/>
                <a:gd name="T11" fmla="*/ 680 h 819"/>
                <a:gd name="T12" fmla="*/ 260 w 514"/>
                <a:gd name="T13" fmla="*/ 769 h 819"/>
                <a:gd name="T14" fmla="*/ 365 w 514"/>
                <a:gd name="T15" fmla="*/ 685 h 819"/>
                <a:gd name="T16" fmla="*/ 399 w 514"/>
                <a:gd name="T17" fmla="*/ 425 h 819"/>
                <a:gd name="T18" fmla="*/ 382 w 514"/>
                <a:gd name="T19" fmla="*/ 206 h 819"/>
                <a:gd name="T20" fmla="*/ 333 w 514"/>
                <a:gd name="T21" fmla="*/ 87 h 819"/>
                <a:gd name="T22" fmla="*/ 257 w 514"/>
                <a:gd name="T23" fmla="*/ 50 h 819"/>
                <a:gd name="T24" fmla="*/ 260 w 514"/>
                <a:gd name="T25" fmla="*/ 0 h 819"/>
                <a:gd name="T26" fmla="*/ 451 w 514"/>
                <a:gd name="T27" fmla="*/ 99 h 819"/>
                <a:gd name="T28" fmla="*/ 514 w 514"/>
                <a:gd name="T29" fmla="*/ 399 h 819"/>
                <a:gd name="T30" fmla="*/ 447 w 514"/>
                <a:gd name="T31" fmla="*/ 713 h 819"/>
                <a:gd name="T32" fmla="*/ 251 w 514"/>
                <a:gd name="T33" fmla="*/ 819 h 819"/>
                <a:gd name="T34" fmla="*/ 62 w 514"/>
                <a:gd name="T35" fmla="*/ 719 h 819"/>
                <a:gd name="T36" fmla="*/ 0 w 514"/>
                <a:gd name="T37" fmla="*/ 417 h 819"/>
                <a:gd name="T38" fmla="*/ 19 w 514"/>
                <a:gd name="T39" fmla="*/ 231 h 819"/>
                <a:gd name="T40" fmla="*/ 73 w 514"/>
                <a:gd name="T41" fmla="*/ 101 h 819"/>
                <a:gd name="T42" fmla="*/ 155 w 514"/>
                <a:gd name="T43" fmla="*/ 25 h 819"/>
                <a:gd name="T44" fmla="*/ 260 w 514"/>
                <a:gd name="T45"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4" h="819">
                  <a:moveTo>
                    <a:pt x="257" y="50"/>
                  </a:moveTo>
                  <a:cubicBezTo>
                    <a:pt x="230" y="50"/>
                    <a:pt x="208" y="58"/>
                    <a:pt x="189" y="74"/>
                  </a:cubicBezTo>
                  <a:cubicBezTo>
                    <a:pt x="171" y="90"/>
                    <a:pt x="157" y="113"/>
                    <a:pt x="145" y="143"/>
                  </a:cubicBezTo>
                  <a:cubicBezTo>
                    <a:pt x="134" y="173"/>
                    <a:pt x="126" y="210"/>
                    <a:pt x="122" y="253"/>
                  </a:cubicBezTo>
                  <a:cubicBezTo>
                    <a:pt x="117" y="296"/>
                    <a:pt x="115" y="345"/>
                    <a:pt x="115" y="399"/>
                  </a:cubicBezTo>
                  <a:cubicBezTo>
                    <a:pt x="115" y="527"/>
                    <a:pt x="126" y="620"/>
                    <a:pt x="150" y="680"/>
                  </a:cubicBezTo>
                  <a:cubicBezTo>
                    <a:pt x="174" y="739"/>
                    <a:pt x="210" y="769"/>
                    <a:pt x="260" y="769"/>
                  </a:cubicBezTo>
                  <a:cubicBezTo>
                    <a:pt x="307" y="769"/>
                    <a:pt x="342" y="741"/>
                    <a:pt x="365" y="685"/>
                  </a:cubicBezTo>
                  <a:cubicBezTo>
                    <a:pt x="388" y="629"/>
                    <a:pt x="399" y="542"/>
                    <a:pt x="399" y="425"/>
                  </a:cubicBezTo>
                  <a:cubicBezTo>
                    <a:pt x="399" y="335"/>
                    <a:pt x="394" y="262"/>
                    <a:pt x="382" y="206"/>
                  </a:cubicBezTo>
                  <a:cubicBezTo>
                    <a:pt x="370" y="151"/>
                    <a:pt x="354" y="111"/>
                    <a:pt x="333" y="87"/>
                  </a:cubicBezTo>
                  <a:cubicBezTo>
                    <a:pt x="312" y="62"/>
                    <a:pt x="287" y="50"/>
                    <a:pt x="257" y="50"/>
                  </a:cubicBezTo>
                  <a:close/>
                  <a:moveTo>
                    <a:pt x="260" y="0"/>
                  </a:moveTo>
                  <a:cubicBezTo>
                    <a:pt x="346" y="0"/>
                    <a:pt x="409" y="33"/>
                    <a:pt x="451" y="99"/>
                  </a:cubicBezTo>
                  <a:cubicBezTo>
                    <a:pt x="493" y="165"/>
                    <a:pt x="514" y="265"/>
                    <a:pt x="514" y="399"/>
                  </a:cubicBezTo>
                  <a:cubicBezTo>
                    <a:pt x="514" y="537"/>
                    <a:pt x="491" y="642"/>
                    <a:pt x="447" y="713"/>
                  </a:cubicBezTo>
                  <a:cubicBezTo>
                    <a:pt x="402" y="784"/>
                    <a:pt x="337" y="819"/>
                    <a:pt x="251" y="819"/>
                  </a:cubicBezTo>
                  <a:cubicBezTo>
                    <a:pt x="166" y="819"/>
                    <a:pt x="103" y="786"/>
                    <a:pt x="62" y="719"/>
                  </a:cubicBezTo>
                  <a:cubicBezTo>
                    <a:pt x="21" y="653"/>
                    <a:pt x="0" y="552"/>
                    <a:pt x="0" y="417"/>
                  </a:cubicBezTo>
                  <a:cubicBezTo>
                    <a:pt x="0" y="345"/>
                    <a:pt x="7" y="283"/>
                    <a:pt x="19" y="231"/>
                  </a:cubicBezTo>
                  <a:cubicBezTo>
                    <a:pt x="32" y="178"/>
                    <a:pt x="50" y="135"/>
                    <a:pt x="73" y="101"/>
                  </a:cubicBezTo>
                  <a:cubicBezTo>
                    <a:pt x="96" y="67"/>
                    <a:pt x="123" y="41"/>
                    <a:pt x="155" y="25"/>
                  </a:cubicBezTo>
                  <a:cubicBezTo>
                    <a:pt x="187" y="9"/>
                    <a:pt x="222" y="0"/>
                    <a:pt x="26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98"/>
            <p:cNvSpPr>
              <a:spLocks/>
            </p:cNvSpPr>
            <p:nvPr/>
          </p:nvSpPr>
          <p:spPr bwMode="auto">
            <a:xfrm>
              <a:off x="5257800" y="3994150"/>
              <a:ext cx="80963" cy="84138"/>
            </a:xfrm>
            <a:custGeom>
              <a:avLst/>
              <a:gdLst>
                <a:gd name="T0" fmla="*/ 21 w 51"/>
                <a:gd name="T1" fmla="*/ 0 h 53"/>
                <a:gd name="T2" fmla="*/ 30 w 51"/>
                <a:gd name="T3" fmla="*/ 0 h 53"/>
                <a:gd name="T4" fmla="*/ 28 w 51"/>
                <a:gd name="T5" fmla="*/ 22 h 53"/>
                <a:gd name="T6" fmla="*/ 46 w 51"/>
                <a:gd name="T7" fmla="*/ 9 h 53"/>
                <a:gd name="T8" fmla="*/ 51 w 51"/>
                <a:gd name="T9" fmla="*/ 17 h 53"/>
                <a:gd name="T10" fmla="*/ 31 w 51"/>
                <a:gd name="T11" fmla="*/ 26 h 53"/>
                <a:gd name="T12" fmla="*/ 51 w 51"/>
                <a:gd name="T13" fmla="*/ 36 h 53"/>
                <a:gd name="T14" fmla="*/ 46 w 51"/>
                <a:gd name="T15" fmla="*/ 44 h 53"/>
                <a:gd name="T16" fmla="*/ 28 w 51"/>
                <a:gd name="T17" fmla="*/ 31 h 53"/>
                <a:gd name="T18" fmla="*/ 30 w 51"/>
                <a:gd name="T19" fmla="*/ 53 h 53"/>
                <a:gd name="T20" fmla="*/ 21 w 51"/>
                <a:gd name="T21" fmla="*/ 53 h 53"/>
                <a:gd name="T22" fmla="*/ 23 w 51"/>
                <a:gd name="T23" fmla="*/ 31 h 53"/>
                <a:gd name="T24" fmla="*/ 5 w 51"/>
                <a:gd name="T25" fmla="*/ 44 h 53"/>
                <a:gd name="T26" fmla="*/ 0 w 51"/>
                <a:gd name="T27" fmla="*/ 36 h 53"/>
                <a:gd name="T28" fmla="*/ 20 w 51"/>
                <a:gd name="T29" fmla="*/ 26 h 53"/>
                <a:gd name="T30" fmla="*/ 0 w 51"/>
                <a:gd name="T31" fmla="*/ 17 h 53"/>
                <a:gd name="T32" fmla="*/ 5 w 51"/>
                <a:gd name="T33" fmla="*/ 9 h 53"/>
                <a:gd name="T34" fmla="*/ 23 w 51"/>
                <a:gd name="T35" fmla="*/ 22 h 53"/>
                <a:gd name="T36" fmla="*/ 21 w 51"/>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21" y="0"/>
                  </a:moveTo>
                  <a:lnTo>
                    <a:pt x="30" y="0"/>
                  </a:lnTo>
                  <a:lnTo>
                    <a:pt x="28" y="22"/>
                  </a:lnTo>
                  <a:lnTo>
                    <a:pt x="46" y="9"/>
                  </a:lnTo>
                  <a:lnTo>
                    <a:pt x="51" y="17"/>
                  </a:lnTo>
                  <a:lnTo>
                    <a:pt x="31" y="26"/>
                  </a:lnTo>
                  <a:lnTo>
                    <a:pt x="51" y="36"/>
                  </a:lnTo>
                  <a:lnTo>
                    <a:pt x="46" y="44"/>
                  </a:lnTo>
                  <a:lnTo>
                    <a:pt x="28" y="31"/>
                  </a:lnTo>
                  <a:lnTo>
                    <a:pt x="30" y="53"/>
                  </a:lnTo>
                  <a:lnTo>
                    <a:pt x="21" y="53"/>
                  </a:lnTo>
                  <a:lnTo>
                    <a:pt x="23" y="31"/>
                  </a:lnTo>
                  <a:lnTo>
                    <a:pt x="5" y="44"/>
                  </a:lnTo>
                  <a:lnTo>
                    <a:pt x="0" y="36"/>
                  </a:lnTo>
                  <a:lnTo>
                    <a:pt x="20" y="26"/>
                  </a:lnTo>
                  <a:lnTo>
                    <a:pt x="0" y="17"/>
                  </a:lnTo>
                  <a:lnTo>
                    <a:pt x="5" y="9"/>
                  </a:lnTo>
                  <a:lnTo>
                    <a:pt x="23" y="2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9"/>
            <p:cNvSpPr>
              <a:spLocks/>
            </p:cNvSpPr>
            <p:nvPr/>
          </p:nvSpPr>
          <p:spPr bwMode="auto">
            <a:xfrm>
              <a:off x="5418138" y="3948113"/>
              <a:ext cx="95250" cy="153988"/>
            </a:xfrm>
            <a:custGeom>
              <a:avLst/>
              <a:gdLst>
                <a:gd name="T0" fmla="*/ 262 w 493"/>
                <a:gd name="T1" fmla="*/ 0 h 810"/>
                <a:gd name="T2" fmla="*/ 426 w 493"/>
                <a:gd name="T3" fmla="*/ 48 h 810"/>
                <a:gd name="T4" fmla="*/ 482 w 493"/>
                <a:gd name="T5" fmla="*/ 187 h 810"/>
                <a:gd name="T6" fmla="*/ 476 w 493"/>
                <a:gd name="T7" fmla="*/ 244 h 810"/>
                <a:gd name="T8" fmla="*/ 457 w 493"/>
                <a:gd name="T9" fmla="*/ 295 h 810"/>
                <a:gd name="T10" fmla="*/ 421 w 493"/>
                <a:gd name="T11" fmla="*/ 350 h 810"/>
                <a:gd name="T12" fmla="*/ 372 w 493"/>
                <a:gd name="T13" fmla="*/ 410 h 810"/>
                <a:gd name="T14" fmla="*/ 279 w 493"/>
                <a:gd name="T15" fmla="*/ 510 h 810"/>
                <a:gd name="T16" fmla="*/ 115 w 493"/>
                <a:gd name="T17" fmla="*/ 716 h 810"/>
                <a:gd name="T18" fmla="*/ 336 w 493"/>
                <a:gd name="T19" fmla="*/ 716 h 810"/>
                <a:gd name="T20" fmla="*/ 382 w 493"/>
                <a:gd name="T21" fmla="*/ 712 h 810"/>
                <a:gd name="T22" fmla="*/ 411 w 493"/>
                <a:gd name="T23" fmla="*/ 701 h 810"/>
                <a:gd name="T24" fmla="*/ 427 w 493"/>
                <a:gd name="T25" fmla="*/ 679 h 810"/>
                <a:gd name="T26" fmla="*/ 443 w 493"/>
                <a:gd name="T27" fmla="*/ 638 h 810"/>
                <a:gd name="T28" fmla="*/ 493 w 493"/>
                <a:gd name="T29" fmla="*/ 638 h 810"/>
                <a:gd name="T30" fmla="*/ 483 w 493"/>
                <a:gd name="T31" fmla="*/ 810 h 810"/>
                <a:gd name="T32" fmla="*/ 0 w 493"/>
                <a:gd name="T33" fmla="*/ 810 h 810"/>
                <a:gd name="T34" fmla="*/ 0 w 493"/>
                <a:gd name="T35" fmla="*/ 781 h 810"/>
                <a:gd name="T36" fmla="*/ 68 w 493"/>
                <a:gd name="T37" fmla="*/ 655 h 810"/>
                <a:gd name="T38" fmla="*/ 190 w 493"/>
                <a:gd name="T39" fmla="*/ 504 h 810"/>
                <a:gd name="T40" fmla="*/ 287 w 493"/>
                <a:gd name="T41" fmla="*/ 390 h 810"/>
                <a:gd name="T42" fmla="*/ 336 w 493"/>
                <a:gd name="T43" fmla="*/ 317 h 810"/>
                <a:gd name="T44" fmla="*/ 360 w 493"/>
                <a:gd name="T45" fmla="*/ 259 h 810"/>
                <a:gd name="T46" fmla="*/ 367 w 493"/>
                <a:gd name="T47" fmla="*/ 204 h 810"/>
                <a:gd name="T48" fmla="*/ 353 w 493"/>
                <a:gd name="T49" fmla="*/ 127 h 810"/>
                <a:gd name="T50" fmla="*/ 309 w 493"/>
                <a:gd name="T51" fmla="*/ 74 h 810"/>
                <a:gd name="T52" fmla="*/ 237 w 493"/>
                <a:gd name="T53" fmla="*/ 54 h 810"/>
                <a:gd name="T54" fmla="*/ 89 w 493"/>
                <a:gd name="T55" fmla="*/ 176 h 810"/>
                <a:gd name="T56" fmla="*/ 18 w 493"/>
                <a:gd name="T57" fmla="*/ 176 h 810"/>
                <a:gd name="T58" fmla="*/ 18 w 493"/>
                <a:gd name="T59" fmla="*/ 64 h 810"/>
                <a:gd name="T60" fmla="*/ 151 w 493"/>
                <a:gd name="T61" fmla="*/ 15 h 810"/>
                <a:gd name="T62" fmla="*/ 262 w 493"/>
                <a:gd name="T6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3" h="810">
                  <a:moveTo>
                    <a:pt x="262" y="0"/>
                  </a:moveTo>
                  <a:cubicBezTo>
                    <a:pt x="334" y="0"/>
                    <a:pt x="389" y="16"/>
                    <a:pt x="426" y="48"/>
                  </a:cubicBezTo>
                  <a:cubicBezTo>
                    <a:pt x="463" y="80"/>
                    <a:pt x="482" y="126"/>
                    <a:pt x="482" y="187"/>
                  </a:cubicBezTo>
                  <a:cubicBezTo>
                    <a:pt x="482" y="207"/>
                    <a:pt x="480" y="226"/>
                    <a:pt x="476" y="244"/>
                  </a:cubicBezTo>
                  <a:cubicBezTo>
                    <a:pt x="472" y="261"/>
                    <a:pt x="465" y="278"/>
                    <a:pt x="457" y="295"/>
                  </a:cubicBezTo>
                  <a:cubicBezTo>
                    <a:pt x="448" y="312"/>
                    <a:pt x="436" y="331"/>
                    <a:pt x="421" y="350"/>
                  </a:cubicBezTo>
                  <a:cubicBezTo>
                    <a:pt x="406" y="370"/>
                    <a:pt x="390" y="390"/>
                    <a:pt x="372" y="410"/>
                  </a:cubicBezTo>
                  <a:cubicBezTo>
                    <a:pt x="354" y="430"/>
                    <a:pt x="323" y="463"/>
                    <a:pt x="279" y="510"/>
                  </a:cubicBezTo>
                  <a:cubicBezTo>
                    <a:pt x="204" y="589"/>
                    <a:pt x="150" y="657"/>
                    <a:pt x="115" y="716"/>
                  </a:cubicBezTo>
                  <a:lnTo>
                    <a:pt x="336" y="716"/>
                  </a:lnTo>
                  <a:cubicBezTo>
                    <a:pt x="355" y="716"/>
                    <a:pt x="371" y="715"/>
                    <a:pt x="382" y="712"/>
                  </a:cubicBezTo>
                  <a:cubicBezTo>
                    <a:pt x="394" y="710"/>
                    <a:pt x="404" y="706"/>
                    <a:pt x="411" y="701"/>
                  </a:cubicBezTo>
                  <a:cubicBezTo>
                    <a:pt x="418" y="695"/>
                    <a:pt x="423" y="688"/>
                    <a:pt x="427" y="679"/>
                  </a:cubicBezTo>
                  <a:cubicBezTo>
                    <a:pt x="431" y="670"/>
                    <a:pt x="437" y="657"/>
                    <a:pt x="443" y="638"/>
                  </a:cubicBezTo>
                  <a:lnTo>
                    <a:pt x="493" y="638"/>
                  </a:lnTo>
                  <a:lnTo>
                    <a:pt x="483" y="810"/>
                  </a:lnTo>
                  <a:lnTo>
                    <a:pt x="0" y="810"/>
                  </a:lnTo>
                  <a:lnTo>
                    <a:pt x="0" y="781"/>
                  </a:lnTo>
                  <a:cubicBezTo>
                    <a:pt x="17" y="740"/>
                    <a:pt x="40" y="698"/>
                    <a:pt x="68" y="655"/>
                  </a:cubicBezTo>
                  <a:cubicBezTo>
                    <a:pt x="97" y="613"/>
                    <a:pt x="137" y="562"/>
                    <a:pt x="190" y="504"/>
                  </a:cubicBezTo>
                  <a:cubicBezTo>
                    <a:pt x="235" y="454"/>
                    <a:pt x="268" y="416"/>
                    <a:pt x="287" y="390"/>
                  </a:cubicBezTo>
                  <a:cubicBezTo>
                    <a:pt x="309" y="362"/>
                    <a:pt x="326" y="338"/>
                    <a:pt x="336" y="317"/>
                  </a:cubicBezTo>
                  <a:cubicBezTo>
                    <a:pt x="347" y="297"/>
                    <a:pt x="355" y="277"/>
                    <a:pt x="360" y="259"/>
                  </a:cubicBezTo>
                  <a:cubicBezTo>
                    <a:pt x="364" y="241"/>
                    <a:pt x="367" y="223"/>
                    <a:pt x="367" y="204"/>
                  </a:cubicBezTo>
                  <a:cubicBezTo>
                    <a:pt x="367" y="175"/>
                    <a:pt x="362" y="149"/>
                    <a:pt x="353" y="127"/>
                  </a:cubicBezTo>
                  <a:cubicBezTo>
                    <a:pt x="343" y="104"/>
                    <a:pt x="329" y="87"/>
                    <a:pt x="309" y="74"/>
                  </a:cubicBezTo>
                  <a:cubicBezTo>
                    <a:pt x="290" y="61"/>
                    <a:pt x="266" y="54"/>
                    <a:pt x="237" y="54"/>
                  </a:cubicBezTo>
                  <a:cubicBezTo>
                    <a:pt x="163" y="54"/>
                    <a:pt x="114" y="95"/>
                    <a:pt x="89" y="176"/>
                  </a:cubicBezTo>
                  <a:lnTo>
                    <a:pt x="18" y="176"/>
                  </a:lnTo>
                  <a:lnTo>
                    <a:pt x="18" y="64"/>
                  </a:lnTo>
                  <a:cubicBezTo>
                    <a:pt x="65" y="41"/>
                    <a:pt x="109" y="25"/>
                    <a:pt x="151" y="15"/>
                  </a:cubicBezTo>
                  <a:cubicBezTo>
                    <a:pt x="192" y="5"/>
                    <a:pt x="229" y="0"/>
                    <a:pt x="26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00"/>
            <p:cNvSpPr>
              <a:spLocks noEditPoints="1"/>
            </p:cNvSpPr>
            <p:nvPr/>
          </p:nvSpPr>
          <p:spPr bwMode="auto">
            <a:xfrm>
              <a:off x="5537200" y="3913188"/>
              <a:ext cx="82550" cy="104775"/>
            </a:xfrm>
            <a:custGeom>
              <a:avLst/>
              <a:gdLst>
                <a:gd name="T0" fmla="*/ 242 w 434"/>
                <a:gd name="T1" fmla="*/ 101 h 551"/>
                <a:gd name="T2" fmla="*/ 159 w 434"/>
                <a:gd name="T3" fmla="*/ 219 h 551"/>
                <a:gd name="T4" fmla="*/ 77 w 434"/>
                <a:gd name="T5" fmla="*/ 337 h 551"/>
                <a:gd name="T6" fmla="*/ 77 w 434"/>
                <a:gd name="T7" fmla="*/ 343 h 551"/>
                <a:gd name="T8" fmla="*/ 242 w 434"/>
                <a:gd name="T9" fmla="*/ 343 h 551"/>
                <a:gd name="T10" fmla="*/ 242 w 434"/>
                <a:gd name="T11" fmla="*/ 256 h 551"/>
                <a:gd name="T12" fmla="*/ 242 w 434"/>
                <a:gd name="T13" fmla="*/ 220 h 551"/>
                <a:gd name="T14" fmla="*/ 243 w 434"/>
                <a:gd name="T15" fmla="*/ 177 h 551"/>
                <a:gd name="T16" fmla="*/ 245 w 434"/>
                <a:gd name="T17" fmla="*/ 134 h 551"/>
                <a:gd name="T18" fmla="*/ 246 w 434"/>
                <a:gd name="T19" fmla="*/ 101 h 551"/>
                <a:gd name="T20" fmla="*/ 242 w 434"/>
                <a:gd name="T21" fmla="*/ 101 h 551"/>
                <a:gd name="T22" fmla="*/ 254 w 434"/>
                <a:gd name="T23" fmla="*/ 0 h 551"/>
                <a:gd name="T24" fmla="*/ 322 w 434"/>
                <a:gd name="T25" fmla="*/ 0 h 551"/>
                <a:gd name="T26" fmla="*/ 322 w 434"/>
                <a:gd name="T27" fmla="*/ 343 h 551"/>
                <a:gd name="T28" fmla="*/ 330 w 434"/>
                <a:gd name="T29" fmla="*/ 343 h 551"/>
                <a:gd name="T30" fmla="*/ 359 w 434"/>
                <a:gd name="T31" fmla="*/ 341 h 551"/>
                <a:gd name="T32" fmla="*/ 376 w 434"/>
                <a:gd name="T33" fmla="*/ 334 h 551"/>
                <a:gd name="T34" fmla="*/ 387 w 434"/>
                <a:gd name="T35" fmla="*/ 319 h 551"/>
                <a:gd name="T36" fmla="*/ 397 w 434"/>
                <a:gd name="T37" fmla="*/ 294 h 551"/>
                <a:gd name="T38" fmla="*/ 434 w 434"/>
                <a:gd name="T39" fmla="*/ 294 h 551"/>
                <a:gd name="T40" fmla="*/ 431 w 434"/>
                <a:gd name="T41" fmla="*/ 340 h 551"/>
                <a:gd name="T42" fmla="*/ 428 w 434"/>
                <a:gd name="T43" fmla="*/ 388 h 551"/>
                <a:gd name="T44" fmla="*/ 322 w 434"/>
                <a:gd name="T45" fmla="*/ 388 h 551"/>
                <a:gd name="T46" fmla="*/ 322 w 434"/>
                <a:gd name="T47" fmla="*/ 444 h 551"/>
                <a:gd name="T48" fmla="*/ 323 w 434"/>
                <a:gd name="T49" fmla="*/ 483 h 551"/>
                <a:gd name="T50" fmla="*/ 330 w 434"/>
                <a:gd name="T51" fmla="*/ 504 h 551"/>
                <a:gd name="T52" fmla="*/ 346 w 434"/>
                <a:gd name="T53" fmla="*/ 516 h 551"/>
                <a:gd name="T54" fmla="*/ 375 w 434"/>
                <a:gd name="T55" fmla="*/ 525 h 551"/>
                <a:gd name="T56" fmla="*/ 375 w 434"/>
                <a:gd name="T57" fmla="*/ 551 h 551"/>
                <a:gd name="T58" fmla="*/ 190 w 434"/>
                <a:gd name="T59" fmla="*/ 551 h 551"/>
                <a:gd name="T60" fmla="*/ 190 w 434"/>
                <a:gd name="T61" fmla="*/ 525 h 551"/>
                <a:gd name="T62" fmla="*/ 211 w 434"/>
                <a:gd name="T63" fmla="*/ 519 h 551"/>
                <a:gd name="T64" fmla="*/ 226 w 434"/>
                <a:gd name="T65" fmla="*/ 512 h 551"/>
                <a:gd name="T66" fmla="*/ 235 w 434"/>
                <a:gd name="T67" fmla="*/ 504 h 551"/>
                <a:gd name="T68" fmla="*/ 240 w 434"/>
                <a:gd name="T69" fmla="*/ 491 h 551"/>
                <a:gd name="T70" fmla="*/ 241 w 434"/>
                <a:gd name="T71" fmla="*/ 472 h 551"/>
                <a:gd name="T72" fmla="*/ 242 w 434"/>
                <a:gd name="T73" fmla="*/ 444 h 551"/>
                <a:gd name="T74" fmla="*/ 242 w 434"/>
                <a:gd name="T75" fmla="*/ 388 h 551"/>
                <a:gd name="T76" fmla="*/ 0 w 434"/>
                <a:gd name="T77" fmla="*/ 388 h 551"/>
                <a:gd name="T78" fmla="*/ 0 w 434"/>
                <a:gd name="T79" fmla="*/ 354 h 551"/>
                <a:gd name="T80" fmla="*/ 127 w 434"/>
                <a:gd name="T81" fmla="*/ 177 h 551"/>
                <a:gd name="T82" fmla="*/ 254 w 434"/>
                <a:gd name="T83"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4" h="551">
                  <a:moveTo>
                    <a:pt x="242" y="101"/>
                  </a:moveTo>
                  <a:cubicBezTo>
                    <a:pt x="214" y="141"/>
                    <a:pt x="187" y="180"/>
                    <a:pt x="159" y="219"/>
                  </a:cubicBezTo>
                  <a:cubicBezTo>
                    <a:pt x="132" y="259"/>
                    <a:pt x="104" y="298"/>
                    <a:pt x="77" y="337"/>
                  </a:cubicBezTo>
                  <a:lnTo>
                    <a:pt x="77" y="343"/>
                  </a:lnTo>
                  <a:lnTo>
                    <a:pt x="242" y="343"/>
                  </a:lnTo>
                  <a:lnTo>
                    <a:pt x="242" y="256"/>
                  </a:lnTo>
                  <a:cubicBezTo>
                    <a:pt x="242" y="247"/>
                    <a:pt x="242" y="234"/>
                    <a:pt x="242" y="220"/>
                  </a:cubicBezTo>
                  <a:cubicBezTo>
                    <a:pt x="242" y="206"/>
                    <a:pt x="243" y="191"/>
                    <a:pt x="243" y="177"/>
                  </a:cubicBezTo>
                  <a:cubicBezTo>
                    <a:pt x="243" y="162"/>
                    <a:pt x="244" y="148"/>
                    <a:pt x="245" y="134"/>
                  </a:cubicBezTo>
                  <a:cubicBezTo>
                    <a:pt x="245" y="121"/>
                    <a:pt x="246" y="110"/>
                    <a:pt x="246" y="101"/>
                  </a:cubicBezTo>
                  <a:lnTo>
                    <a:pt x="242" y="101"/>
                  </a:lnTo>
                  <a:close/>
                  <a:moveTo>
                    <a:pt x="254" y="0"/>
                  </a:moveTo>
                  <a:lnTo>
                    <a:pt x="322" y="0"/>
                  </a:lnTo>
                  <a:lnTo>
                    <a:pt x="322" y="343"/>
                  </a:lnTo>
                  <a:lnTo>
                    <a:pt x="330" y="343"/>
                  </a:lnTo>
                  <a:cubicBezTo>
                    <a:pt x="342" y="343"/>
                    <a:pt x="351" y="342"/>
                    <a:pt x="359" y="341"/>
                  </a:cubicBezTo>
                  <a:cubicBezTo>
                    <a:pt x="366" y="340"/>
                    <a:pt x="372" y="337"/>
                    <a:pt x="376" y="334"/>
                  </a:cubicBezTo>
                  <a:cubicBezTo>
                    <a:pt x="381" y="330"/>
                    <a:pt x="384" y="325"/>
                    <a:pt x="387" y="319"/>
                  </a:cubicBezTo>
                  <a:cubicBezTo>
                    <a:pt x="390" y="312"/>
                    <a:pt x="394" y="304"/>
                    <a:pt x="397" y="294"/>
                  </a:cubicBezTo>
                  <a:lnTo>
                    <a:pt x="434" y="294"/>
                  </a:lnTo>
                  <a:cubicBezTo>
                    <a:pt x="433" y="309"/>
                    <a:pt x="432" y="325"/>
                    <a:pt x="431" y="340"/>
                  </a:cubicBezTo>
                  <a:cubicBezTo>
                    <a:pt x="430" y="356"/>
                    <a:pt x="429" y="372"/>
                    <a:pt x="428" y="388"/>
                  </a:cubicBezTo>
                  <a:lnTo>
                    <a:pt x="322" y="388"/>
                  </a:lnTo>
                  <a:lnTo>
                    <a:pt x="322" y="444"/>
                  </a:lnTo>
                  <a:cubicBezTo>
                    <a:pt x="322" y="461"/>
                    <a:pt x="323" y="474"/>
                    <a:pt x="323" y="483"/>
                  </a:cubicBezTo>
                  <a:cubicBezTo>
                    <a:pt x="324" y="492"/>
                    <a:pt x="326" y="499"/>
                    <a:pt x="330" y="504"/>
                  </a:cubicBezTo>
                  <a:cubicBezTo>
                    <a:pt x="333" y="509"/>
                    <a:pt x="339" y="513"/>
                    <a:pt x="346" y="516"/>
                  </a:cubicBezTo>
                  <a:cubicBezTo>
                    <a:pt x="353" y="518"/>
                    <a:pt x="363" y="521"/>
                    <a:pt x="375" y="525"/>
                  </a:cubicBezTo>
                  <a:lnTo>
                    <a:pt x="375" y="551"/>
                  </a:lnTo>
                  <a:lnTo>
                    <a:pt x="190" y="551"/>
                  </a:lnTo>
                  <a:lnTo>
                    <a:pt x="190" y="525"/>
                  </a:lnTo>
                  <a:cubicBezTo>
                    <a:pt x="198" y="523"/>
                    <a:pt x="205" y="520"/>
                    <a:pt x="211" y="519"/>
                  </a:cubicBezTo>
                  <a:cubicBezTo>
                    <a:pt x="217" y="517"/>
                    <a:pt x="222" y="515"/>
                    <a:pt x="226" y="512"/>
                  </a:cubicBezTo>
                  <a:cubicBezTo>
                    <a:pt x="230" y="510"/>
                    <a:pt x="233" y="507"/>
                    <a:pt x="235" y="504"/>
                  </a:cubicBezTo>
                  <a:cubicBezTo>
                    <a:pt x="237" y="500"/>
                    <a:pt x="239" y="496"/>
                    <a:pt x="240" y="491"/>
                  </a:cubicBezTo>
                  <a:cubicBezTo>
                    <a:pt x="241" y="486"/>
                    <a:pt x="241" y="480"/>
                    <a:pt x="241" y="472"/>
                  </a:cubicBezTo>
                  <a:cubicBezTo>
                    <a:pt x="241" y="465"/>
                    <a:pt x="242" y="455"/>
                    <a:pt x="242" y="444"/>
                  </a:cubicBezTo>
                  <a:lnTo>
                    <a:pt x="242" y="388"/>
                  </a:lnTo>
                  <a:lnTo>
                    <a:pt x="0" y="388"/>
                  </a:lnTo>
                  <a:lnTo>
                    <a:pt x="0" y="354"/>
                  </a:lnTo>
                  <a:cubicBezTo>
                    <a:pt x="42" y="294"/>
                    <a:pt x="85" y="236"/>
                    <a:pt x="127" y="177"/>
                  </a:cubicBezTo>
                  <a:cubicBezTo>
                    <a:pt x="169" y="118"/>
                    <a:pt x="211" y="59"/>
                    <a:pt x="25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1"/>
            <p:cNvSpPr>
              <a:spLocks/>
            </p:cNvSpPr>
            <p:nvPr/>
          </p:nvSpPr>
          <p:spPr bwMode="auto">
            <a:xfrm>
              <a:off x="5707063" y="3963988"/>
              <a:ext cx="136525" cy="144463"/>
            </a:xfrm>
            <a:custGeom>
              <a:avLst/>
              <a:gdLst>
                <a:gd name="T0" fmla="*/ 38 w 86"/>
                <a:gd name="T1" fmla="*/ 0 h 91"/>
                <a:gd name="T2" fmla="*/ 48 w 86"/>
                <a:gd name="T3" fmla="*/ 0 h 91"/>
                <a:gd name="T4" fmla="*/ 48 w 86"/>
                <a:gd name="T5" fmla="*/ 41 h 91"/>
                <a:gd name="T6" fmla="*/ 86 w 86"/>
                <a:gd name="T7" fmla="*/ 41 h 91"/>
                <a:gd name="T8" fmla="*/ 86 w 86"/>
                <a:gd name="T9" fmla="*/ 50 h 91"/>
                <a:gd name="T10" fmla="*/ 48 w 86"/>
                <a:gd name="T11" fmla="*/ 50 h 91"/>
                <a:gd name="T12" fmla="*/ 48 w 86"/>
                <a:gd name="T13" fmla="*/ 91 h 91"/>
                <a:gd name="T14" fmla="*/ 38 w 86"/>
                <a:gd name="T15" fmla="*/ 91 h 91"/>
                <a:gd name="T16" fmla="*/ 38 w 86"/>
                <a:gd name="T17" fmla="*/ 50 h 91"/>
                <a:gd name="T18" fmla="*/ 0 w 86"/>
                <a:gd name="T19" fmla="*/ 50 h 91"/>
                <a:gd name="T20" fmla="*/ 0 w 86"/>
                <a:gd name="T21" fmla="*/ 41 h 91"/>
                <a:gd name="T22" fmla="*/ 38 w 86"/>
                <a:gd name="T23" fmla="*/ 41 h 91"/>
                <a:gd name="T24" fmla="*/ 38 w 8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1">
                  <a:moveTo>
                    <a:pt x="38" y="0"/>
                  </a:moveTo>
                  <a:lnTo>
                    <a:pt x="48" y="0"/>
                  </a:lnTo>
                  <a:lnTo>
                    <a:pt x="48" y="41"/>
                  </a:lnTo>
                  <a:lnTo>
                    <a:pt x="86" y="41"/>
                  </a:lnTo>
                  <a:lnTo>
                    <a:pt x="86" y="50"/>
                  </a:lnTo>
                  <a:lnTo>
                    <a:pt x="48" y="50"/>
                  </a:lnTo>
                  <a:lnTo>
                    <a:pt x="48" y="91"/>
                  </a:lnTo>
                  <a:lnTo>
                    <a:pt x="38" y="91"/>
                  </a:lnTo>
                  <a:lnTo>
                    <a:pt x="38" y="50"/>
                  </a:lnTo>
                  <a:lnTo>
                    <a:pt x="0" y="50"/>
                  </a:lnTo>
                  <a:lnTo>
                    <a:pt x="0" y="41"/>
                  </a:lnTo>
                  <a:lnTo>
                    <a:pt x="38" y="4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2"/>
            <p:cNvSpPr>
              <a:spLocks noEditPoints="1"/>
            </p:cNvSpPr>
            <p:nvPr/>
          </p:nvSpPr>
          <p:spPr bwMode="auto">
            <a:xfrm>
              <a:off x="6121400" y="3948113"/>
              <a:ext cx="96838" cy="155575"/>
            </a:xfrm>
            <a:custGeom>
              <a:avLst/>
              <a:gdLst>
                <a:gd name="T0" fmla="*/ 257 w 514"/>
                <a:gd name="T1" fmla="*/ 50 h 819"/>
                <a:gd name="T2" fmla="*/ 189 w 514"/>
                <a:gd name="T3" fmla="*/ 74 h 819"/>
                <a:gd name="T4" fmla="*/ 145 w 514"/>
                <a:gd name="T5" fmla="*/ 143 h 819"/>
                <a:gd name="T6" fmla="*/ 122 w 514"/>
                <a:gd name="T7" fmla="*/ 253 h 819"/>
                <a:gd name="T8" fmla="*/ 115 w 514"/>
                <a:gd name="T9" fmla="*/ 399 h 819"/>
                <a:gd name="T10" fmla="*/ 150 w 514"/>
                <a:gd name="T11" fmla="*/ 680 h 819"/>
                <a:gd name="T12" fmla="*/ 260 w 514"/>
                <a:gd name="T13" fmla="*/ 769 h 819"/>
                <a:gd name="T14" fmla="*/ 365 w 514"/>
                <a:gd name="T15" fmla="*/ 685 h 819"/>
                <a:gd name="T16" fmla="*/ 399 w 514"/>
                <a:gd name="T17" fmla="*/ 425 h 819"/>
                <a:gd name="T18" fmla="*/ 382 w 514"/>
                <a:gd name="T19" fmla="*/ 206 h 819"/>
                <a:gd name="T20" fmla="*/ 333 w 514"/>
                <a:gd name="T21" fmla="*/ 87 h 819"/>
                <a:gd name="T22" fmla="*/ 257 w 514"/>
                <a:gd name="T23" fmla="*/ 50 h 819"/>
                <a:gd name="T24" fmla="*/ 260 w 514"/>
                <a:gd name="T25" fmla="*/ 0 h 819"/>
                <a:gd name="T26" fmla="*/ 451 w 514"/>
                <a:gd name="T27" fmla="*/ 99 h 819"/>
                <a:gd name="T28" fmla="*/ 514 w 514"/>
                <a:gd name="T29" fmla="*/ 399 h 819"/>
                <a:gd name="T30" fmla="*/ 447 w 514"/>
                <a:gd name="T31" fmla="*/ 713 h 819"/>
                <a:gd name="T32" fmla="*/ 251 w 514"/>
                <a:gd name="T33" fmla="*/ 819 h 819"/>
                <a:gd name="T34" fmla="*/ 62 w 514"/>
                <a:gd name="T35" fmla="*/ 719 h 819"/>
                <a:gd name="T36" fmla="*/ 0 w 514"/>
                <a:gd name="T37" fmla="*/ 417 h 819"/>
                <a:gd name="T38" fmla="*/ 19 w 514"/>
                <a:gd name="T39" fmla="*/ 231 h 819"/>
                <a:gd name="T40" fmla="*/ 73 w 514"/>
                <a:gd name="T41" fmla="*/ 101 h 819"/>
                <a:gd name="T42" fmla="*/ 155 w 514"/>
                <a:gd name="T43" fmla="*/ 25 h 819"/>
                <a:gd name="T44" fmla="*/ 260 w 514"/>
                <a:gd name="T45"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4" h="819">
                  <a:moveTo>
                    <a:pt x="257" y="50"/>
                  </a:moveTo>
                  <a:cubicBezTo>
                    <a:pt x="230" y="50"/>
                    <a:pt x="208" y="58"/>
                    <a:pt x="189" y="74"/>
                  </a:cubicBezTo>
                  <a:cubicBezTo>
                    <a:pt x="171" y="90"/>
                    <a:pt x="157" y="113"/>
                    <a:pt x="145" y="143"/>
                  </a:cubicBezTo>
                  <a:cubicBezTo>
                    <a:pt x="134" y="173"/>
                    <a:pt x="126" y="210"/>
                    <a:pt x="122" y="253"/>
                  </a:cubicBezTo>
                  <a:cubicBezTo>
                    <a:pt x="117" y="296"/>
                    <a:pt x="115" y="345"/>
                    <a:pt x="115" y="399"/>
                  </a:cubicBezTo>
                  <a:cubicBezTo>
                    <a:pt x="115" y="527"/>
                    <a:pt x="126" y="620"/>
                    <a:pt x="150" y="680"/>
                  </a:cubicBezTo>
                  <a:cubicBezTo>
                    <a:pt x="174" y="739"/>
                    <a:pt x="210" y="769"/>
                    <a:pt x="260" y="769"/>
                  </a:cubicBezTo>
                  <a:cubicBezTo>
                    <a:pt x="307" y="769"/>
                    <a:pt x="342" y="741"/>
                    <a:pt x="365" y="685"/>
                  </a:cubicBezTo>
                  <a:cubicBezTo>
                    <a:pt x="388" y="629"/>
                    <a:pt x="399" y="542"/>
                    <a:pt x="399" y="425"/>
                  </a:cubicBezTo>
                  <a:cubicBezTo>
                    <a:pt x="399" y="335"/>
                    <a:pt x="394" y="262"/>
                    <a:pt x="382" y="206"/>
                  </a:cubicBezTo>
                  <a:cubicBezTo>
                    <a:pt x="370" y="151"/>
                    <a:pt x="354" y="111"/>
                    <a:pt x="333" y="87"/>
                  </a:cubicBezTo>
                  <a:cubicBezTo>
                    <a:pt x="312" y="62"/>
                    <a:pt x="287" y="50"/>
                    <a:pt x="257" y="50"/>
                  </a:cubicBezTo>
                  <a:close/>
                  <a:moveTo>
                    <a:pt x="260" y="0"/>
                  </a:moveTo>
                  <a:cubicBezTo>
                    <a:pt x="346" y="0"/>
                    <a:pt x="409" y="33"/>
                    <a:pt x="451" y="99"/>
                  </a:cubicBezTo>
                  <a:cubicBezTo>
                    <a:pt x="493" y="165"/>
                    <a:pt x="514" y="265"/>
                    <a:pt x="514" y="399"/>
                  </a:cubicBezTo>
                  <a:cubicBezTo>
                    <a:pt x="514" y="537"/>
                    <a:pt x="491" y="642"/>
                    <a:pt x="447" y="713"/>
                  </a:cubicBezTo>
                  <a:cubicBezTo>
                    <a:pt x="402" y="784"/>
                    <a:pt x="337" y="819"/>
                    <a:pt x="251" y="819"/>
                  </a:cubicBezTo>
                  <a:cubicBezTo>
                    <a:pt x="166" y="819"/>
                    <a:pt x="103" y="786"/>
                    <a:pt x="62" y="719"/>
                  </a:cubicBezTo>
                  <a:cubicBezTo>
                    <a:pt x="21" y="653"/>
                    <a:pt x="0" y="552"/>
                    <a:pt x="0" y="417"/>
                  </a:cubicBezTo>
                  <a:cubicBezTo>
                    <a:pt x="0" y="345"/>
                    <a:pt x="7" y="283"/>
                    <a:pt x="19" y="231"/>
                  </a:cubicBezTo>
                  <a:cubicBezTo>
                    <a:pt x="32" y="178"/>
                    <a:pt x="50" y="135"/>
                    <a:pt x="73" y="101"/>
                  </a:cubicBezTo>
                  <a:cubicBezTo>
                    <a:pt x="96" y="67"/>
                    <a:pt x="123" y="41"/>
                    <a:pt x="155" y="25"/>
                  </a:cubicBezTo>
                  <a:cubicBezTo>
                    <a:pt x="187" y="9"/>
                    <a:pt x="222" y="0"/>
                    <a:pt x="26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3"/>
            <p:cNvSpPr>
              <a:spLocks/>
            </p:cNvSpPr>
            <p:nvPr/>
          </p:nvSpPr>
          <p:spPr bwMode="auto">
            <a:xfrm>
              <a:off x="6300788" y="3994150"/>
              <a:ext cx="79375" cy="84138"/>
            </a:xfrm>
            <a:custGeom>
              <a:avLst/>
              <a:gdLst>
                <a:gd name="T0" fmla="*/ 20 w 50"/>
                <a:gd name="T1" fmla="*/ 0 h 53"/>
                <a:gd name="T2" fmla="*/ 30 w 50"/>
                <a:gd name="T3" fmla="*/ 0 h 53"/>
                <a:gd name="T4" fmla="*/ 28 w 50"/>
                <a:gd name="T5" fmla="*/ 22 h 53"/>
                <a:gd name="T6" fmla="*/ 46 w 50"/>
                <a:gd name="T7" fmla="*/ 9 h 53"/>
                <a:gd name="T8" fmla="*/ 50 w 50"/>
                <a:gd name="T9" fmla="*/ 17 h 53"/>
                <a:gd name="T10" fmla="*/ 30 w 50"/>
                <a:gd name="T11" fmla="*/ 26 h 53"/>
                <a:gd name="T12" fmla="*/ 50 w 50"/>
                <a:gd name="T13" fmla="*/ 36 h 53"/>
                <a:gd name="T14" fmla="*/ 46 w 50"/>
                <a:gd name="T15" fmla="*/ 44 h 53"/>
                <a:gd name="T16" fmla="*/ 28 w 50"/>
                <a:gd name="T17" fmla="*/ 31 h 53"/>
                <a:gd name="T18" fmla="*/ 30 w 50"/>
                <a:gd name="T19" fmla="*/ 53 h 53"/>
                <a:gd name="T20" fmla="*/ 20 w 50"/>
                <a:gd name="T21" fmla="*/ 53 h 53"/>
                <a:gd name="T22" fmla="*/ 22 w 50"/>
                <a:gd name="T23" fmla="*/ 31 h 53"/>
                <a:gd name="T24" fmla="*/ 4 w 50"/>
                <a:gd name="T25" fmla="*/ 44 h 53"/>
                <a:gd name="T26" fmla="*/ 0 w 50"/>
                <a:gd name="T27" fmla="*/ 36 h 53"/>
                <a:gd name="T28" fmla="*/ 20 w 50"/>
                <a:gd name="T29" fmla="*/ 26 h 53"/>
                <a:gd name="T30" fmla="*/ 0 w 50"/>
                <a:gd name="T31" fmla="*/ 17 h 53"/>
                <a:gd name="T32" fmla="*/ 4 w 50"/>
                <a:gd name="T33" fmla="*/ 9 h 53"/>
                <a:gd name="T34" fmla="*/ 22 w 50"/>
                <a:gd name="T35" fmla="*/ 22 h 53"/>
                <a:gd name="T36" fmla="*/ 20 w 50"/>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3">
                  <a:moveTo>
                    <a:pt x="20" y="0"/>
                  </a:moveTo>
                  <a:lnTo>
                    <a:pt x="30" y="0"/>
                  </a:lnTo>
                  <a:lnTo>
                    <a:pt x="28" y="22"/>
                  </a:lnTo>
                  <a:lnTo>
                    <a:pt x="46" y="9"/>
                  </a:lnTo>
                  <a:lnTo>
                    <a:pt x="50" y="17"/>
                  </a:lnTo>
                  <a:lnTo>
                    <a:pt x="30" y="26"/>
                  </a:lnTo>
                  <a:lnTo>
                    <a:pt x="50" y="36"/>
                  </a:lnTo>
                  <a:lnTo>
                    <a:pt x="46" y="44"/>
                  </a:lnTo>
                  <a:lnTo>
                    <a:pt x="28" y="31"/>
                  </a:lnTo>
                  <a:lnTo>
                    <a:pt x="30" y="53"/>
                  </a:lnTo>
                  <a:lnTo>
                    <a:pt x="20" y="53"/>
                  </a:lnTo>
                  <a:lnTo>
                    <a:pt x="22" y="31"/>
                  </a:lnTo>
                  <a:lnTo>
                    <a:pt x="4" y="44"/>
                  </a:lnTo>
                  <a:lnTo>
                    <a:pt x="0" y="36"/>
                  </a:lnTo>
                  <a:lnTo>
                    <a:pt x="20" y="26"/>
                  </a:lnTo>
                  <a:lnTo>
                    <a:pt x="0" y="17"/>
                  </a:lnTo>
                  <a:lnTo>
                    <a:pt x="4" y="9"/>
                  </a:lnTo>
                  <a:lnTo>
                    <a:pt x="22" y="2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4"/>
            <p:cNvSpPr>
              <a:spLocks/>
            </p:cNvSpPr>
            <p:nvPr/>
          </p:nvSpPr>
          <p:spPr bwMode="auto">
            <a:xfrm>
              <a:off x="6461125" y="3948113"/>
              <a:ext cx="93663" cy="153988"/>
            </a:xfrm>
            <a:custGeom>
              <a:avLst/>
              <a:gdLst>
                <a:gd name="T0" fmla="*/ 262 w 493"/>
                <a:gd name="T1" fmla="*/ 0 h 810"/>
                <a:gd name="T2" fmla="*/ 426 w 493"/>
                <a:gd name="T3" fmla="*/ 48 h 810"/>
                <a:gd name="T4" fmla="*/ 482 w 493"/>
                <a:gd name="T5" fmla="*/ 187 h 810"/>
                <a:gd name="T6" fmla="*/ 476 w 493"/>
                <a:gd name="T7" fmla="*/ 244 h 810"/>
                <a:gd name="T8" fmla="*/ 457 w 493"/>
                <a:gd name="T9" fmla="*/ 295 h 810"/>
                <a:gd name="T10" fmla="*/ 421 w 493"/>
                <a:gd name="T11" fmla="*/ 350 h 810"/>
                <a:gd name="T12" fmla="*/ 372 w 493"/>
                <a:gd name="T13" fmla="*/ 410 h 810"/>
                <a:gd name="T14" fmla="*/ 279 w 493"/>
                <a:gd name="T15" fmla="*/ 510 h 810"/>
                <a:gd name="T16" fmla="*/ 115 w 493"/>
                <a:gd name="T17" fmla="*/ 716 h 810"/>
                <a:gd name="T18" fmla="*/ 336 w 493"/>
                <a:gd name="T19" fmla="*/ 716 h 810"/>
                <a:gd name="T20" fmla="*/ 382 w 493"/>
                <a:gd name="T21" fmla="*/ 712 h 810"/>
                <a:gd name="T22" fmla="*/ 411 w 493"/>
                <a:gd name="T23" fmla="*/ 701 h 810"/>
                <a:gd name="T24" fmla="*/ 427 w 493"/>
                <a:gd name="T25" fmla="*/ 679 h 810"/>
                <a:gd name="T26" fmla="*/ 443 w 493"/>
                <a:gd name="T27" fmla="*/ 638 h 810"/>
                <a:gd name="T28" fmla="*/ 493 w 493"/>
                <a:gd name="T29" fmla="*/ 638 h 810"/>
                <a:gd name="T30" fmla="*/ 483 w 493"/>
                <a:gd name="T31" fmla="*/ 810 h 810"/>
                <a:gd name="T32" fmla="*/ 0 w 493"/>
                <a:gd name="T33" fmla="*/ 810 h 810"/>
                <a:gd name="T34" fmla="*/ 0 w 493"/>
                <a:gd name="T35" fmla="*/ 781 h 810"/>
                <a:gd name="T36" fmla="*/ 68 w 493"/>
                <a:gd name="T37" fmla="*/ 655 h 810"/>
                <a:gd name="T38" fmla="*/ 190 w 493"/>
                <a:gd name="T39" fmla="*/ 504 h 810"/>
                <a:gd name="T40" fmla="*/ 287 w 493"/>
                <a:gd name="T41" fmla="*/ 390 h 810"/>
                <a:gd name="T42" fmla="*/ 336 w 493"/>
                <a:gd name="T43" fmla="*/ 317 h 810"/>
                <a:gd name="T44" fmla="*/ 360 w 493"/>
                <a:gd name="T45" fmla="*/ 259 h 810"/>
                <a:gd name="T46" fmla="*/ 367 w 493"/>
                <a:gd name="T47" fmla="*/ 204 h 810"/>
                <a:gd name="T48" fmla="*/ 353 w 493"/>
                <a:gd name="T49" fmla="*/ 127 h 810"/>
                <a:gd name="T50" fmla="*/ 309 w 493"/>
                <a:gd name="T51" fmla="*/ 74 h 810"/>
                <a:gd name="T52" fmla="*/ 237 w 493"/>
                <a:gd name="T53" fmla="*/ 54 h 810"/>
                <a:gd name="T54" fmla="*/ 89 w 493"/>
                <a:gd name="T55" fmla="*/ 176 h 810"/>
                <a:gd name="T56" fmla="*/ 18 w 493"/>
                <a:gd name="T57" fmla="*/ 176 h 810"/>
                <a:gd name="T58" fmla="*/ 18 w 493"/>
                <a:gd name="T59" fmla="*/ 64 h 810"/>
                <a:gd name="T60" fmla="*/ 151 w 493"/>
                <a:gd name="T61" fmla="*/ 15 h 810"/>
                <a:gd name="T62" fmla="*/ 262 w 493"/>
                <a:gd name="T6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3" h="810">
                  <a:moveTo>
                    <a:pt x="262" y="0"/>
                  </a:moveTo>
                  <a:cubicBezTo>
                    <a:pt x="334" y="0"/>
                    <a:pt x="389" y="16"/>
                    <a:pt x="426" y="48"/>
                  </a:cubicBezTo>
                  <a:cubicBezTo>
                    <a:pt x="463" y="80"/>
                    <a:pt x="482" y="126"/>
                    <a:pt x="482" y="187"/>
                  </a:cubicBezTo>
                  <a:cubicBezTo>
                    <a:pt x="482" y="207"/>
                    <a:pt x="480" y="226"/>
                    <a:pt x="476" y="244"/>
                  </a:cubicBezTo>
                  <a:cubicBezTo>
                    <a:pt x="472" y="261"/>
                    <a:pt x="465" y="278"/>
                    <a:pt x="457" y="295"/>
                  </a:cubicBezTo>
                  <a:cubicBezTo>
                    <a:pt x="448" y="312"/>
                    <a:pt x="436" y="331"/>
                    <a:pt x="421" y="350"/>
                  </a:cubicBezTo>
                  <a:cubicBezTo>
                    <a:pt x="406" y="370"/>
                    <a:pt x="390" y="390"/>
                    <a:pt x="372" y="410"/>
                  </a:cubicBezTo>
                  <a:cubicBezTo>
                    <a:pt x="354" y="430"/>
                    <a:pt x="323" y="463"/>
                    <a:pt x="279" y="510"/>
                  </a:cubicBezTo>
                  <a:cubicBezTo>
                    <a:pt x="204" y="589"/>
                    <a:pt x="150" y="657"/>
                    <a:pt x="115" y="716"/>
                  </a:cubicBezTo>
                  <a:lnTo>
                    <a:pt x="336" y="716"/>
                  </a:lnTo>
                  <a:cubicBezTo>
                    <a:pt x="355" y="716"/>
                    <a:pt x="371" y="715"/>
                    <a:pt x="382" y="712"/>
                  </a:cubicBezTo>
                  <a:cubicBezTo>
                    <a:pt x="394" y="710"/>
                    <a:pt x="404" y="706"/>
                    <a:pt x="411" y="701"/>
                  </a:cubicBezTo>
                  <a:cubicBezTo>
                    <a:pt x="418" y="695"/>
                    <a:pt x="423" y="688"/>
                    <a:pt x="427" y="679"/>
                  </a:cubicBezTo>
                  <a:cubicBezTo>
                    <a:pt x="431" y="670"/>
                    <a:pt x="437" y="657"/>
                    <a:pt x="443" y="638"/>
                  </a:cubicBezTo>
                  <a:lnTo>
                    <a:pt x="493" y="638"/>
                  </a:lnTo>
                  <a:lnTo>
                    <a:pt x="483" y="810"/>
                  </a:lnTo>
                  <a:lnTo>
                    <a:pt x="0" y="810"/>
                  </a:lnTo>
                  <a:lnTo>
                    <a:pt x="0" y="781"/>
                  </a:lnTo>
                  <a:cubicBezTo>
                    <a:pt x="17" y="740"/>
                    <a:pt x="40" y="698"/>
                    <a:pt x="68" y="655"/>
                  </a:cubicBezTo>
                  <a:cubicBezTo>
                    <a:pt x="97" y="613"/>
                    <a:pt x="137" y="562"/>
                    <a:pt x="190" y="504"/>
                  </a:cubicBezTo>
                  <a:cubicBezTo>
                    <a:pt x="235" y="454"/>
                    <a:pt x="268" y="416"/>
                    <a:pt x="287" y="390"/>
                  </a:cubicBezTo>
                  <a:cubicBezTo>
                    <a:pt x="309" y="362"/>
                    <a:pt x="326" y="338"/>
                    <a:pt x="336" y="317"/>
                  </a:cubicBezTo>
                  <a:cubicBezTo>
                    <a:pt x="347" y="297"/>
                    <a:pt x="355" y="277"/>
                    <a:pt x="360" y="259"/>
                  </a:cubicBezTo>
                  <a:cubicBezTo>
                    <a:pt x="364" y="241"/>
                    <a:pt x="367" y="223"/>
                    <a:pt x="367" y="204"/>
                  </a:cubicBezTo>
                  <a:cubicBezTo>
                    <a:pt x="367" y="175"/>
                    <a:pt x="362" y="149"/>
                    <a:pt x="353" y="127"/>
                  </a:cubicBezTo>
                  <a:cubicBezTo>
                    <a:pt x="343" y="104"/>
                    <a:pt x="329" y="87"/>
                    <a:pt x="309" y="74"/>
                  </a:cubicBezTo>
                  <a:cubicBezTo>
                    <a:pt x="290" y="61"/>
                    <a:pt x="266" y="54"/>
                    <a:pt x="237" y="54"/>
                  </a:cubicBezTo>
                  <a:cubicBezTo>
                    <a:pt x="163" y="54"/>
                    <a:pt x="114" y="95"/>
                    <a:pt x="89" y="176"/>
                  </a:cubicBezTo>
                  <a:lnTo>
                    <a:pt x="18" y="176"/>
                  </a:lnTo>
                  <a:lnTo>
                    <a:pt x="18" y="64"/>
                  </a:lnTo>
                  <a:cubicBezTo>
                    <a:pt x="65" y="41"/>
                    <a:pt x="109" y="25"/>
                    <a:pt x="151" y="15"/>
                  </a:cubicBezTo>
                  <a:cubicBezTo>
                    <a:pt x="192" y="5"/>
                    <a:pt x="229" y="0"/>
                    <a:pt x="26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05"/>
            <p:cNvSpPr>
              <a:spLocks/>
            </p:cNvSpPr>
            <p:nvPr/>
          </p:nvSpPr>
          <p:spPr bwMode="auto">
            <a:xfrm>
              <a:off x="6586538" y="3911600"/>
              <a:ext cx="68263" cy="107950"/>
            </a:xfrm>
            <a:custGeom>
              <a:avLst/>
              <a:gdLst>
                <a:gd name="T0" fmla="*/ 188 w 363"/>
                <a:gd name="T1" fmla="*/ 0 h 564"/>
                <a:gd name="T2" fmla="*/ 253 w 363"/>
                <a:gd name="T3" fmla="*/ 7 h 564"/>
                <a:gd name="T4" fmla="*/ 304 w 363"/>
                <a:gd name="T5" fmla="*/ 30 h 564"/>
                <a:gd name="T6" fmla="*/ 339 w 363"/>
                <a:gd name="T7" fmla="*/ 67 h 564"/>
                <a:gd name="T8" fmla="*/ 351 w 363"/>
                <a:gd name="T9" fmla="*/ 118 h 564"/>
                <a:gd name="T10" fmla="*/ 343 w 363"/>
                <a:gd name="T11" fmla="*/ 166 h 564"/>
                <a:gd name="T12" fmla="*/ 319 w 363"/>
                <a:gd name="T13" fmla="*/ 205 h 564"/>
                <a:gd name="T14" fmla="*/ 280 w 363"/>
                <a:gd name="T15" fmla="*/ 236 h 564"/>
                <a:gd name="T16" fmla="*/ 226 w 363"/>
                <a:gd name="T17" fmla="*/ 263 h 564"/>
                <a:gd name="T18" fmla="*/ 226 w 363"/>
                <a:gd name="T19" fmla="*/ 268 h 564"/>
                <a:gd name="T20" fmla="*/ 280 w 363"/>
                <a:gd name="T21" fmla="*/ 284 h 564"/>
                <a:gd name="T22" fmla="*/ 323 w 363"/>
                <a:gd name="T23" fmla="*/ 313 h 564"/>
                <a:gd name="T24" fmla="*/ 353 w 363"/>
                <a:gd name="T25" fmla="*/ 353 h 564"/>
                <a:gd name="T26" fmla="*/ 363 w 363"/>
                <a:gd name="T27" fmla="*/ 404 h 564"/>
                <a:gd name="T28" fmla="*/ 350 w 363"/>
                <a:gd name="T29" fmla="*/ 467 h 564"/>
                <a:gd name="T30" fmla="*/ 312 w 363"/>
                <a:gd name="T31" fmla="*/ 518 h 564"/>
                <a:gd name="T32" fmla="*/ 248 w 363"/>
                <a:gd name="T33" fmla="*/ 552 h 564"/>
                <a:gd name="T34" fmla="*/ 160 w 363"/>
                <a:gd name="T35" fmla="*/ 564 h 564"/>
                <a:gd name="T36" fmla="*/ 78 w 363"/>
                <a:gd name="T37" fmla="*/ 556 h 564"/>
                <a:gd name="T38" fmla="*/ 0 w 363"/>
                <a:gd name="T39" fmla="*/ 535 h 564"/>
                <a:gd name="T40" fmla="*/ 0 w 363"/>
                <a:gd name="T41" fmla="*/ 442 h 564"/>
                <a:gd name="T42" fmla="*/ 56 w 363"/>
                <a:gd name="T43" fmla="*/ 442 h 564"/>
                <a:gd name="T44" fmla="*/ 72 w 363"/>
                <a:gd name="T45" fmla="*/ 479 h 564"/>
                <a:gd name="T46" fmla="*/ 94 w 363"/>
                <a:gd name="T47" fmla="*/ 504 h 564"/>
                <a:gd name="T48" fmla="*/ 123 w 363"/>
                <a:gd name="T49" fmla="*/ 518 h 564"/>
                <a:gd name="T50" fmla="*/ 161 w 363"/>
                <a:gd name="T51" fmla="*/ 522 h 564"/>
                <a:gd name="T52" fmla="*/ 245 w 363"/>
                <a:gd name="T53" fmla="*/ 496 h 564"/>
                <a:gd name="T54" fmla="*/ 274 w 363"/>
                <a:gd name="T55" fmla="*/ 416 h 564"/>
                <a:gd name="T56" fmla="*/ 236 w 363"/>
                <a:gd name="T57" fmla="*/ 329 h 564"/>
                <a:gd name="T58" fmla="*/ 124 w 363"/>
                <a:gd name="T59" fmla="*/ 300 h 564"/>
                <a:gd name="T60" fmla="*/ 87 w 363"/>
                <a:gd name="T61" fmla="*/ 300 h 564"/>
                <a:gd name="T62" fmla="*/ 87 w 363"/>
                <a:gd name="T63" fmla="*/ 258 h 564"/>
                <a:gd name="T64" fmla="*/ 165 w 363"/>
                <a:gd name="T65" fmla="*/ 246 h 564"/>
                <a:gd name="T66" fmla="*/ 219 w 363"/>
                <a:gd name="T67" fmla="*/ 218 h 564"/>
                <a:gd name="T68" fmla="*/ 252 w 363"/>
                <a:gd name="T69" fmla="*/ 179 h 564"/>
                <a:gd name="T70" fmla="*/ 263 w 363"/>
                <a:gd name="T71" fmla="*/ 132 h 564"/>
                <a:gd name="T72" fmla="*/ 238 w 363"/>
                <a:gd name="T73" fmla="*/ 67 h 564"/>
                <a:gd name="T74" fmla="*/ 167 w 363"/>
                <a:gd name="T75" fmla="*/ 43 h 564"/>
                <a:gd name="T76" fmla="*/ 102 w 363"/>
                <a:gd name="T77" fmla="*/ 64 h 564"/>
                <a:gd name="T78" fmla="*/ 61 w 363"/>
                <a:gd name="T79" fmla="*/ 128 h 564"/>
                <a:gd name="T80" fmla="*/ 7 w 363"/>
                <a:gd name="T81" fmla="*/ 128 h 564"/>
                <a:gd name="T82" fmla="*/ 7 w 363"/>
                <a:gd name="T83" fmla="*/ 44 h 564"/>
                <a:gd name="T84" fmla="*/ 102 w 363"/>
                <a:gd name="T85" fmla="*/ 11 h 564"/>
                <a:gd name="T86" fmla="*/ 188 w 363"/>
                <a:gd name="T8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564">
                  <a:moveTo>
                    <a:pt x="188" y="0"/>
                  </a:moveTo>
                  <a:cubicBezTo>
                    <a:pt x="211" y="0"/>
                    <a:pt x="233" y="3"/>
                    <a:pt x="253" y="7"/>
                  </a:cubicBezTo>
                  <a:cubicBezTo>
                    <a:pt x="273" y="12"/>
                    <a:pt x="290" y="20"/>
                    <a:pt x="304" y="30"/>
                  </a:cubicBezTo>
                  <a:cubicBezTo>
                    <a:pt x="319" y="39"/>
                    <a:pt x="330" y="52"/>
                    <a:pt x="339" y="67"/>
                  </a:cubicBezTo>
                  <a:cubicBezTo>
                    <a:pt x="347" y="81"/>
                    <a:pt x="351" y="98"/>
                    <a:pt x="351" y="118"/>
                  </a:cubicBezTo>
                  <a:cubicBezTo>
                    <a:pt x="351" y="136"/>
                    <a:pt x="348" y="152"/>
                    <a:pt x="343" y="166"/>
                  </a:cubicBezTo>
                  <a:cubicBezTo>
                    <a:pt x="338" y="180"/>
                    <a:pt x="330" y="193"/>
                    <a:pt x="319" y="205"/>
                  </a:cubicBezTo>
                  <a:cubicBezTo>
                    <a:pt x="309" y="216"/>
                    <a:pt x="295" y="227"/>
                    <a:pt x="280" y="236"/>
                  </a:cubicBezTo>
                  <a:cubicBezTo>
                    <a:pt x="264" y="245"/>
                    <a:pt x="246" y="254"/>
                    <a:pt x="226" y="263"/>
                  </a:cubicBezTo>
                  <a:lnTo>
                    <a:pt x="226" y="268"/>
                  </a:lnTo>
                  <a:cubicBezTo>
                    <a:pt x="245" y="271"/>
                    <a:pt x="263" y="277"/>
                    <a:pt x="280" y="284"/>
                  </a:cubicBezTo>
                  <a:cubicBezTo>
                    <a:pt x="296" y="292"/>
                    <a:pt x="311" y="302"/>
                    <a:pt x="323" y="313"/>
                  </a:cubicBezTo>
                  <a:cubicBezTo>
                    <a:pt x="336" y="325"/>
                    <a:pt x="345" y="338"/>
                    <a:pt x="353" y="353"/>
                  </a:cubicBezTo>
                  <a:cubicBezTo>
                    <a:pt x="360" y="369"/>
                    <a:pt x="363" y="385"/>
                    <a:pt x="363" y="404"/>
                  </a:cubicBezTo>
                  <a:cubicBezTo>
                    <a:pt x="363" y="427"/>
                    <a:pt x="359" y="448"/>
                    <a:pt x="350" y="467"/>
                  </a:cubicBezTo>
                  <a:cubicBezTo>
                    <a:pt x="342" y="487"/>
                    <a:pt x="329" y="504"/>
                    <a:pt x="312" y="518"/>
                  </a:cubicBezTo>
                  <a:cubicBezTo>
                    <a:pt x="295" y="533"/>
                    <a:pt x="273" y="544"/>
                    <a:pt x="248" y="552"/>
                  </a:cubicBezTo>
                  <a:cubicBezTo>
                    <a:pt x="223" y="560"/>
                    <a:pt x="193" y="564"/>
                    <a:pt x="160" y="564"/>
                  </a:cubicBezTo>
                  <a:cubicBezTo>
                    <a:pt x="133" y="564"/>
                    <a:pt x="106" y="561"/>
                    <a:pt x="78" y="556"/>
                  </a:cubicBezTo>
                  <a:cubicBezTo>
                    <a:pt x="51" y="551"/>
                    <a:pt x="25" y="544"/>
                    <a:pt x="0" y="535"/>
                  </a:cubicBezTo>
                  <a:lnTo>
                    <a:pt x="0" y="442"/>
                  </a:lnTo>
                  <a:lnTo>
                    <a:pt x="56" y="442"/>
                  </a:lnTo>
                  <a:cubicBezTo>
                    <a:pt x="60" y="457"/>
                    <a:pt x="66" y="469"/>
                    <a:pt x="72" y="479"/>
                  </a:cubicBezTo>
                  <a:cubicBezTo>
                    <a:pt x="78" y="489"/>
                    <a:pt x="86" y="497"/>
                    <a:pt x="94" y="504"/>
                  </a:cubicBezTo>
                  <a:cubicBezTo>
                    <a:pt x="103" y="510"/>
                    <a:pt x="112" y="515"/>
                    <a:pt x="123" y="518"/>
                  </a:cubicBezTo>
                  <a:cubicBezTo>
                    <a:pt x="134" y="521"/>
                    <a:pt x="147" y="522"/>
                    <a:pt x="161" y="522"/>
                  </a:cubicBezTo>
                  <a:cubicBezTo>
                    <a:pt x="198" y="522"/>
                    <a:pt x="226" y="513"/>
                    <a:pt x="245" y="496"/>
                  </a:cubicBezTo>
                  <a:cubicBezTo>
                    <a:pt x="264" y="478"/>
                    <a:pt x="274" y="451"/>
                    <a:pt x="274" y="416"/>
                  </a:cubicBezTo>
                  <a:cubicBezTo>
                    <a:pt x="274" y="378"/>
                    <a:pt x="261" y="349"/>
                    <a:pt x="236" y="329"/>
                  </a:cubicBezTo>
                  <a:cubicBezTo>
                    <a:pt x="211" y="309"/>
                    <a:pt x="174" y="300"/>
                    <a:pt x="124" y="300"/>
                  </a:cubicBezTo>
                  <a:lnTo>
                    <a:pt x="87" y="300"/>
                  </a:lnTo>
                  <a:lnTo>
                    <a:pt x="87" y="258"/>
                  </a:lnTo>
                  <a:cubicBezTo>
                    <a:pt x="117" y="257"/>
                    <a:pt x="143" y="253"/>
                    <a:pt x="165" y="246"/>
                  </a:cubicBezTo>
                  <a:cubicBezTo>
                    <a:pt x="187" y="239"/>
                    <a:pt x="205" y="230"/>
                    <a:pt x="219" y="218"/>
                  </a:cubicBezTo>
                  <a:cubicBezTo>
                    <a:pt x="234" y="207"/>
                    <a:pt x="245" y="194"/>
                    <a:pt x="252" y="179"/>
                  </a:cubicBezTo>
                  <a:cubicBezTo>
                    <a:pt x="259" y="164"/>
                    <a:pt x="263" y="149"/>
                    <a:pt x="263" y="132"/>
                  </a:cubicBezTo>
                  <a:cubicBezTo>
                    <a:pt x="263" y="104"/>
                    <a:pt x="255" y="82"/>
                    <a:pt x="238" y="67"/>
                  </a:cubicBezTo>
                  <a:cubicBezTo>
                    <a:pt x="222" y="51"/>
                    <a:pt x="198" y="43"/>
                    <a:pt x="167" y="43"/>
                  </a:cubicBezTo>
                  <a:cubicBezTo>
                    <a:pt x="141" y="43"/>
                    <a:pt x="120" y="50"/>
                    <a:pt x="102" y="64"/>
                  </a:cubicBezTo>
                  <a:cubicBezTo>
                    <a:pt x="84" y="78"/>
                    <a:pt x="71" y="100"/>
                    <a:pt x="61" y="128"/>
                  </a:cubicBezTo>
                  <a:lnTo>
                    <a:pt x="7" y="128"/>
                  </a:lnTo>
                  <a:lnTo>
                    <a:pt x="7" y="44"/>
                  </a:lnTo>
                  <a:cubicBezTo>
                    <a:pt x="41" y="29"/>
                    <a:pt x="72" y="18"/>
                    <a:pt x="102" y="11"/>
                  </a:cubicBezTo>
                  <a:cubicBezTo>
                    <a:pt x="132" y="4"/>
                    <a:pt x="161" y="0"/>
                    <a:pt x="18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6"/>
            <p:cNvSpPr>
              <a:spLocks/>
            </p:cNvSpPr>
            <p:nvPr/>
          </p:nvSpPr>
          <p:spPr bwMode="auto">
            <a:xfrm>
              <a:off x="6748463" y="3963988"/>
              <a:ext cx="138113" cy="144463"/>
            </a:xfrm>
            <a:custGeom>
              <a:avLst/>
              <a:gdLst>
                <a:gd name="T0" fmla="*/ 38 w 87"/>
                <a:gd name="T1" fmla="*/ 0 h 91"/>
                <a:gd name="T2" fmla="*/ 48 w 87"/>
                <a:gd name="T3" fmla="*/ 0 h 91"/>
                <a:gd name="T4" fmla="*/ 48 w 87"/>
                <a:gd name="T5" fmla="*/ 41 h 91"/>
                <a:gd name="T6" fmla="*/ 87 w 87"/>
                <a:gd name="T7" fmla="*/ 41 h 91"/>
                <a:gd name="T8" fmla="*/ 87 w 87"/>
                <a:gd name="T9" fmla="*/ 50 h 91"/>
                <a:gd name="T10" fmla="*/ 48 w 87"/>
                <a:gd name="T11" fmla="*/ 50 h 91"/>
                <a:gd name="T12" fmla="*/ 48 w 87"/>
                <a:gd name="T13" fmla="*/ 91 h 91"/>
                <a:gd name="T14" fmla="*/ 38 w 87"/>
                <a:gd name="T15" fmla="*/ 91 h 91"/>
                <a:gd name="T16" fmla="*/ 38 w 87"/>
                <a:gd name="T17" fmla="*/ 50 h 91"/>
                <a:gd name="T18" fmla="*/ 0 w 87"/>
                <a:gd name="T19" fmla="*/ 50 h 91"/>
                <a:gd name="T20" fmla="*/ 0 w 87"/>
                <a:gd name="T21" fmla="*/ 41 h 91"/>
                <a:gd name="T22" fmla="*/ 38 w 87"/>
                <a:gd name="T23" fmla="*/ 41 h 91"/>
                <a:gd name="T24" fmla="*/ 38 w 8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91">
                  <a:moveTo>
                    <a:pt x="38" y="0"/>
                  </a:moveTo>
                  <a:lnTo>
                    <a:pt x="48" y="0"/>
                  </a:lnTo>
                  <a:lnTo>
                    <a:pt x="48" y="41"/>
                  </a:lnTo>
                  <a:lnTo>
                    <a:pt x="87" y="41"/>
                  </a:lnTo>
                  <a:lnTo>
                    <a:pt x="87" y="50"/>
                  </a:lnTo>
                  <a:lnTo>
                    <a:pt x="48" y="50"/>
                  </a:lnTo>
                  <a:lnTo>
                    <a:pt x="48" y="91"/>
                  </a:lnTo>
                  <a:lnTo>
                    <a:pt x="38" y="91"/>
                  </a:lnTo>
                  <a:lnTo>
                    <a:pt x="38" y="50"/>
                  </a:lnTo>
                  <a:lnTo>
                    <a:pt x="0" y="50"/>
                  </a:lnTo>
                  <a:lnTo>
                    <a:pt x="0" y="41"/>
                  </a:lnTo>
                  <a:lnTo>
                    <a:pt x="38" y="4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7"/>
            <p:cNvSpPr>
              <a:spLocks/>
            </p:cNvSpPr>
            <p:nvPr/>
          </p:nvSpPr>
          <p:spPr bwMode="auto">
            <a:xfrm>
              <a:off x="7169150" y="3948113"/>
              <a:ext cx="88900" cy="153988"/>
            </a:xfrm>
            <a:custGeom>
              <a:avLst/>
              <a:gdLst>
                <a:gd name="T0" fmla="*/ 274 w 467"/>
                <a:gd name="T1" fmla="*/ 0 h 810"/>
                <a:gd name="T2" fmla="*/ 307 w 467"/>
                <a:gd name="T3" fmla="*/ 0 h 810"/>
                <a:gd name="T4" fmla="*/ 303 w 467"/>
                <a:gd name="T5" fmla="*/ 156 h 810"/>
                <a:gd name="T6" fmla="*/ 303 w 467"/>
                <a:gd name="T7" fmla="*/ 657 h 810"/>
                <a:gd name="T8" fmla="*/ 307 w 467"/>
                <a:gd name="T9" fmla="*/ 708 h 810"/>
                <a:gd name="T10" fmla="*/ 320 w 467"/>
                <a:gd name="T11" fmla="*/ 736 h 810"/>
                <a:gd name="T12" fmla="*/ 348 w 467"/>
                <a:gd name="T13" fmla="*/ 753 h 810"/>
                <a:gd name="T14" fmla="*/ 394 w 467"/>
                <a:gd name="T15" fmla="*/ 762 h 810"/>
                <a:gd name="T16" fmla="*/ 467 w 467"/>
                <a:gd name="T17" fmla="*/ 767 h 810"/>
                <a:gd name="T18" fmla="*/ 467 w 467"/>
                <a:gd name="T19" fmla="*/ 810 h 810"/>
                <a:gd name="T20" fmla="*/ 33 w 467"/>
                <a:gd name="T21" fmla="*/ 810 h 810"/>
                <a:gd name="T22" fmla="*/ 33 w 467"/>
                <a:gd name="T23" fmla="*/ 767 h 810"/>
                <a:gd name="T24" fmla="*/ 126 w 467"/>
                <a:gd name="T25" fmla="*/ 759 h 810"/>
                <a:gd name="T26" fmla="*/ 169 w 467"/>
                <a:gd name="T27" fmla="*/ 744 h 810"/>
                <a:gd name="T28" fmla="*/ 190 w 467"/>
                <a:gd name="T29" fmla="*/ 716 h 810"/>
                <a:gd name="T30" fmla="*/ 197 w 467"/>
                <a:gd name="T31" fmla="*/ 657 h 810"/>
                <a:gd name="T32" fmla="*/ 197 w 467"/>
                <a:gd name="T33" fmla="*/ 181 h 810"/>
                <a:gd name="T34" fmla="*/ 189 w 467"/>
                <a:gd name="T35" fmla="*/ 147 h 810"/>
                <a:gd name="T36" fmla="*/ 165 w 467"/>
                <a:gd name="T37" fmla="*/ 136 h 810"/>
                <a:gd name="T38" fmla="*/ 111 w 467"/>
                <a:gd name="T39" fmla="*/ 156 h 810"/>
                <a:gd name="T40" fmla="*/ 26 w 467"/>
                <a:gd name="T41" fmla="*/ 209 h 810"/>
                <a:gd name="T42" fmla="*/ 0 w 467"/>
                <a:gd name="T43" fmla="*/ 164 h 810"/>
                <a:gd name="T44" fmla="*/ 274 w 467"/>
                <a:gd name="T45"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7" h="810">
                  <a:moveTo>
                    <a:pt x="274" y="0"/>
                  </a:moveTo>
                  <a:lnTo>
                    <a:pt x="307" y="0"/>
                  </a:lnTo>
                  <a:cubicBezTo>
                    <a:pt x="304" y="38"/>
                    <a:pt x="303" y="90"/>
                    <a:pt x="303" y="156"/>
                  </a:cubicBezTo>
                  <a:lnTo>
                    <a:pt x="303" y="657"/>
                  </a:lnTo>
                  <a:cubicBezTo>
                    <a:pt x="303" y="679"/>
                    <a:pt x="304" y="696"/>
                    <a:pt x="307" y="708"/>
                  </a:cubicBezTo>
                  <a:cubicBezTo>
                    <a:pt x="309" y="719"/>
                    <a:pt x="314" y="729"/>
                    <a:pt x="320" y="736"/>
                  </a:cubicBezTo>
                  <a:cubicBezTo>
                    <a:pt x="327" y="743"/>
                    <a:pt x="336" y="749"/>
                    <a:pt x="348" y="753"/>
                  </a:cubicBezTo>
                  <a:cubicBezTo>
                    <a:pt x="360" y="757"/>
                    <a:pt x="375" y="760"/>
                    <a:pt x="394" y="762"/>
                  </a:cubicBezTo>
                  <a:cubicBezTo>
                    <a:pt x="412" y="765"/>
                    <a:pt x="436" y="766"/>
                    <a:pt x="467" y="767"/>
                  </a:cubicBezTo>
                  <a:lnTo>
                    <a:pt x="467" y="810"/>
                  </a:lnTo>
                  <a:lnTo>
                    <a:pt x="33" y="810"/>
                  </a:lnTo>
                  <a:lnTo>
                    <a:pt x="33" y="767"/>
                  </a:lnTo>
                  <a:cubicBezTo>
                    <a:pt x="77" y="765"/>
                    <a:pt x="108" y="762"/>
                    <a:pt x="126" y="759"/>
                  </a:cubicBezTo>
                  <a:cubicBezTo>
                    <a:pt x="145" y="756"/>
                    <a:pt x="159" y="751"/>
                    <a:pt x="169" y="744"/>
                  </a:cubicBezTo>
                  <a:cubicBezTo>
                    <a:pt x="179" y="737"/>
                    <a:pt x="186" y="728"/>
                    <a:pt x="190" y="716"/>
                  </a:cubicBezTo>
                  <a:cubicBezTo>
                    <a:pt x="195" y="704"/>
                    <a:pt x="197" y="684"/>
                    <a:pt x="197" y="657"/>
                  </a:cubicBezTo>
                  <a:lnTo>
                    <a:pt x="197" y="181"/>
                  </a:lnTo>
                  <a:cubicBezTo>
                    <a:pt x="197" y="166"/>
                    <a:pt x="194" y="154"/>
                    <a:pt x="189" y="147"/>
                  </a:cubicBezTo>
                  <a:cubicBezTo>
                    <a:pt x="183" y="140"/>
                    <a:pt x="175" y="136"/>
                    <a:pt x="165" y="136"/>
                  </a:cubicBezTo>
                  <a:cubicBezTo>
                    <a:pt x="152" y="136"/>
                    <a:pt x="134" y="143"/>
                    <a:pt x="111" y="156"/>
                  </a:cubicBezTo>
                  <a:cubicBezTo>
                    <a:pt x="88" y="169"/>
                    <a:pt x="60" y="186"/>
                    <a:pt x="26" y="209"/>
                  </a:cubicBezTo>
                  <a:lnTo>
                    <a:pt x="0" y="164"/>
                  </a:lnTo>
                  <a:lnTo>
                    <a:pt x="27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08"/>
            <p:cNvSpPr>
              <a:spLocks/>
            </p:cNvSpPr>
            <p:nvPr/>
          </p:nvSpPr>
          <p:spPr bwMode="auto">
            <a:xfrm>
              <a:off x="7342188" y="3994150"/>
              <a:ext cx="80963" cy="84138"/>
            </a:xfrm>
            <a:custGeom>
              <a:avLst/>
              <a:gdLst>
                <a:gd name="T0" fmla="*/ 21 w 51"/>
                <a:gd name="T1" fmla="*/ 0 h 53"/>
                <a:gd name="T2" fmla="*/ 30 w 51"/>
                <a:gd name="T3" fmla="*/ 0 h 53"/>
                <a:gd name="T4" fmla="*/ 28 w 51"/>
                <a:gd name="T5" fmla="*/ 22 h 53"/>
                <a:gd name="T6" fmla="*/ 46 w 51"/>
                <a:gd name="T7" fmla="*/ 9 h 53"/>
                <a:gd name="T8" fmla="*/ 51 w 51"/>
                <a:gd name="T9" fmla="*/ 17 h 53"/>
                <a:gd name="T10" fmla="*/ 31 w 51"/>
                <a:gd name="T11" fmla="*/ 26 h 53"/>
                <a:gd name="T12" fmla="*/ 51 w 51"/>
                <a:gd name="T13" fmla="*/ 36 h 53"/>
                <a:gd name="T14" fmla="*/ 46 w 51"/>
                <a:gd name="T15" fmla="*/ 44 h 53"/>
                <a:gd name="T16" fmla="*/ 28 w 51"/>
                <a:gd name="T17" fmla="*/ 31 h 53"/>
                <a:gd name="T18" fmla="*/ 30 w 51"/>
                <a:gd name="T19" fmla="*/ 53 h 53"/>
                <a:gd name="T20" fmla="*/ 21 w 51"/>
                <a:gd name="T21" fmla="*/ 53 h 53"/>
                <a:gd name="T22" fmla="*/ 23 w 51"/>
                <a:gd name="T23" fmla="*/ 31 h 53"/>
                <a:gd name="T24" fmla="*/ 5 w 51"/>
                <a:gd name="T25" fmla="*/ 44 h 53"/>
                <a:gd name="T26" fmla="*/ 0 w 51"/>
                <a:gd name="T27" fmla="*/ 36 h 53"/>
                <a:gd name="T28" fmla="*/ 20 w 51"/>
                <a:gd name="T29" fmla="*/ 26 h 53"/>
                <a:gd name="T30" fmla="*/ 0 w 51"/>
                <a:gd name="T31" fmla="*/ 17 h 53"/>
                <a:gd name="T32" fmla="*/ 5 w 51"/>
                <a:gd name="T33" fmla="*/ 9 h 53"/>
                <a:gd name="T34" fmla="*/ 23 w 51"/>
                <a:gd name="T35" fmla="*/ 22 h 53"/>
                <a:gd name="T36" fmla="*/ 21 w 51"/>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21" y="0"/>
                  </a:moveTo>
                  <a:lnTo>
                    <a:pt x="30" y="0"/>
                  </a:lnTo>
                  <a:lnTo>
                    <a:pt x="28" y="22"/>
                  </a:lnTo>
                  <a:lnTo>
                    <a:pt x="46" y="9"/>
                  </a:lnTo>
                  <a:lnTo>
                    <a:pt x="51" y="17"/>
                  </a:lnTo>
                  <a:lnTo>
                    <a:pt x="31" y="26"/>
                  </a:lnTo>
                  <a:lnTo>
                    <a:pt x="51" y="36"/>
                  </a:lnTo>
                  <a:lnTo>
                    <a:pt x="46" y="44"/>
                  </a:lnTo>
                  <a:lnTo>
                    <a:pt x="28" y="31"/>
                  </a:lnTo>
                  <a:lnTo>
                    <a:pt x="30" y="53"/>
                  </a:lnTo>
                  <a:lnTo>
                    <a:pt x="21" y="53"/>
                  </a:lnTo>
                  <a:lnTo>
                    <a:pt x="23" y="31"/>
                  </a:lnTo>
                  <a:lnTo>
                    <a:pt x="5" y="44"/>
                  </a:lnTo>
                  <a:lnTo>
                    <a:pt x="0" y="36"/>
                  </a:lnTo>
                  <a:lnTo>
                    <a:pt x="20" y="26"/>
                  </a:lnTo>
                  <a:lnTo>
                    <a:pt x="0" y="17"/>
                  </a:lnTo>
                  <a:lnTo>
                    <a:pt x="5" y="9"/>
                  </a:lnTo>
                  <a:lnTo>
                    <a:pt x="23" y="2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9"/>
            <p:cNvSpPr>
              <a:spLocks/>
            </p:cNvSpPr>
            <p:nvPr/>
          </p:nvSpPr>
          <p:spPr bwMode="auto">
            <a:xfrm>
              <a:off x="7502525" y="3948113"/>
              <a:ext cx="95250" cy="153988"/>
            </a:xfrm>
            <a:custGeom>
              <a:avLst/>
              <a:gdLst>
                <a:gd name="T0" fmla="*/ 262 w 493"/>
                <a:gd name="T1" fmla="*/ 0 h 810"/>
                <a:gd name="T2" fmla="*/ 426 w 493"/>
                <a:gd name="T3" fmla="*/ 48 h 810"/>
                <a:gd name="T4" fmla="*/ 482 w 493"/>
                <a:gd name="T5" fmla="*/ 187 h 810"/>
                <a:gd name="T6" fmla="*/ 476 w 493"/>
                <a:gd name="T7" fmla="*/ 244 h 810"/>
                <a:gd name="T8" fmla="*/ 457 w 493"/>
                <a:gd name="T9" fmla="*/ 295 h 810"/>
                <a:gd name="T10" fmla="*/ 421 w 493"/>
                <a:gd name="T11" fmla="*/ 350 h 810"/>
                <a:gd name="T12" fmla="*/ 372 w 493"/>
                <a:gd name="T13" fmla="*/ 410 h 810"/>
                <a:gd name="T14" fmla="*/ 279 w 493"/>
                <a:gd name="T15" fmla="*/ 510 h 810"/>
                <a:gd name="T16" fmla="*/ 115 w 493"/>
                <a:gd name="T17" fmla="*/ 716 h 810"/>
                <a:gd name="T18" fmla="*/ 336 w 493"/>
                <a:gd name="T19" fmla="*/ 716 h 810"/>
                <a:gd name="T20" fmla="*/ 382 w 493"/>
                <a:gd name="T21" fmla="*/ 712 h 810"/>
                <a:gd name="T22" fmla="*/ 411 w 493"/>
                <a:gd name="T23" fmla="*/ 701 h 810"/>
                <a:gd name="T24" fmla="*/ 427 w 493"/>
                <a:gd name="T25" fmla="*/ 679 h 810"/>
                <a:gd name="T26" fmla="*/ 443 w 493"/>
                <a:gd name="T27" fmla="*/ 638 h 810"/>
                <a:gd name="T28" fmla="*/ 493 w 493"/>
                <a:gd name="T29" fmla="*/ 638 h 810"/>
                <a:gd name="T30" fmla="*/ 483 w 493"/>
                <a:gd name="T31" fmla="*/ 810 h 810"/>
                <a:gd name="T32" fmla="*/ 0 w 493"/>
                <a:gd name="T33" fmla="*/ 810 h 810"/>
                <a:gd name="T34" fmla="*/ 0 w 493"/>
                <a:gd name="T35" fmla="*/ 781 h 810"/>
                <a:gd name="T36" fmla="*/ 68 w 493"/>
                <a:gd name="T37" fmla="*/ 655 h 810"/>
                <a:gd name="T38" fmla="*/ 190 w 493"/>
                <a:gd name="T39" fmla="*/ 504 h 810"/>
                <a:gd name="T40" fmla="*/ 287 w 493"/>
                <a:gd name="T41" fmla="*/ 390 h 810"/>
                <a:gd name="T42" fmla="*/ 336 w 493"/>
                <a:gd name="T43" fmla="*/ 317 h 810"/>
                <a:gd name="T44" fmla="*/ 360 w 493"/>
                <a:gd name="T45" fmla="*/ 259 h 810"/>
                <a:gd name="T46" fmla="*/ 367 w 493"/>
                <a:gd name="T47" fmla="*/ 204 h 810"/>
                <a:gd name="T48" fmla="*/ 353 w 493"/>
                <a:gd name="T49" fmla="*/ 127 h 810"/>
                <a:gd name="T50" fmla="*/ 309 w 493"/>
                <a:gd name="T51" fmla="*/ 74 h 810"/>
                <a:gd name="T52" fmla="*/ 237 w 493"/>
                <a:gd name="T53" fmla="*/ 54 h 810"/>
                <a:gd name="T54" fmla="*/ 89 w 493"/>
                <a:gd name="T55" fmla="*/ 176 h 810"/>
                <a:gd name="T56" fmla="*/ 18 w 493"/>
                <a:gd name="T57" fmla="*/ 176 h 810"/>
                <a:gd name="T58" fmla="*/ 18 w 493"/>
                <a:gd name="T59" fmla="*/ 64 h 810"/>
                <a:gd name="T60" fmla="*/ 151 w 493"/>
                <a:gd name="T61" fmla="*/ 15 h 810"/>
                <a:gd name="T62" fmla="*/ 262 w 493"/>
                <a:gd name="T6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3" h="810">
                  <a:moveTo>
                    <a:pt x="262" y="0"/>
                  </a:moveTo>
                  <a:cubicBezTo>
                    <a:pt x="334" y="0"/>
                    <a:pt x="389" y="16"/>
                    <a:pt x="426" y="48"/>
                  </a:cubicBezTo>
                  <a:cubicBezTo>
                    <a:pt x="463" y="80"/>
                    <a:pt x="482" y="126"/>
                    <a:pt x="482" y="187"/>
                  </a:cubicBezTo>
                  <a:cubicBezTo>
                    <a:pt x="482" y="207"/>
                    <a:pt x="480" y="226"/>
                    <a:pt x="476" y="244"/>
                  </a:cubicBezTo>
                  <a:cubicBezTo>
                    <a:pt x="472" y="261"/>
                    <a:pt x="465" y="278"/>
                    <a:pt x="457" y="295"/>
                  </a:cubicBezTo>
                  <a:cubicBezTo>
                    <a:pt x="448" y="312"/>
                    <a:pt x="436" y="331"/>
                    <a:pt x="421" y="350"/>
                  </a:cubicBezTo>
                  <a:cubicBezTo>
                    <a:pt x="406" y="370"/>
                    <a:pt x="390" y="390"/>
                    <a:pt x="372" y="410"/>
                  </a:cubicBezTo>
                  <a:cubicBezTo>
                    <a:pt x="354" y="430"/>
                    <a:pt x="323" y="463"/>
                    <a:pt x="279" y="510"/>
                  </a:cubicBezTo>
                  <a:cubicBezTo>
                    <a:pt x="204" y="589"/>
                    <a:pt x="150" y="657"/>
                    <a:pt x="115" y="716"/>
                  </a:cubicBezTo>
                  <a:lnTo>
                    <a:pt x="336" y="716"/>
                  </a:lnTo>
                  <a:cubicBezTo>
                    <a:pt x="355" y="716"/>
                    <a:pt x="371" y="715"/>
                    <a:pt x="382" y="712"/>
                  </a:cubicBezTo>
                  <a:cubicBezTo>
                    <a:pt x="394" y="710"/>
                    <a:pt x="404" y="706"/>
                    <a:pt x="411" y="701"/>
                  </a:cubicBezTo>
                  <a:cubicBezTo>
                    <a:pt x="418" y="695"/>
                    <a:pt x="423" y="688"/>
                    <a:pt x="427" y="679"/>
                  </a:cubicBezTo>
                  <a:cubicBezTo>
                    <a:pt x="431" y="670"/>
                    <a:pt x="437" y="657"/>
                    <a:pt x="443" y="638"/>
                  </a:cubicBezTo>
                  <a:lnTo>
                    <a:pt x="493" y="638"/>
                  </a:lnTo>
                  <a:lnTo>
                    <a:pt x="483" y="810"/>
                  </a:lnTo>
                  <a:lnTo>
                    <a:pt x="0" y="810"/>
                  </a:lnTo>
                  <a:lnTo>
                    <a:pt x="0" y="781"/>
                  </a:lnTo>
                  <a:cubicBezTo>
                    <a:pt x="17" y="740"/>
                    <a:pt x="40" y="698"/>
                    <a:pt x="68" y="655"/>
                  </a:cubicBezTo>
                  <a:cubicBezTo>
                    <a:pt x="97" y="613"/>
                    <a:pt x="137" y="562"/>
                    <a:pt x="190" y="504"/>
                  </a:cubicBezTo>
                  <a:cubicBezTo>
                    <a:pt x="235" y="454"/>
                    <a:pt x="268" y="416"/>
                    <a:pt x="287" y="390"/>
                  </a:cubicBezTo>
                  <a:cubicBezTo>
                    <a:pt x="309" y="362"/>
                    <a:pt x="326" y="338"/>
                    <a:pt x="336" y="317"/>
                  </a:cubicBezTo>
                  <a:cubicBezTo>
                    <a:pt x="347" y="297"/>
                    <a:pt x="355" y="277"/>
                    <a:pt x="360" y="259"/>
                  </a:cubicBezTo>
                  <a:cubicBezTo>
                    <a:pt x="364" y="241"/>
                    <a:pt x="367" y="223"/>
                    <a:pt x="367" y="204"/>
                  </a:cubicBezTo>
                  <a:cubicBezTo>
                    <a:pt x="367" y="175"/>
                    <a:pt x="362" y="149"/>
                    <a:pt x="353" y="127"/>
                  </a:cubicBezTo>
                  <a:cubicBezTo>
                    <a:pt x="343" y="104"/>
                    <a:pt x="329" y="87"/>
                    <a:pt x="309" y="74"/>
                  </a:cubicBezTo>
                  <a:cubicBezTo>
                    <a:pt x="290" y="61"/>
                    <a:pt x="266" y="54"/>
                    <a:pt x="237" y="54"/>
                  </a:cubicBezTo>
                  <a:cubicBezTo>
                    <a:pt x="163" y="54"/>
                    <a:pt x="114" y="95"/>
                    <a:pt x="89" y="176"/>
                  </a:cubicBezTo>
                  <a:lnTo>
                    <a:pt x="18" y="176"/>
                  </a:lnTo>
                  <a:lnTo>
                    <a:pt x="18" y="64"/>
                  </a:lnTo>
                  <a:cubicBezTo>
                    <a:pt x="65" y="41"/>
                    <a:pt x="109" y="25"/>
                    <a:pt x="151" y="15"/>
                  </a:cubicBezTo>
                  <a:cubicBezTo>
                    <a:pt x="192" y="5"/>
                    <a:pt x="229" y="0"/>
                    <a:pt x="26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10"/>
            <p:cNvSpPr>
              <a:spLocks/>
            </p:cNvSpPr>
            <p:nvPr/>
          </p:nvSpPr>
          <p:spPr bwMode="auto">
            <a:xfrm>
              <a:off x="7626350" y="3911600"/>
              <a:ext cx="71438" cy="106363"/>
            </a:xfrm>
            <a:custGeom>
              <a:avLst/>
              <a:gdLst>
                <a:gd name="T0" fmla="*/ 198 w 372"/>
                <a:gd name="T1" fmla="*/ 0 h 557"/>
                <a:gd name="T2" fmla="*/ 275 w 372"/>
                <a:gd name="T3" fmla="*/ 10 h 557"/>
                <a:gd name="T4" fmla="*/ 326 w 372"/>
                <a:gd name="T5" fmla="*/ 38 h 557"/>
                <a:gd name="T6" fmla="*/ 355 w 372"/>
                <a:gd name="T7" fmla="*/ 79 h 557"/>
                <a:gd name="T8" fmla="*/ 363 w 372"/>
                <a:gd name="T9" fmla="*/ 131 h 557"/>
                <a:gd name="T10" fmla="*/ 361 w 372"/>
                <a:gd name="T11" fmla="*/ 162 h 557"/>
                <a:gd name="T12" fmla="*/ 353 w 372"/>
                <a:gd name="T13" fmla="*/ 190 h 557"/>
                <a:gd name="T14" fmla="*/ 338 w 372"/>
                <a:gd name="T15" fmla="*/ 218 h 557"/>
                <a:gd name="T16" fmla="*/ 314 w 372"/>
                <a:gd name="T17" fmla="*/ 248 h 557"/>
                <a:gd name="T18" fmla="*/ 286 w 372"/>
                <a:gd name="T19" fmla="*/ 280 h 557"/>
                <a:gd name="T20" fmla="*/ 248 w 372"/>
                <a:gd name="T21" fmla="*/ 319 h 557"/>
                <a:gd name="T22" fmla="*/ 206 w 372"/>
                <a:gd name="T23" fmla="*/ 362 h 557"/>
                <a:gd name="T24" fmla="*/ 162 w 372"/>
                <a:gd name="T25" fmla="*/ 406 h 557"/>
                <a:gd name="T26" fmla="*/ 124 w 372"/>
                <a:gd name="T27" fmla="*/ 449 h 557"/>
                <a:gd name="T28" fmla="*/ 95 w 372"/>
                <a:gd name="T29" fmla="*/ 487 h 557"/>
                <a:gd name="T30" fmla="*/ 254 w 372"/>
                <a:gd name="T31" fmla="*/ 487 h 557"/>
                <a:gd name="T32" fmla="*/ 286 w 372"/>
                <a:gd name="T33" fmla="*/ 485 h 557"/>
                <a:gd name="T34" fmla="*/ 306 w 372"/>
                <a:gd name="T35" fmla="*/ 478 h 557"/>
                <a:gd name="T36" fmla="*/ 319 w 372"/>
                <a:gd name="T37" fmla="*/ 463 h 557"/>
                <a:gd name="T38" fmla="*/ 332 w 372"/>
                <a:gd name="T39" fmla="*/ 434 h 557"/>
                <a:gd name="T40" fmla="*/ 372 w 372"/>
                <a:gd name="T41" fmla="*/ 434 h 557"/>
                <a:gd name="T42" fmla="*/ 368 w 372"/>
                <a:gd name="T43" fmla="*/ 495 h 557"/>
                <a:gd name="T44" fmla="*/ 364 w 372"/>
                <a:gd name="T45" fmla="*/ 557 h 557"/>
                <a:gd name="T46" fmla="*/ 0 w 372"/>
                <a:gd name="T47" fmla="*/ 557 h 557"/>
                <a:gd name="T48" fmla="*/ 0 w 372"/>
                <a:gd name="T49" fmla="*/ 534 h 557"/>
                <a:gd name="T50" fmla="*/ 24 w 372"/>
                <a:gd name="T51" fmla="*/ 488 h 557"/>
                <a:gd name="T52" fmla="*/ 55 w 372"/>
                <a:gd name="T53" fmla="*/ 443 h 557"/>
                <a:gd name="T54" fmla="*/ 94 w 372"/>
                <a:gd name="T55" fmla="*/ 395 h 557"/>
                <a:gd name="T56" fmla="*/ 143 w 372"/>
                <a:gd name="T57" fmla="*/ 343 h 557"/>
                <a:gd name="T58" fmla="*/ 209 w 372"/>
                <a:gd name="T59" fmla="*/ 274 h 557"/>
                <a:gd name="T60" fmla="*/ 249 w 372"/>
                <a:gd name="T61" fmla="*/ 224 h 557"/>
                <a:gd name="T62" fmla="*/ 269 w 372"/>
                <a:gd name="T63" fmla="*/ 182 h 557"/>
                <a:gd name="T64" fmla="*/ 274 w 372"/>
                <a:gd name="T65" fmla="*/ 142 h 557"/>
                <a:gd name="T66" fmla="*/ 268 w 372"/>
                <a:gd name="T67" fmla="*/ 102 h 557"/>
                <a:gd name="T68" fmla="*/ 250 w 372"/>
                <a:gd name="T69" fmla="*/ 70 h 557"/>
                <a:gd name="T70" fmla="*/ 220 w 372"/>
                <a:gd name="T71" fmla="*/ 50 h 557"/>
                <a:gd name="T72" fmla="*/ 179 w 372"/>
                <a:gd name="T73" fmla="*/ 43 h 557"/>
                <a:gd name="T74" fmla="*/ 112 w 372"/>
                <a:gd name="T75" fmla="*/ 64 h 557"/>
                <a:gd name="T76" fmla="*/ 70 w 372"/>
                <a:gd name="T77" fmla="*/ 127 h 557"/>
                <a:gd name="T78" fmla="*/ 14 w 372"/>
                <a:gd name="T79" fmla="*/ 127 h 557"/>
                <a:gd name="T80" fmla="*/ 14 w 372"/>
                <a:gd name="T81" fmla="*/ 44 h 557"/>
                <a:gd name="T82" fmla="*/ 115 w 372"/>
                <a:gd name="T83" fmla="*/ 10 h 557"/>
                <a:gd name="T84" fmla="*/ 198 w 372"/>
                <a:gd name="T8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2" h="557">
                  <a:moveTo>
                    <a:pt x="198" y="0"/>
                  </a:moveTo>
                  <a:cubicBezTo>
                    <a:pt x="228" y="0"/>
                    <a:pt x="254" y="3"/>
                    <a:pt x="275" y="10"/>
                  </a:cubicBezTo>
                  <a:cubicBezTo>
                    <a:pt x="296" y="17"/>
                    <a:pt x="313" y="26"/>
                    <a:pt x="326" y="38"/>
                  </a:cubicBezTo>
                  <a:cubicBezTo>
                    <a:pt x="339" y="49"/>
                    <a:pt x="349" y="63"/>
                    <a:pt x="355" y="79"/>
                  </a:cubicBezTo>
                  <a:cubicBezTo>
                    <a:pt x="360" y="95"/>
                    <a:pt x="363" y="112"/>
                    <a:pt x="363" y="131"/>
                  </a:cubicBezTo>
                  <a:cubicBezTo>
                    <a:pt x="363" y="142"/>
                    <a:pt x="363" y="152"/>
                    <a:pt x="361" y="162"/>
                  </a:cubicBezTo>
                  <a:cubicBezTo>
                    <a:pt x="359" y="172"/>
                    <a:pt x="357" y="181"/>
                    <a:pt x="353" y="190"/>
                  </a:cubicBezTo>
                  <a:cubicBezTo>
                    <a:pt x="349" y="200"/>
                    <a:pt x="344" y="209"/>
                    <a:pt x="338" y="218"/>
                  </a:cubicBezTo>
                  <a:cubicBezTo>
                    <a:pt x="331" y="228"/>
                    <a:pt x="323" y="238"/>
                    <a:pt x="314" y="248"/>
                  </a:cubicBezTo>
                  <a:cubicBezTo>
                    <a:pt x="307" y="258"/>
                    <a:pt x="297" y="268"/>
                    <a:pt x="286" y="280"/>
                  </a:cubicBezTo>
                  <a:cubicBezTo>
                    <a:pt x="275" y="292"/>
                    <a:pt x="262" y="305"/>
                    <a:pt x="248" y="319"/>
                  </a:cubicBezTo>
                  <a:cubicBezTo>
                    <a:pt x="235" y="333"/>
                    <a:pt x="221" y="347"/>
                    <a:pt x="206" y="362"/>
                  </a:cubicBezTo>
                  <a:cubicBezTo>
                    <a:pt x="191" y="377"/>
                    <a:pt x="176" y="392"/>
                    <a:pt x="162" y="406"/>
                  </a:cubicBezTo>
                  <a:cubicBezTo>
                    <a:pt x="148" y="421"/>
                    <a:pt x="135" y="435"/>
                    <a:pt x="124" y="449"/>
                  </a:cubicBezTo>
                  <a:cubicBezTo>
                    <a:pt x="112" y="462"/>
                    <a:pt x="102" y="475"/>
                    <a:pt x="95" y="487"/>
                  </a:cubicBezTo>
                  <a:lnTo>
                    <a:pt x="254" y="487"/>
                  </a:lnTo>
                  <a:cubicBezTo>
                    <a:pt x="267" y="487"/>
                    <a:pt x="278" y="486"/>
                    <a:pt x="286" y="485"/>
                  </a:cubicBezTo>
                  <a:cubicBezTo>
                    <a:pt x="294" y="484"/>
                    <a:pt x="301" y="482"/>
                    <a:pt x="306" y="478"/>
                  </a:cubicBezTo>
                  <a:cubicBezTo>
                    <a:pt x="311" y="475"/>
                    <a:pt x="316" y="470"/>
                    <a:pt x="319" y="463"/>
                  </a:cubicBezTo>
                  <a:cubicBezTo>
                    <a:pt x="323" y="456"/>
                    <a:pt x="328" y="446"/>
                    <a:pt x="332" y="434"/>
                  </a:cubicBezTo>
                  <a:lnTo>
                    <a:pt x="372" y="434"/>
                  </a:lnTo>
                  <a:cubicBezTo>
                    <a:pt x="371" y="454"/>
                    <a:pt x="370" y="475"/>
                    <a:pt x="368" y="495"/>
                  </a:cubicBezTo>
                  <a:cubicBezTo>
                    <a:pt x="367" y="516"/>
                    <a:pt x="366" y="536"/>
                    <a:pt x="364" y="557"/>
                  </a:cubicBezTo>
                  <a:lnTo>
                    <a:pt x="0" y="557"/>
                  </a:lnTo>
                  <a:lnTo>
                    <a:pt x="0" y="534"/>
                  </a:lnTo>
                  <a:cubicBezTo>
                    <a:pt x="7" y="519"/>
                    <a:pt x="15" y="504"/>
                    <a:pt x="24" y="488"/>
                  </a:cubicBezTo>
                  <a:cubicBezTo>
                    <a:pt x="33" y="473"/>
                    <a:pt x="44" y="458"/>
                    <a:pt x="55" y="443"/>
                  </a:cubicBezTo>
                  <a:cubicBezTo>
                    <a:pt x="67" y="427"/>
                    <a:pt x="80" y="411"/>
                    <a:pt x="94" y="395"/>
                  </a:cubicBezTo>
                  <a:cubicBezTo>
                    <a:pt x="109" y="378"/>
                    <a:pt x="125" y="361"/>
                    <a:pt x="143" y="343"/>
                  </a:cubicBezTo>
                  <a:cubicBezTo>
                    <a:pt x="170" y="317"/>
                    <a:pt x="192" y="294"/>
                    <a:pt x="209" y="274"/>
                  </a:cubicBezTo>
                  <a:cubicBezTo>
                    <a:pt x="226" y="255"/>
                    <a:pt x="239" y="238"/>
                    <a:pt x="249" y="224"/>
                  </a:cubicBezTo>
                  <a:cubicBezTo>
                    <a:pt x="258" y="209"/>
                    <a:pt x="265" y="195"/>
                    <a:pt x="269" y="182"/>
                  </a:cubicBezTo>
                  <a:cubicBezTo>
                    <a:pt x="272" y="170"/>
                    <a:pt x="274" y="156"/>
                    <a:pt x="274" y="142"/>
                  </a:cubicBezTo>
                  <a:cubicBezTo>
                    <a:pt x="274" y="127"/>
                    <a:pt x="272" y="114"/>
                    <a:pt x="268" y="102"/>
                  </a:cubicBezTo>
                  <a:cubicBezTo>
                    <a:pt x="264" y="89"/>
                    <a:pt x="258" y="79"/>
                    <a:pt x="250" y="70"/>
                  </a:cubicBezTo>
                  <a:cubicBezTo>
                    <a:pt x="242" y="62"/>
                    <a:pt x="232" y="55"/>
                    <a:pt x="220" y="50"/>
                  </a:cubicBezTo>
                  <a:cubicBezTo>
                    <a:pt x="209" y="45"/>
                    <a:pt x="195" y="43"/>
                    <a:pt x="179" y="43"/>
                  </a:cubicBezTo>
                  <a:cubicBezTo>
                    <a:pt x="153" y="43"/>
                    <a:pt x="130" y="50"/>
                    <a:pt x="112" y="64"/>
                  </a:cubicBezTo>
                  <a:cubicBezTo>
                    <a:pt x="94" y="79"/>
                    <a:pt x="80" y="100"/>
                    <a:pt x="70" y="127"/>
                  </a:cubicBezTo>
                  <a:lnTo>
                    <a:pt x="14" y="127"/>
                  </a:lnTo>
                  <a:lnTo>
                    <a:pt x="14" y="44"/>
                  </a:lnTo>
                  <a:cubicBezTo>
                    <a:pt x="51" y="28"/>
                    <a:pt x="84" y="17"/>
                    <a:pt x="115" y="10"/>
                  </a:cubicBezTo>
                  <a:cubicBezTo>
                    <a:pt x="146" y="4"/>
                    <a:pt x="174" y="0"/>
                    <a:pt x="19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1"/>
            <p:cNvSpPr>
              <a:spLocks/>
            </p:cNvSpPr>
            <p:nvPr/>
          </p:nvSpPr>
          <p:spPr bwMode="auto">
            <a:xfrm>
              <a:off x="7791450" y="3963988"/>
              <a:ext cx="136525" cy="144463"/>
            </a:xfrm>
            <a:custGeom>
              <a:avLst/>
              <a:gdLst>
                <a:gd name="T0" fmla="*/ 38 w 86"/>
                <a:gd name="T1" fmla="*/ 0 h 91"/>
                <a:gd name="T2" fmla="*/ 48 w 86"/>
                <a:gd name="T3" fmla="*/ 0 h 91"/>
                <a:gd name="T4" fmla="*/ 48 w 86"/>
                <a:gd name="T5" fmla="*/ 41 h 91"/>
                <a:gd name="T6" fmla="*/ 86 w 86"/>
                <a:gd name="T7" fmla="*/ 41 h 91"/>
                <a:gd name="T8" fmla="*/ 86 w 86"/>
                <a:gd name="T9" fmla="*/ 50 h 91"/>
                <a:gd name="T10" fmla="*/ 48 w 86"/>
                <a:gd name="T11" fmla="*/ 50 h 91"/>
                <a:gd name="T12" fmla="*/ 48 w 86"/>
                <a:gd name="T13" fmla="*/ 91 h 91"/>
                <a:gd name="T14" fmla="*/ 38 w 86"/>
                <a:gd name="T15" fmla="*/ 91 h 91"/>
                <a:gd name="T16" fmla="*/ 38 w 86"/>
                <a:gd name="T17" fmla="*/ 50 h 91"/>
                <a:gd name="T18" fmla="*/ 0 w 86"/>
                <a:gd name="T19" fmla="*/ 50 h 91"/>
                <a:gd name="T20" fmla="*/ 0 w 86"/>
                <a:gd name="T21" fmla="*/ 41 h 91"/>
                <a:gd name="T22" fmla="*/ 38 w 86"/>
                <a:gd name="T23" fmla="*/ 41 h 91"/>
                <a:gd name="T24" fmla="*/ 38 w 8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1">
                  <a:moveTo>
                    <a:pt x="38" y="0"/>
                  </a:moveTo>
                  <a:lnTo>
                    <a:pt x="48" y="0"/>
                  </a:lnTo>
                  <a:lnTo>
                    <a:pt x="48" y="41"/>
                  </a:lnTo>
                  <a:lnTo>
                    <a:pt x="86" y="41"/>
                  </a:lnTo>
                  <a:lnTo>
                    <a:pt x="86" y="50"/>
                  </a:lnTo>
                  <a:lnTo>
                    <a:pt x="48" y="50"/>
                  </a:lnTo>
                  <a:lnTo>
                    <a:pt x="48" y="91"/>
                  </a:lnTo>
                  <a:lnTo>
                    <a:pt x="38" y="91"/>
                  </a:lnTo>
                  <a:lnTo>
                    <a:pt x="38" y="50"/>
                  </a:lnTo>
                  <a:lnTo>
                    <a:pt x="0" y="50"/>
                  </a:lnTo>
                  <a:lnTo>
                    <a:pt x="0" y="41"/>
                  </a:lnTo>
                  <a:lnTo>
                    <a:pt x="38" y="4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2"/>
            <p:cNvSpPr>
              <a:spLocks noEditPoints="1"/>
            </p:cNvSpPr>
            <p:nvPr/>
          </p:nvSpPr>
          <p:spPr bwMode="auto">
            <a:xfrm>
              <a:off x="8205788" y="3948113"/>
              <a:ext cx="98425" cy="155575"/>
            </a:xfrm>
            <a:custGeom>
              <a:avLst/>
              <a:gdLst>
                <a:gd name="T0" fmla="*/ 128 w 257"/>
                <a:gd name="T1" fmla="*/ 25 h 410"/>
                <a:gd name="T2" fmla="*/ 94 w 257"/>
                <a:gd name="T3" fmla="*/ 37 h 410"/>
                <a:gd name="T4" fmla="*/ 72 w 257"/>
                <a:gd name="T5" fmla="*/ 72 h 410"/>
                <a:gd name="T6" fmla="*/ 61 w 257"/>
                <a:gd name="T7" fmla="*/ 127 h 410"/>
                <a:gd name="T8" fmla="*/ 57 w 257"/>
                <a:gd name="T9" fmla="*/ 200 h 410"/>
                <a:gd name="T10" fmla="*/ 75 w 257"/>
                <a:gd name="T11" fmla="*/ 340 h 410"/>
                <a:gd name="T12" fmla="*/ 130 w 257"/>
                <a:gd name="T13" fmla="*/ 385 h 410"/>
                <a:gd name="T14" fmla="*/ 182 w 257"/>
                <a:gd name="T15" fmla="*/ 343 h 410"/>
                <a:gd name="T16" fmla="*/ 199 w 257"/>
                <a:gd name="T17" fmla="*/ 213 h 410"/>
                <a:gd name="T18" fmla="*/ 191 w 257"/>
                <a:gd name="T19" fmla="*/ 103 h 410"/>
                <a:gd name="T20" fmla="*/ 166 w 257"/>
                <a:gd name="T21" fmla="*/ 43 h 410"/>
                <a:gd name="T22" fmla="*/ 128 w 257"/>
                <a:gd name="T23" fmla="*/ 25 h 410"/>
                <a:gd name="T24" fmla="*/ 130 w 257"/>
                <a:gd name="T25" fmla="*/ 0 h 410"/>
                <a:gd name="T26" fmla="*/ 225 w 257"/>
                <a:gd name="T27" fmla="*/ 50 h 410"/>
                <a:gd name="T28" fmla="*/ 257 w 257"/>
                <a:gd name="T29" fmla="*/ 200 h 410"/>
                <a:gd name="T30" fmla="*/ 223 w 257"/>
                <a:gd name="T31" fmla="*/ 357 h 410"/>
                <a:gd name="T32" fmla="*/ 125 w 257"/>
                <a:gd name="T33" fmla="*/ 410 h 410"/>
                <a:gd name="T34" fmla="*/ 31 w 257"/>
                <a:gd name="T35" fmla="*/ 360 h 410"/>
                <a:gd name="T36" fmla="*/ 0 w 257"/>
                <a:gd name="T37" fmla="*/ 209 h 410"/>
                <a:gd name="T38" fmla="*/ 9 w 257"/>
                <a:gd name="T39" fmla="*/ 116 h 410"/>
                <a:gd name="T40" fmla="*/ 36 w 257"/>
                <a:gd name="T41" fmla="*/ 51 h 410"/>
                <a:gd name="T42" fmla="*/ 77 w 257"/>
                <a:gd name="T43" fmla="*/ 13 h 410"/>
                <a:gd name="T44" fmla="*/ 130 w 257"/>
                <a:gd name="T4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 h="410">
                  <a:moveTo>
                    <a:pt x="128" y="25"/>
                  </a:moveTo>
                  <a:cubicBezTo>
                    <a:pt x="115" y="25"/>
                    <a:pt x="103" y="29"/>
                    <a:pt x="94" y="37"/>
                  </a:cubicBezTo>
                  <a:cubicBezTo>
                    <a:pt x="85" y="45"/>
                    <a:pt x="78" y="57"/>
                    <a:pt x="72" y="72"/>
                  </a:cubicBezTo>
                  <a:cubicBezTo>
                    <a:pt x="67" y="87"/>
                    <a:pt x="63" y="105"/>
                    <a:pt x="61" y="127"/>
                  </a:cubicBezTo>
                  <a:cubicBezTo>
                    <a:pt x="58" y="148"/>
                    <a:pt x="57" y="173"/>
                    <a:pt x="57" y="200"/>
                  </a:cubicBezTo>
                  <a:cubicBezTo>
                    <a:pt x="57" y="264"/>
                    <a:pt x="63" y="310"/>
                    <a:pt x="75" y="340"/>
                  </a:cubicBezTo>
                  <a:cubicBezTo>
                    <a:pt x="87" y="370"/>
                    <a:pt x="105" y="385"/>
                    <a:pt x="130" y="385"/>
                  </a:cubicBezTo>
                  <a:cubicBezTo>
                    <a:pt x="153" y="385"/>
                    <a:pt x="171" y="371"/>
                    <a:pt x="182" y="343"/>
                  </a:cubicBezTo>
                  <a:cubicBezTo>
                    <a:pt x="194" y="315"/>
                    <a:pt x="199" y="271"/>
                    <a:pt x="199" y="213"/>
                  </a:cubicBezTo>
                  <a:cubicBezTo>
                    <a:pt x="199" y="168"/>
                    <a:pt x="197" y="131"/>
                    <a:pt x="191" y="103"/>
                  </a:cubicBezTo>
                  <a:cubicBezTo>
                    <a:pt x="185" y="76"/>
                    <a:pt x="177" y="56"/>
                    <a:pt x="166" y="43"/>
                  </a:cubicBezTo>
                  <a:cubicBezTo>
                    <a:pt x="156" y="31"/>
                    <a:pt x="143" y="25"/>
                    <a:pt x="128" y="25"/>
                  </a:cubicBezTo>
                  <a:close/>
                  <a:moveTo>
                    <a:pt x="130" y="0"/>
                  </a:moveTo>
                  <a:cubicBezTo>
                    <a:pt x="172" y="0"/>
                    <a:pt x="204" y="17"/>
                    <a:pt x="225" y="50"/>
                  </a:cubicBezTo>
                  <a:cubicBezTo>
                    <a:pt x="246" y="83"/>
                    <a:pt x="257" y="133"/>
                    <a:pt x="257" y="200"/>
                  </a:cubicBezTo>
                  <a:cubicBezTo>
                    <a:pt x="257" y="269"/>
                    <a:pt x="245" y="321"/>
                    <a:pt x="223" y="357"/>
                  </a:cubicBezTo>
                  <a:cubicBezTo>
                    <a:pt x="201" y="392"/>
                    <a:pt x="168" y="410"/>
                    <a:pt x="125" y="410"/>
                  </a:cubicBezTo>
                  <a:cubicBezTo>
                    <a:pt x="83" y="410"/>
                    <a:pt x="51" y="393"/>
                    <a:pt x="31" y="360"/>
                  </a:cubicBezTo>
                  <a:cubicBezTo>
                    <a:pt x="10" y="327"/>
                    <a:pt x="0" y="276"/>
                    <a:pt x="0" y="209"/>
                  </a:cubicBezTo>
                  <a:cubicBezTo>
                    <a:pt x="0" y="173"/>
                    <a:pt x="3" y="142"/>
                    <a:pt x="9" y="116"/>
                  </a:cubicBezTo>
                  <a:cubicBezTo>
                    <a:pt x="16" y="89"/>
                    <a:pt x="25" y="68"/>
                    <a:pt x="36" y="51"/>
                  </a:cubicBezTo>
                  <a:cubicBezTo>
                    <a:pt x="48" y="34"/>
                    <a:pt x="61" y="21"/>
                    <a:pt x="77" y="13"/>
                  </a:cubicBezTo>
                  <a:cubicBezTo>
                    <a:pt x="93" y="5"/>
                    <a:pt x="111" y="0"/>
                    <a:pt x="13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3"/>
            <p:cNvSpPr>
              <a:spLocks/>
            </p:cNvSpPr>
            <p:nvPr/>
          </p:nvSpPr>
          <p:spPr bwMode="auto">
            <a:xfrm>
              <a:off x="8385175" y="3994150"/>
              <a:ext cx="79375" cy="84138"/>
            </a:xfrm>
            <a:custGeom>
              <a:avLst/>
              <a:gdLst>
                <a:gd name="T0" fmla="*/ 20 w 50"/>
                <a:gd name="T1" fmla="*/ 0 h 53"/>
                <a:gd name="T2" fmla="*/ 30 w 50"/>
                <a:gd name="T3" fmla="*/ 0 h 53"/>
                <a:gd name="T4" fmla="*/ 28 w 50"/>
                <a:gd name="T5" fmla="*/ 22 h 53"/>
                <a:gd name="T6" fmla="*/ 46 w 50"/>
                <a:gd name="T7" fmla="*/ 9 h 53"/>
                <a:gd name="T8" fmla="*/ 50 w 50"/>
                <a:gd name="T9" fmla="*/ 17 h 53"/>
                <a:gd name="T10" fmla="*/ 30 w 50"/>
                <a:gd name="T11" fmla="*/ 26 h 53"/>
                <a:gd name="T12" fmla="*/ 50 w 50"/>
                <a:gd name="T13" fmla="*/ 36 h 53"/>
                <a:gd name="T14" fmla="*/ 46 w 50"/>
                <a:gd name="T15" fmla="*/ 44 h 53"/>
                <a:gd name="T16" fmla="*/ 28 w 50"/>
                <a:gd name="T17" fmla="*/ 31 h 53"/>
                <a:gd name="T18" fmla="*/ 30 w 50"/>
                <a:gd name="T19" fmla="*/ 53 h 53"/>
                <a:gd name="T20" fmla="*/ 20 w 50"/>
                <a:gd name="T21" fmla="*/ 53 h 53"/>
                <a:gd name="T22" fmla="*/ 23 w 50"/>
                <a:gd name="T23" fmla="*/ 31 h 53"/>
                <a:gd name="T24" fmla="*/ 4 w 50"/>
                <a:gd name="T25" fmla="*/ 44 h 53"/>
                <a:gd name="T26" fmla="*/ 0 w 50"/>
                <a:gd name="T27" fmla="*/ 36 h 53"/>
                <a:gd name="T28" fmla="*/ 20 w 50"/>
                <a:gd name="T29" fmla="*/ 26 h 53"/>
                <a:gd name="T30" fmla="*/ 0 w 50"/>
                <a:gd name="T31" fmla="*/ 17 h 53"/>
                <a:gd name="T32" fmla="*/ 4 w 50"/>
                <a:gd name="T33" fmla="*/ 9 h 53"/>
                <a:gd name="T34" fmla="*/ 23 w 50"/>
                <a:gd name="T35" fmla="*/ 22 h 53"/>
                <a:gd name="T36" fmla="*/ 20 w 50"/>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3">
                  <a:moveTo>
                    <a:pt x="20" y="0"/>
                  </a:moveTo>
                  <a:lnTo>
                    <a:pt x="30" y="0"/>
                  </a:lnTo>
                  <a:lnTo>
                    <a:pt x="28" y="22"/>
                  </a:lnTo>
                  <a:lnTo>
                    <a:pt x="46" y="9"/>
                  </a:lnTo>
                  <a:lnTo>
                    <a:pt x="50" y="17"/>
                  </a:lnTo>
                  <a:lnTo>
                    <a:pt x="30" y="26"/>
                  </a:lnTo>
                  <a:lnTo>
                    <a:pt x="50" y="36"/>
                  </a:lnTo>
                  <a:lnTo>
                    <a:pt x="46" y="44"/>
                  </a:lnTo>
                  <a:lnTo>
                    <a:pt x="28" y="31"/>
                  </a:lnTo>
                  <a:lnTo>
                    <a:pt x="30" y="53"/>
                  </a:lnTo>
                  <a:lnTo>
                    <a:pt x="20" y="53"/>
                  </a:lnTo>
                  <a:lnTo>
                    <a:pt x="23" y="31"/>
                  </a:lnTo>
                  <a:lnTo>
                    <a:pt x="4" y="44"/>
                  </a:lnTo>
                  <a:lnTo>
                    <a:pt x="0" y="36"/>
                  </a:lnTo>
                  <a:lnTo>
                    <a:pt x="20" y="26"/>
                  </a:lnTo>
                  <a:lnTo>
                    <a:pt x="0" y="17"/>
                  </a:lnTo>
                  <a:lnTo>
                    <a:pt x="4" y="9"/>
                  </a:lnTo>
                  <a:lnTo>
                    <a:pt x="23" y="2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4"/>
            <p:cNvSpPr>
              <a:spLocks/>
            </p:cNvSpPr>
            <p:nvPr/>
          </p:nvSpPr>
          <p:spPr bwMode="auto">
            <a:xfrm>
              <a:off x="8545513" y="3948113"/>
              <a:ext cx="93663" cy="153988"/>
            </a:xfrm>
            <a:custGeom>
              <a:avLst/>
              <a:gdLst>
                <a:gd name="T0" fmla="*/ 131 w 246"/>
                <a:gd name="T1" fmla="*/ 0 h 405"/>
                <a:gd name="T2" fmla="*/ 213 w 246"/>
                <a:gd name="T3" fmla="*/ 24 h 405"/>
                <a:gd name="T4" fmla="*/ 241 w 246"/>
                <a:gd name="T5" fmla="*/ 94 h 405"/>
                <a:gd name="T6" fmla="*/ 238 w 246"/>
                <a:gd name="T7" fmla="*/ 122 h 405"/>
                <a:gd name="T8" fmla="*/ 228 w 246"/>
                <a:gd name="T9" fmla="*/ 148 h 405"/>
                <a:gd name="T10" fmla="*/ 210 w 246"/>
                <a:gd name="T11" fmla="*/ 175 h 405"/>
                <a:gd name="T12" fmla="*/ 186 w 246"/>
                <a:gd name="T13" fmla="*/ 205 h 405"/>
                <a:gd name="T14" fmla="*/ 139 w 246"/>
                <a:gd name="T15" fmla="*/ 255 h 405"/>
                <a:gd name="T16" fmla="*/ 57 w 246"/>
                <a:gd name="T17" fmla="*/ 358 h 405"/>
                <a:gd name="T18" fmla="*/ 168 w 246"/>
                <a:gd name="T19" fmla="*/ 358 h 405"/>
                <a:gd name="T20" fmla="*/ 191 w 246"/>
                <a:gd name="T21" fmla="*/ 356 h 405"/>
                <a:gd name="T22" fmla="*/ 205 w 246"/>
                <a:gd name="T23" fmla="*/ 351 h 405"/>
                <a:gd name="T24" fmla="*/ 213 w 246"/>
                <a:gd name="T25" fmla="*/ 340 h 405"/>
                <a:gd name="T26" fmla="*/ 221 w 246"/>
                <a:gd name="T27" fmla="*/ 319 h 405"/>
                <a:gd name="T28" fmla="*/ 246 w 246"/>
                <a:gd name="T29" fmla="*/ 319 h 405"/>
                <a:gd name="T30" fmla="*/ 241 w 246"/>
                <a:gd name="T31" fmla="*/ 405 h 405"/>
                <a:gd name="T32" fmla="*/ 0 w 246"/>
                <a:gd name="T33" fmla="*/ 405 h 405"/>
                <a:gd name="T34" fmla="*/ 0 w 246"/>
                <a:gd name="T35" fmla="*/ 391 h 405"/>
                <a:gd name="T36" fmla="*/ 34 w 246"/>
                <a:gd name="T37" fmla="*/ 328 h 405"/>
                <a:gd name="T38" fmla="*/ 95 w 246"/>
                <a:gd name="T39" fmla="*/ 252 h 405"/>
                <a:gd name="T40" fmla="*/ 143 w 246"/>
                <a:gd name="T41" fmla="*/ 195 h 405"/>
                <a:gd name="T42" fmla="*/ 168 w 246"/>
                <a:gd name="T43" fmla="*/ 159 h 405"/>
                <a:gd name="T44" fmla="*/ 180 w 246"/>
                <a:gd name="T45" fmla="*/ 130 h 405"/>
                <a:gd name="T46" fmla="*/ 183 w 246"/>
                <a:gd name="T47" fmla="*/ 102 h 405"/>
                <a:gd name="T48" fmla="*/ 176 w 246"/>
                <a:gd name="T49" fmla="*/ 64 h 405"/>
                <a:gd name="T50" fmla="*/ 154 w 246"/>
                <a:gd name="T51" fmla="*/ 37 h 405"/>
                <a:gd name="T52" fmla="*/ 118 w 246"/>
                <a:gd name="T53" fmla="*/ 27 h 405"/>
                <a:gd name="T54" fmla="*/ 44 w 246"/>
                <a:gd name="T55" fmla="*/ 88 h 405"/>
                <a:gd name="T56" fmla="*/ 9 w 246"/>
                <a:gd name="T57" fmla="*/ 88 h 405"/>
                <a:gd name="T58" fmla="*/ 9 w 246"/>
                <a:gd name="T59" fmla="*/ 32 h 405"/>
                <a:gd name="T60" fmla="*/ 75 w 246"/>
                <a:gd name="T61" fmla="*/ 8 h 405"/>
                <a:gd name="T62" fmla="*/ 131 w 246"/>
                <a:gd name="T63"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405">
                  <a:moveTo>
                    <a:pt x="131" y="0"/>
                  </a:moveTo>
                  <a:cubicBezTo>
                    <a:pt x="167" y="0"/>
                    <a:pt x="194" y="8"/>
                    <a:pt x="213" y="24"/>
                  </a:cubicBezTo>
                  <a:cubicBezTo>
                    <a:pt x="231" y="40"/>
                    <a:pt x="241" y="63"/>
                    <a:pt x="241" y="94"/>
                  </a:cubicBezTo>
                  <a:cubicBezTo>
                    <a:pt x="241" y="104"/>
                    <a:pt x="240" y="113"/>
                    <a:pt x="238" y="122"/>
                  </a:cubicBezTo>
                  <a:cubicBezTo>
                    <a:pt x="236" y="131"/>
                    <a:pt x="232" y="139"/>
                    <a:pt x="228" y="148"/>
                  </a:cubicBezTo>
                  <a:cubicBezTo>
                    <a:pt x="224" y="156"/>
                    <a:pt x="218" y="166"/>
                    <a:pt x="210" y="175"/>
                  </a:cubicBezTo>
                  <a:cubicBezTo>
                    <a:pt x="203" y="185"/>
                    <a:pt x="195" y="195"/>
                    <a:pt x="186" y="205"/>
                  </a:cubicBezTo>
                  <a:cubicBezTo>
                    <a:pt x="177" y="215"/>
                    <a:pt x="161" y="232"/>
                    <a:pt x="139" y="255"/>
                  </a:cubicBezTo>
                  <a:cubicBezTo>
                    <a:pt x="102" y="295"/>
                    <a:pt x="75" y="329"/>
                    <a:pt x="57" y="358"/>
                  </a:cubicBezTo>
                  <a:lnTo>
                    <a:pt x="168" y="358"/>
                  </a:lnTo>
                  <a:cubicBezTo>
                    <a:pt x="177" y="358"/>
                    <a:pt x="185" y="358"/>
                    <a:pt x="191" y="356"/>
                  </a:cubicBezTo>
                  <a:cubicBezTo>
                    <a:pt x="197" y="355"/>
                    <a:pt x="201" y="353"/>
                    <a:pt x="205" y="351"/>
                  </a:cubicBezTo>
                  <a:cubicBezTo>
                    <a:pt x="209" y="348"/>
                    <a:pt x="211" y="344"/>
                    <a:pt x="213" y="340"/>
                  </a:cubicBezTo>
                  <a:cubicBezTo>
                    <a:pt x="215" y="335"/>
                    <a:pt x="218" y="329"/>
                    <a:pt x="221" y="319"/>
                  </a:cubicBezTo>
                  <a:lnTo>
                    <a:pt x="246" y="319"/>
                  </a:lnTo>
                  <a:lnTo>
                    <a:pt x="241" y="405"/>
                  </a:lnTo>
                  <a:lnTo>
                    <a:pt x="0" y="405"/>
                  </a:lnTo>
                  <a:lnTo>
                    <a:pt x="0" y="391"/>
                  </a:lnTo>
                  <a:cubicBezTo>
                    <a:pt x="8" y="370"/>
                    <a:pt x="20" y="349"/>
                    <a:pt x="34" y="328"/>
                  </a:cubicBezTo>
                  <a:cubicBezTo>
                    <a:pt x="48" y="306"/>
                    <a:pt x="68" y="281"/>
                    <a:pt x="95" y="252"/>
                  </a:cubicBezTo>
                  <a:cubicBezTo>
                    <a:pt x="117" y="227"/>
                    <a:pt x="134" y="208"/>
                    <a:pt x="143" y="195"/>
                  </a:cubicBezTo>
                  <a:cubicBezTo>
                    <a:pt x="154" y="181"/>
                    <a:pt x="163" y="169"/>
                    <a:pt x="168" y="159"/>
                  </a:cubicBezTo>
                  <a:cubicBezTo>
                    <a:pt x="173" y="149"/>
                    <a:pt x="177" y="139"/>
                    <a:pt x="180" y="130"/>
                  </a:cubicBezTo>
                  <a:cubicBezTo>
                    <a:pt x="182" y="121"/>
                    <a:pt x="183" y="112"/>
                    <a:pt x="183" y="102"/>
                  </a:cubicBezTo>
                  <a:cubicBezTo>
                    <a:pt x="183" y="88"/>
                    <a:pt x="181" y="75"/>
                    <a:pt x="176" y="64"/>
                  </a:cubicBezTo>
                  <a:cubicBezTo>
                    <a:pt x="171" y="52"/>
                    <a:pt x="164" y="43"/>
                    <a:pt x="154" y="37"/>
                  </a:cubicBezTo>
                  <a:cubicBezTo>
                    <a:pt x="145" y="31"/>
                    <a:pt x="133" y="27"/>
                    <a:pt x="118" y="27"/>
                  </a:cubicBezTo>
                  <a:cubicBezTo>
                    <a:pt x="81" y="27"/>
                    <a:pt x="57" y="48"/>
                    <a:pt x="44" y="88"/>
                  </a:cubicBezTo>
                  <a:lnTo>
                    <a:pt x="9" y="88"/>
                  </a:lnTo>
                  <a:lnTo>
                    <a:pt x="9" y="32"/>
                  </a:lnTo>
                  <a:cubicBezTo>
                    <a:pt x="32" y="21"/>
                    <a:pt x="54" y="13"/>
                    <a:pt x="75" y="8"/>
                  </a:cubicBezTo>
                  <a:cubicBezTo>
                    <a:pt x="96" y="3"/>
                    <a:pt x="114" y="0"/>
                    <a:pt x="13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15"/>
            <p:cNvSpPr>
              <a:spLocks/>
            </p:cNvSpPr>
            <p:nvPr/>
          </p:nvSpPr>
          <p:spPr bwMode="auto">
            <a:xfrm>
              <a:off x="8667750" y="3911600"/>
              <a:ext cx="69850" cy="106363"/>
            </a:xfrm>
            <a:custGeom>
              <a:avLst/>
              <a:gdLst>
                <a:gd name="T0" fmla="*/ 106 w 183"/>
                <a:gd name="T1" fmla="*/ 0 h 277"/>
                <a:gd name="T2" fmla="*/ 119 w 183"/>
                <a:gd name="T3" fmla="*/ 0 h 277"/>
                <a:gd name="T4" fmla="*/ 119 w 183"/>
                <a:gd name="T5" fmla="*/ 21 h 277"/>
                <a:gd name="T6" fmla="*/ 118 w 183"/>
                <a:gd name="T7" fmla="*/ 40 h 277"/>
                <a:gd name="T8" fmla="*/ 118 w 183"/>
                <a:gd name="T9" fmla="*/ 57 h 277"/>
                <a:gd name="T10" fmla="*/ 118 w 183"/>
                <a:gd name="T11" fmla="*/ 220 h 277"/>
                <a:gd name="T12" fmla="*/ 119 w 183"/>
                <a:gd name="T13" fmla="*/ 232 h 277"/>
                <a:gd name="T14" fmla="*/ 120 w 183"/>
                <a:gd name="T15" fmla="*/ 240 h 277"/>
                <a:gd name="T16" fmla="*/ 123 w 183"/>
                <a:gd name="T17" fmla="*/ 246 h 277"/>
                <a:gd name="T18" fmla="*/ 126 w 183"/>
                <a:gd name="T19" fmla="*/ 250 h 277"/>
                <a:gd name="T20" fmla="*/ 133 w 183"/>
                <a:gd name="T21" fmla="*/ 254 h 277"/>
                <a:gd name="T22" fmla="*/ 144 w 183"/>
                <a:gd name="T23" fmla="*/ 256 h 277"/>
                <a:gd name="T24" fmla="*/ 160 w 183"/>
                <a:gd name="T25" fmla="*/ 258 h 277"/>
                <a:gd name="T26" fmla="*/ 183 w 183"/>
                <a:gd name="T27" fmla="*/ 258 h 277"/>
                <a:gd name="T28" fmla="*/ 183 w 183"/>
                <a:gd name="T29" fmla="*/ 277 h 277"/>
                <a:gd name="T30" fmla="*/ 12 w 183"/>
                <a:gd name="T31" fmla="*/ 277 h 277"/>
                <a:gd name="T32" fmla="*/ 12 w 183"/>
                <a:gd name="T33" fmla="*/ 258 h 277"/>
                <a:gd name="T34" fmla="*/ 34 w 183"/>
                <a:gd name="T35" fmla="*/ 257 h 277"/>
                <a:gd name="T36" fmla="*/ 49 w 183"/>
                <a:gd name="T37" fmla="*/ 256 h 277"/>
                <a:gd name="T38" fmla="*/ 59 w 183"/>
                <a:gd name="T39" fmla="*/ 254 h 277"/>
                <a:gd name="T40" fmla="*/ 65 w 183"/>
                <a:gd name="T41" fmla="*/ 251 h 277"/>
                <a:gd name="T42" fmla="*/ 70 w 183"/>
                <a:gd name="T43" fmla="*/ 247 h 277"/>
                <a:gd name="T44" fmla="*/ 74 w 183"/>
                <a:gd name="T45" fmla="*/ 241 h 277"/>
                <a:gd name="T46" fmla="*/ 76 w 183"/>
                <a:gd name="T47" fmla="*/ 233 h 277"/>
                <a:gd name="T48" fmla="*/ 77 w 183"/>
                <a:gd name="T49" fmla="*/ 220 h 277"/>
                <a:gd name="T50" fmla="*/ 77 w 183"/>
                <a:gd name="T51" fmla="*/ 66 h 277"/>
                <a:gd name="T52" fmla="*/ 73 w 183"/>
                <a:gd name="T53" fmla="*/ 54 h 277"/>
                <a:gd name="T54" fmla="*/ 64 w 183"/>
                <a:gd name="T55" fmla="*/ 51 h 277"/>
                <a:gd name="T56" fmla="*/ 44 w 183"/>
                <a:gd name="T57" fmla="*/ 58 h 277"/>
                <a:gd name="T58" fmla="*/ 11 w 183"/>
                <a:gd name="T59" fmla="*/ 78 h 277"/>
                <a:gd name="T60" fmla="*/ 5 w 183"/>
                <a:gd name="T61" fmla="*/ 68 h 277"/>
                <a:gd name="T62" fmla="*/ 0 w 183"/>
                <a:gd name="T63" fmla="*/ 58 h 277"/>
                <a:gd name="T64" fmla="*/ 53 w 183"/>
                <a:gd name="T65" fmla="*/ 29 h 277"/>
                <a:gd name="T66" fmla="*/ 106 w 183"/>
                <a:gd name="T6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277">
                  <a:moveTo>
                    <a:pt x="106" y="0"/>
                  </a:moveTo>
                  <a:lnTo>
                    <a:pt x="119" y="0"/>
                  </a:lnTo>
                  <a:cubicBezTo>
                    <a:pt x="119" y="8"/>
                    <a:pt x="119" y="15"/>
                    <a:pt x="119" y="21"/>
                  </a:cubicBezTo>
                  <a:cubicBezTo>
                    <a:pt x="118" y="28"/>
                    <a:pt x="118" y="34"/>
                    <a:pt x="118" y="40"/>
                  </a:cubicBezTo>
                  <a:cubicBezTo>
                    <a:pt x="118" y="45"/>
                    <a:pt x="118" y="51"/>
                    <a:pt x="118" y="57"/>
                  </a:cubicBezTo>
                  <a:lnTo>
                    <a:pt x="118" y="220"/>
                  </a:lnTo>
                  <a:cubicBezTo>
                    <a:pt x="118" y="225"/>
                    <a:pt x="118" y="229"/>
                    <a:pt x="119" y="232"/>
                  </a:cubicBezTo>
                  <a:cubicBezTo>
                    <a:pt x="119" y="235"/>
                    <a:pt x="119" y="238"/>
                    <a:pt x="120" y="240"/>
                  </a:cubicBezTo>
                  <a:cubicBezTo>
                    <a:pt x="121" y="242"/>
                    <a:pt x="122" y="244"/>
                    <a:pt x="123" y="246"/>
                  </a:cubicBezTo>
                  <a:cubicBezTo>
                    <a:pt x="124" y="247"/>
                    <a:pt x="125" y="249"/>
                    <a:pt x="126" y="250"/>
                  </a:cubicBezTo>
                  <a:cubicBezTo>
                    <a:pt x="128" y="251"/>
                    <a:pt x="130" y="253"/>
                    <a:pt x="133" y="254"/>
                  </a:cubicBezTo>
                  <a:cubicBezTo>
                    <a:pt x="136" y="255"/>
                    <a:pt x="140" y="255"/>
                    <a:pt x="144" y="256"/>
                  </a:cubicBezTo>
                  <a:cubicBezTo>
                    <a:pt x="149" y="257"/>
                    <a:pt x="154" y="257"/>
                    <a:pt x="160" y="258"/>
                  </a:cubicBezTo>
                  <a:cubicBezTo>
                    <a:pt x="166" y="258"/>
                    <a:pt x="174" y="258"/>
                    <a:pt x="183" y="258"/>
                  </a:cubicBezTo>
                  <a:lnTo>
                    <a:pt x="183" y="277"/>
                  </a:lnTo>
                  <a:lnTo>
                    <a:pt x="12" y="277"/>
                  </a:lnTo>
                  <a:lnTo>
                    <a:pt x="12" y="258"/>
                  </a:lnTo>
                  <a:cubicBezTo>
                    <a:pt x="21" y="258"/>
                    <a:pt x="28" y="258"/>
                    <a:pt x="34" y="257"/>
                  </a:cubicBezTo>
                  <a:cubicBezTo>
                    <a:pt x="40" y="257"/>
                    <a:pt x="45" y="257"/>
                    <a:pt x="49" y="256"/>
                  </a:cubicBezTo>
                  <a:cubicBezTo>
                    <a:pt x="53" y="255"/>
                    <a:pt x="56" y="254"/>
                    <a:pt x="59" y="254"/>
                  </a:cubicBezTo>
                  <a:cubicBezTo>
                    <a:pt x="61" y="253"/>
                    <a:pt x="63" y="252"/>
                    <a:pt x="65" y="251"/>
                  </a:cubicBezTo>
                  <a:cubicBezTo>
                    <a:pt x="67" y="250"/>
                    <a:pt x="69" y="248"/>
                    <a:pt x="70" y="247"/>
                  </a:cubicBezTo>
                  <a:cubicBezTo>
                    <a:pt x="72" y="245"/>
                    <a:pt x="73" y="243"/>
                    <a:pt x="74" y="241"/>
                  </a:cubicBezTo>
                  <a:cubicBezTo>
                    <a:pt x="75" y="239"/>
                    <a:pt x="75" y="236"/>
                    <a:pt x="76" y="233"/>
                  </a:cubicBezTo>
                  <a:cubicBezTo>
                    <a:pt x="76" y="229"/>
                    <a:pt x="77" y="225"/>
                    <a:pt x="77" y="220"/>
                  </a:cubicBezTo>
                  <a:lnTo>
                    <a:pt x="77" y="66"/>
                  </a:lnTo>
                  <a:cubicBezTo>
                    <a:pt x="77" y="61"/>
                    <a:pt x="76" y="57"/>
                    <a:pt x="73" y="54"/>
                  </a:cubicBezTo>
                  <a:cubicBezTo>
                    <a:pt x="71" y="52"/>
                    <a:pt x="68" y="51"/>
                    <a:pt x="64" y="51"/>
                  </a:cubicBezTo>
                  <a:cubicBezTo>
                    <a:pt x="60" y="51"/>
                    <a:pt x="53" y="53"/>
                    <a:pt x="44" y="58"/>
                  </a:cubicBezTo>
                  <a:cubicBezTo>
                    <a:pt x="36" y="62"/>
                    <a:pt x="24" y="69"/>
                    <a:pt x="11" y="78"/>
                  </a:cubicBezTo>
                  <a:cubicBezTo>
                    <a:pt x="9" y="75"/>
                    <a:pt x="7" y="72"/>
                    <a:pt x="5" y="68"/>
                  </a:cubicBezTo>
                  <a:cubicBezTo>
                    <a:pt x="4" y="65"/>
                    <a:pt x="2" y="62"/>
                    <a:pt x="0" y="58"/>
                  </a:cubicBezTo>
                  <a:cubicBezTo>
                    <a:pt x="18" y="49"/>
                    <a:pt x="36" y="39"/>
                    <a:pt x="53" y="29"/>
                  </a:cubicBezTo>
                  <a:cubicBezTo>
                    <a:pt x="71" y="20"/>
                    <a:pt x="88" y="10"/>
                    <a:pt x="10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6"/>
            <p:cNvSpPr>
              <a:spLocks/>
            </p:cNvSpPr>
            <p:nvPr/>
          </p:nvSpPr>
          <p:spPr bwMode="auto">
            <a:xfrm>
              <a:off x="8828088" y="3963988"/>
              <a:ext cx="138113" cy="144463"/>
            </a:xfrm>
            <a:custGeom>
              <a:avLst/>
              <a:gdLst>
                <a:gd name="T0" fmla="*/ 38 w 87"/>
                <a:gd name="T1" fmla="*/ 0 h 91"/>
                <a:gd name="T2" fmla="*/ 49 w 87"/>
                <a:gd name="T3" fmla="*/ 0 h 91"/>
                <a:gd name="T4" fmla="*/ 49 w 87"/>
                <a:gd name="T5" fmla="*/ 41 h 91"/>
                <a:gd name="T6" fmla="*/ 87 w 87"/>
                <a:gd name="T7" fmla="*/ 41 h 91"/>
                <a:gd name="T8" fmla="*/ 87 w 87"/>
                <a:gd name="T9" fmla="*/ 50 h 91"/>
                <a:gd name="T10" fmla="*/ 49 w 87"/>
                <a:gd name="T11" fmla="*/ 50 h 91"/>
                <a:gd name="T12" fmla="*/ 49 w 87"/>
                <a:gd name="T13" fmla="*/ 91 h 91"/>
                <a:gd name="T14" fmla="*/ 38 w 87"/>
                <a:gd name="T15" fmla="*/ 91 h 91"/>
                <a:gd name="T16" fmla="*/ 38 w 87"/>
                <a:gd name="T17" fmla="*/ 50 h 91"/>
                <a:gd name="T18" fmla="*/ 0 w 87"/>
                <a:gd name="T19" fmla="*/ 50 h 91"/>
                <a:gd name="T20" fmla="*/ 0 w 87"/>
                <a:gd name="T21" fmla="*/ 41 h 91"/>
                <a:gd name="T22" fmla="*/ 38 w 87"/>
                <a:gd name="T23" fmla="*/ 41 h 91"/>
                <a:gd name="T24" fmla="*/ 38 w 8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91">
                  <a:moveTo>
                    <a:pt x="38" y="0"/>
                  </a:moveTo>
                  <a:lnTo>
                    <a:pt x="49" y="0"/>
                  </a:lnTo>
                  <a:lnTo>
                    <a:pt x="49" y="41"/>
                  </a:lnTo>
                  <a:lnTo>
                    <a:pt x="87" y="41"/>
                  </a:lnTo>
                  <a:lnTo>
                    <a:pt x="87" y="50"/>
                  </a:lnTo>
                  <a:lnTo>
                    <a:pt x="49" y="50"/>
                  </a:lnTo>
                  <a:lnTo>
                    <a:pt x="49" y="91"/>
                  </a:lnTo>
                  <a:lnTo>
                    <a:pt x="38" y="91"/>
                  </a:lnTo>
                  <a:lnTo>
                    <a:pt x="38" y="50"/>
                  </a:lnTo>
                  <a:lnTo>
                    <a:pt x="0" y="50"/>
                  </a:lnTo>
                  <a:lnTo>
                    <a:pt x="0" y="41"/>
                  </a:lnTo>
                  <a:lnTo>
                    <a:pt x="38" y="4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7"/>
            <p:cNvSpPr>
              <a:spLocks/>
            </p:cNvSpPr>
            <p:nvPr/>
          </p:nvSpPr>
          <p:spPr bwMode="auto">
            <a:xfrm>
              <a:off x="9248775" y="3948113"/>
              <a:ext cx="88900" cy="153988"/>
            </a:xfrm>
            <a:custGeom>
              <a:avLst/>
              <a:gdLst>
                <a:gd name="T0" fmla="*/ 138 w 234"/>
                <a:gd name="T1" fmla="*/ 0 h 405"/>
                <a:gd name="T2" fmla="*/ 154 w 234"/>
                <a:gd name="T3" fmla="*/ 0 h 405"/>
                <a:gd name="T4" fmla="*/ 152 w 234"/>
                <a:gd name="T5" fmla="*/ 78 h 405"/>
                <a:gd name="T6" fmla="*/ 152 w 234"/>
                <a:gd name="T7" fmla="*/ 329 h 405"/>
                <a:gd name="T8" fmla="*/ 154 w 234"/>
                <a:gd name="T9" fmla="*/ 354 h 405"/>
                <a:gd name="T10" fmla="*/ 161 w 234"/>
                <a:gd name="T11" fmla="*/ 368 h 405"/>
                <a:gd name="T12" fmla="*/ 174 w 234"/>
                <a:gd name="T13" fmla="*/ 377 h 405"/>
                <a:gd name="T14" fmla="*/ 197 w 234"/>
                <a:gd name="T15" fmla="*/ 381 h 405"/>
                <a:gd name="T16" fmla="*/ 234 w 234"/>
                <a:gd name="T17" fmla="*/ 384 h 405"/>
                <a:gd name="T18" fmla="*/ 234 w 234"/>
                <a:gd name="T19" fmla="*/ 405 h 405"/>
                <a:gd name="T20" fmla="*/ 17 w 234"/>
                <a:gd name="T21" fmla="*/ 405 h 405"/>
                <a:gd name="T22" fmla="*/ 17 w 234"/>
                <a:gd name="T23" fmla="*/ 384 h 405"/>
                <a:gd name="T24" fmla="*/ 64 w 234"/>
                <a:gd name="T25" fmla="*/ 380 h 405"/>
                <a:gd name="T26" fmla="*/ 85 w 234"/>
                <a:gd name="T27" fmla="*/ 372 h 405"/>
                <a:gd name="T28" fmla="*/ 96 w 234"/>
                <a:gd name="T29" fmla="*/ 358 h 405"/>
                <a:gd name="T30" fmla="*/ 99 w 234"/>
                <a:gd name="T31" fmla="*/ 329 h 405"/>
                <a:gd name="T32" fmla="*/ 99 w 234"/>
                <a:gd name="T33" fmla="*/ 91 h 405"/>
                <a:gd name="T34" fmla="*/ 95 w 234"/>
                <a:gd name="T35" fmla="*/ 74 h 405"/>
                <a:gd name="T36" fmla="*/ 83 w 234"/>
                <a:gd name="T37" fmla="*/ 68 h 405"/>
                <a:gd name="T38" fmla="*/ 56 w 234"/>
                <a:gd name="T39" fmla="*/ 78 h 405"/>
                <a:gd name="T40" fmla="*/ 13 w 234"/>
                <a:gd name="T41" fmla="*/ 105 h 405"/>
                <a:gd name="T42" fmla="*/ 0 w 234"/>
                <a:gd name="T43" fmla="*/ 82 h 405"/>
                <a:gd name="T44" fmla="*/ 138 w 234"/>
                <a:gd name="T4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405">
                  <a:moveTo>
                    <a:pt x="138" y="0"/>
                  </a:moveTo>
                  <a:lnTo>
                    <a:pt x="154" y="0"/>
                  </a:lnTo>
                  <a:cubicBezTo>
                    <a:pt x="153" y="19"/>
                    <a:pt x="152" y="45"/>
                    <a:pt x="152" y="78"/>
                  </a:cubicBezTo>
                  <a:lnTo>
                    <a:pt x="152" y="329"/>
                  </a:lnTo>
                  <a:cubicBezTo>
                    <a:pt x="152" y="340"/>
                    <a:pt x="153" y="348"/>
                    <a:pt x="154" y="354"/>
                  </a:cubicBezTo>
                  <a:cubicBezTo>
                    <a:pt x="155" y="360"/>
                    <a:pt x="157" y="365"/>
                    <a:pt x="161" y="368"/>
                  </a:cubicBezTo>
                  <a:cubicBezTo>
                    <a:pt x="164" y="372"/>
                    <a:pt x="168" y="375"/>
                    <a:pt x="174" y="377"/>
                  </a:cubicBezTo>
                  <a:cubicBezTo>
                    <a:pt x="181" y="379"/>
                    <a:pt x="188" y="380"/>
                    <a:pt x="197" y="381"/>
                  </a:cubicBezTo>
                  <a:cubicBezTo>
                    <a:pt x="207" y="383"/>
                    <a:pt x="219" y="383"/>
                    <a:pt x="234" y="384"/>
                  </a:cubicBezTo>
                  <a:lnTo>
                    <a:pt x="234" y="405"/>
                  </a:lnTo>
                  <a:lnTo>
                    <a:pt x="17" y="405"/>
                  </a:lnTo>
                  <a:lnTo>
                    <a:pt x="17" y="384"/>
                  </a:lnTo>
                  <a:cubicBezTo>
                    <a:pt x="39" y="383"/>
                    <a:pt x="54" y="381"/>
                    <a:pt x="64" y="380"/>
                  </a:cubicBezTo>
                  <a:cubicBezTo>
                    <a:pt x="73" y="378"/>
                    <a:pt x="80" y="376"/>
                    <a:pt x="85" y="372"/>
                  </a:cubicBezTo>
                  <a:cubicBezTo>
                    <a:pt x="90" y="369"/>
                    <a:pt x="93" y="364"/>
                    <a:pt x="96" y="358"/>
                  </a:cubicBezTo>
                  <a:cubicBezTo>
                    <a:pt x="98" y="352"/>
                    <a:pt x="99" y="342"/>
                    <a:pt x="99" y="329"/>
                  </a:cubicBezTo>
                  <a:lnTo>
                    <a:pt x="99" y="91"/>
                  </a:lnTo>
                  <a:cubicBezTo>
                    <a:pt x="99" y="83"/>
                    <a:pt x="98" y="77"/>
                    <a:pt x="95" y="74"/>
                  </a:cubicBezTo>
                  <a:cubicBezTo>
                    <a:pt x="92" y="70"/>
                    <a:pt x="88" y="68"/>
                    <a:pt x="83" y="68"/>
                  </a:cubicBezTo>
                  <a:cubicBezTo>
                    <a:pt x="77" y="68"/>
                    <a:pt x="68" y="72"/>
                    <a:pt x="56" y="78"/>
                  </a:cubicBezTo>
                  <a:cubicBezTo>
                    <a:pt x="45" y="85"/>
                    <a:pt x="30" y="93"/>
                    <a:pt x="13" y="105"/>
                  </a:cubicBezTo>
                  <a:lnTo>
                    <a:pt x="0" y="82"/>
                  </a:lnTo>
                  <a:lnTo>
                    <a:pt x="1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18"/>
            <p:cNvSpPr>
              <a:spLocks/>
            </p:cNvSpPr>
            <p:nvPr/>
          </p:nvSpPr>
          <p:spPr bwMode="auto">
            <a:xfrm>
              <a:off x="9421813" y="3994150"/>
              <a:ext cx="80963" cy="84138"/>
            </a:xfrm>
            <a:custGeom>
              <a:avLst/>
              <a:gdLst>
                <a:gd name="T0" fmla="*/ 21 w 51"/>
                <a:gd name="T1" fmla="*/ 0 h 53"/>
                <a:gd name="T2" fmla="*/ 30 w 51"/>
                <a:gd name="T3" fmla="*/ 0 h 53"/>
                <a:gd name="T4" fmla="*/ 28 w 51"/>
                <a:gd name="T5" fmla="*/ 22 h 53"/>
                <a:gd name="T6" fmla="*/ 46 w 51"/>
                <a:gd name="T7" fmla="*/ 9 h 53"/>
                <a:gd name="T8" fmla="*/ 51 w 51"/>
                <a:gd name="T9" fmla="*/ 17 h 53"/>
                <a:gd name="T10" fmla="*/ 31 w 51"/>
                <a:gd name="T11" fmla="*/ 26 h 53"/>
                <a:gd name="T12" fmla="*/ 51 w 51"/>
                <a:gd name="T13" fmla="*/ 36 h 53"/>
                <a:gd name="T14" fmla="*/ 46 w 51"/>
                <a:gd name="T15" fmla="*/ 44 h 53"/>
                <a:gd name="T16" fmla="*/ 28 w 51"/>
                <a:gd name="T17" fmla="*/ 31 h 53"/>
                <a:gd name="T18" fmla="*/ 30 w 51"/>
                <a:gd name="T19" fmla="*/ 53 h 53"/>
                <a:gd name="T20" fmla="*/ 21 w 51"/>
                <a:gd name="T21" fmla="*/ 53 h 53"/>
                <a:gd name="T22" fmla="*/ 23 w 51"/>
                <a:gd name="T23" fmla="*/ 31 h 53"/>
                <a:gd name="T24" fmla="*/ 5 w 51"/>
                <a:gd name="T25" fmla="*/ 44 h 53"/>
                <a:gd name="T26" fmla="*/ 0 w 51"/>
                <a:gd name="T27" fmla="*/ 36 h 53"/>
                <a:gd name="T28" fmla="*/ 20 w 51"/>
                <a:gd name="T29" fmla="*/ 26 h 53"/>
                <a:gd name="T30" fmla="*/ 0 w 51"/>
                <a:gd name="T31" fmla="*/ 17 h 53"/>
                <a:gd name="T32" fmla="*/ 5 w 51"/>
                <a:gd name="T33" fmla="*/ 9 h 53"/>
                <a:gd name="T34" fmla="*/ 23 w 51"/>
                <a:gd name="T35" fmla="*/ 22 h 53"/>
                <a:gd name="T36" fmla="*/ 21 w 51"/>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21" y="0"/>
                  </a:moveTo>
                  <a:lnTo>
                    <a:pt x="30" y="0"/>
                  </a:lnTo>
                  <a:lnTo>
                    <a:pt x="28" y="22"/>
                  </a:lnTo>
                  <a:lnTo>
                    <a:pt x="46" y="9"/>
                  </a:lnTo>
                  <a:lnTo>
                    <a:pt x="51" y="17"/>
                  </a:lnTo>
                  <a:lnTo>
                    <a:pt x="31" y="26"/>
                  </a:lnTo>
                  <a:lnTo>
                    <a:pt x="51" y="36"/>
                  </a:lnTo>
                  <a:lnTo>
                    <a:pt x="46" y="44"/>
                  </a:lnTo>
                  <a:lnTo>
                    <a:pt x="28" y="31"/>
                  </a:lnTo>
                  <a:lnTo>
                    <a:pt x="30" y="53"/>
                  </a:lnTo>
                  <a:lnTo>
                    <a:pt x="21" y="53"/>
                  </a:lnTo>
                  <a:lnTo>
                    <a:pt x="23" y="31"/>
                  </a:lnTo>
                  <a:lnTo>
                    <a:pt x="5" y="44"/>
                  </a:lnTo>
                  <a:lnTo>
                    <a:pt x="0" y="36"/>
                  </a:lnTo>
                  <a:lnTo>
                    <a:pt x="20" y="26"/>
                  </a:lnTo>
                  <a:lnTo>
                    <a:pt x="0" y="17"/>
                  </a:lnTo>
                  <a:lnTo>
                    <a:pt x="5" y="9"/>
                  </a:lnTo>
                  <a:lnTo>
                    <a:pt x="23" y="2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9"/>
            <p:cNvSpPr>
              <a:spLocks/>
            </p:cNvSpPr>
            <p:nvPr/>
          </p:nvSpPr>
          <p:spPr bwMode="auto">
            <a:xfrm>
              <a:off x="9583738" y="3948113"/>
              <a:ext cx="93663" cy="153988"/>
            </a:xfrm>
            <a:custGeom>
              <a:avLst/>
              <a:gdLst>
                <a:gd name="T0" fmla="*/ 131 w 246"/>
                <a:gd name="T1" fmla="*/ 0 h 405"/>
                <a:gd name="T2" fmla="*/ 213 w 246"/>
                <a:gd name="T3" fmla="*/ 24 h 405"/>
                <a:gd name="T4" fmla="*/ 241 w 246"/>
                <a:gd name="T5" fmla="*/ 94 h 405"/>
                <a:gd name="T6" fmla="*/ 238 w 246"/>
                <a:gd name="T7" fmla="*/ 122 h 405"/>
                <a:gd name="T8" fmla="*/ 228 w 246"/>
                <a:gd name="T9" fmla="*/ 148 h 405"/>
                <a:gd name="T10" fmla="*/ 210 w 246"/>
                <a:gd name="T11" fmla="*/ 175 h 405"/>
                <a:gd name="T12" fmla="*/ 186 w 246"/>
                <a:gd name="T13" fmla="*/ 205 h 405"/>
                <a:gd name="T14" fmla="*/ 139 w 246"/>
                <a:gd name="T15" fmla="*/ 255 h 405"/>
                <a:gd name="T16" fmla="*/ 58 w 246"/>
                <a:gd name="T17" fmla="*/ 358 h 405"/>
                <a:gd name="T18" fmla="*/ 168 w 246"/>
                <a:gd name="T19" fmla="*/ 358 h 405"/>
                <a:gd name="T20" fmla="*/ 191 w 246"/>
                <a:gd name="T21" fmla="*/ 356 h 405"/>
                <a:gd name="T22" fmla="*/ 205 w 246"/>
                <a:gd name="T23" fmla="*/ 351 h 405"/>
                <a:gd name="T24" fmla="*/ 214 w 246"/>
                <a:gd name="T25" fmla="*/ 340 h 405"/>
                <a:gd name="T26" fmla="*/ 221 w 246"/>
                <a:gd name="T27" fmla="*/ 319 h 405"/>
                <a:gd name="T28" fmla="*/ 246 w 246"/>
                <a:gd name="T29" fmla="*/ 319 h 405"/>
                <a:gd name="T30" fmla="*/ 241 w 246"/>
                <a:gd name="T31" fmla="*/ 405 h 405"/>
                <a:gd name="T32" fmla="*/ 0 w 246"/>
                <a:gd name="T33" fmla="*/ 405 h 405"/>
                <a:gd name="T34" fmla="*/ 0 w 246"/>
                <a:gd name="T35" fmla="*/ 391 h 405"/>
                <a:gd name="T36" fmla="*/ 34 w 246"/>
                <a:gd name="T37" fmla="*/ 328 h 405"/>
                <a:gd name="T38" fmla="*/ 95 w 246"/>
                <a:gd name="T39" fmla="*/ 252 h 405"/>
                <a:gd name="T40" fmla="*/ 144 w 246"/>
                <a:gd name="T41" fmla="*/ 195 h 405"/>
                <a:gd name="T42" fmla="*/ 168 w 246"/>
                <a:gd name="T43" fmla="*/ 159 h 405"/>
                <a:gd name="T44" fmla="*/ 180 w 246"/>
                <a:gd name="T45" fmla="*/ 130 h 405"/>
                <a:gd name="T46" fmla="*/ 183 w 246"/>
                <a:gd name="T47" fmla="*/ 102 h 405"/>
                <a:gd name="T48" fmla="*/ 176 w 246"/>
                <a:gd name="T49" fmla="*/ 64 h 405"/>
                <a:gd name="T50" fmla="*/ 155 w 246"/>
                <a:gd name="T51" fmla="*/ 37 h 405"/>
                <a:gd name="T52" fmla="*/ 118 w 246"/>
                <a:gd name="T53" fmla="*/ 27 h 405"/>
                <a:gd name="T54" fmla="*/ 44 w 246"/>
                <a:gd name="T55" fmla="*/ 88 h 405"/>
                <a:gd name="T56" fmla="*/ 9 w 246"/>
                <a:gd name="T57" fmla="*/ 88 h 405"/>
                <a:gd name="T58" fmla="*/ 9 w 246"/>
                <a:gd name="T59" fmla="*/ 32 h 405"/>
                <a:gd name="T60" fmla="*/ 75 w 246"/>
                <a:gd name="T61" fmla="*/ 8 h 405"/>
                <a:gd name="T62" fmla="*/ 131 w 246"/>
                <a:gd name="T63"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405">
                  <a:moveTo>
                    <a:pt x="131" y="0"/>
                  </a:moveTo>
                  <a:cubicBezTo>
                    <a:pt x="167" y="0"/>
                    <a:pt x="195" y="8"/>
                    <a:pt x="213" y="24"/>
                  </a:cubicBezTo>
                  <a:cubicBezTo>
                    <a:pt x="232" y="40"/>
                    <a:pt x="241" y="63"/>
                    <a:pt x="241" y="94"/>
                  </a:cubicBezTo>
                  <a:cubicBezTo>
                    <a:pt x="241" y="104"/>
                    <a:pt x="240" y="113"/>
                    <a:pt x="238" y="122"/>
                  </a:cubicBezTo>
                  <a:cubicBezTo>
                    <a:pt x="236" y="131"/>
                    <a:pt x="233" y="139"/>
                    <a:pt x="228" y="148"/>
                  </a:cubicBezTo>
                  <a:cubicBezTo>
                    <a:pt x="224" y="156"/>
                    <a:pt x="218" y="166"/>
                    <a:pt x="210" y="175"/>
                  </a:cubicBezTo>
                  <a:cubicBezTo>
                    <a:pt x="203" y="185"/>
                    <a:pt x="195" y="195"/>
                    <a:pt x="186" y="205"/>
                  </a:cubicBezTo>
                  <a:cubicBezTo>
                    <a:pt x="177" y="215"/>
                    <a:pt x="161" y="232"/>
                    <a:pt x="139" y="255"/>
                  </a:cubicBezTo>
                  <a:cubicBezTo>
                    <a:pt x="102" y="295"/>
                    <a:pt x="75" y="329"/>
                    <a:pt x="58" y="358"/>
                  </a:cubicBezTo>
                  <a:lnTo>
                    <a:pt x="168" y="358"/>
                  </a:lnTo>
                  <a:cubicBezTo>
                    <a:pt x="178" y="358"/>
                    <a:pt x="185" y="358"/>
                    <a:pt x="191" y="356"/>
                  </a:cubicBezTo>
                  <a:cubicBezTo>
                    <a:pt x="197" y="355"/>
                    <a:pt x="202" y="353"/>
                    <a:pt x="205" y="351"/>
                  </a:cubicBezTo>
                  <a:cubicBezTo>
                    <a:pt x="209" y="348"/>
                    <a:pt x="211" y="344"/>
                    <a:pt x="214" y="340"/>
                  </a:cubicBezTo>
                  <a:cubicBezTo>
                    <a:pt x="216" y="335"/>
                    <a:pt x="218" y="329"/>
                    <a:pt x="221" y="319"/>
                  </a:cubicBezTo>
                  <a:lnTo>
                    <a:pt x="246" y="319"/>
                  </a:lnTo>
                  <a:lnTo>
                    <a:pt x="241" y="405"/>
                  </a:lnTo>
                  <a:lnTo>
                    <a:pt x="0" y="405"/>
                  </a:lnTo>
                  <a:lnTo>
                    <a:pt x="0" y="391"/>
                  </a:lnTo>
                  <a:cubicBezTo>
                    <a:pt x="8" y="370"/>
                    <a:pt x="20" y="349"/>
                    <a:pt x="34" y="328"/>
                  </a:cubicBezTo>
                  <a:cubicBezTo>
                    <a:pt x="48" y="306"/>
                    <a:pt x="69" y="281"/>
                    <a:pt x="95" y="252"/>
                  </a:cubicBezTo>
                  <a:cubicBezTo>
                    <a:pt x="117" y="227"/>
                    <a:pt x="134" y="208"/>
                    <a:pt x="144" y="195"/>
                  </a:cubicBezTo>
                  <a:cubicBezTo>
                    <a:pt x="155" y="181"/>
                    <a:pt x="163" y="169"/>
                    <a:pt x="168" y="159"/>
                  </a:cubicBezTo>
                  <a:cubicBezTo>
                    <a:pt x="173" y="149"/>
                    <a:pt x="177" y="139"/>
                    <a:pt x="180" y="130"/>
                  </a:cubicBezTo>
                  <a:cubicBezTo>
                    <a:pt x="182" y="121"/>
                    <a:pt x="183" y="112"/>
                    <a:pt x="183" y="102"/>
                  </a:cubicBezTo>
                  <a:cubicBezTo>
                    <a:pt x="183" y="88"/>
                    <a:pt x="181" y="75"/>
                    <a:pt x="176" y="64"/>
                  </a:cubicBezTo>
                  <a:cubicBezTo>
                    <a:pt x="171" y="52"/>
                    <a:pt x="164" y="43"/>
                    <a:pt x="155" y="37"/>
                  </a:cubicBezTo>
                  <a:cubicBezTo>
                    <a:pt x="145" y="31"/>
                    <a:pt x="133" y="27"/>
                    <a:pt x="118" y="27"/>
                  </a:cubicBezTo>
                  <a:cubicBezTo>
                    <a:pt x="82" y="27"/>
                    <a:pt x="57" y="48"/>
                    <a:pt x="44" y="88"/>
                  </a:cubicBezTo>
                  <a:lnTo>
                    <a:pt x="9" y="88"/>
                  </a:lnTo>
                  <a:lnTo>
                    <a:pt x="9" y="32"/>
                  </a:lnTo>
                  <a:cubicBezTo>
                    <a:pt x="33" y="21"/>
                    <a:pt x="55" y="13"/>
                    <a:pt x="75" y="8"/>
                  </a:cubicBezTo>
                  <a:cubicBezTo>
                    <a:pt x="96" y="3"/>
                    <a:pt x="114" y="0"/>
                    <a:pt x="13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20"/>
            <p:cNvSpPr>
              <a:spLocks/>
            </p:cNvSpPr>
            <p:nvPr/>
          </p:nvSpPr>
          <p:spPr bwMode="auto">
            <a:xfrm>
              <a:off x="9705975" y="3911600"/>
              <a:ext cx="69850" cy="106363"/>
            </a:xfrm>
            <a:custGeom>
              <a:avLst/>
              <a:gdLst>
                <a:gd name="T0" fmla="*/ 105 w 182"/>
                <a:gd name="T1" fmla="*/ 0 h 277"/>
                <a:gd name="T2" fmla="*/ 118 w 182"/>
                <a:gd name="T3" fmla="*/ 0 h 277"/>
                <a:gd name="T4" fmla="*/ 118 w 182"/>
                <a:gd name="T5" fmla="*/ 21 h 277"/>
                <a:gd name="T6" fmla="*/ 117 w 182"/>
                <a:gd name="T7" fmla="*/ 40 h 277"/>
                <a:gd name="T8" fmla="*/ 117 w 182"/>
                <a:gd name="T9" fmla="*/ 57 h 277"/>
                <a:gd name="T10" fmla="*/ 117 w 182"/>
                <a:gd name="T11" fmla="*/ 220 h 277"/>
                <a:gd name="T12" fmla="*/ 118 w 182"/>
                <a:gd name="T13" fmla="*/ 232 h 277"/>
                <a:gd name="T14" fmla="*/ 119 w 182"/>
                <a:gd name="T15" fmla="*/ 240 h 277"/>
                <a:gd name="T16" fmla="*/ 122 w 182"/>
                <a:gd name="T17" fmla="*/ 246 h 277"/>
                <a:gd name="T18" fmla="*/ 126 w 182"/>
                <a:gd name="T19" fmla="*/ 250 h 277"/>
                <a:gd name="T20" fmla="*/ 132 w 182"/>
                <a:gd name="T21" fmla="*/ 254 h 277"/>
                <a:gd name="T22" fmla="*/ 143 w 182"/>
                <a:gd name="T23" fmla="*/ 256 h 277"/>
                <a:gd name="T24" fmla="*/ 159 w 182"/>
                <a:gd name="T25" fmla="*/ 258 h 277"/>
                <a:gd name="T26" fmla="*/ 182 w 182"/>
                <a:gd name="T27" fmla="*/ 258 h 277"/>
                <a:gd name="T28" fmla="*/ 182 w 182"/>
                <a:gd name="T29" fmla="*/ 277 h 277"/>
                <a:gd name="T30" fmla="*/ 11 w 182"/>
                <a:gd name="T31" fmla="*/ 277 h 277"/>
                <a:gd name="T32" fmla="*/ 11 w 182"/>
                <a:gd name="T33" fmla="*/ 258 h 277"/>
                <a:gd name="T34" fmla="*/ 33 w 182"/>
                <a:gd name="T35" fmla="*/ 257 h 277"/>
                <a:gd name="T36" fmla="*/ 48 w 182"/>
                <a:gd name="T37" fmla="*/ 256 h 277"/>
                <a:gd name="T38" fmla="*/ 58 w 182"/>
                <a:gd name="T39" fmla="*/ 254 h 277"/>
                <a:gd name="T40" fmla="*/ 65 w 182"/>
                <a:gd name="T41" fmla="*/ 251 h 277"/>
                <a:gd name="T42" fmla="*/ 70 w 182"/>
                <a:gd name="T43" fmla="*/ 247 h 277"/>
                <a:gd name="T44" fmla="*/ 73 w 182"/>
                <a:gd name="T45" fmla="*/ 241 h 277"/>
                <a:gd name="T46" fmla="*/ 75 w 182"/>
                <a:gd name="T47" fmla="*/ 233 h 277"/>
                <a:gd name="T48" fmla="*/ 76 w 182"/>
                <a:gd name="T49" fmla="*/ 220 h 277"/>
                <a:gd name="T50" fmla="*/ 76 w 182"/>
                <a:gd name="T51" fmla="*/ 66 h 277"/>
                <a:gd name="T52" fmla="*/ 73 w 182"/>
                <a:gd name="T53" fmla="*/ 54 h 277"/>
                <a:gd name="T54" fmla="*/ 63 w 182"/>
                <a:gd name="T55" fmla="*/ 51 h 277"/>
                <a:gd name="T56" fmla="*/ 44 w 182"/>
                <a:gd name="T57" fmla="*/ 58 h 277"/>
                <a:gd name="T58" fmla="*/ 10 w 182"/>
                <a:gd name="T59" fmla="*/ 78 h 277"/>
                <a:gd name="T60" fmla="*/ 5 w 182"/>
                <a:gd name="T61" fmla="*/ 68 h 277"/>
                <a:gd name="T62" fmla="*/ 0 w 182"/>
                <a:gd name="T63" fmla="*/ 58 h 277"/>
                <a:gd name="T64" fmla="*/ 52 w 182"/>
                <a:gd name="T65" fmla="*/ 29 h 277"/>
                <a:gd name="T66" fmla="*/ 105 w 182"/>
                <a:gd name="T6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77">
                  <a:moveTo>
                    <a:pt x="105" y="0"/>
                  </a:moveTo>
                  <a:lnTo>
                    <a:pt x="118" y="0"/>
                  </a:lnTo>
                  <a:cubicBezTo>
                    <a:pt x="118" y="8"/>
                    <a:pt x="118" y="15"/>
                    <a:pt x="118" y="21"/>
                  </a:cubicBezTo>
                  <a:cubicBezTo>
                    <a:pt x="118" y="28"/>
                    <a:pt x="118" y="34"/>
                    <a:pt x="117" y="40"/>
                  </a:cubicBezTo>
                  <a:cubicBezTo>
                    <a:pt x="117" y="45"/>
                    <a:pt x="117" y="51"/>
                    <a:pt x="117" y="57"/>
                  </a:cubicBezTo>
                  <a:lnTo>
                    <a:pt x="117" y="220"/>
                  </a:lnTo>
                  <a:cubicBezTo>
                    <a:pt x="117" y="225"/>
                    <a:pt x="117" y="229"/>
                    <a:pt x="118" y="232"/>
                  </a:cubicBezTo>
                  <a:cubicBezTo>
                    <a:pt x="118" y="235"/>
                    <a:pt x="119" y="238"/>
                    <a:pt x="119" y="240"/>
                  </a:cubicBezTo>
                  <a:cubicBezTo>
                    <a:pt x="120" y="242"/>
                    <a:pt x="121" y="244"/>
                    <a:pt x="122" y="246"/>
                  </a:cubicBezTo>
                  <a:cubicBezTo>
                    <a:pt x="123" y="247"/>
                    <a:pt x="124" y="249"/>
                    <a:pt x="126" y="250"/>
                  </a:cubicBezTo>
                  <a:cubicBezTo>
                    <a:pt x="127" y="251"/>
                    <a:pt x="130" y="253"/>
                    <a:pt x="132" y="254"/>
                  </a:cubicBezTo>
                  <a:cubicBezTo>
                    <a:pt x="135" y="255"/>
                    <a:pt x="139" y="255"/>
                    <a:pt x="143" y="256"/>
                  </a:cubicBezTo>
                  <a:cubicBezTo>
                    <a:pt x="148" y="257"/>
                    <a:pt x="153" y="257"/>
                    <a:pt x="159" y="258"/>
                  </a:cubicBezTo>
                  <a:cubicBezTo>
                    <a:pt x="166" y="258"/>
                    <a:pt x="173" y="258"/>
                    <a:pt x="182" y="258"/>
                  </a:cubicBezTo>
                  <a:lnTo>
                    <a:pt x="182" y="277"/>
                  </a:lnTo>
                  <a:lnTo>
                    <a:pt x="11" y="277"/>
                  </a:lnTo>
                  <a:lnTo>
                    <a:pt x="11" y="258"/>
                  </a:lnTo>
                  <a:cubicBezTo>
                    <a:pt x="20" y="258"/>
                    <a:pt x="27" y="258"/>
                    <a:pt x="33" y="257"/>
                  </a:cubicBezTo>
                  <a:cubicBezTo>
                    <a:pt x="39" y="257"/>
                    <a:pt x="44" y="257"/>
                    <a:pt x="48" y="256"/>
                  </a:cubicBezTo>
                  <a:cubicBezTo>
                    <a:pt x="52" y="255"/>
                    <a:pt x="55" y="254"/>
                    <a:pt x="58" y="254"/>
                  </a:cubicBezTo>
                  <a:cubicBezTo>
                    <a:pt x="60" y="253"/>
                    <a:pt x="63" y="252"/>
                    <a:pt x="65" y="251"/>
                  </a:cubicBezTo>
                  <a:cubicBezTo>
                    <a:pt x="67" y="250"/>
                    <a:pt x="68" y="248"/>
                    <a:pt x="70" y="247"/>
                  </a:cubicBezTo>
                  <a:cubicBezTo>
                    <a:pt x="71" y="245"/>
                    <a:pt x="72" y="243"/>
                    <a:pt x="73" y="241"/>
                  </a:cubicBezTo>
                  <a:cubicBezTo>
                    <a:pt x="74" y="239"/>
                    <a:pt x="75" y="236"/>
                    <a:pt x="75" y="233"/>
                  </a:cubicBezTo>
                  <a:cubicBezTo>
                    <a:pt x="76" y="229"/>
                    <a:pt x="76" y="225"/>
                    <a:pt x="76" y="220"/>
                  </a:cubicBezTo>
                  <a:lnTo>
                    <a:pt x="76" y="66"/>
                  </a:lnTo>
                  <a:cubicBezTo>
                    <a:pt x="76" y="61"/>
                    <a:pt x="75" y="57"/>
                    <a:pt x="73" y="54"/>
                  </a:cubicBezTo>
                  <a:cubicBezTo>
                    <a:pt x="71" y="52"/>
                    <a:pt x="67" y="51"/>
                    <a:pt x="63" y="51"/>
                  </a:cubicBezTo>
                  <a:cubicBezTo>
                    <a:pt x="59" y="51"/>
                    <a:pt x="52" y="53"/>
                    <a:pt x="44" y="58"/>
                  </a:cubicBezTo>
                  <a:cubicBezTo>
                    <a:pt x="35" y="62"/>
                    <a:pt x="24" y="69"/>
                    <a:pt x="10" y="78"/>
                  </a:cubicBezTo>
                  <a:cubicBezTo>
                    <a:pt x="8" y="75"/>
                    <a:pt x="6" y="72"/>
                    <a:pt x="5" y="68"/>
                  </a:cubicBezTo>
                  <a:cubicBezTo>
                    <a:pt x="3" y="65"/>
                    <a:pt x="1" y="62"/>
                    <a:pt x="0" y="58"/>
                  </a:cubicBezTo>
                  <a:cubicBezTo>
                    <a:pt x="17" y="49"/>
                    <a:pt x="35" y="39"/>
                    <a:pt x="52" y="29"/>
                  </a:cubicBezTo>
                  <a:cubicBezTo>
                    <a:pt x="70" y="20"/>
                    <a:pt x="87" y="10"/>
                    <a:pt x="10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1"/>
            <p:cNvSpPr>
              <a:spLocks noEditPoints="1"/>
            </p:cNvSpPr>
            <p:nvPr/>
          </p:nvSpPr>
          <p:spPr bwMode="auto">
            <a:xfrm>
              <a:off x="9877425" y="4005263"/>
              <a:ext cx="138113" cy="61913"/>
            </a:xfrm>
            <a:custGeom>
              <a:avLst/>
              <a:gdLst>
                <a:gd name="T0" fmla="*/ 0 w 87"/>
                <a:gd name="T1" fmla="*/ 29 h 39"/>
                <a:gd name="T2" fmla="*/ 87 w 87"/>
                <a:gd name="T3" fmla="*/ 29 h 39"/>
                <a:gd name="T4" fmla="*/ 87 w 87"/>
                <a:gd name="T5" fmla="*/ 39 h 39"/>
                <a:gd name="T6" fmla="*/ 0 w 87"/>
                <a:gd name="T7" fmla="*/ 39 h 39"/>
                <a:gd name="T8" fmla="*/ 0 w 87"/>
                <a:gd name="T9" fmla="*/ 29 h 39"/>
                <a:gd name="T10" fmla="*/ 0 w 87"/>
                <a:gd name="T11" fmla="*/ 0 h 39"/>
                <a:gd name="T12" fmla="*/ 87 w 87"/>
                <a:gd name="T13" fmla="*/ 0 h 39"/>
                <a:gd name="T14" fmla="*/ 87 w 87"/>
                <a:gd name="T15" fmla="*/ 10 h 39"/>
                <a:gd name="T16" fmla="*/ 0 w 87"/>
                <a:gd name="T17" fmla="*/ 10 h 39"/>
                <a:gd name="T18" fmla="*/ 0 w 87"/>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9">
                  <a:moveTo>
                    <a:pt x="0" y="29"/>
                  </a:moveTo>
                  <a:lnTo>
                    <a:pt x="87" y="29"/>
                  </a:lnTo>
                  <a:lnTo>
                    <a:pt x="87" y="39"/>
                  </a:lnTo>
                  <a:lnTo>
                    <a:pt x="0" y="39"/>
                  </a:lnTo>
                  <a:lnTo>
                    <a:pt x="0" y="29"/>
                  </a:lnTo>
                  <a:close/>
                  <a:moveTo>
                    <a:pt x="0" y="0"/>
                  </a:moveTo>
                  <a:lnTo>
                    <a:pt x="87" y="0"/>
                  </a:lnTo>
                  <a:lnTo>
                    <a:pt x="87" y="10"/>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2"/>
            <p:cNvSpPr>
              <a:spLocks noEditPoints="1"/>
            </p:cNvSpPr>
            <p:nvPr/>
          </p:nvSpPr>
          <p:spPr bwMode="auto">
            <a:xfrm>
              <a:off x="10112375" y="3948113"/>
              <a:ext cx="225425" cy="155575"/>
            </a:xfrm>
            <a:custGeom>
              <a:avLst/>
              <a:gdLst>
                <a:gd name="T0" fmla="*/ 340 w 591"/>
                <a:gd name="T1" fmla="*/ 5 h 410"/>
                <a:gd name="T2" fmla="*/ 591 w 591"/>
                <a:gd name="T3" fmla="*/ 5 h 410"/>
                <a:gd name="T4" fmla="*/ 591 w 591"/>
                <a:gd name="T5" fmla="*/ 19 h 410"/>
                <a:gd name="T6" fmla="*/ 420 w 591"/>
                <a:gd name="T7" fmla="*/ 407 h 410"/>
                <a:gd name="T8" fmla="*/ 378 w 591"/>
                <a:gd name="T9" fmla="*/ 407 h 410"/>
                <a:gd name="T10" fmla="*/ 378 w 591"/>
                <a:gd name="T11" fmla="*/ 393 h 410"/>
                <a:gd name="T12" fmla="*/ 536 w 591"/>
                <a:gd name="T13" fmla="*/ 58 h 410"/>
                <a:gd name="T14" fmla="*/ 536 w 591"/>
                <a:gd name="T15" fmla="*/ 54 h 410"/>
                <a:gd name="T16" fmla="*/ 407 w 591"/>
                <a:gd name="T17" fmla="*/ 54 h 410"/>
                <a:gd name="T18" fmla="*/ 388 w 591"/>
                <a:gd name="T19" fmla="*/ 56 h 410"/>
                <a:gd name="T20" fmla="*/ 376 w 591"/>
                <a:gd name="T21" fmla="*/ 63 h 410"/>
                <a:gd name="T22" fmla="*/ 368 w 591"/>
                <a:gd name="T23" fmla="*/ 73 h 410"/>
                <a:gd name="T24" fmla="*/ 359 w 591"/>
                <a:gd name="T25" fmla="*/ 100 h 410"/>
                <a:gd name="T26" fmla="*/ 334 w 591"/>
                <a:gd name="T27" fmla="*/ 100 h 410"/>
                <a:gd name="T28" fmla="*/ 340 w 591"/>
                <a:gd name="T29" fmla="*/ 5 h 410"/>
                <a:gd name="T30" fmla="*/ 126 w 591"/>
                <a:gd name="T31" fmla="*/ 0 h 410"/>
                <a:gd name="T32" fmla="*/ 184 w 591"/>
                <a:gd name="T33" fmla="*/ 11 h 410"/>
                <a:gd name="T34" fmla="*/ 222 w 591"/>
                <a:gd name="T35" fmla="*/ 40 h 410"/>
                <a:gd name="T36" fmla="*/ 235 w 591"/>
                <a:gd name="T37" fmla="*/ 86 h 410"/>
                <a:gd name="T38" fmla="*/ 225 w 591"/>
                <a:gd name="T39" fmla="*/ 130 h 410"/>
                <a:gd name="T40" fmla="*/ 197 w 591"/>
                <a:gd name="T41" fmla="*/ 163 h 410"/>
                <a:gd name="T42" fmla="*/ 150 w 591"/>
                <a:gd name="T43" fmla="*/ 190 h 410"/>
                <a:gd name="T44" fmla="*/ 150 w 591"/>
                <a:gd name="T45" fmla="*/ 193 h 410"/>
                <a:gd name="T46" fmla="*/ 185 w 591"/>
                <a:gd name="T47" fmla="*/ 204 h 410"/>
                <a:gd name="T48" fmla="*/ 214 w 591"/>
                <a:gd name="T49" fmla="*/ 224 h 410"/>
                <a:gd name="T50" fmla="*/ 235 w 591"/>
                <a:gd name="T51" fmla="*/ 253 h 410"/>
                <a:gd name="T52" fmla="*/ 242 w 591"/>
                <a:gd name="T53" fmla="*/ 293 h 410"/>
                <a:gd name="T54" fmla="*/ 228 w 591"/>
                <a:gd name="T55" fmla="*/ 353 h 410"/>
                <a:gd name="T56" fmla="*/ 182 w 591"/>
                <a:gd name="T57" fmla="*/ 394 h 410"/>
                <a:gd name="T58" fmla="*/ 108 w 591"/>
                <a:gd name="T59" fmla="*/ 410 h 410"/>
                <a:gd name="T60" fmla="*/ 54 w 591"/>
                <a:gd name="T61" fmla="*/ 404 h 410"/>
                <a:gd name="T62" fmla="*/ 0 w 591"/>
                <a:gd name="T63" fmla="*/ 389 h 410"/>
                <a:gd name="T64" fmla="*/ 0 w 591"/>
                <a:gd name="T65" fmla="*/ 327 h 410"/>
                <a:gd name="T66" fmla="*/ 36 w 591"/>
                <a:gd name="T67" fmla="*/ 327 h 410"/>
                <a:gd name="T68" fmla="*/ 63 w 591"/>
                <a:gd name="T69" fmla="*/ 371 h 410"/>
                <a:gd name="T70" fmla="*/ 109 w 591"/>
                <a:gd name="T71" fmla="*/ 385 h 410"/>
                <a:gd name="T72" fmla="*/ 166 w 591"/>
                <a:gd name="T73" fmla="*/ 364 h 410"/>
                <a:gd name="T74" fmla="*/ 186 w 591"/>
                <a:gd name="T75" fmla="*/ 302 h 410"/>
                <a:gd name="T76" fmla="*/ 160 w 591"/>
                <a:gd name="T77" fmla="*/ 237 h 410"/>
                <a:gd name="T78" fmla="*/ 84 w 591"/>
                <a:gd name="T79" fmla="*/ 215 h 410"/>
                <a:gd name="T80" fmla="*/ 58 w 591"/>
                <a:gd name="T81" fmla="*/ 215 h 410"/>
                <a:gd name="T82" fmla="*/ 58 w 591"/>
                <a:gd name="T83" fmla="*/ 189 h 410"/>
                <a:gd name="T84" fmla="*/ 125 w 591"/>
                <a:gd name="T85" fmla="*/ 174 h 410"/>
                <a:gd name="T86" fmla="*/ 165 w 591"/>
                <a:gd name="T87" fmla="*/ 140 h 410"/>
                <a:gd name="T88" fmla="*/ 178 w 591"/>
                <a:gd name="T89" fmla="*/ 95 h 410"/>
                <a:gd name="T90" fmla="*/ 161 w 591"/>
                <a:gd name="T91" fmla="*/ 45 h 410"/>
                <a:gd name="T92" fmla="*/ 110 w 591"/>
                <a:gd name="T93" fmla="*/ 27 h 410"/>
                <a:gd name="T94" fmla="*/ 66 w 591"/>
                <a:gd name="T95" fmla="*/ 42 h 410"/>
                <a:gd name="T96" fmla="*/ 40 w 591"/>
                <a:gd name="T97" fmla="*/ 88 h 410"/>
                <a:gd name="T98" fmla="*/ 5 w 591"/>
                <a:gd name="T99" fmla="*/ 88 h 410"/>
                <a:gd name="T100" fmla="*/ 5 w 591"/>
                <a:gd name="T101" fmla="*/ 32 h 410"/>
                <a:gd name="T102" fmla="*/ 68 w 591"/>
                <a:gd name="T103" fmla="*/ 8 h 410"/>
                <a:gd name="T104" fmla="*/ 126 w 591"/>
                <a:gd name="T10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1" h="410">
                  <a:moveTo>
                    <a:pt x="340" y="5"/>
                  </a:moveTo>
                  <a:lnTo>
                    <a:pt x="591" y="5"/>
                  </a:lnTo>
                  <a:lnTo>
                    <a:pt x="591" y="19"/>
                  </a:lnTo>
                  <a:lnTo>
                    <a:pt x="420" y="407"/>
                  </a:lnTo>
                  <a:lnTo>
                    <a:pt x="378" y="407"/>
                  </a:lnTo>
                  <a:lnTo>
                    <a:pt x="378" y="393"/>
                  </a:lnTo>
                  <a:lnTo>
                    <a:pt x="536" y="58"/>
                  </a:lnTo>
                  <a:lnTo>
                    <a:pt x="536" y="54"/>
                  </a:lnTo>
                  <a:lnTo>
                    <a:pt x="407" y="54"/>
                  </a:lnTo>
                  <a:cubicBezTo>
                    <a:pt x="399" y="54"/>
                    <a:pt x="393" y="55"/>
                    <a:pt x="388" y="56"/>
                  </a:cubicBezTo>
                  <a:cubicBezTo>
                    <a:pt x="383" y="58"/>
                    <a:pt x="379" y="60"/>
                    <a:pt x="376" y="63"/>
                  </a:cubicBezTo>
                  <a:cubicBezTo>
                    <a:pt x="372" y="65"/>
                    <a:pt x="370" y="69"/>
                    <a:pt x="368" y="73"/>
                  </a:cubicBezTo>
                  <a:cubicBezTo>
                    <a:pt x="365" y="78"/>
                    <a:pt x="363" y="87"/>
                    <a:pt x="359" y="100"/>
                  </a:cubicBezTo>
                  <a:lnTo>
                    <a:pt x="334" y="100"/>
                  </a:lnTo>
                  <a:lnTo>
                    <a:pt x="340" y="5"/>
                  </a:lnTo>
                  <a:close/>
                  <a:moveTo>
                    <a:pt x="126" y="0"/>
                  </a:moveTo>
                  <a:cubicBezTo>
                    <a:pt x="148" y="0"/>
                    <a:pt x="167" y="4"/>
                    <a:pt x="184" y="11"/>
                  </a:cubicBezTo>
                  <a:cubicBezTo>
                    <a:pt x="200" y="18"/>
                    <a:pt x="213" y="27"/>
                    <a:pt x="222" y="40"/>
                  </a:cubicBezTo>
                  <a:cubicBezTo>
                    <a:pt x="230" y="53"/>
                    <a:pt x="235" y="68"/>
                    <a:pt x="235" y="86"/>
                  </a:cubicBezTo>
                  <a:cubicBezTo>
                    <a:pt x="235" y="103"/>
                    <a:pt x="232" y="117"/>
                    <a:pt x="225" y="130"/>
                  </a:cubicBezTo>
                  <a:cubicBezTo>
                    <a:pt x="218" y="142"/>
                    <a:pt x="209" y="153"/>
                    <a:pt x="197" y="163"/>
                  </a:cubicBezTo>
                  <a:cubicBezTo>
                    <a:pt x="185" y="172"/>
                    <a:pt x="169" y="181"/>
                    <a:pt x="150" y="190"/>
                  </a:cubicBezTo>
                  <a:lnTo>
                    <a:pt x="150" y="193"/>
                  </a:lnTo>
                  <a:cubicBezTo>
                    <a:pt x="162" y="195"/>
                    <a:pt x="174" y="199"/>
                    <a:pt x="185" y="204"/>
                  </a:cubicBezTo>
                  <a:cubicBezTo>
                    <a:pt x="196" y="209"/>
                    <a:pt x="205" y="216"/>
                    <a:pt x="214" y="224"/>
                  </a:cubicBezTo>
                  <a:cubicBezTo>
                    <a:pt x="223" y="232"/>
                    <a:pt x="230" y="242"/>
                    <a:pt x="235" y="253"/>
                  </a:cubicBezTo>
                  <a:cubicBezTo>
                    <a:pt x="240" y="265"/>
                    <a:pt x="242" y="278"/>
                    <a:pt x="242" y="293"/>
                  </a:cubicBezTo>
                  <a:cubicBezTo>
                    <a:pt x="242" y="315"/>
                    <a:pt x="238" y="335"/>
                    <a:pt x="228" y="353"/>
                  </a:cubicBezTo>
                  <a:cubicBezTo>
                    <a:pt x="218" y="370"/>
                    <a:pt x="203" y="384"/>
                    <a:pt x="182" y="394"/>
                  </a:cubicBezTo>
                  <a:cubicBezTo>
                    <a:pt x="162" y="405"/>
                    <a:pt x="137" y="410"/>
                    <a:pt x="108" y="410"/>
                  </a:cubicBezTo>
                  <a:cubicBezTo>
                    <a:pt x="92" y="410"/>
                    <a:pt x="73" y="408"/>
                    <a:pt x="54" y="404"/>
                  </a:cubicBezTo>
                  <a:cubicBezTo>
                    <a:pt x="35" y="400"/>
                    <a:pt x="17" y="395"/>
                    <a:pt x="0" y="389"/>
                  </a:cubicBezTo>
                  <a:lnTo>
                    <a:pt x="0" y="327"/>
                  </a:lnTo>
                  <a:lnTo>
                    <a:pt x="36" y="327"/>
                  </a:lnTo>
                  <a:cubicBezTo>
                    <a:pt x="42" y="347"/>
                    <a:pt x="52" y="362"/>
                    <a:pt x="63" y="371"/>
                  </a:cubicBezTo>
                  <a:cubicBezTo>
                    <a:pt x="74" y="380"/>
                    <a:pt x="89" y="385"/>
                    <a:pt x="109" y="385"/>
                  </a:cubicBezTo>
                  <a:cubicBezTo>
                    <a:pt x="134" y="385"/>
                    <a:pt x="153" y="378"/>
                    <a:pt x="166" y="364"/>
                  </a:cubicBezTo>
                  <a:cubicBezTo>
                    <a:pt x="179" y="350"/>
                    <a:pt x="186" y="330"/>
                    <a:pt x="186" y="302"/>
                  </a:cubicBezTo>
                  <a:cubicBezTo>
                    <a:pt x="186" y="274"/>
                    <a:pt x="177" y="252"/>
                    <a:pt x="160" y="237"/>
                  </a:cubicBezTo>
                  <a:cubicBezTo>
                    <a:pt x="143" y="222"/>
                    <a:pt x="117" y="215"/>
                    <a:pt x="84" y="215"/>
                  </a:cubicBezTo>
                  <a:lnTo>
                    <a:pt x="58" y="215"/>
                  </a:lnTo>
                  <a:lnTo>
                    <a:pt x="58" y="189"/>
                  </a:lnTo>
                  <a:cubicBezTo>
                    <a:pt x="84" y="187"/>
                    <a:pt x="106" y="182"/>
                    <a:pt x="125" y="174"/>
                  </a:cubicBezTo>
                  <a:cubicBezTo>
                    <a:pt x="143" y="165"/>
                    <a:pt x="156" y="154"/>
                    <a:pt x="165" y="140"/>
                  </a:cubicBezTo>
                  <a:cubicBezTo>
                    <a:pt x="174" y="127"/>
                    <a:pt x="178" y="112"/>
                    <a:pt x="178" y="95"/>
                  </a:cubicBezTo>
                  <a:cubicBezTo>
                    <a:pt x="178" y="73"/>
                    <a:pt x="172" y="57"/>
                    <a:pt x="161" y="45"/>
                  </a:cubicBezTo>
                  <a:cubicBezTo>
                    <a:pt x="149" y="33"/>
                    <a:pt x="132" y="27"/>
                    <a:pt x="110" y="27"/>
                  </a:cubicBezTo>
                  <a:cubicBezTo>
                    <a:pt x="92" y="27"/>
                    <a:pt x="77" y="32"/>
                    <a:pt x="66" y="42"/>
                  </a:cubicBezTo>
                  <a:cubicBezTo>
                    <a:pt x="54" y="52"/>
                    <a:pt x="46" y="68"/>
                    <a:pt x="40" y="88"/>
                  </a:cubicBezTo>
                  <a:lnTo>
                    <a:pt x="5" y="88"/>
                  </a:lnTo>
                  <a:lnTo>
                    <a:pt x="5" y="32"/>
                  </a:lnTo>
                  <a:cubicBezTo>
                    <a:pt x="28" y="22"/>
                    <a:pt x="49" y="14"/>
                    <a:pt x="68" y="8"/>
                  </a:cubicBezTo>
                  <a:cubicBezTo>
                    <a:pt x="88" y="3"/>
                    <a:pt x="107" y="0"/>
                    <a:pt x="12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Line 29"/>
          <p:cNvSpPr>
            <a:spLocks noChangeShapeType="1"/>
          </p:cNvSpPr>
          <p:nvPr/>
        </p:nvSpPr>
        <p:spPr bwMode="auto">
          <a:xfrm>
            <a:off x="2857500"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0"/>
          <p:cNvSpPr>
            <a:spLocks noChangeShapeType="1"/>
          </p:cNvSpPr>
          <p:nvPr/>
        </p:nvSpPr>
        <p:spPr bwMode="auto">
          <a:xfrm>
            <a:off x="3900488"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1"/>
          <p:cNvSpPr>
            <a:spLocks noChangeShapeType="1"/>
          </p:cNvSpPr>
          <p:nvPr/>
        </p:nvSpPr>
        <p:spPr bwMode="auto">
          <a:xfrm>
            <a:off x="4941888"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2"/>
          <p:cNvSpPr>
            <a:spLocks noChangeShapeType="1"/>
          </p:cNvSpPr>
          <p:nvPr/>
        </p:nvSpPr>
        <p:spPr bwMode="auto">
          <a:xfrm>
            <a:off x="5984875"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3"/>
          <p:cNvSpPr>
            <a:spLocks noChangeShapeType="1"/>
          </p:cNvSpPr>
          <p:nvPr/>
        </p:nvSpPr>
        <p:spPr bwMode="auto">
          <a:xfrm>
            <a:off x="7026275"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4"/>
          <p:cNvSpPr>
            <a:spLocks noChangeShapeType="1"/>
          </p:cNvSpPr>
          <p:nvPr/>
        </p:nvSpPr>
        <p:spPr bwMode="auto">
          <a:xfrm>
            <a:off x="8069263"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5"/>
          <p:cNvSpPr>
            <a:spLocks noChangeShapeType="1"/>
          </p:cNvSpPr>
          <p:nvPr/>
        </p:nvSpPr>
        <p:spPr bwMode="auto">
          <a:xfrm>
            <a:off x="9105900"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8"/>
          <p:cNvSpPr>
            <a:spLocks noChangeShapeType="1"/>
          </p:cNvSpPr>
          <p:nvPr/>
        </p:nvSpPr>
        <p:spPr bwMode="auto">
          <a:xfrm>
            <a:off x="1698625"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graphicFrame>
            <p:nvGraphicFramePr>
              <p:cNvPr id="129" name="Table 128"/>
              <p:cNvGraphicFramePr>
                <a:graphicFrameLocks noGrp="1"/>
              </p:cNvGraphicFramePr>
              <p:nvPr>
                <p:extLst/>
              </p:nvPr>
            </p:nvGraphicFramePr>
            <p:xfrm>
              <a:off x="4262755" y="4796817"/>
              <a:ext cx="3455670" cy="1112520"/>
            </p:xfrm>
            <a:graphic>
              <a:graphicData uri="http://schemas.openxmlformats.org/drawingml/2006/table">
                <a:tbl>
                  <a:tblPr firstRow="1" bandRow="1">
                    <a:tableStyleId>{5C22544A-7EE6-4342-B048-85BDC9FD1C3A}</a:tableStyleId>
                  </a:tblPr>
                  <a:tblGrid>
                    <a:gridCol w="417830"/>
                    <a:gridCol w="379730"/>
                    <a:gridCol w="379730"/>
                    <a:gridCol w="379730"/>
                    <a:gridCol w="379730"/>
                    <a:gridCol w="379730"/>
                    <a:gridCol w="379730"/>
                    <a:gridCol w="379730"/>
                    <a:gridCol w="379730"/>
                  </a:tblGrid>
                  <a:tr h="370840">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B w="12700" cap="flat" cmpd="sng" algn="ctr">
                          <a:solidFill>
                            <a:schemeClr val="tx1"/>
                          </a:solidFill>
                          <a:prstDash val="solid"/>
                          <a:round/>
                          <a:headEnd type="none" w="med" len="med"/>
                          <a:tailEnd type="none" w="med" len="med"/>
                        </a:lnB>
                      </a:tcPr>
                    </a:tc>
                  </a:tr>
                  <a:tr h="370840">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T w="12700" cap="flat" cmpd="sng" algn="ctr">
                          <a:solidFill>
                            <a:schemeClr val="tx1"/>
                          </a:solidFill>
                          <a:prstDash val="solid"/>
                          <a:round/>
                          <a:headEnd type="none" w="med" len="med"/>
                          <a:tailEnd type="none" w="med" len="med"/>
                        </a:lnT>
                      </a:tcPr>
                    </a:tc>
                  </a:tr>
                </a:tbl>
              </a:graphicData>
            </a:graphic>
          </p:graphicFrame>
        </mc:Choice>
        <mc:Fallback xmlns="">
          <p:graphicFrame>
            <p:nvGraphicFramePr>
              <p:cNvPr id="129" name="Table 128"/>
              <p:cNvGraphicFramePr>
                <a:graphicFrameLocks noGrp="1"/>
              </p:cNvGraphicFramePr>
              <p:nvPr>
                <p:extLst>
                  <p:ext uri="{D42A27DB-BD31-4B8C-83A1-F6EECF244321}">
                    <p14:modId xmlns:p14="http://schemas.microsoft.com/office/powerpoint/2010/main" val="1599404479"/>
                  </p:ext>
                </p:extLst>
              </p:nvPr>
            </p:nvGraphicFramePr>
            <p:xfrm>
              <a:off x="4262755" y="4796817"/>
              <a:ext cx="3455670" cy="1112520"/>
            </p:xfrm>
            <a:graphic>
              <a:graphicData uri="http://schemas.openxmlformats.org/drawingml/2006/table">
                <a:tbl>
                  <a:tblPr firstRow="1" bandRow="1">
                    <a:tableStyleId>{5C22544A-7EE6-4342-B048-85BDC9FD1C3A}</a:tableStyleId>
                  </a:tblPr>
                  <a:tblGrid>
                    <a:gridCol w="417830"/>
                    <a:gridCol w="379730"/>
                    <a:gridCol w="379730"/>
                    <a:gridCol w="379730"/>
                    <a:gridCol w="379730"/>
                    <a:gridCol w="379730"/>
                    <a:gridCol w="379730"/>
                    <a:gridCol w="379730"/>
                    <a:gridCol w="379730"/>
                  </a:tblGrid>
                  <a:tr h="370840">
                    <a:tc>
                      <a:txBody>
                        <a:bodyPr/>
                        <a:lstStyle/>
                        <a:p>
                          <a:endParaRPr lang="en-US" dirty="0"/>
                        </a:p>
                      </a:txBody>
                      <a:tcPr/>
                    </a:tc>
                    <a:tc>
                      <a:txBody>
                        <a:bodyPr/>
                        <a:lstStyle/>
                        <a:p>
                          <a:endParaRPr lang="en-US"/>
                        </a:p>
                      </a:txBody>
                      <a:tcPr>
                        <a:blipFill rotWithShape="0">
                          <a:blip r:embed="rId2"/>
                          <a:stretch>
                            <a:fillRect l="-112903" t="-1639" r="-711290" b="-204918"/>
                          </a:stretch>
                        </a:blipFill>
                      </a:tcPr>
                    </a:tc>
                    <a:tc>
                      <a:txBody>
                        <a:bodyPr/>
                        <a:lstStyle/>
                        <a:p>
                          <a:endParaRPr lang="en-US"/>
                        </a:p>
                      </a:txBody>
                      <a:tcPr>
                        <a:blipFill rotWithShape="0">
                          <a:blip r:embed="rId2"/>
                          <a:stretch>
                            <a:fillRect l="-209524" t="-1639" r="-600000" b="-204918"/>
                          </a:stretch>
                        </a:blipFill>
                      </a:tcPr>
                    </a:tc>
                    <a:tc>
                      <a:txBody>
                        <a:bodyPr/>
                        <a:lstStyle/>
                        <a:p>
                          <a:endParaRPr lang="en-US"/>
                        </a:p>
                      </a:txBody>
                      <a:tcPr>
                        <a:blipFill rotWithShape="0">
                          <a:blip r:embed="rId2"/>
                          <a:stretch>
                            <a:fillRect l="-314516" t="-1639" r="-509677" b="-204918"/>
                          </a:stretch>
                        </a:blipFill>
                      </a:tcPr>
                    </a:tc>
                    <a:tc>
                      <a:txBody>
                        <a:bodyPr/>
                        <a:lstStyle/>
                        <a:p>
                          <a:endParaRPr lang="en-US"/>
                        </a:p>
                      </a:txBody>
                      <a:tcPr>
                        <a:blipFill rotWithShape="0">
                          <a:blip r:embed="rId2"/>
                          <a:stretch>
                            <a:fillRect l="-414516" t="-1639" r="-409677" b="-204918"/>
                          </a:stretch>
                        </a:blipFill>
                      </a:tcPr>
                    </a:tc>
                    <a:tc>
                      <a:txBody>
                        <a:bodyPr/>
                        <a:lstStyle/>
                        <a:p>
                          <a:endParaRPr lang="en-US"/>
                        </a:p>
                      </a:txBody>
                      <a:tcPr>
                        <a:blipFill rotWithShape="0">
                          <a:blip r:embed="rId2"/>
                          <a:stretch>
                            <a:fillRect l="-506349" t="-1639" r="-303175" b="-204918"/>
                          </a:stretch>
                        </a:blipFill>
                      </a:tcPr>
                    </a:tc>
                    <a:tc>
                      <a:txBody>
                        <a:bodyPr/>
                        <a:lstStyle/>
                        <a:p>
                          <a:endParaRPr lang="en-US"/>
                        </a:p>
                      </a:txBody>
                      <a:tcPr>
                        <a:blipFill rotWithShape="0">
                          <a:blip r:embed="rId2"/>
                          <a:stretch>
                            <a:fillRect l="-616129" t="-1639" r="-208065" b="-204918"/>
                          </a:stretch>
                        </a:blipFill>
                      </a:tcPr>
                    </a:tc>
                    <a:tc>
                      <a:txBody>
                        <a:bodyPr/>
                        <a:lstStyle/>
                        <a:p>
                          <a:endParaRPr lang="en-US"/>
                        </a:p>
                      </a:txBody>
                      <a:tcPr>
                        <a:blipFill rotWithShape="0">
                          <a:blip r:embed="rId2"/>
                          <a:stretch>
                            <a:fillRect l="-704762" t="-1639" r="-104762" b="-204918"/>
                          </a:stretch>
                        </a:blipFill>
                      </a:tcPr>
                    </a:tc>
                    <a:tc>
                      <a:txBody>
                        <a:bodyPr/>
                        <a:lstStyle/>
                        <a:p>
                          <a:endParaRPr lang="en-US"/>
                        </a:p>
                      </a:txBody>
                      <a:tcPr>
                        <a:blipFill rotWithShape="0">
                          <a:blip r:embed="rId2"/>
                          <a:stretch>
                            <a:fillRect l="-817742" t="-1639" r="-6452" b="-204918"/>
                          </a:stretch>
                        </a:blipFill>
                      </a:tcPr>
                    </a:tc>
                  </a:tr>
                  <a:tr h="370840">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1449" t="-100000" r="-728986"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112903" t="-100000" r="-711290"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209524" t="-100000" r="-600000"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314516" t="-100000" r="-509677"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414516" t="-100000" r="-409677"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506349" t="-100000" r="-303175"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616129" t="-100000" r="-208065"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704762" t="-100000" r="-104762"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817742" t="-100000" r="-6452" b="-101613"/>
                          </a:stretch>
                        </a:blipFill>
                      </a:tcPr>
                    </a:tc>
                  </a:tr>
                  <a:tr h="370840">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112903" t="-203279" r="-711290"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209524" t="-203279" r="-600000"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314516" t="-203279" r="-509677"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414516" t="-203279" r="-409677"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506349" t="-203279" r="-303175"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616129" t="-203279" r="-208065"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704762" t="-203279" r="-104762"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817742" t="-203279" r="-6452" b="-3279"/>
                          </a:stretch>
                        </a:blipFill>
                      </a:tcPr>
                    </a:tc>
                  </a:tr>
                </a:tbl>
              </a:graphicData>
            </a:graphic>
          </p:graphicFrame>
        </mc:Fallback>
      </mc:AlternateContent>
    </p:spTree>
    <p:extLst>
      <p:ext uri="{BB962C8B-B14F-4D97-AF65-F5344CB8AC3E}">
        <p14:creationId xmlns:p14="http://schemas.microsoft.com/office/powerpoint/2010/main" val="189702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500"/>
                                        <p:tgtEl>
                                          <p:spTgt spid="1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500"/>
                                        <p:tgtEl>
                                          <p:spTgt spid="1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Representation</a:t>
            </a:r>
            <a:endParaRPr lang="en-US" dirty="0"/>
          </a:p>
        </p:txBody>
      </p:sp>
      <p:sp>
        <p:nvSpPr>
          <p:cNvPr id="3" name="Content Placeholder 2"/>
          <p:cNvSpPr>
            <a:spLocks noGrp="1"/>
          </p:cNvSpPr>
          <p:nvPr>
            <p:ph idx="1"/>
          </p:nvPr>
        </p:nvSpPr>
        <p:spPr/>
        <p:txBody>
          <a:bodyPr/>
          <a:lstStyle/>
          <a:p>
            <a:r>
              <a:rPr lang="en-US" dirty="0" smtClean="0"/>
              <a:t>By limiting the number of bits, we limit the expressiveness of the data type</a:t>
            </a:r>
          </a:p>
          <a:p>
            <a:pPr lvl="1"/>
            <a:r>
              <a:rPr lang="en-US" dirty="0" smtClean="0"/>
              <a:t>Means that if we only have 2 bits, we can only represent 4 numbers: 00, 01, 10, 11</a:t>
            </a:r>
          </a:p>
          <a:p>
            <a:r>
              <a:rPr lang="en-US" dirty="0" smtClean="0"/>
              <a:t>In programming, we must make conscious decisions about this otherwise there can be severe consequences</a:t>
            </a:r>
          </a:p>
        </p:txBody>
      </p:sp>
    </p:spTree>
    <p:extLst>
      <p:ext uri="{BB962C8B-B14F-4D97-AF65-F5344CB8AC3E}">
        <p14:creationId xmlns:p14="http://schemas.microsoft.com/office/powerpoint/2010/main" val="2862661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smtClean="0"/>
              <a:t>Numerical Data Types</a:t>
            </a:r>
            <a:endParaRPr lang="en-US" altLang="en-US"/>
          </a:p>
        </p:txBody>
      </p:sp>
      <p:sp>
        <p:nvSpPr>
          <p:cNvPr id="22532" name="Rectangle 7"/>
          <p:cNvSpPr>
            <a:spLocks noChangeArrowheads="1"/>
          </p:cNvSpPr>
          <p:nvPr/>
        </p:nvSpPr>
        <p:spPr bwMode="auto">
          <a:xfrm>
            <a:off x="1524001" y="1918286"/>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22533" name="Rectangle 9"/>
          <p:cNvSpPr>
            <a:spLocks noChangeArrowheads="1"/>
          </p:cNvSpPr>
          <p:nvPr/>
        </p:nvSpPr>
        <p:spPr bwMode="auto">
          <a:xfrm>
            <a:off x="1524001" y="198337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7" name="Object 8"/>
          <p:cNvGraphicFramePr>
            <a:graphicFrameLocks noGrp="1" noChangeAspect="1"/>
          </p:cNvGraphicFramePr>
          <p:nvPr>
            <p:ph idx="1"/>
            <p:extLst>
              <p:ext uri="{D42A27DB-BD31-4B8C-83A1-F6EECF244321}">
                <p14:modId xmlns:p14="http://schemas.microsoft.com/office/powerpoint/2010/main" val="3549906496"/>
              </p:ext>
            </p:extLst>
          </p:nvPr>
        </p:nvGraphicFramePr>
        <p:xfrm>
          <a:off x="1281899" y="1918286"/>
          <a:ext cx="9625025" cy="4642388"/>
        </p:xfrm>
        <a:graphic>
          <a:graphicData uri="http://schemas.openxmlformats.org/presentationml/2006/ole">
            <mc:AlternateContent xmlns:mc="http://schemas.openxmlformats.org/markup-compatibility/2006">
              <mc:Choice xmlns:v="urn:schemas-microsoft-com:vml" Requires="v">
                <p:oleObj spid="_x0000_s56345" name="Picture" r:id="rId3" imgW="5299266" imgH="2556059" progId="Word.Picture.8">
                  <p:embed/>
                </p:oleObj>
              </mc:Choice>
              <mc:Fallback>
                <p:oleObj name="Picture" r:id="rId3" imgW="5299266" imgH="2556059"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899" y="1918286"/>
                        <a:ext cx="9625025" cy="4642388"/>
                      </a:xfrm>
                      <a:prstGeom prst="rect">
                        <a:avLst/>
                      </a:prstGeom>
                      <a:noFill/>
                      <a:ln>
                        <a:noFill/>
                      </a:ln>
                      <a:extLst/>
                    </p:spPr>
                  </p:pic>
                </p:oleObj>
              </mc:Fallback>
            </mc:AlternateContent>
          </a:graphicData>
        </a:graphic>
      </p:graphicFrame>
      <p:sp>
        <p:nvSpPr>
          <p:cNvPr id="3" name="TextBox 2"/>
          <p:cNvSpPr txBox="1"/>
          <p:nvPr/>
        </p:nvSpPr>
        <p:spPr>
          <a:xfrm>
            <a:off x="7349490" y="945237"/>
            <a:ext cx="3474720" cy="646331"/>
          </a:xfrm>
          <a:prstGeom prst="rect">
            <a:avLst/>
          </a:prstGeom>
          <a:noFill/>
          <a:ln w="38100">
            <a:solidFill>
              <a:schemeClr val="accent1"/>
            </a:solidFill>
          </a:ln>
        </p:spPr>
        <p:txBody>
          <a:bodyPr wrap="square" rtlCol="0">
            <a:spAutoFit/>
          </a:bodyPr>
          <a:lstStyle/>
          <a:p>
            <a:pPr algn="ctr"/>
            <a:r>
              <a:rPr lang="en-US" dirty="0" smtClean="0"/>
              <a:t>We will use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a:t> </a:t>
            </a:r>
            <a:r>
              <a:rPr lang="en-US" dirty="0" smtClean="0"/>
              <a:t>and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t> most often in this class.</a:t>
            </a:r>
            <a:endParaRPr lang="en-US" dirty="0"/>
          </a:p>
        </p:txBody>
      </p:sp>
    </p:spTree>
    <p:extLst>
      <p:ext uri="{BB962C8B-B14F-4D97-AF65-F5344CB8AC3E}">
        <p14:creationId xmlns:p14="http://schemas.microsoft.com/office/powerpoint/2010/main" val="39624587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r>
              <a:rPr lang="en-US" altLang="en-US" dirty="0" smtClean="0"/>
              <a:t>Chapter 2 </a:t>
            </a:r>
            <a:br>
              <a:rPr lang="en-US" altLang="en-US" dirty="0" smtClean="0"/>
            </a:br>
            <a:r>
              <a:rPr lang="en-US" altLang="en-US" dirty="0" smtClean="0"/>
              <a:t>Elementary Programming</a:t>
            </a:r>
            <a:endParaRPr lang="en-US" altLang="en-US" dirty="0"/>
          </a:p>
        </p:txBody>
      </p:sp>
      <p:sp>
        <p:nvSpPr>
          <p:cNvPr id="5" name="Subtitle 4"/>
          <p:cNvSpPr>
            <a:spLocks noGrp="1"/>
          </p:cNvSpPr>
          <p:nvPr>
            <p:ph type="subTitle" idx="1"/>
          </p:nvPr>
        </p:nvSpPr>
        <p:spPr/>
        <p:txBody>
          <a:bodyPr/>
          <a:lstStyle/>
          <a:p>
            <a:r>
              <a:rPr lang="en-US" dirty="0"/>
              <a:t>ACKNOWLEDGEMENT: THESE SLIDES ARE ADAPTED FROM SLIDES PROVIDED WITH Introduction to Java Programming, Liang (Pearson 2014)</a:t>
            </a:r>
          </a:p>
        </p:txBody>
      </p:sp>
    </p:spTree>
    <p:extLst>
      <p:ext uri="{BB962C8B-B14F-4D97-AF65-F5344CB8AC3E}">
        <p14:creationId xmlns:p14="http://schemas.microsoft.com/office/powerpoint/2010/main" val="19649956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With a partner</a:t>
            </a:r>
          </a:p>
          <a:p>
            <a:r>
              <a:rPr lang="en-US" dirty="0" smtClean="0"/>
              <a:t>Convert the binary number 1001 1001 to decimal</a:t>
            </a:r>
          </a:p>
          <a:p>
            <a:r>
              <a:rPr lang="en-US" dirty="0" smtClean="0"/>
              <a:t>Add the binary number 0101 0101 to 1001 1001 (DO NOT DO THIS IN DECIMAL) and then convert to a decimal number</a:t>
            </a:r>
          </a:p>
          <a:p>
            <a:r>
              <a:rPr lang="en-US" dirty="0" smtClean="0"/>
              <a:t>Bonus: 0xA1 to decimal, add 0x0E to it and convert to decimal. Hint: 0x means that the number is a hexadecimal (base 16)</a:t>
            </a:r>
          </a:p>
        </p:txBody>
      </p:sp>
    </p:spTree>
    <p:extLst>
      <p:ext uri="{BB962C8B-B14F-4D97-AF65-F5344CB8AC3E}">
        <p14:creationId xmlns:p14="http://schemas.microsoft.com/office/powerpoint/2010/main" val="3632869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Variables and naming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53926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dirty="0" smtClean="0"/>
              <a:t>Identifiers (names)</a:t>
            </a:r>
          </a:p>
        </p:txBody>
      </p:sp>
      <p:sp>
        <p:nvSpPr>
          <p:cNvPr id="14340" name="Rectangle 3"/>
          <p:cNvSpPr>
            <a:spLocks noGrp="1" noChangeArrowheads="1"/>
          </p:cNvSpPr>
          <p:nvPr>
            <p:ph type="body" idx="1"/>
          </p:nvPr>
        </p:nvSpPr>
        <p:spPr/>
        <p:txBody>
          <a:bodyPr>
            <a:normAutofit lnSpcReduction="10000"/>
          </a:bodyPr>
          <a:lstStyle/>
          <a:p>
            <a:r>
              <a:rPr lang="en-US" altLang="en-US" dirty="0" smtClean="0"/>
              <a:t>An </a:t>
            </a:r>
            <a:r>
              <a:rPr lang="en-US" altLang="en-US" b="1" dirty="0" smtClean="0">
                <a:solidFill>
                  <a:schemeClr val="accent3"/>
                </a:solidFill>
              </a:rPr>
              <a:t>identifier</a:t>
            </a:r>
            <a:r>
              <a:rPr lang="en-US" altLang="en-US" dirty="0" smtClean="0"/>
              <a:t> is a sequence of characters that consist of letters, digits, underscores (_), and dollar signs ($). </a:t>
            </a:r>
          </a:p>
          <a:p>
            <a:r>
              <a:rPr lang="en-US" altLang="en-US" dirty="0" smtClean="0"/>
              <a:t>An identifier must start with a letter, an underscore (_), or a dollar sign ($). It cannot start with a digit. </a:t>
            </a:r>
          </a:p>
          <a:p>
            <a:r>
              <a:rPr lang="en-US" altLang="en-US" dirty="0" smtClean="0"/>
              <a:t>An identifier cannot be a reserved word. (See Appendix A, “Java Keywords,” for a list of reserved words). An identifier cannot be true, false, or null.</a:t>
            </a:r>
          </a:p>
          <a:p>
            <a:r>
              <a:rPr lang="en-US" altLang="en-US" dirty="0" smtClean="0"/>
              <a:t>An identifier can be of any length.</a:t>
            </a:r>
            <a:endParaRPr lang="en-US" altLang="en-US" dirty="0"/>
          </a:p>
        </p:txBody>
      </p:sp>
    </p:spTree>
    <p:extLst>
      <p:ext uri="{BB962C8B-B14F-4D97-AF65-F5344CB8AC3E}">
        <p14:creationId xmlns:p14="http://schemas.microsoft.com/office/powerpoint/2010/main" val="134968451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Declaring Variables</a:t>
            </a:r>
          </a:p>
        </p:txBody>
      </p:sp>
      <p:sp>
        <p:nvSpPr>
          <p:cNvPr id="16388" name="Rectangle 3"/>
          <p:cNvSpPr>
            <a:spLocks noGrp="1" noChangeArrowheads="1"/>
          </p:cNvSpPr>
          <p:nvPr>
            <p:ph type="body" idx="1"/>
          </p:nvPr>
        </p:nvSpPr>
        <p:spPr>
          <a:xfrm>
            <a:off x="1141412" y="2249487"/>
            <a:ext cx="10254298" cy="3541714"/>
          </a:xfrm>
        </p:spPr>
        <p:txBody>
          <a:bodyPr>
            <a:normAutofit fontScale="92500" lnSpcReduction="20000"/>
          </a:bodyPr>
          <a:lstStyle/>
          <a:p>
            <a:r>
              <a:rPr lang="en-US" altLang="en-US" dirty="0" smtClean="0"/>
              <a:t>A</a:t>
            </a:r>
            <a:r>
              <a:rPr lang="en-US" altLang="en-US" b="1" dirty="0" smtClean="0">
                <a:solidFill>
                  <a:schemeClr val="accent3"/>
                </a:solidFill>
              </a:rPr>
              <a:t> variable </a:t>
            </a:r>
            <a:r>
              <a:rPr lang="en-US" altLang="en-US" dirty="0" smtClean="0"/>
              <a:t>is a named piece of data (memory). It stores a </a:t>
            </a:r>
            <a:r>
              <a:rPr lang="en-US" altLang="en-US" b="1" dirty="0" smtClean="0">
                <a:solidFill>
                  <a:schemeClr val="accent3"/>
                </a:solidFill>
              </a:rPr>
              <a:t>value</a:t>
            </a:r>
            <a:r>
              <a:rPr lang="en-US" altLang="en-US" dirty="0" smtClean="0"/>
              <a:t>!</a:t>
            </a:r>
            <a:endParaRPr lang="en-US" altLang="en-US" b="1" dirty="0" smtClean="0">
              <a:solidFill>
                <a:schemeClr val="accent3"/>
              </a:solidFill>
            </a:endParaRPr>
          </a:p>
          <a:p>
            <a:r>
              <a:rPr lang="en-US" altLang="en-US" dirty="0" smtClean="0"/>
              <a:t>It has a </a:t>
            </a:r>
            <a:r>
              <a:rPr lang="en-US" altLang="en-US" b="1" dirty="0" smtClean="0">
                <a:solidFill>
                  <a:schemeClr val="accent3"/>
                </a:solidFill>
              </a:rPr>
              <a:t>type</a:t>
            </a:r>
            <a:r>
              <a:rPr lang="en-US" altLang="en-US" dirty="0" smtClean="0"/>
              <a:t> that defines how the memory is interpreted and what operations are allowed</a:t>
            </a:r>
          </a:p>
          <a:p>
            <a:r>
              <a:rPr lang="en-US" altLang="en-US" dirty="0" smtClean="0"/>
              <a:t>A </a:t>
            </a:r>
            <a:r>
              <a:rPr lang="en-US" altLang="en-US" b="1" dirty="0">
                <a:solidFill>
                  <a:schemeClr val="accent3"/>
                </a:solidFill>
              </a:rPr>
              <a:t>declaration</a:t>
            </a:r>
            <a:r>
              <a:rPr lang="en-US" altLang="en-US" dirty="0"/>
              <a:t> states the existence of a variable for use in the program. It defines the type and an identifier (name) for a variable</a:t>
            </a:r>
            <a:r>
              <a:rPr lang="en-US" altLang="en-US" dirty="0" smtClean="0"/>
              <a:t>.</a:t>
            </a:r>
          </a:p>
          <a:p>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x;         </a:t>
            </a:r>
            <a:r>
              <a:rPr lang="en-US" altLang="en-US" dirty="0" smtClean="0">
                <a:solidFill>
                  <a:schemeClr val="accent5"/>
                </a:solidFill>
                <a:latin typeface="Courier New" panose="02070309020205020404" pitchFamily="49" charset="0"/>
                <a:cs typeface="Courier New" panose="02070309020205020404" pitchFamily="49" charset="0"/>
              </a:rPr>
              <a:t>// Declare x to be an integer variable</a:t>
            </a:r>
          </a:p>
          <a:p>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radius; </a:t>
            </a:r>
            <a:r>
              <a:rPr lang="en-US" altLang="en-US" dirty="0" smtClean="0">
                <a:solidFill>
                  <a:schemeClr val="accent5"/>
                </a:solidFill>
                <a:latin typeface="Courier New" panose="02070309020205020404" pitchFamily="49" charset="0"/>
                <a:cs typeface="Courier New" panose="02070309020205020404" pitchFamily="49" charset="0"/>
              </a:rPr>
              <a:t>// Declare radius to be a double variable</a:t>
            </a:r>
          </a:p>
          <a:p>
            <a:r>
              <a:rPr lang="en-US" altLang="en-US" b="1" dirty="0" smtClean="0">
                <a:solidFill>
                  <a:schemeClr val="accent3"/>
                </a:solidFill>
                <a:latin typeface="Courier New" panose="02070309020205020404" pitchFamily="49" charset="0"/>
                <a:cs typeface="Courier New" panose="02070309020205020404" pitchFamily="49" charset="0"/>
              </a:rPr>
              <a:t>char</a:t>
            </a:r>
            <a:r>
              <a:rPr lang="en-US" altLang="en-US" dirty="0" smtClean="0">
                <a:latin typeface="Courier New" panose="02070309020205020404" pitchFamily="49" charset="0"/>
                <a:cs typeface="Courier New" panose="02070309020205020404" pitchFamily="49" charset="0"/>
              </a:rPr>
              <a:t> a;        </a:t>
            </a:r>
            <a:r>
              <a:rPr lang="en-US" altLang="en-US" dirty="0" smtClean="0">
                <a:solidFill>
                  <a:schemeClr val="accent5"/>
                </a:solidFill>
                <a:latin typeface="Courier New" panose="02070309020205020404" pitchFamily="49" charset="0"/>
                <a:cs typeface="Courier New" panose="02070309020205020404" pitchFamily="49" charset="0"/>
              </a:rPr>
              <a:t>// Declare a to be a character variable</a:t>
            </a:r>
            <a:endParaRPr lang="en-US" altLang="en-US" dirty="0">
              <a:solidFill>
                <a:schemeClr val="accent5"/>
              </a:solidFill>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2" name="TextBox 1"/>
              <p:cNvSpPr txBox="1"/>
              <p:nvPr/>
            </p:nvSpPr>
            <p:spPr>
              <a:xfrm>
                <a:off x="4926330" y="5897880"/>
                <a:ext cx="6121081" cy="646331"/>
              </a:xfrm>
              <a:prstGeom prst="rect">
                <a:avLst/>
              </a:prstGeom>
              <a:noFill/>
              <a:ln w="38100">
                <a:solidFill>
                  <a:schemeClr val="accent1"/>
                </a:solidFill>
              </a:ln>
            </p:spPr>
            <p:txBody>
              <a:bodyPr wrap="square" rtlCol="0">
                <a:spAutoFit/>
              </a:bodyPr>
              <a:lstStyle/>
              <a:p>
                <a:pPr algn="ctr"/>
                <a:r>
                  <a:rPr lang="en-US" dirty="0" smtClean="0"/>
                  <a:t>In pseudocode (just </a:t>
                </a:r>
                <a14:m>
                  <m:oMath xmlns:m="http://schemas.openxmlformats.org/officeDocument/2006/math">
                    <m:r>
                      <a:rPr lang="en-US" b="0" i="1" smtClean="0">
                        <a:latin typeface="Cambria Math" panose="02040503050406030204" pitchFamily="18" charset="0"/>
                      </a:rPr>
                      <m:t>𝑥</m:t>
                    </m:r>
                  </m:oMath>
                </a14:m>
                <a:r>
                  <a:rPr lang="en-US" dirty="0" smtClean="0"/>
                  <a:t>, to say a variable) we often exclude the type for numeric variables</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926330" y="5897880"/>
                <a:ext cx="6121081" cy="646331"/>
              </a:xfrm>
              <a:prstGeom prst="rect">
                <a:avLst/>
              </a:prstGeom>
              <a:blipFill rotWithShape="0">
                <a:blip r:embed="rId2"/>
                <a:stretch>
                  <a:fillRect t="-2679" b="-9821"/>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63973198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Assignment Statements</a:t>
            </a:r>
          </a:p>
        </p:txBody>
      </p:sp>
      <p:sp>
        <p:nvSpPr>
          <p:cNvPr id="17412" name="Rectangle 3"/>
          <p:cNvSpPr>
            <a:spLocks noGrp="1" noChangeArrowheads="1"/>
          </p:cNvSpPr>
          <p:nvPr>
            <p:ph type="body" idx="1"/>
          </p:nvPr>
        </p:nvSpPr>
        <p:spPr/>
        <p:txBody>
          <a:bodyPr/>
          <a:lstStyle/>
          <a:p>
            <a:r>
              <a:rPr lang="en-US" altLang="en-US" dirty="0" smtClean="0">
                <a:solidFill>
                  <a:schemeClr val="accent3"/>
                </a:solidFill>
              </a:rPr>
              <a:t>Assignment statements </a:t>
            </a:r>
            <a:r>
              <a:rPr lang="en-US" altLang="en-US" dirty="0" smtClean="0"/>
              <a:t>give values to a variable</a:t>
            </a:r>
          </a:p>
          <a:p>
            <a:r>
              <a:rPr lang="en-US" altLang="en-US" dirty="0" smtClean="0"/>
              <a:t>The type defines what possible values are allowable</a:t>
            </a:r>
          </a:p>
          <a:p>
            <a:r>
              <a:rPr lang="en-US" altLang="en-US" dirty="0" smtClean="0">
                <a:latin typeface="Courier New" panose="02070309020205020404" pitchFamily="49" charset="0"/>
                <a:cs typeface="Courier New" panose="02070309020205020404" pitchFamily="49" charset="0"/>
              </a:rPr>
              <a:t>x =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Assign 1 to x;</a:t>
            </a:r>
          </a:p>
          <a:p>
            <a:r>
              <a:rPr lang="en-US" altLang="en-US" dirty="0" smtClean="0">
                <a:latin typeface="Courier New" panose="02070309020205020404" pitchFamily="49" charset="0"/>
                <a:cs typeface="Courier New" panose="02070309020205020404" pitchFamily="49" charset="0"/>
              </a:rPr>
              <a:t>radius = </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Assign 1.0 to radius;</a:t>
            </a:r>
          </a:p>
          <a:p>
            <a:r>
              <a:rPr lang="en-US" altLang="en-US" dirty="0" smtClean="0">
                <a:latin typeface="Courier New" panose="02070309020205020404" pitchFamily="49" charset="0"/>
                <a:cs typeface="Courier New" panose="02070309020205020404" pitchFamily="49" charset="0"/>
              </a:rPr>
              <a:t>a = </a:t>
            </a:r>
            <a:r>
              <a:rPr lang="en-US" altLang="en-US" dirty="0" smtClean="0">
                <a:solidFill>
                  <a:srgbClr val="FF0000"/>
                </a:solidFill>
                <a:latin typeface="Courier New" panose="02070309020205020404" pitchFamily="49" charset="0"/>
                <a:cs typeface="Courier New" panose="02070309020205020404" pitchFamily="49" charset="0"/>
              </a:rPr>
              <a:t>'A'</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Assign 'A' to a;</a:t>
            </a:r>
            <a:r>
              <a:rPr lang="en-US" altLang="en-US" dirty="0" smtClean="0">
                <a:solidFill>
                  <a:schemeClr val="accent5"/>
                </a:solidFill>
              </a:rPr>
              <a:t/>
            </a:r>
            <a:br>
              <a:rPr lang="en-US" altLang="en-US" dirty="0" smtClean="0">
                <a:solidFill>
                  <a:schemeClr val="accent5"/>
                </a:solidFill>
              </a:rPr>
            </a:br>
            <a:endParaRPr lang="en-US" altLang="en-US" dirty="0">
              <a:solidFill>
                <a:schemeClr val="accent5"/>
              </a:solidFill>
            </a:endParaRPr>
          </a:p>
        </p:txBody>
      </p:sp>
      <mc:AlternateContent xmlns:mc="http://schemas.openxmlformats.org/markup-compatibility/2006" xmlns:a14="http://schemas.microsoft.com/office/drawing/2010/main">
        <mc:Choice Requires="a14">
          <p:sp>
            <p:nvSpPr>
              <p:cNvPr id="2" name="TextBox 1"/>
              <p:cNvSpPr txBox="1"/>
              <p:nvPr/>
            </p:nvSpPr>
            <p:spPr>
              <a:xfrm>
                <a:off x="4960620" y="5383530"/>
                <a:ext cx="5063490" cy="646331"/>
              </a:xfrm>
              <a:prstGeom prst="rect">
                <a:avLst/>
              </a:prstGeom>
              <a:noFill/>
              <a:ln w="38100">
                <a:solidFill>
                  <a:schemeClr val="accent1"/>
                </a:solidFill>
              </a:ln>
            </p:spPr>
            <p:txBody>
              <a:bodyPr wrap="square" rtlCol="0">
                <a:spAutoFit/>
              </a:bodyPr>
              <a:lstStyle/>
              <a:p>
                <a:pPr algn="ctr"/>
                <a:r>
                  <a:rPr lang="en-US" dirty="0" smtClean="0"/>
                  <a:t>In contrast to pseudocode, java uses </a:t>
                </a:r>
                <a14:m>
                  <m:oMath xmlns:m="http://schemas.openxmlformats.org/officeDocument/2006/math">
                    <m:r>
                      <a:rPr lang="en-US" b="0" i="1" smtClean="0">
                        <a:latin typeface="Cambria Math" panose="02040503050406030204" pitchFamily="18" charset="0"/>
                      </a:rPr>
                      <m:t>=</m:t>
                    </m:r>
                  </m:oMath>
                </a14:m>
                <a:r>
                  <a:rPr lang="en-US" dirty="0" smtClean="0"/>
                  <a:t>, not </a:t>
                </a:r>
                <a14:m>
                  <m:oMath xmlns:m="http://schemas.openxmlformats.org/officeDocument/2006/math">
                    <m:r>
                      <a:rPr lang="en-US" b="0" i="1" smtClean="0">
                        <a:latin typeface="Cambria Math" panose="02040503050406030204" pitchFamily="18" charset="0"/>
                      </a:rPr>
                      <m:t>←</m:t>
                    </m:r>
                  </m:oMath>
                </a14:m>
                <a:r>
                  <a:rPr lang="en-US" dirty="0" smtClean="0"/>
                  <a:t> for assignment!</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960620" y="5383530"/>
                <a:ext cx="5063490" cy="646331"/>
              </a:xfrm>
              <a:prstGeom prst="rect">
                <a:avLst/>
              </a:prstGeom>
              <a:blipFill rotWithShape="0">
                <a:blip r:embed="rId2"/>
                <a:stretch>
                  <a:fillRect t="-1786" b="-10714"/>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49211722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altLang="en-US" smtClean="0"/>
              <a:t>Declaring and Initializing</a:t>
            </a:r>
            <a:br>
              <a:rPr lang="en-US" altLang="en-US" smtClean="0"/>
            </a:br>
            <a:r>
              <a:rPr lang="en-US" altLang="en-US" smtClean="0"/>
              <a:t>in One Step</a:t>
            </a:r>
            <a:endParaRPr lang="en-US" altLang="en-US"/>
          </a:p>
        </p:txBody>
      </p:sp>
      <p:sp>
        <p:nvSpPr>
          <p:cNvPr id="18436" name="Rectangle 3"/>
          <p:cNvSpPr>
            <a:spLocks noGrp="1" noChangeArrowheads="1"/>
          </p:cNvSpPr>
          <p:nvPr>
            <p:ph type="body" idx="1"/>
          </p:nvPr>
        </p:nvSpPr>
        <p:spPr/>
        <p:txBody>
          <a:bodyPr/>
          <a:lstStyle/>
          <a:p>
            <a:r>
              <a:rPr lang="en-US" altLang="en-US" b="1" dirty="0" smtClean="0">
                <a:solidFill>
                  <a:schemeClr val="accent3"/>
                </a:solidFill>
              </a:rPr>
              <a:t>Initialization</a:t>
            </a:r>
            <a:r>
              <a:rPr lang="en-US" altLang="en-US" dirty="0" smtClean="0"/>
              <a:t> is how we refer to the very first assignment of a variable’s value</a:t>
            </a:r>
          </a:p>
          <a:p>
            <a:r>
              <a:rPr lang="en-US" altLang="en-US" dirty="0" smtClean="0"/>
              <a:t>Declarations and initialization are allowed in one step</a:t>
            </a:r>
          </a:p>
          <a:p>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x =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p>
          <a:p>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d = </a:t>
            </a:r>
            <a:r>
              <a:rPr lang="en-US" altLang="en-US" dirty="0" smtClean="0">
                <a:solidFill>
                  <a:srgbClr val="FF0000"/>
                </a:solidFill>
                <a:latin typeface="Courier New" panose="02070309020205020404" pitchFamily="49" charset="0"/>
                <a:cs typeface="Courier New" panose="02070309020205020404" pitchFamily="49" charset="0"/>
              </a:rPr>
              <a:t>1.4</a:t>
            </a:r>
            <a:r>
              <a:rPr lang="en-US" altLang="en-US" dirty="0" smtClean="0">
                <a:latin typeface="Courier New" panose="02070309020205020404" pitchFamily="49" charset="0"/>
                <a:cs typeface="Courier New" panose="02070309020205020404" pitchFamily="49" charset="0"/>
              </a:rPr>
              <a:t>;</a:t>
            </a:r>
          </a:p>
          <a:p>
            <a:endParaRPr lang="en-US" altLang="en-US" dirty="0"/>
          </a:p>
        </p:txBody>
      </p:sp>
    </p:spTree>
    <p:extLst>
      <p:ext uri="{BB962C8B-B14F-4D97-AF65-F5344CB8AC3E}">
        <p14:creationId xmlns:p14="http://schemas.microsoft.com/office/powerpoint/2010/main" val="235506923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smtClean="0"/>
              <a:t>Named Constants</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type="body" idx="1"/>
              </p:nvPr>
            </p:nvSpPr>
            <p:spPr/>
            <p:txBody>
              <a:bodyPr/>
              <a:lstStyle/>
              <a:p>
                <a:r>
                  <a:rPr lang="en-US" altLang="en-US" dirty="0" smtClean="0"/>
                  <a:t>Often, we need constants in programs, e.g., </a:t>
                </a:r>
                <a14:m>
                  <m:oMath xmlns:m="http://schemas.openxmlformats.org/officeDocument/2006/math">
                    <m:r>
                      <a:rPr lang="en-US" altLang="en-US" b="0" i="1" smtClean="0">
                        <a:latin typeface="Cambria Math" panose="02040503050406030204" pitchFamily="18" charset="0"/>
                      </a:rPr>
                      <m:t>𝜋</m:t>
                    </m:r>
                  </m:oMath>
                </a14:m>
                <a:r>
                  <a:rPr lang="en-US" altLang="en-US" dirty="0" smtClean="0"/>
                  <a:t>. Use the keyword </a:t>
                </a:r>
                <a:r>
                  <a:rPr lang="en-US" altLang="en-US" b="1" dirty="0" smtClean="0">
                    <a:solidFill>
                      <a:schemeClr val="accent3"/>
                    </a:solidFill>
                    <a:latin typeface="Courier New" panose="02070309020205020404" pitchFamily="49" charset="0"/>
                    <a:cs typeface="Courier New" panose="02070309020205020404" pitchFamily="49" charset="0"/>
                  </a:rPr>
                  <a:t>final</a:t>
                </a:r>
                <a:r>
                  <a:rPr lang="en-US" altLang="en-US" dirty="0" smtClean="0"/>
                  <a:t> to specify a variable can ONLY be initialized.</a:t>
                </a:r>
              </a:p>
              <a:p>
                <a:endParaRPr lang="en-US" altLang="en-US" dirty="0" smtClean="0"/>
              </a:p>
              <a:p>
                <a:r>
                  <a:rPr lang="en-US" altLang="en-US" b="1" dirty="0" smtClean="0">
                    <a:solidFill>
                      <a:schemeClr val="accent3"/>
                    </a:solidFill>
                    <a:latin typeface="Courier New" panose="02070309020205020404" pitchFamily="49" charset="0"/>
                    <a:cs typeface="Courier New" panose="02070309020205020404" pitchFamily="49" charset="0"/>
                  </a:rPr>
                  <a:t>final double </a:t>
                </a:r>
                <a:r>
                  <a:rPr lang="en-US" altLang="en-US" dirty="0" smtClean="0">
                    <a:latin typeface="Courier New" panose="02070309020205020404" pitchFamily="49" charset="0"/>
                    <a:cs typeface="Courier New" panose="02070309020205020404" pitchFamily="49" charset="0"/>
                  </a:rPr>
                  <a:t>PI = </a:t>
                </a:r>
                <a:r>
                  <a:rPr lang="en-US" altLang="en-US" dirty="0" smtClean="0">
                    <a:solidFill>
                      <a:srgbClr val="FF0000"/>
                    </a:solidFill>
                    <a:latin typeface="Courier New" panose="02070309020205020404" pitchFamily="49" charset="0"/>
                    <a:cs typeface="Courier New" panose="02070309020205020404" pitchFamily="49" charset="0"/>
                  </a:rPr>
                  <a:t>3.14159</a:t>
                </a:r>
                <a:r>
                  <a:rPr lang="en-US" altLang="en-US" dirty="0" smtClean="0">
                    <a:latin typeface="Courier New" panose="02070309020205020404" pitchFamily="49" charset="0"/>
                    <a:cs typeface="Courier New" panose="02070309020205020404" pitchFamily="49" charset="0"/>
                  </a:rPr>
                  <a:t>; </a:t>
                </a:r>
              </a:p>
              <a:p>
                <a:r>
                  <a:rPr lang="en-US" altLang="en-US" b="1" dirty="0" smtClean="0">
                    <a:solidFill>
                      <a:schemeClr val="accent3"/>
                    </a:solidFill>
                    <a:latin typeface="Courier New" panose="02070309020205020404" pitchFamily="49" charset="0"/>
                    <a:cs typeface="Courier New" panose="02070309020205020404" pitchFamily="49" charset="0"/>
                  </a:rPr>
                  <a:t>final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b="1" dirty="0" smtClean="0">
                    <a:solidFill>
                      <a:schemeClr val="accent3"/>
                    </a:solidFill>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SIZE =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mc:Choice>
        <mc:Fallback xmlns="">
          <p:sp>
            <p:nvSpPr>
              <p:cNvPr id="19460" name="Rectangle 3"/>
              <p:cNvSpPr>
                <a:spLocks noGrp="1" noRot="1" noChangeAspect="1" noMove="1" noResize="1" noEditPoints="1" noAdjustHandles="1" noChangeArrowheads="1" noChangeShapeType="1" noTextEdit="1"/>
              </p:cNvSpPr>
              <p:nvPr>
                <p:ph type="body" idx="1"/>
              </p:nvPr>
            </p:nvSpPr>
            <p:spPr>
              <a:blipFill rotWithShape="0">
                <a:blip r:embed="rId2"/>
                <a:stretch>
                  <a:fillRect l="-1231" t="-2238"/>
                </a:stretch>
              </a:blipFill>
            </p:spPr>
            <p:txBody>
              <a:bodyPr/>
              <a:lstStyle/>
              <a:p>
                <a:r>
                  <a:rPr lang="en-US">
                    <a:noFill/>
                  </a:rPr>
                  <a:t> </a:t>
                </a:r>
              </a:p>
            </p:txBody>
          </p:sp>
        </mc:Fallback>
      </mc:AlternateContent>
    </p:spTree>
    <p:extLst>
      <p:ext uri="{BB962C8B-B14F-4D97-AF65-F5344CB8AC3E}">
        <p14:creationId xmlns:p14="http://schemas.microsoft.com/office/powerpoint/2010/main" val="156746838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ltLang="en-US" smtClean="0"/>
              <a:t>Naming Conventions</a:t>
            </a:r>
          </a:p>
        </p:txBody>
      </p:sp>
      <p:sp>
        <p:nvSpPr>
          <p:cNvPr id="20484" name="Rectangle 3"/>
          <p:cNvSpPr>
            <a:spLocks noGrp="1" noChangeArrowheads="1"/>
          </p:cNvSpPr>
          <p:nvPr>
            <p:ph type="body" idx="1"/>
          </p:nvPr>
        </p:nvSpPr>
        <p:spPr/>
        <p:txBody>
          <a:bodyPr/>
          <a:lstStyle/>
          <a:p>
            <a:r>
              <a:rPr lang="en-US" altLang="en-US" dirty="0" smtClean="0"/>
              <a:t>Choose meaningful and descriptive names.</a:t>
            </a:r>
          </a:p>
          <a:p>
            <a:r>
              <a:rPr lang="en-US" altLang="en-US" dirty="0" smtClean="0"/>
              <a:t>Variables and method names: Use lowercase. If the name consists of several words, concatenate all in one, use lowercase for the first word, and capitalize the first letter of each subsequent word in the name, called </a:t>
            </a:r>
            <a:r>
              <a:rPr lang="en-US" altLang="en-US" b="1" dirty="0" err="1" smtClean="0">
                <a:solidFill>
                  <a:schemeClr val="accent3"/>
                </a:solidFill>
              </a:rPr>
              <a:t>camelCasing</a:t>
            </a:r>
            <a:r>
              <a:rPr lang="en-US" altLang="en-US" dirty="0" smtClean="0"/>
              <a:t>.</a:t>
            </a:r>
          </a:p>
          <a:p>
            <a:pPr lvl="1"/>
            <a:r>
              <a:rPr lang="en-US" altLang="en-US" dirty="0"/>
              <a:t>r</a:t>
            </a:r>
            <a:r>
              <a:rPr lang="en-US" altLang="en-US" dirty="0" smtClean="0"/>
              <a:t>adius</a:t>
            </a:r>
          </a:p>
          <a:p>
            <a:pPr lvl="1"/>
            <a:r>
              <a:rPr lang="en-US" altLang="en-US" dirty="0" smtClean="0"/>
              <a:t>area</a:t>
            </a:r>
          </a:p>
          <a:p>
            <a:pPr lvl="1"/>
            <a:r>
              <a:rPr lang="en-US" altLang="en-US" dirty="0" err="1" smtClean="0"/>
              <a:t>computeArea</a:t>
            </a:r>
            <a:r>
              <a:rPr lang="en-US" altLang="en-US" dirty="0" smtClean="0"/>
              <a:t> </a:t>
            </a:r>
          </a:p>
        </p:txBody>
      </p:sp>
    </p:spTree>
    <p:extLst>
      <p:ext uri="{BB962C8B-B14F-4D97-AF65-F5344CB8AC3E}">
        <p14:creationId xmlns:p14="http://schemas.microsoft.com/office/powerpoint/2010/main" val="141083444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altLang="en-US" dirty="0" smtClean="0"/>
              <a:t>Naming Conventions</a:t>
            </a:r>
          </a:p>
        </p:txBody>
      </p:sp>
      <p:sp>
        <p:nvSpPr>
          <p:cNvPr id="21508" name="Rectangle 3"/>
          <p:cNvSpPr>
            <a:spLocks noGrp="1" noChangeArrowheads="1"/>
          </p:cNvSpPr>
          <p:nvPr>
            <p:ph type="body" idx="1"/>
          </p:nvPr>
        </p:nvSpPr>
        <p:spPr/>
        <p:txBody>
          <a:bodyPr/>
          <a:lstStyle/>
          <a:p>
            <a:r>
              <a:rPr lang="en-US" altLang="en-US" dirty="0" smtClean="0"/>
              <a:t>Class names: Capitalize the first letter of each word in the name</a:t>
            </a:r>
          </a:p>
          <a:p>
            <a:pPr lvl="1"/>
            <a:r>
              <a:rPr lang="en-US" altLang="en-US" dirty="0" err="1" smtClean="0"/>
              <a:t>ComputeArea</a:t>
            </a:r>
            <a:r>
              <a:rPr lang="en-US" altLang="en-US" dirty="0" smtClean="0"/>
              <a:t>.</a:t>
            </a:r>
          </a:p>
          <a:p>
            <a:r>
              <a:rPr lang="en-US" altLang="en-US" dirty="0" smtClean="0"/>
              <a:t>Constants: Capitalize all letters in constants, and use underscores to connect words</a:t>
            </a:r>
          </a:p>
          <a:p>
            <a:pPr lvl="1"/>
            <a:r>
              <a:rPr lang="en-US" altLang="en-US" dirty="0" smtClean="0"/>
              <a:t>PI</a:t>
            </a:r>
          </a:p>
          <a:p>
            <a:pPr lvl="1"/>
            <a:r>
              <a:rPr lang="en-US" altLang="en-US" dirty="0" smtClean="0"/>
              <a:t>MAX_VALUE</a:t>
            </a:r>
            <a:endParaRPr lang="en-US" altLang="en-US" dirty="0"/>
          </a:p>
        </p:txBody>
      </p:sp>
    </p:spTree>
    <p:extLst>
      <p:ext uri="{BB962C8B-B14F-4D97-AF65-F5344CB8AC3E}">
        <p14:creationId xmlns:p14="http://schemas.microsoft.com/office/powerpoint/2010/main" val="158137546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altLang="en-US" dirty="0" smtClean="0"/>
              <a:t>Literals</a:t>
            </a:r>
          </a:p>
        </p:txBody>
      </p:sp>
      <p:sp>
        <p:nvSpPr>
          <p:cNvPr id="30724" name="Rectangle 3"/>
          <p:cNvSpPr>
            <a:spLocks noGrp="1" noChangeArrowheads="1"/>
          </p:cNvSpPr>
          <p:nvPr>
            <p:ph type="body" idx="1"/>
          </p:nvPr>
        </p:nvSpPr>
        <p:spPr/>
        <p:txBody>
          <a:bodyPr/>
          <a:lstStyle/>
          <a:p>
            <a:r>
              <a:rPr lang="en-US" altLang="en-US" dirty="0" smtClean="0"/>
              <a:t>A </a:t>
            </a:r>
            <a:r>
              <a:rPr lang="en-US" altLang="en-US" b="1" dirty="0" smtClean="0">
                <a:solidFill>
                  <a:schemeClr val="accent3"/>
                </a:solidFill>
              </a:rPr>
              <a:t>literal</a:t>
            </a:r>
            <a:r>
              <a:rPr lang="en-US" altLang="en-US" dirty="0" smtClean="0"/>
              <a:t> is a constant value that appears directly in the program. For example, 34, 1,000,000, and 5.0 are literals in the following statements:</a:t>
            </a:r>
          </a:p>
          <a:p>
            <a:endParaRPr lang="en-US" altLang="en-US" dirty="0">
              <a:latin typeface="Courier New" panose="02070309020205020404" pitchFamily="49" charset="0"/>
              <a:cs typeface="Courier New" panose="02070309020205020404" pitchFamily="49" charset="0"/>
            </a:endParaRPr>
          </a:p>
          <a:p>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34</a:t>
            </a:r>
            <a:r>
              <a:rPr lang="en-US" altLang="en-US" dirty="0" smtClean="0">
                <a:latin typeface="Courier New" panose="02070309020205020404" pitchFamily="49" charset="0"/>
                <a:cs typeface="Courier New" panose="02070309020205020404" pitchFamily="49" charset="0"/>
              </a:rPr>
              <a:t>;</a:t>
            </a:r>
          </a:p>
          <a:p>
            <a:r>
              <a:rPr lang="en-US" altLang="en-US" b="1" dirty="0" smtClean="0">
                <a:solidFill>
                  <a:schemeClr val="accent3"/>
                </a:solidFill>
                <a:latin typeface="Courier New" panose="02070309020205020404" pitchFamily="49" charset="0"/>
                <a:cs typeface="Courier New" panose="02070309020205020404" pitchFamily="49" charset="0"/>
              </a:rPr>
              <a:t>long</a:t>
            </a:r>
            <a:r>
              <a:rPr lang="en-US" altLang="en-US" dirty="0" smtClean="0">
                <a:latin typeface="Courier New" panose="02070309020205020404" pitchFamily="49" charset="0"/>
                <a:cs typeface="Courier New" panose="02070309020205020404" pitchFamily="49" charset="0"/>
              </a:rPr>
              <a:t> x = </a:t>
            </a:r>
            <a:r>
              <a:rPr lang="en-US" altLang="en-US" dirty="0" smtClean="0">
                <a:solidFill>
                  <a:srgbClr val="FF0000"/>
                </a:solidFill>
                <a:latin typeface="Courier New" panose="02070309020205020404" pitchFamily="49" charset="0"/>
                <a:cs typeface="Courier New" panose="02070309020205020404" pitchFamily="49" charset="0"/>
              </a:rPr>
              <a:t>1000000</a:t>
            </a:r>
            <a:r>
              <a:rPr lang="en-US" altLang="en-US" dirty="0" smtClean="0">
                <a:latin typeface="Courier New" panose="02070309020205020404" pitchFamily="49" charset="0"/>
                <a:cs typeface="Courier New" panose="02070309020205020404" pitchFamily="49" charset="0"/>
              </a:rPr>
              <a:t>;</a:t>
            </a:r>
          </a:p>
          <a:p>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d = </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 </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564457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 in programming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Computations! Support for basic mathematics</a:t>
                </a:r>
              </a:p>
              <a:p>
                <a:r>
                  <a:rPr lang="en-US" dirty="0" smtClean="0"/>
                  <a:t>In pseudocode, we might write the following</a:t>
                </a:r>
              </a:p>
              <a:p>
                <a:pPr lvl="1"/>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b="0" dirty="0" smtClean="0"/>
              </a:p>
              <a:p>
                <a:pPr lvl="1"/>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a14:m>
                <a:endParaRPr lang="en-US" dirty="0" smtClean="0"/>
              </a:p>
              <a:p>
                <a:r>
                  <a:rPr lang="en-US" dirty="0" smtClean="0"/>
                  <a:t>Here we make variables (store data) and give values (</a:t>
                </a:r>
                <a14:m>
                  <m:oMath xmlns:m="http://schemas.openxmlformats.org/officeDocument/2006/math">
                    <m:r>
                      <a:rPr lang="en-US" b="0" i="1" smtClean="0">
                        <a:latin typeface="Cambria Math" panose="02040503050406030204" pitchFamily="18" charset="0"/>
                      </a:rPr>
                      <m:t>←</m:t>
                    </m:r>
                  </m:oMath>
                </a14:m>
                <a:r>
                  <a:rPr lang="en-US" dirty="0" smtClean="0"/>
                  <a:t> means “gets”, note I do not use “equals” in pseudocode)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31" t="-2238" r="-615"/>
                </a:stretch>
              </a:blipFill>
            </p:spPr>
            <p:txBody>
              <a:bodyPr/>
              <a:lstStyle/>
              <a:p>
                <a:r>
                  <a:rPr lang="en-US">
                    <a:noFill/>
                  </a:rPr>
                  <a:t> </a:t>
                </a:r>
              </a:p>
            </p:txBody>
          </p:sp>
        </mc:Fallback>
      </mc:AlternateContent>
    </p:spTree>
    <p:extLst>
      <p:ext uri="{BB962C8B-B14F-4D97-AF65-F5344CB8AC3E}">
        <p14:creationId xmlns:p14="http://schemas.microsoft.com/office/powerpoint/2010/main" val="153204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altLang="en-US" smtClean="0"/>
              <a:t>Integer Literals</a:t>
            </a:r>
          </a:p>
        </p:txBody>
      </p:sp>
      <mc:AlternateContent xmlns:mc="http://schemas.openxmlformats.org/markup-compatibility/2006" xmlns:a14="http://schemas.microsoft.com/office/drawing/2010/main">
        <mc:Choice Requires="a14">
          <p:sp>
            <p:nvSpPr>
              <p:cNvPr id="31748" name="Rectangle 3"/>
              <p:cNvSpPr>
                <a:spLocks noGrp="1" noChangeArrowheads="1"/>
              </p:cNvSpPr>
              <p:nvPr>
                <p:ph type="body" idx="1"/>
              </p:nvPr>
            </p:nvSpPr>
            <p:spPr/>
            <p:txBody>
              <a:bodyPr>
                <a:normAutofit fontScale="92500"/>
              </a:bodyPr>
              <a:lstStyle/>
              <a:p>
                <a:r>
                  <a:rPr lang="en-US" altLang="en-US" dirty="0" smtClean="0"/>
                  <a:t>An integer literal can be assigned to an integer variable as long as it can fit into the variable. A compilation error would occur if the literal were too large for the variable to hold. For example, the statement byte b = 1000 would cause a compilation error, because 1000 cannot be stored in a variable of the byte type.</a:t>
                </a:r>
              </a:p>
              <a:p>
                <a:r>
                  <a:rPr lang="en-US" altLang="en-US" dirty="0" smtClean="0"/>
                  <a:t>An integer literal is assumed to be of the </a:t>
                </a:r>
                <a:r>
                  <a:rPr lang="en-US" altLang="en-US" dirty="0" err="1" smtClean="0"/>
                  <a:t>int</a:t>
                </a:r>
                <a:r>
                  <a:rPr lang="en-US" altLang="en-US" dirty="0" smtClean="0"/>
                  <a:t> type, whose value is between </a:t>
                </a:r>
                <a14:m>
                  <m:oMath xmlns:m="http://schemas.openxmlformats.org/officeDocument/2006/math">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−2</m:t>
                        </m:r>
                      </m:e>
                      <m:sup>
                        <m:r>
                          <a:rPr lang="en-US" altLang="en-US" b="0" i="1" smtClean="0">
                            <a:latin typeface="Cambria Math" panose="02040503050406030204" pitchFamily="18" charset="0"/>
                          </a:rPr>
                          <m:t>31</m:t>
                        </m:r>
                      </m:sup>
                    </m:sSup>
                  </m:oMath>
                </a14:m>
                <a:r>
                  <a:rPr lang="en-US" altLang="en-US" dirty="0" smtClean="0"/>
                  <a:t> (-2147483648) to </a:t>
                </a:r>
                <a14:m>
                  <m:oMath xmlns:m="http://schemas.openxmlformats.org/officeDocument/2006/math">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2</m:t>
                        </m:r>
                      </m:e>
                      <m:sup>
                        <m:r>
                          <a:rPr lang="en-US" altLang="en-US" b="0" i="1" smtClean="0">
                            <a:latin typeface="Cambria Math" panose="02040503050406030204" pitchFamily="18" charset="0"/>
                          </a:rPr>
                          <m:t>31</m:t>
                        </m:r>
                      </m:sup>
                    </m:sSup>
                    <m:r>
                      <a:rPr lang="en-US" altLang="en-US" b="0" i="1" smtClean="0">
                        <a:latin typeface="Cambria Math" panose="02040503050406030204" pitchFamily="18" charset="0"/>
                      </a:rPr>
                      <m:t>−1</m:t>
                    </m:r>
                  </m:oMath>
                </a14:m>
                <a:r>
                  <a:rPr lang="en-US" altLang="en-US" dirty="0" smtClean="0"/>
                  <a:t> (2147483647). To denote an integer literal of the long type, append it with the letter L or l. L is preferred because l (lowercase L) can easily be confused with 1 (the digit one). </a:t>
                </a:r>
                <a:endParaRPr lang="en-US" altLang="en-US" dirty="0"/>
              </a:p>
            </p:txBody>
          </p:sp>
        </mc:Choice>
        <mc:Fallback xmlns="">
          <p:sp>
            <p:nvSpPr>
              <p:cNvPr id="31748" name="Rectangle 3"/>
              <p:cNvSpPr>
                <a:spLocks noGrp="1" noRot="1" noChangeAspect="1" noMove="1" noResize="1" noEditPoints="1" noAdjustHandles="1" noChangeArrowheads="1" noChangeShapeType="1" noTextEdit="1"/>
              </p:cNvSpPr>
              <p:nvPr>
                <p:ph type="body" idx="1"/>
              </p:nvPr>
            </p:nvSpPr>
            <p:spPr>
              <a:blipFill rotWithShape="0">
                <a:blip r:embed="rId2"/>
                <a:stretch>
                  <a:fillRect l="-1046" t="-1893" r="-1354"/>
                </a:stretch>
              </a:blipFill>
            </p:spPr>
            <p:txBody>
              <a:bodyPr/>
              <a:lstStyle/>
              <a:p>
                <a:r>
                  <a:rPr lang="en-US">
                    <a:noFill/>
                  </a:rPr>
                  <a:t> </a:t>
                </a:r>
              </a:p>
            </p:txBody>
          </p:sp>
        </mc:Fallback>
      </mc:AlternateContent>
    </p:spTree>
    <p:extLst>
      <p:ext uri="{BB962C8B-B14F-4D97-AF65-F5344CB8AC3E}">
        <p14:creationId xmlns:p14="http://schemas.microsoft.com/office/powerpoint/2010/main" val="341898404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altLang="en-US" smtClean="0"/>
              <a:t>Floating-Point Literals</a:t>
            </a:r>
          </a:p>
        </p:txBody>
      </p:sp>
      <p:sp>
        <p:nvSpPr>
          <p:cNvPr id="32772" name="Rectangle 3"/>
          <p:cNvSpPr>
            <a:spLocks noGrp="1" noChangeArrowheads="1"/>
          </p:cNvSpPr>
          <p:nvPr>
            <p:ph type="body" idx="1"/>
          </p:nvPr>
        </p:nvSpPr>
        <p:spPr/>
        <p:txBody>
          <a:bodyPr/>
          <a:lstStyle/>
          <a:p>
            <a:r>
              <a:rPr lang="en-US" altLang="en-US" smtClean="0"/>
              <a:t>Floating-point literals are written with a decimal point. By default, a floating-point literal is treated as a double type value. For example, 5.0 is considered a double value, not a float value. You can make a number a float by appending the letter f or F, and make a number a double by appending the letter d or D. For example, you can use 100.2f or 100.2F for a float number, and 100.2d or 100.2D for a double number. </a:t>
            </a:r>
          </a:p>
        </p:txBody>
      </p:sp>
    </p:spTree>
    <p:extLst>
      <p:ext uri="{BB962C8B-B14F-4D97-AF65-F5344CB8AC3E}">
        <p14:creationId xmlns:p14="http://schemas.microsoft.com/office/powerpoint/2010/main" val="90721678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altLang="en-US" smtClean="0"/>
              <a:t>Scientific Notation</a:t>
            </a:r>
          </a:p>
        </p:txBody>
      </p:sp>
      <p:sp>
        <p:nvSpPr>
          <p:cNvPr id="34820" name="Rectangle 3"/>
          <p:cNvSpPr>
            <a:spLocks noGrp="1" noChangeArrowheads="1"/>
          </p:cNvSpPr>
          <p:nvPr>
            <p:ph type="body" idx="1"/>
          </p:nvPr>
        </p:nvSpPr>
        <p:spPr/>
        <p:txBody>
          <a:bodyPr/>
          <a:lstStyle/>
          <a:p>
            <a:r>
              <a:rPr lang="en-US" altLang="en-US" smtClean="0"/>
              <a:t>Floating-point literals can also be specified in scientific notation, for example, 1.23456e+2, same as 1.23456e2, is equivalent to 123.456, and 1.23456e-2 is equivalent to 0.0123456. E (or e) represents an exponent and it can be either in lowercase or uppercase. </a:t>
            </a:r>
            <a:endParaRPr lang="en-US" altLang="en-US"/>
          </a:p>
        </p:txBody>
      </p:sp>
    </p:spTree>
    <p:extLst>
      <p:ext uri="{BB962C8B-B14F-4D97-AF65-F5344CB8AC3E}">
        <p14:creationId xmlns:p14="http://schemas.microsoft.com/office/powerpoint/2010/main" val="373096036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en-US" smtClean="0"/>
              <a:t>Reading Numbers from the Keyboard</a:t>
            </a:r>
          </a:p>
        </p:txBody>
      </p:sp>
      <p:sp>
        <p:nvSpPr>
          <p:cNvPr id="23556" name="Rectangle 3"/>
          <p:cNvSpPr>
            <a:spLocks noGrp="1" noChangeArrowheads="1"/>
          </p:cNvSpPr>
          <p:nvPr>
            <p:ph sz="half" idx="1"/>
          </p:nvPr>
        </p:nvSpPr>
        <p:spPr>
          <a:xfrm>
            <a:off x="1141410" y="2249486"/>
            <a:ext cx="5442270" cy="3541714"/>
          </a:xfrm>
        </p:spPr>
        <p:txBody>
          <a:bodyPr/>
          <a:lstStyle/>
          <a:p>
            <a:pPr marL="457200" indent="-457200">
              <a:buFont typeface="+mj-lt"/>
              <a:buAutoNum type="arabicPeriod"/>
            </a:pPr>
            <a:r>
              <a:rPr lang="en-US" altLang="en-US" b="1" dirty="0" smtClean="0">
                <a:latin typeface="Courier New" panose="02070309020205020404" pitchFamily="49" charset="0"/>
                <a:cs typeface="Courier New" panose="02070309020205020404" pitchFamily="49" charset="0"/>
              </a:rPr>
              <a:t>Scanner</a:t>
            </a:r>
            <a:r>
              <a:rPr lang="en-US" altLang="en-US" dirty="0" smtClean="0">
                <a:latin typeface="Courier New" panose="02070309020205020404" pitchFamily="49" charset="0"/>
                <a:cs typeface="Courier New" panose="02070309020205020404" pitchFamily="49" charset="0"/>
              </a:rPr>
              <a:t> input = </a:t>
            </a:r>
            <a:br>
              <a:rPr lang="en-US" altLang="en-US" dirty="0" smtClean="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Scanner</a:t>
            </a:r>
            <a:r>
              <a:rPr lang="en-US" altLang="en-US" dirty="0" smtClean="0">
                <a:latin typeface="Courier New" panose="02070309020205020404" pitchFamily="49" charset="0"/>
                <a:cs typeface="Courier New" panose="02070309020205020404" pitchFamily="49" charset="0"/>
              </a:rPr>
              <a:t>(</a:t>
            </a:r>
            <a:r>
              <a:rPr lang="en-US" altLang="en-US" b="1" dirty="0" smtClean="0">
                <a:latin typeface="Courier New" panose="02070309020205020404" pitchFamily="49" charset="0"/>
                <a:cs typeface="Courier New" panose="02070309020205020404" pitchFamily="49" charset="0"/>
              </a:rPr>
              <a:t>System</a:t>
            </a:r>
            <a:r>
              <a:rPr lang="en-US" altLang="en-US" dirty="0" smtClean="0">
                <a:latin typeface="Courier New" panose="02070309020205020404" pitchFamily="49" charset="0"/>
                <a:cs typeface="Courier New" panose="02070309020205020404" pitchFamily="49" charset="0"/>
              </a:rPr>
              <a:t>.in);</a:t>
            </a:r>
          </a:p>
          <a:p>
            <a:pPr marL="457200" indent="-457200">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value = </a:t>
            </a:r>
            <a:br>
              <a:rPr lang="en-US" altLang="en-US" dirty="0" smtClean="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input.nextInt</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
        <p:nvSpPr>
          <p:cNvPr id="23557" name="Rectangle 4"/>
          <p:cNvSpPr>
            <a:spLocks noChangeArrowheads="1"/>
          </p:cNvSpPr>
          <p:nvPr/>
        </p:nvSpPr>
        <p:spPr bwMode="auto">
          <a:xfrm>
            <a:off x="3714750" y="2881313"/>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3" name="Rectangle 2"/>
          <p:cNvSpPr>
            <a:spLocks noChangeArrowheads="1"/>
          </p:cNvSpPr>
          <p:nvPr/>
        </p:nvSpPr>
        <p:spPr bwMode="auto">
          <a:xfrm>
            <a:off x="1524001" y="-18466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p>
        </p:txBody>
      </p:sp>
      <p:graphicFrame>
        <p:nvGraphicFramePr>
          <p:cNvPr id="8" name="Object 3"/>
          <p:cNvGraphicFramePr>
            <a:graphicFrameLocks noGrp="1" noChangeAspect="1"/>
          </p:cNvGraphicFramePr>
          <p:nvPr>
            <p:ph sz="half" idx="2"/>
            <p:extLst>
              <p:ext uri="{D42A27DB-BD31-4B8C-83A1-F6EECF244321}">
                <p14:modId xmlns:p14="http://schemas.microsoft.com/office/powerpoint/2010/main" val="2908477268"/>
              </p:ext>
            </p:extLst>
          </p:nvPr>
        </p:nvGraphicFramePr>
        <p:xfrm>
          <a:off x="4889694" y="3382755"/>
          <a:ext cx="6794112" cy="3694112"/>
        </p:xfrm>
        <a:graphic>
          <a:graphicData uri="http://schemas.openxmlformats.org/presentationml/2006/ole">
            <mc:AlternateContent xmlns:mc="http://schemas.openxmlformats.org/markup-compatibility/2006">
              <mc:Choice xmlns:v="urn:schemas-microsoft-com:vml" Requires="v">
                <p:oleObj spid="_x0000_s55321" name="Picture" r:id="rId3" imgW="3249295" imgH="1767611" progId="Word.Picture.8">
                  <p:embed/>
                </p:oleObj>
              </mc:Choice>
              <mc:Fallback>
                <p:oleObj name="Picture" r:id="rId3" imgW="3249295" imgH="1767611"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694" y="3382755"/>
                        <a:ext cx="6794112" cy="36941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18888745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Expressions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07803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smtClean="0"/>
              <a:t>Numeric Operators</a:t>
            </a:r>
            <a:endParaRPr lang="en-US" altLang="en-US"/>
          </a:p>
        </p:txBody>
      </p:sp>
      <p:sp>
        <p:nvSpPr>
          <p:cNvPr id="24580" name="Rectangle 6"/>
          <p:cNvSpPr>
            <a:spLocks noChangeArrowheads="1"/>
          </p:cNvSpPr>
          <p:nvPr/>
        </p:nvSpPr>
        <p:spPr bwMode="auto">
          <a:xfrm>
            <a:off x="1524001" y="2505661"/>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99408987"/>
              </p:ext>
            </p:extLst>
          </p:nvPr>
        </p:nvGraphicFramePr>
        <p:xfrm>
          <a:off x="1731481" y="2286000"/>
          <a:ext cx="8729039" cy="3863340"/>
        </p:xfrm>
        <a:graphic>
          <a:graphicData uri="http://schemas.openxmlformats.org/presentationml/2006/ole">
            <mc:AlternateContent xmlns:mc="http://schemas.openxmlformats.org/markup-compatibility/2006">
              <mc:Choice xmlns:v="urn:schemas-microsoft-com:vml" Requires="v">
                <p:oleObj spid="_x0000_s54297" name="Picture" r:id="rId3" imgW="3414166" imgH="1510814" progId="Word.Picture.8">
                  <p:embed/>
                </p:oleObj>
              </mc:Choice>
              <mc:Fallback>
                <p:oleObj name="Picture" r:id="rId3" imgW="3414166" imgH="151081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481" y="2286000"/>
                        <a:ext cx="8729039" cy="386334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8629966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altLang="en-US" smtClean="0"/>
              <a:t>Arithmetic Expressions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a:spcBef>
                    <a:spcPct val="50000"/>
                  </a:spcBef>
                  <a:buSzTx/>
                </a:pPr>
                <a:r>
                  <a:rPr lang="en-US" altLang="en-US" b="1" i="0" dirty="0" smtClean="0">
                    <a:solidFill>
                      <a:schemeClr val="accent3"/>
                    </a:solidFill>
                    <a:latin typeface="+mj-lt"/>
                    <a:cs typeface="Times New Roman" panose="02020603050405020304" pitchFamily="18" charset="0"/>
                  </a:rPr>
                  <a:t>Expressions</a:t>
                </a:r>
                <a:r>
                  <a:rPr lang="en-US" altLang="en-US" i="0" dirty="0" smtClean="0">
                    <a:latin typeface="+mj-lt"/>
                    <a:cs typeface="Times New Roman" panose="02020603050405020304" pitchFamily="18" charset="0"/>
                  </a:rPr>
                  <a:t> are combinations of literals, variables, operations, and method calls that generate new values</a:t>
                </a:r>
                <a:endParaRPr lang="en-US" altLang="en-US" i="1" dirty="0">
                  <a:latin typeface="Cambria Math" panose="02040503050406030204" pitchFamily="18" charset="0"/>
                  <a:cs typeface="Times New Roman" panose="02020603050405020304" pitchFamily="18" charset="0"/>
                </a:endParaRPr>
              </a:p>
              <a:p>
                <a:pPr>
                  <a:spcBef>
                    <a:spcPct val="50000"/>
                  </a:spcBef>
                  <a:buSzTx/>
                </a:pPr>
                <a14:m>
                  <m:oMath xmlns:m="http://schemas.openxmlformats.org/officeDocument/2006/math">
                    <m:f>
                      <m:fPr>
                        <m:ctrlPr>
                          <a:rPr lang="en-US" altLang="en-US" i="1" smtClean="0">
                            <a:latin typeface="Cambria Math" panose="02040503050406030204" pitchFamily="18" charset="0"/>
                            <a:cs typeface="Times New Roman" panose="02020603050405020304" pitchFamily="18" charset="0"/>
                          </a:rPr>
                        </m:ctrlPr>
                      </m:fPr>
                      <m:num>
                        <m:r>
                          <a:rPr lang="en-US" altLang="en-US" b="0" i="1" smtClean="0">
                            <a:latin typeface="Cambria Math" panose="02040503050406030204" pitchFamily="18" charset="0"/>
                            <a:cs typeface="Times New Roman" panose="02020603050405020304" pitchFamily="18" charset="0"/>
                          </a:rPr>
                          <m:t>3+4</m:t>
                        </m:r>
                        <m:r>
                          <a:rPr lang="en-US" altLang="en-US" b="0" i="1" smtClean="0">
                            <a:latin typeface="Cambria Math" panose="02040503050406030204" pitchFamily="18" charset="0"/>
                            <a:cs typeface="Times New Roman" panose="02020603050405020304" pitchFamily="18" charset="0"/>
                          </a:rPr>
                          <m:t>𝑥</m:t>
                        </m:r>
                      </m:num>
                      <m:den>
                        <m:r>
                          <a:rPr lang="en-US" altLang="en-US" b="0" i="1" smtClean="0">
                            <a:latin typeface="Cambria Math" panose="02040503050406030204" pitchFamily="18" charset="0"/>
                            <a:cs typeface="Times New Roman" panose="02020603050405020304" pitchFamily="18" charset="0"/>
                          </a:rPr>
                          <m:t>5</m:t>
                        </m:r>
                      </m:den>
                    </m:f>
                    <m:r>
                      <a:rPr lang="en-US" altLang="en-US" b="0" i="1" smtClean="0">
                        <a:latin typeface="Cambria Math" panose="02040503050406030204" pitchFamily="18" charset="0"/>
                        <a:cs typeface="Times New Roman" panose="02020603050405020304" pitchFamily="18" charset="0"/>
                      </a:rPr>
                      <m:t>−</m:t>
                    </m:r>
                    <m:f>
                      <m:fPr>
                        <m:ctrlPr>
                          <a:rPr lang="en-US" altLang="en-US" b="0" i="1" smtClean="0">
                            <a:latin typeface="Cambria Math" panose="02040503050406030204" pitchFamily="18" charset="0"/>
                            <a:cs typeface="Times New Roman" panose="02020603050405020304" pitchFamily="18" charset="0"/>
                          </a:rPr>
                        </m:ctrlPr>
                      </m:fPr>
                      <m:num>
                        <m:r>
                          <a:rPr lang="en-US" altLang="en-US" b="0" i="1" smtClean="0">
                            <a:latin typeface="Cambria Math" panose="02040503050406030204" pitchFamily="18" charset="0"/>
                            <a:cs typeface="Times New Roman" panose="02020603050405020304" pitchFamily="18" charset="0"/>
                          </a:rPr>
                          <m:t>10</m:t>
                        </m:r>
                        <m:d>
                          <m:dPr>
                            <m:ctrlPr>
                              <a:rPr lang="en-US" altLang="en-US" b="0" i="1" smtClean="0">
                                <a:latin typeface="Cambria Math" panose="02040503050406030204" pitchFamily="18" charset="0"/>
                                <a:cs typeface="Times New Roman" panose="02020603050405020304" pitchFamily="18" charset="0"/>
                              </a:rPr>
                            </m:ctrlPr>
                          </m:dPr>
                          <m:e>
                            <m:r>
                              <a:rPr lang="en-US" altLang="en-US" b="0" i="1" smtClean="0">
                                <a:latin typeface="Cambria Math" panose="02040503050406030204" pitchFamily="18" charset="0"/>
                                <a:cs typeface="Times New Roman" panose="02020603050405020304" pitchFamily="18" charset="0"/>
                              </a:rPr>
                              <m:t>𝑦</m:t>
                            </m:r>
                            <m:r>
                              <a:rPr lang="en-US" altLang="en-US" b="0" i="1" smtClean="0">
                                <a:latin typeface="Cambria Math" panose="02040503050406030204" pitchFamily="18" charset="0"/>
                                <a:cs typeface="Times New Roman" panose="02020603050405020304" pitchFamily="18" charset="0"/>
                              </a:rPr>
                              <m:t>−5</m:t>
                            </m:r>
                          </m:e>
                        </m:d>
                        <m:d>
                          <m:dPr>
                            <m:ctrlPr>
                              <a:rPr lang="en-US" altLang="en-US" b="0" i="1" smtClean="0">
                                <a:latin typeface="Cambria Math" panose="02040503050406030204" pitchFamily="18" charset="0"/>
                                <a:cs typeface="Times New Roman" panose="02020603050405020304" pitchFamily="18" charset="0"/>
                              </a:rPr>
                            </m:ctrlPr>
                          </m:dPr>
                          <m:e>
                            <m:r>
                              <a:rPr lang="en-US" altLang="en-US" b="0" i="1" smtClean="0">
                                <a:latin typeface="Cambria Math" panose="02040503050406030204" pitchFamily="18" charset="0"/>
                                <a:cs typeface="Times New Roman" panose="02020603050405020304" pitchFamily="18" charset="0"/>
                              </a:rPr>
                              <m:t>𝑎</m:t>
                            </m:r>
                            <m:r>
                              <a:rPr lang="en-US" altLang="en-US" b="0" i="1" smtClean="0">
                                <a:latin typeface="Cambria Math" panose="02040503050406030204" pitchFamily="18" charset="0"/>
                                <a:cs typeface="Times New Roman" panose="02020603050405020304" pitchFamily="18" charset="0"/>
                              </a:rPr>
                              <m:t>+</m:t>
                            </m:r>
                            <m:r>
                              <a:rPr lang="en-US" altLang="en-US" b="0" i="1" smtClean="0">
                                <a:latin typeface="Cambria Math" panose="02040503050406030204" pitchFamily="18" charset="0"/>
                                <a:cs typeface="Times New Roman" panose="02020603050405020304" pitchFamily="18" charset="0"/>
                              </a:rPr>
                              <m:t>𝑏</m:t>
                            </m:r>
                            <m:r>
                              <a:rPr lang="en-US" altLang="en-US" b="0" i="1" smtClean="0">
                                <a:latin typeface="Cambria Math" panose="02040503050406030204" pitchFamily="18" charset="0"/>
                                <a:cs typeface="Times New Roman" panose="02020603050405020304" pitchFamily="18" charset="0"/>
                              </a:rPr>
                              <m:t>+</m:t>
                            </m:r>
                            <m:r>
                              <a:rPr lang="en-US" altLang="en-US" b="0" i="1" smtClean="0">
                                <a:latin typeface="Cambria Math" panose="02040503050406030204" pitchFamily="18" charset="0"/>
                                <a:cs typeface="Times New Roman" panose="02020603050405020304" pitchFamily="18" charset="0"/>
                              </a:rPr>
                              <m:t>𝑐</m:t>
                            </m:r>
                          </m:e>
                        </m:d>
                      </m:num>
                      <m:den>
                        <m:r>
                          <a:rPr lang="en-US" altLang="en-US" b="0" i="1" smtClean="0">
                            <a:latin typeface="Cambria Math" panose="02040503050406030204" pitchFamily="18" charset="0"/>
                            <a:cs typeface="Times New Roman" panose="02020603050405020304" pitchFamily="18" charset="0"/>
                          </a:rPr>
                          <m:t>𝑥</m:t>
                        </m:r>
                      </m:den>
                    </m:f>
                    <m:r>
                      <a:rPr lang="en-US" altLang="en-US" b="0" i="1" smtClean="0">
                        <a:latin typeface="Cambria Math" panose="02040503050406030204" pitchFamily="18" charset="0"/>
                        <a:cs typeface="Times New Roman" panose="02020603050405020304" pitchFamily="18" charset="0"/>
                      </a:rPr>
                      <m:t>+9</m:t>
                    </m:r>
                    <m:d>
                      <m:dPr>
                        <m:ctrlPr>
                          <a:rPr lang="en-US" altLang="en-US" b="0" i="1" smtClean="0">
                            <a:latin typeface="Cambria Math" panose="02040503050406030204" pitchFamily="18" charset="0"/>
                            <a:cs typeface="Times New Roman" panose="02020603050405020304" pitchFamily="18" charset="0"/>
                          </a:rPr>
                        </m:ctrlPr>
                      </m:dPr>
                      <m:e>
                        <m:f>
                          <m:fPr>
                            <m:ctrlPr>
                              <a:rPr lang="en-US" altLang="en-US" b="0" i="1" smtClean="0">
                                <a:latin typeface="Cambria Math" panose="02040503050406030204" pitchFamily="18" charset="0"/>
                                <a:cs typeface="Times New Roman" panose="02020603050405020304" pitchFamily="18" charset="0"/>
                              </a:rPr>
                            </m:ctrlPr>
                          </m:fPr>
                          <m:num>
                            <m:r>
                              <a:rPr lang="en-US" altLang="en-US" b="0" i="1" smtClean="0">
                                <a:latin typeface="Cambria Math" panose="02040503050406030204" pitchFamily="18" charset="0"/>
                                <a:cs typeface="Times New Roman" panose="02020603050405020304" pitchFamily="18" charset="0"/>
                              </a:rPr>
                              <m:t>4</m:t>
                            </m:r>
                          </m:num>
                          <m:den>
                            <m:r>
                              <a:rPr lang="en-US" altLang="en-US" b="0" i="1" smtClean="0">
                                <a:latin typeface="Cambria Math" panose="02040503050406030204" pitchFamily="18" charset="0"/>
                                <a:cs typeface="Times New Roman" panose="02020603050405020304" pitchFamily="18" charset="0"/>
                              </a:rPr>
                              <m:t>𝑥</m:t>
                            </m:r>
                          </m:den>
                        </m:f>
                        <m:r>
                          <a:rPr lang="en-US" altLang="en-US" b="0" i="1" smtClean="0">
                            <a:latin typeface="Cambria Math" panose="02040503050406030204" pitchFamily="18" charset="0"/>
                            <a:cs typeface="Times New Roman" panose="02020603050405020304" pitchFamily="18" charset="0"/>
                          </a:rPr>
                          <m:t>+</m:t>
                        </m:r>
                        <m:f>
                          <m:fPr>
                            <m:ctrlPr>
                              <a:rPr lang="en-US" altLang="en-US" b="0" i="1" smtClean="0">
                                <a:latin typeface="Cambria Math" panose="02040503050406030204" pitchFamily="18" charset="0"/>
                                <a:cs typeface="Times New Roman" panose="02020603050405020304" pitchFamily="18" charset="0"/>
                              </a:rPr>
                            </m:ctrlPr>
                          </m:fPr>
                          <m:num>
                            <m:r>
                              <a:rPr lang="en-US" altLang="en-US" b="0" i="1" smtClean="0">
                                <a:latin typeface="Cambria Math" panose="02040503050406030204" pitchFamily="18" charset="0"/>
                                <a:cs typeface="Times New Roman" panose="02020603050405020304" pitchFamily="18" charset="0"/>
                              </a:rPr>
                              <m:t>9+</m:t>
                            </m:r>
                            <m:r>
                              <a:rPr lang="en-US" altLang="en-US" b="0" i="1" smtClean="0">
                                <a:latin typeface="Cambria Math" panose="02040503050406030204" pitchFamily="18" charset="0"/>
                                <a:cs typeface="Times New Roman" panose="02020603050405020304" pitchFamily="18" charset="0"/>
                              </a:rPr>
                              <m:t>𝑥</m:t>
                            </m:r>
                          </m:num>
                          <m:den>
                            <m:r>
                              <a:rPr lang="en-US" altLang="en-US" b="0" i="1" smtClean="0">
                                <a:latin typeface="Cambria Math" panose="02040503050406030204" pitchFamily="18" charset="0"/>
                                <a:cs typeface="Times New Roman" panose="02020603050405020304" pitchFamily="18" charset="0"/>
                              </a:rPr>
                              <m:t>𝑦</m:t>
                            </m:r>
                          </m:den>
                        </m:f>
                      </m:e>
                    </m:d>
                  </m:oMath>
                </a14:m>
                <a:endParaRPr lang="en-US" altLang="en-US" b="0" dirty="0" smtClean="0">
                  <a:cs typeface="Times New Roman" panose="02020603050405020304" pitchFamily="18" charset="0"/>
                </a:endParaRPr>
              </a:p>
              <a:p>
                <a:pPr>
                  <a:spcBef>
                    <a:spcPct val="50000"/>
                  </a:spcBef>
                  <a:buSzTx/>
                </a:pPr>
                <a:r>
                  <a:rPr lang="en-US" altLang="en-US" dirty="0" smtClean="0">
                    <a:cs typeface="Times New Roman" panose="02020603050405020304" pitchFamily="18" charset="0"/>
                  </a:rPr>
                  <a:t>is </a:t>
                </a:r>
                <a:r>
                  <a:rPr lang="en-US" altLang="en-US" dirty="0">
                    <a:cs typeface="Times New Roman" panose="02020603050405020304" pitchFamily="18" charset="0"/>
                  </a:rPr>
                  <a:t>translated </a:t>
                </a:r>
                <a:r>
                  <a:rPr lang="en-US" altLang="en-US" dirty="0" smtClean="0">
                    <a:cs typeface="Times New Roman" panose="02020603050405020304" pitchFamily="18" charset="0"/>
                  </a:rPr>
                  <a:t>to</a:t>
                </a:r>
              </a:p>
              <a:p>
                <a:pPr>
                  <a:spcBef>
                    <a:spcPct val="50000"/>
                  </a:spcBef>
                  <a:buSzTx/>
                </a:pPr>
                <a:r>
                  <a:rPr lang="en-US" altLang="en-US" dirty="0" smtClean="0">
                    <a:latin typeface="Courier New" panose="02070309020205020404" pitchFamily="49" charset="0"/>
                    <a:cs typeface="Courier New" panose="02070309020205020404" pitchFamily="49" charset="0"/>
                  </a:rPr>
                  <a:t>(3+4*x</a:t>
                </a:r>
                <a:r>
                  <a:rPr lang="en-US" altLang="en-US" dirty="0">
                    <a:latin typeface="Courier New" panose="02070309020205020404" pitchFamily="49" charset="0"/>
                    <a:cs typeface="Courier New" panose="02070309020205020404" pitchFamily="49" charset="0"/>
                  </a:rPr>
                  <a:t>)/5 – 10*(y-5)*(</a:t>
                </a:r>
                <a:r>
                  <a:rPr lang="en-US" altLang="en-US" dirty="0" err="1">
                    <a:latin typeface="Courier New" panose="02070309020205020404" pitchFamily="49" charset="0"/>
                    <a:cs typeface="Courier New" panose="02070309020205020404" pitchFamily="49" charset="0"/>
                  </a:rPr>
                  <a:t>a+b+c</a:t>
                </a:r>
                <a:r>
                  <a:rPr lang="en-US" altLang="en-US" dirty="0">
                    <a:latin typeface="Courier New" panose="02070309020205020404" pitchFamily="49" charset="0"/>
                    <a:cs typeface="Courier New" panose="02070309020205020404" pitchFamily="49" charset="0"/>
                  </a:rPr>
                  <a:t>)/x + 9*(4/x + (9+x)/y</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0">
                <a:blip r:embed="rId2"/>
                <a:stretch>
                  <a:fillRect l="-800" t="-172"/>
                </a:stretch>
              </a:blipFill>
            </p:spPr>
            <p:txBody>
              <a:bodyPr/>
              <a:lstStyle/>
              <a:p>
                <a:r>
                  <a:rPr lang="en-US">
                    <a:noFill/>
                  </a:rPr>
                  <a:t> </a:t>
                </a:r>
              </a:p>
            </p:txBody>
          </p:sp>
        </mc:Fallback>
      </mc:AlternateContent>
      <p:sp>
        <p:nvSpPr>
          <p:cNvPr id="35844" name="Rectangle 5"/>
          <p:cNvSpPr>
            <a:spLocks noChangeArrowheads="1"/>
          </p:cNvSpPr>
          <p:nvPr/>
        </p:nvSpPr>
        <p:spPr bwMode="auto">
          <a:xfrm>
            <a:off x="4743450" y="321945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Tree>
    <p:extLst>
      <p:ext uri="{BB962C8B-B14F-4D97-AF65-F5344CB8AC3E}">
        <p14:creationId xmlns:p14="http://schemas.microsoft.com/office/powerpoint/2010/main" val="183726726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altLang="en-US" smtClean="0"/>
              <a:t>How to Evaluate an Expression</a:t>
            </a:r>
          </a:p>
        </p:txBody>
      </p:sp>
      <p:sp>
        <p:nvSpPr>
          <p:cNvPr id="4" name="Content Placeholder 3"/>
          <p:cNvSpPr>
            <a:spLocks noGrp="1"/>
          </p:cNvSpPr>
          <p:nvPr>
            <p:ph sz="half" idx="1"/>
          </p:nvPr>
        </p:nvSpPr>
        <p:spPr/>
        <p:txBody>
          <a:bodyPr>
            <a:normAutofit lnSpcReduction="10000"/>
          </a:bodyPr>
          <a:lstStyle/>
          <a:p>
            <a:r>
              <a:rPr lang="en-US" altLang="en-US" dirty="0"/>
              <a:t>Though Java has its own way to evaluate an expression behind the scene, the result of a Java expression and its corresponding arithmetic expression are the same. Therefore, you can safely apply the arithmetic </a:t>
            </a:r>
            <a:r>
              <a:rPr lang="en-US" altLang="en-US" dirty="0" smtClean="0"/>
              <a:t>rules </a:t>
            </a:r>
            <a:r>
              <a:rPr lang="en-US" altLang="en-US" dirty="0"/>
              <a:t>for evaluating a Java expression</a:t>
            </a:r>
            <a:r>
              <a:rPr lang="en-US" altLang="en-US" dirty="0" smtClean="0"/>
              <a:t>. </a:t>
            </a:r>
            <a:endParaRPr lang="en-US" altLang="en-US" dirty="0"/>
          </a:p>
        </p:txBody>
      </p:sp>
      <p:sp>
        <p:nvSpPr>
          <p:cNvPr id="36868" name="Rectangle 3"/>
          <p:cNvSpPr>
            <a:spLocks noChangeArrowheads="1"/>
          </p:cNvSpPr>
          <p:nvPr/>
        </p:nvSpPr>
        <p:spPr bwMode="auto">
          <a:xfrm>
            <a:off x="4743450" y="321945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8" name="Object 6"/>
          <p:cNvGraphicFramePr>
            <a:graphicFrameLocks noGrp="1" noChangeAspect="1"/>
          </p:cNvGraphicFramePr>
          <p:nvPr>
            <p:ph sz="half" idx="2"/>
            <p:extLst>
              <p:ext uri="{D42A27DB-BD31-4B8C-83A1-F6EECF244321}">
                <p14:modId xmlns:p14="http://schemas.microsoft.com/office/powerpoint/2010/main" val="898398871"/>
              </p:ext>
            </p:extLst>
          </p:nvPr>
        </p:nvGraphicFramePr>
        <p:xfrm>
          <a:off x="6018843" y="2388870"/>
          <a:ext cx="5304992" cy="3188970"/>
        </p:xfrm>
        <a:graphic>
          <a:graphicData uri="http://schemas.openxmlformats.org/presentationml/2006/ole">
            <mc:AlternateContent xmlns:mc="http://schemas.openxmlformats.org/markup-compatibility/2006">
              <mc:Choice xmlns:v="urn:schemas-microsoft-com:vml" Requires="v">
                <p:oleObj spid="_x0000_s42009" name="Picture" r:id="rId3" imgW="3383280" imgH="2033016" progId="Word.Picture.8">
                  <p:embed/>
                </p:oleObj>
              </mc:Choice>
              <mc:Fallback>
                <p:oleObj name="Picture" r:id="rId3" imgW="3383280" imgH="203301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843" y="2388870"/>
                        <a:ext cx="5304992" cy="318897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80044038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5" name="Content Placeholder 4"/>
          <p:cNvSpPr>
            <a:spLocks noGrp="1"/>
          </p:cNvSpPr>
          <p:nvPr>
            <p:ph idx="1"/>
          </p:nvPr>
        </p:nvSpPr>
        <p:spPr/>
        <p:txBody>
          <a:bodyPr/>
          <a:lstStyle/>
          <a:p>
            <a:r>
              <a:rPr lang="en-US" dirty="0" smtClean="0"/>
              <a:t>Write a program to compute the average of three numbers</a:t>
            </a:r>
          </a:p>
          <a:p>
            <a:pPr lvl="1"/>
            <a:r>
              <a:rPr lang="en-US" dirty="0" smtClean="0"/>
              <a:t>Make the numbers integers to see what happens?</a:t>
            </a:r>
          </a:p>
          <a:p>
            <a:pPr lvl="1"/>
            <a:r>
              <a:rPr lang="en-US" dirty="0" smtClean="0"/>
              <a:t>Make the numbers floats to see what happens?</a:t>
            </a:r>
          </a:p>
          <a:p>
            <a:r>
              <a:rPr lang="en-US" dirty="0" smtClean="0"/>
              <a:t>Trace the execution in memory if the user enters 3, 5, 7</a:t>
            </a:r>
          </a:p>
          <a:p>
            <a:r>
              <a:rPr lang="en-US" dirty="0" smtClean="0"/>
              <a:t>Write a program to draw a circle based on user input!</a:t>
            </a:r>
            <a:endParaRPr lang="en-US" dirty="0"/>
          </a:p>
        </p:txBody>
      </p:sp>
    </p:spTree>
    <p:extLst>
      <p:ext uri="{BB962C8B-B14F-4D97-AF65-F5344CB8AC3E}">
        <p14:creationId xmlns:p14="http://schemas.microsoft.com/office/powerpoint/2010/main" val="1657711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en-US" dirty="0" smtClean="0"/>
              <a:t>Integers</a:t>
            </a:r>
            <a:br>
              <a:rPr lang="en-US" altLang="en-US" dirty="0" smtClean="0"/>
            </a:br>
            <a:r>
              <a:rPr lang="en-US" altLang="en-US" dirty="0" smtClean="0"/>
              <a:t>Division</a:t>
            </a:r>
            <a:endParaRPr lang="en-US" altLang="en-US" dirty="0"/>
          </a:p>
        </p:txBody>
      </p:sp>
      <p:sp>
        <p:nvSpPr>
          <p:cNvPr id="25604" name="Rectangle 3"/>
          <p:cNvSpPr>
            <a:spLocks noGrp="1" noChangeArrowheads="1"/>
          </p:cNvSpPr>
          <p:nvPr>
            <p:ph type="body" idx="1"/>
          </p:nvPr>
        </p:nvSpPr>
        <p:spPr/>
        <p:txBody>
          <a:bodyPr/>
          <a:lstStyle/>
          <a:p>
            <a:r>
              <a:rPr lang="en-US" altLang="en-US" dirty="0" smtClean="0"/>
              <a:t>Integers do not store decimals</a:t>
            </a:r>
          </a:p>
          <a:p>
            <a:r>
              <a:rPr lang="en-US" altLang="en-US" dirty="0" smtClean="0"/>
              <a:t>Division computes how many times a divisor evenly goes into a number</a:t>
            </a:r>
          </a:p>
          <a:p>
            <a:r>
              <a:rPr lang="en-US" altLang="en-US" dirty="0" smtClean="0"/>
              <a:t>Remainder (modulus) computes what is left over</a:t>
            </a:r>
          </a:p>
          <a:p>
            <a:r>
              <a:rPr lang="en-US" altLang="en-US" dirty="0" smtClean="0"/>
              <a:t>5 / 2 yields an integer 2</a:t>
            </a:r>
          </a:p>
          <a:p>
            <a:r>
              <a:rPr lang="en-US" altLang="en-US" dirty="0" smtClean="0"/>
              <a:t>5 % 2 yields 1 (the remainder of the division) </a:t>
            </a:r>
          </a:p>
          <a:p>
            <a:r>
              <a:rPr lang="en-US" altLang="en-US" dirty="0" smtClean="0"/>
              <a:t>Practice: What is 3456421 % 2?  25%3?  87%4?</a:t>
            </a:r>
            <a:endParaRPr lang="en-US" altLang="en-US" dirty="0"/>
          </a:p>
        </p:txBody>
      </p:sp>
    </p:spTree>
    <p:extLst>
      <p:ext uri="{BB962C8B-B14F-4D97-AF65-F5344CB8AC3E}">
        <p14:creationId xmlns:p14="http://schemas.microsoft.com/office/powerpoint/2010/main" val="7865080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Computing the area</a:t>
            </a:r>
            <a:endParaRPr lang="en-US" dirty="0"/>
          </a:p>
        </p:txBody>
      </p:sp>
      <p:sp>
        <p:nvSpPr>
          <p:cNvPr id="3" name="Content Placeholder 2"/>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radius; </a:t>
            </a:r>
            <a:r>
              <a:rPr lang="en-US" dirty="0">
                <a:solidFill>
                  <a:schemeClr val="accent5"/>
                </a:solidFill>
                <a:latin typeface="Courier New" panose="02070309020205020404" pitchFamily="49" charset="0"/>
                <a:cs typeface="Courier New" panose="02070309020205020404" pitchFamily="49" charset="0"/>
              </a:rPr>
              <a:t>// Declare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area; </a:t>
            </a:r>
            <a:r>
              <a:rPr lang="en-US" dirty="0">
                <a:solidFill>
                  <a:schemeClr val="accent5"/>
                </a:solidFill>
                <a:latin typeface="Courier New" panose="02070309020205020404" pitchFamily="49" charset="0"/>
                <a:cs typeface="Courier New" panose="02070309020205020404" pitchFamily="49" charset="0"/>
              </a:rPr>
              <a:t>// Declare area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Assign a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New value is radius</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Compute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area =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results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28970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altLang="en-US" dirty="0" smtClean="0"/>
              <a:t>Floating-point numbers (double)</a:t>
            </a:r>
          </a:p>
        </p:txBody>
      </p:sp>
      <p:sp>
        <p:nvSpPr>
          <p:cNvPr id="28676" name="Rectangle 3"/>
          <p:cNvSpPr>
            <a:spLocks noGrp="1" noChangeArrowheads="1"/>
          </p:cNvSpPr>
          <p:nvPr>
            <p:ph type="body" idx="1"/>
          </p:nvPr>
        </p:nvSpPr>
        <p:spPr/>
        <p:txBody>
          <a:bodyPr>
            <a:normAutofit fontScale="92500"/>
          </a:bodyPr>
          <a:lstStyle/>
          <a:p>
            <a:r>
              <a:rPr lang="en-US" altLang="en-US" dirty="0" smtClean="0"/>
              <a:t>Calculations involving floating-point numbers are approximated because these numbers are not stored with complete accuracy. For example, </a:t>
            </a:r>
          </a:p>
          <a:p>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0.1</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0.1</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0.1</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0.1</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0.1</a:t>
            </a:r>
            <a:r>
              <a:rPr lang="en-US" altLang="en-US" dirty="0" smtClean="0">
                <a:latin typeface="Courier New" panose="02070309020205020404" pitchFamily="49" charset="0"/>
                <a:cs typeface="Courier New" panose="02070309020205020404" pitchFamily="49" charset="0"/>
              </a:rPr>
              <a:t>);</a:t>
            </a:r>
          </a:p>
          <a:p>
            <a:r>
              <a:rPr lang="en-US" altLang="en-US" dirty="0" smtClean="0"/>
              <a:t>displays 0.5000000000000001, not 0.5, and </a:t>
            </a:r>
          </a:p>
          <a:p>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0.9</a:t>
            </a:r>
            <a:r>
              <a:rPr lang="en-US" altLang="en-US" dirty="0" smtClean="0">
                <a:latin typeface="Courier New" panose="02070309020205020404" pitchFamily="49" charset="0"/>
                <a:cs typeface="Courier New" panose="02070309020205020404" pitchFamily="49" charset="0"/>
              </a:rPr>
              <a:t>);</a:t>
            </a:r>
          </a:p>
          <a:p>
            <a:r>
              <a:rPr lang="en-US" altLang="en-US" dirty="0" smtClean="0"/>
              <a:t>displays 0.09999999999999998, not 0.1. Integers are stored precisely. Therefore, calculations with integers yield a precise integer result. </a:t>
            </a:r>
            <a:endParaRPr lang="en-US" altLang="en-US" dirty="0"/>
          </a:p>
        </p:txBody>
      </p:sp>
    </p:spTree>
    <p:extLst>
      <p:ext uri="{BB962C8B-B14F-4D97-AF65-F5344CB8AC3E}">
        <p14:creationId xmlns:p14="http://schemas.microsoft.com/office/powerpoint/2010/main" val="249227840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altLang="en-US" smtClean="0"/>
              <a:t>double vs. float </a:t>
            </a:r>
          </a:p>
        </p:txBody>
      </p:sp>
      <p:sp>
        <p:nvSpPr>
          <p:cNvPr id="33796" name="Rectangle 3"/>
          <p:cNvSpPr>
            <a:spLocks noGrp="1" noChangeArrowheads="1"/>
          </p:cNvSpPr>
          <p:nvPr>
            <p:ph type="body" idx="1"/>
          </p:nvPr>
        </p:nvSpPr>
        <p:spPr/>
        <p:txBody>
          <a:bodyPr/>
          <a:lstStyle/>
          <a:p>
            <a:r>
              <a:rPr lang="en-US" altLang="en-US" dirty="0" smtClean="0"/>
              <a:t>The double type values are more accurate than the float type values. For example,</a:t>
            </a:r>
          </a:p>
        </p:txBody>
      </p:sp>
      <p:sp>
        <p:nvSpPr>
          <p:cNvPr id="33797" name="Rectangle 4"/>
          <p:cNvSpPr>
            <a:spLocks noChangeArrowheads="1"/>
          </p:cNvSpPr>
          <p:nvPr/>
        </p:nvSpPr>
        <p:spPr bwMode="auto">
          <a:xfrm>
            <a:off x="2696075" y="3189288"/>
            <a:ext cx="86804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000" b="1" dirty="0" err="1" smtClean="0">
                <a:latin typeface="Courier New" panose="02070309020205020404" pitchFamily="49" charset="0"/>
              </a:rPr>
              <a:t>System.out.println</a:t>
            </a:r>
            <a:r>
              <a:rPr lang="en-US" altLang="en-US" sz="2000" b="1" dirty="0" smtClean="0">
                <a:latin typeface="Courier New" panose="02070309020205020404" pitchFamily="49" charset="0"/>
              </a:rPr>
              <a:t>("1.0 / 3.0 is " + 1.0 / 3.0);</a:t>
            </a:r>
            <a:endParaRPr lang="en-US" altLang="en-US" sz="2000" b="1" dirty="0">
              <a:latin typeface="Courier New" panose="02070309020205020404" pitchFamily="49" charset="0"/>
            </a:endParaRPr>
          </a:p>
        </p:txBody>
      </p:sp>
      <p:sp>
        <p:nvSpPr>
          <p:cNvPr id="33798" name="Rectangle 5"/>
          <p:cNvSpPr>
            <a:spLocks noChangeArrowheads="1"/>
          </p:cNvSpPr>
          <p:nvPr/>
        </p:nvSpPr>
        <p:spPr bwMode="auto">
          <a:xfrm>
            <a:off x="1524001" y="3000961"/>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33799" name="Object 6"/>
          <p:cNvGraphicFramePr>
            <a:graphicFrameLocks noChangeAspect="1"/>
          </p:cNvGraphicFramePr>
          <p:nvPr>
            <p:extLst>
              <p:ext uri="{D42A27DB-BD31-4B8C-83A1-F6EECF244321}">
                <p14:modId xmlns:p14="http://schemas.microsoft.com/office/powerpoint/2010/main" val="2323016497"/>
              </p:ext>
            </p:extLst>
          </p:nvPr>
        </p:nvGraphicFramePr>
        <p:xfrm>
          <a:off x="2696075" y="3995738"/>
          <a:ext cx="5492750" cy="906463"/>
        </p:xfrm>
        <a:graphic>
          <a:graphicData uri="http://schemas.openxmlformats.org/presentationml/2006/ole">
            <mc:AlternateContent xmlns:mc="http://schemas.openxmlformats.org/markup-compatibility/2006">
              <mc:Choice xmlns:v="urn:schemas-microsoft-com:vml" Requires="v">
                <p:oleObj spid="_x0000_s45103" name="Picture" r:id="rId3" imgW="3149600" imgH="520700" progId="Word.Picture.8">
                  <p:embed/>
                </p:oleObj>
              </mc:Choice>
              <mc:Fallback>
                <p:oleObj name="Picture" r:id="rId3" imgW="3149600" imgH="5207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075" y="3995738"/>
                        <a:ext cx="549275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0" name="Rectangle 8"/>
          <p:cNvSpPr>
            <a:spLocks noChangeArrowheads="1"/>
          </p:cNvSpPr>
          <p:nvPr/>
        </p:nvSpPr>
        <p:spPr bwMode="auto">
          <a:xfrm>
            <a:off x="1524001" y="3000961"/>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33801" name="Object 9"/>
          <p:cNvGraphicFramePr>
            <a:graphicFrameLocks noChangeAspect="1"/>
          </p:cNvGraphicFramePr>
          <p:nvPr>
            <p:extLst>
              <p:ext uri="{D42A27DB-BD31-4B8C-83A1-F6EECF244321}">
                <p14:modId xmlns:p14="http://schemas.microsoft.com/office/powerpoint/2010/main" val="3285715429"/>
              </p:ext>
            </p:extLst>
          </p:nvPr>
        </p:nvGraphicFramePr>
        <p:xfrm>
          <a:off x="2742114" y="5954712"/>
          <a:ext cx="5476875" cy="903288"/>
        </p:xfrm>
        <a:graphic>
          <a:graphicData uri="http://schemas.openxmlformats.org/presentationml/2006/ole">
            <mc:AlternateContent xmlns:mc="http://schemas.openxmlformats.org/markup-compatibility/2006">
              <mc:Choice xmlns:v="urn:schemas-microsoft-com:vml" Requires="v">
                <p:oleObj spid="_x0000_s45104" name="Picture" r:id="rId5" imgW="3149600" imgH="520700" progId="Word.Picture.8">
                  <p:embed/>
                </p:oleObj>
              </mc:Choice>
              <mc:Fallback>
                <p:oleObj name="Picture" r:id="rId5" imgW="3149600" imgH="52070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2114" y="5954712"/>
                        <a:ext cx="547687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2" name="Rectangle 10"/>
          <p:cNvSpPr>
            <a:spLocks noChangeArrowheads="1"/>
          </p:cNvSpPr>
          <p:nvPr/>
        </p:nvSpPr>
        <p:spPr bwMode="auto">
          <a:xfrm>
            <a:off x="2696075" y="5224463"/>
            <a:ext cx="86804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000" b="1">
                <a:latin typeface="Courier New" panose="02070309020205020404" pitchFamily="49" charset="0"/>
              </a:rPr>
              <a:t>System.out.println("1.0F / 3.0F is " + 1.0F / 3.0F);</a:t>
            </a:r>
          </a:p>
        </p:txBody>
      </p:sp>
    </p:spTree>
    <p:extLst>
      <p:ext uri="{BB962C8B-B14F-4D97-AF65-F5344CB8AC3E}">
        <p14:creationId xmlns:p14="http://schemas.microsoft.com/office/powerpoint/2010/main" val="404094899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altLang="en-US" smtClean="0"/>
              <a:t>Augmented Assignment Operators</a:t>
            </a:r>
          </a:p>
        </p:txBody>
      </p:sp>
      <p:pic>
        <p:nvPicPr>
          <p:cNvPr id="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2739" y="2249488"/>
            <a:ext cx="9643347" cy="354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75610310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altLang="en-US" smtClean="0"/>
              <a:t>Increment and</a:t>
            </a:r>
            <a:br>
              <a:rPr lang="en-US" altLang="en-US" smtClean="0"/>
            </a:br>
            <a:r>
              <a:rPr lang="en-US" altLang="en-US" smtClean="0"/>
              <a:t>Decrement Operators</a:t>
            </a:r>
          </a:p>
        </p:txBody>
      </p:sp>
      <p:sp>
        <p:nvSpPr>
          <p:cNvPr id="40964" name="Rectangle 9"/>
          <p:cNvSpPr>
            <a:spLocks noChangeArrowheads="1"/>
          </p:cNvSpPr>
          <p:nvPr/>
        </p:nvSpPr>
        <p:spPr bwMode="auto">
          <a:xfrm>
            <a:off x="4457700" y="26670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40965" name="Rectangle 10"/>
          <p:cNvSpPr>
            <a:spLocks noChangeArrowheads="1"/>
          </p:cNvSpPr>
          <p:nvPr/>
        </p:nvSpPr>
        <p:spPr bwMode="auto">
          <a:xfrm>
            <a:off x="4457700" y="2620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tabLst>
                <a:tab pos="3246438"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3246438"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3246438"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3246438"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3246438"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7"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7748" y="2249488"/>
            <a:ext cx="9753329" cy="354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29894829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dirty="0" smtClean="0"/>
              <a:t>Increment and</a:t>
            </a:r>
            <a:br>
              <a:rPr lang="en-US" altLang="en-US" dirty="0" smtClean="0"/>
            </a:br>
            <a:r>
              <a:rPr lang="en-US" altLang="en-US" dirty="0" smtClean="0"/>
              <a:t>Decrement Operators</a:t>
            </a:r>
          </a:p>
        </p:txBody>
      </p:sp>
      <p:sp>
        <p:nvSpPr>
          <p:cNvPr id="41988" name="Rectangle 9"/>
          <p:cNvSpPr>
            <a:spLocks noChangeArrowheads="1"/>
          </p:cNvSpPr>
          <p:nvPr/>
        </p:nvSpPr>
        <p:spPr bwMode="auto">
          <a:xfrm>
            <a:off x="4000500" y="30861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41989" name="Rectangle 11"/>
          <p:cNvSpPr>
            <a:spLocks noChangeArrowheads="1"/>
          </p:cNvSpPr>
          <p:nvPr/>
        </p:nvSpPr>
        <p:spPr bwMode="auto">
          <a:xfrm>
            <a:off x="3924300" y="30861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41990" name="Rectangle 13"/>
          <p:cNvSpPr>
            <a:spLocks noChangeArrowheads="1"/>
          </p:cNvSpPr>
          <p:nvPr/>
        </p:nvSpPr>
        <p:spPr bwMode="auto">
          <a:xfrm>
            <a:off x="3886200" y="30861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41991" name="Rectangle 15"/>
          <p:cNvSpPr>
            <a:spLocks noChangeArrowheads="1"/>
          </p:cNvSpPr>
          <p:nvPr/>
        </p:nvSpPr>
        <p:spPr bwMode="auto">
          <a:xfrm>
            <a:off x="3810000" y="30861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41992" name="Rectangle 17"/>
          <p:cNvSpPr>
            <a:spLocks noChangeArrowheads="1"/>
          </p:cNvSpPr>
          <p:nvPr/>
        </p:nvSpPr>
        <p:spPr bwMode="auto">
          <a:xfrm>
            <a:off x="3886200" y="30861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41993" name="Object 16"/>
          <p:cNvGraphicFramePr>
            <a:graphicFrameLocks noChangeAspect="1"/>
          </p:cNvGraphicFramePr>
          <p:nvPr/>
        </p:nvGraphicFramePr>
        <p:xfrm>
          <a:off x="2286000" y="2514601"/>
          <a:ext cx="7467600" cy="1158875"/>
        </p:xfrm>
        <a:graphic>
          <a:graphicData uri="http://schemas.openxmlformats.org/presentationml/2006/ole">
            <mc:AlternateContent xmlns:mc="http://schemas.openxmlformats.org/markup-compatibility/2006">
              <mc:Choice xmlns:v="urn:schemas-microsoft-com:vml" Requires="v">
                <p:oleObj spid="_x0000_s34865" name="Picture" r:id="rId4" imgW="4422648" imgH="685800" progId="Word.Picture.8">
                  <p:embed/>
                </p:oleObj>
              </mc:Choice>
              <mc:Fallback>
                <p:oleObj name="Picture" r:id="rId4" imgW="4422648" imgH="6858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514601"/>
                        <a:ext cx="7467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4" name="Rectangle 19"/>
          <p:cNvSpPr>
            <a:spLocks noChangeArrowheads="1"/>
          </p:cNvSpPr>
          <p:nvPr/>
        </p:nvSpPr>
        <p:spPr bwMode="auto">
          <a:xfrm>
            <a:off x="3810000" y="30861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41995" name="Object 18"/>
          <p:cNvGraphicFramePr>
            <a:graphicFrameLocks noChangeAspect="1"/>
          </p:cNvGraphicFramePr>
          <p:nvPr/>
        </p:nvGraphicFramePr>
        <p:xfrm>
          <a:off x="2286000" y="4419601"/>
          <a:ext cx="7772400" cy="1165225"/>
        </p:xfrm>
        <a:graphic>
          <a:graphicData uri="http://schemas.openxmlformats.org/presentationml/2006/ole">
            <mc:AlternateContent xmlns:mc="http://schemas.openxmlformats.org/markup-compatibility/2006">
              <mc:Choice xmlns:v="urn:schemas-microsoft-com:vml" Requires="v">
                <p:oleObj spid="_x0000_s34866" name="Picture" r:id="rId6" imgW="4575048" imgH="685800" progId="Word.Picture.8">
                  <p:embed/>
                </p:oleObj>
              </mc:Choice>
              <mc:Fallback>
                <p:oleObj name="Picture" r:id="rId6" imgW="4575048" imgH="6858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419601"/>
                        <a:ext cx="77724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888255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altLang="en-US" dirty="0" smtClean="0"/>
              <a:t>Increment and</a:t>
            </a:r>
            <a:br>
              <a:rPr lang="en-US" altLang="en-US" dirty="0" smtClean="0"/>
            </a:br>
            <a:r>
              <a:rPr lang="en-US" altLang="en-US" dirty="0" smtClean="0"/>
              <a:t>Decrement Operators</a:t>
            </a:r>
          </a:p>
        </p:txBody>
      </p:sp>
      <p:sp>
        <p:nvSpPr>
          <p:cNvPr id="4" name="Content Placeholder 3"/>
          <p:cNvSpPr>
            <a:spLocks noGrp="1"/>
          </p:cNvSpPr>
          <p:nvPr>
            <p:ph idx="1"/>
          </p:nvPr>
        </p:nvSpPr>
        <p:spPr/>
        <p:txBody>
          <a:bodyPr/>
          <a:lstStyle/>
          <a:p>
            <a:r>
              <a:rPr lang="en-US" altLang="en-US" dirty="0">
                <a:cs typeface="Times New Roman" panose="02020603050405020304" pitchFamily="18" charset="0"/>
              </a:rPr>
              <a:t>Using increment and decrement operators makes expressions short, but it also makes them complex and difficult to read. Avoid using these operators in expressions that modify multiple variables, or the same variable for multiple times such as this: </a:t>
            </a:r>
            <a:endParaRPr lang="en-US" altLang="en-US" dirty="0" smtClean="0">
              <a:cs typeface="Times New Roman" panose="02020603050405020304" pitchFamily="18" charset="0"/>
            </a:endParaRPr>
          </a:p>
          <a:p>
            <a:r>
              <a:rPr lang="en-US" altLang="en-US" dirty="0" err="1" smtClean="0">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k =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2111621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altLang="en-US" smtClean="0"/>
              <a:t>Assignment Expressions and Assignment Statements</a:t>
            </a:r>
            <a:endParaRPr lang="en-US" altLang="en-US"/>
          </a:p>
        </p:txBody>
      </p:sp>
      <p:sp>
        <p:nvSpPr>
          <p:cNvPr id="44036" name="Rectangle 4"/>
          <p:cNvSpPr>
            <a:spLocks noGrp="1" noChangeArrowheads="1"/>
          </p:cNvSpPr>
          <p:nvPr>
            <p:ph type="body" idx="1"/>
          </p:nvPr>
        </p:nvSpPr>
        <p:spPr/>
        <p:txBody>
          <a:bodyPr>
            <a:normAutofit fontScale="92500"/>
          </a:bodyPr>
          <a:lstStyle/>
          <a:p>
            <a:r>
              <a:rPr lang="en-US" altLang="en-US" dirty="0">
                <a:latin typeface="Courier New" panose="02070309020205020404" pitchFamily="49" charset="0"/>
                <a:cs typeface="Courier New" panose="02070309020205020404" pitchFamily="49" charset="0"/>
              </a:rPr>
              <a:t>v</a:t>
            </a:r>
            <a:r>
              <a:rPr lang="en-US" altLang="en-US" dirty="0" smtClean="0">
                <a:latin typeface="Courier New" panose="02070309020205020404" pitchFamily="49" charset="0"/>
                <a:cs typeface="Courier New" panose="02070309020205020404" pitchFamily="49" charset="0"/>
              </a:rPr>
              <a:t>ariable = expression;</a:t>
            </a:r>
          </a:p>
          <a:p>
            <a:r>
              <a:rPr lang="en-US" altLang="en-US" dirty="0" smtClean="0">
                <a:latin typeface="Courier New" panose="02070309020205020404" pitchFamily="49" charset="0"/>
                <a:cs typeface="Courier New" panose="02070309020205020404" pitchFamily="49" charset="0"/>
              </a:rPr>
              <a:t>variable op= expression; </a:t>
            </a:r>
            <a:r>
              <a:rPr lang="en-US" altLang="en-US" dirty="0" smtClean="0">
                <a:solidFill>
                  <a:schemeClr val="accent5"/>
                </a:solidFill>
                <a:latin typeface="Courier New" panose="02070309020205020404" pitchFamily="49" charset="0"/>
                <a:cs typeface="Courier New" panose="02070309020205020404" pitchFamily="49" charset="0"/>
              </a:rPr>
              <a:t>// Where op is +, -, *, /, or %</a:t>
            </a:r>
          </a:p>
          <a:p>
            <a:r>
              <a:rPr lang="en-US" altLang="en-US" dirty="0" smtClean="0">
                <a:latin typeface="Courier New" panose="02070309020205020404" pitchFamily="49" charset="0"/>
                <a:cs typeface="Courier New" panose="02070309020205020404" pitchFamily="49" charset="0"/>
              </a:rPr>
              <a:t>++variable; </a:t>
            </a:r>
            <a:r>
              <a:rPr lang="en-US" altLang="en-US" dirty="0" smtClean="0">
                <a:solidFill>
                  <a:schemeClr val="accent5"/>
                </a:solidFill>
                <a:latin typeface="Courier New" panose="02070309020205020404" pitchFamily="49" charset="0"/>
                <a:cs typeface="Courier New" panose="02070309020205020404" pitchFamily="49" charset="0"/>
              </a:rPr>
              <a:t>//</a:t>
            </a:r>
            <a:r>
              <a:rPr lang="en-US" altLang="en-US" dirty="0" err="1" smtClean="0">
                <a:solidFill>
                  <a:schemeClr val="accent5"/>
                </a:solidFill>
                <a:latin typeface="Courier New" panose="02070309020205020404" pitchFamily="49" charset="0"/>
                <a:cs typeface="Courier New" panose="02070309020205020404" pitchFamily="49" charset="0"/>
              </a:rPr>
              <a:t>preincrement</a:t>
            </a:r>
            <a:endParaRPr lang="en-US" altLang="en-US" dirty="0" smtClean="0">
              <a:solidFill>
                <a:schemeClr val="accent5"/>
              </a:solidFill>
              <a:latin typeface="Courier New" panose="02070309020205020404" pitchFamily="49" charset="0"/>
              <a:cs typeface="Courier New" panose="02070309020205020404" pitchFamily="49" charset="0"/>
            </a:endParaRPr>
          </a:p>
          <a:p>
            <a:r>
              <a:rPr lang="en-US" altLang="en-US" dirty="0" smtClean="0">
                <a:latin typeface="Courier New" panose="02070309020205020404" pitchFamily="49" charset="0"/>
                <a:cs typeface="Courier New" panose="02070309020205020404" pitchFamily="49" charset="0"/>
              </a:rPr>
              <a:t>variable++; </a:t>
            </a:r>
            <a:r>
              <a:rPr lang="en-US" altLang="en-US" dirty="0" smtClean="0">
                <a:solidFill>
                  <a:schemeClr val="accent5"/>
                </a:solidFill>
                <a:latin typeface="Courier New" panose="02070309020205020404" pitchFamily="49" charset="0"/>
                <a:cs typeface="Courier New" panose="02070309020205020404" pitchFamily="49" charset="0"/>
              </a:rPr>
              <a:t>//</a:t>
            </a:r>
            <a:r>
              <a:rPr lang="en-US" altLang="en-US" dirty="0" err="1" smtClean="0">
                <a:solidFill>
                  <a:schemeClr val="accent5"/>
                </a:solidFill>
                <a:latin typeface="Courier New" panose="02070309020205020404" pitchFamily="49" charset="0"/>
                <a:cs typeface="Courier New" panose="02070309020205020404" pitchFamily="49" charset="0"/>
              </a:rPr>
              <a:t>postincrement</a:t>
            </a:r>
            <a:endParaRPr lang="en-US" altLang="en-US" dirty="0" smtClean="0">
              <a:solidFill>
                <a:schemeClr val="accent5"/>
              </a:solidFill>
              <a:latin typeface="Courier New" panose="02070309020205020404" pitchFamily="49" charset="0"/>
              <a:cs typeface="Courier New" panose="02070309020205020404" pitchFamily="49" charset="0"/>
            </a:endParaRPr>
          </a:p>
          <a:p>
            <a:r>
              <a:rPr lang="en-US" altLang="en-US" dirty="0" smtClean="0">
                <a:latin typeface="Courier New" panose="02070309020205020404" pitchFamily="49" charset="0"/>
                <a:cs typeface="Courier New" panose="02070309020205020404" pitchFamily="49" charset="0"/>
              </a:rPr>
              <a:t>--variable; </a:t>
            </a:r>
            <a:r>
              <a:rPr lang="en-US" altLang="en-US" dirty="0" smtClean="0">
                <a:solidFill>
                  <a:schemeClr val="accent5"/>
                </a:solidFill>
                <a:latin typeface="Courier New" panose="02070309020205020404" pitchFamily="49" charset="0"/>
                <a:cs typeface="Courier New" panose="02070309020205020404" pitchFamily="49" charset="0"/>
              </a:rPr>
              <a:t>//</a:t>
            </a:r>
            <a:r>
              <a:rPr lang="en-US" altLang="en-US" dirty="0" err="1" smtClean="0">
                <a:solidFill>
                  <a:schemeClr val="accent5"/>
                </a:solidFill>
                <a:latin typeface="Courier New" panose="02070309020205020404" pitchFamily="49" charset="0"/>
                <a:cs typeface="Courier New" panose="02070309020205020404" pitchFamily="49" charset="0"/>
              </a:rPr>
              <a:t>predecrement</a:t>
            </a:r>
            <a:endParaRPr lang="en-US" altLang="en-US" dirty="0" smtClean="0">
              <a:solidFill>
                <a:schemeClr val="accent5"/>
              </a:solidFill>
              <a:latin typeface="Courier New" panose="02070309020205020404" pitchFamily="49" charset="0"/>
              <a:cs typeface="Courier New" panose="02070309020205020404" pitchFamily="49" charset="0"/>
            </a:endParaRPr>
          </a:p>
          <a:p>
            <a:r>
              <a:rPr lang="en-US" altLang="en-US" dirty="0" smtClean="0">
                <a:latin typeface="Courier New" panose="02070309020205020404" pitchFamily="49" charset="0"/>
                <a:cs typeface="Courier New" panose="02070309020205020404" pitchFamily="49" charset="0"/>
              </a:rPr>
              <a:t>variable--; </a:t>
            </a:r>
            <a:r>
              <a:rPr lang="en-US" altLang="en-US" dirty="0" smtClean="0">
                <a:solidFill>
                  <a:schemeClr val="accent5"/>
                </a:solidFill>
                <a:latin typeface="Courier New" panose="02070309020205020404" pitchFamily="49" charset="0"/>
                <a:cs typeface="Courier New" panose="02070309020205020404" pitchFamily="49" charset="0"/>
              </a:rPr>
              <a:t>//</a:t>
            </a:r>
            <a:r>
              <a:rPr lang="en-US" altLang="en-US" dirty="0" err="1" smtClean="0">
                <a:solidFill>
                  <a:schemeClr val="accent5"/>
                </a:solidFill>
                <a:latin typeface="Courier New" panose="02070309020205020404" pitchFamily="49" charset="0"/>
                <a:cs typeface="Courier New" panose="02070309020205020404" pitchFamily="49" charset="0"/>
              </a:rPr>
              <a:t>postdecrement</a:t>
            </a:r>
            <a:endParaRPr lang="en-US" altLang="en-US" dirty="0">
              <a:solidFill>
                <a:schemeClr val="accent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3705714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 Conversion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400738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altLang="en-US" smtClean="0"/>
              <a:t>Numeric Type Conversion</a:t>
            </a:r>
          </a:p>
        </p:txBody>
      </p:sp>
      <p:sp>
        <p:nvSpPr>
          <p:cNvPr id="45060" name="Rectangle 3"/>
          <p:cNvSpPr>
            <a:spLocks noGrp="1" noChangeArrowheads="1"/>
          </p:cNvSpPr>
          <p:nvPr>
            <p:ph type="body" idx="1"/>
          </p:nvPr>
        </p:nvSpPr>
        <p:spPr/>
        <p:txBody>
          <a:bodyPr/>
          <a:lstStyle/>
          <a:p>
            <a:r>
              <a:rPr lang="en-US" altLang="en-US" dirty="0" smtClean="0"/>
              <a:t>Consider the following statements:</a:t>
            </a:r>
          </a:p>
          <a:p>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a:t>
            </a:r>
          </a:p>
          <a:p>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d =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r>
              <a:rPr lang="en-US" altLang="en-US" b="1" dirty="0">
                <a:solidFill>
                  <a:schemeClr val="accent3"/>
                </a:solidFill>
                <a:latin typeface="Courier New" panose="02070309020205020404" pitchFamily="49" charset="0"/>
                <a:cs typeface="Courier New" panose="02070309020205020404" pitchFamily="49" charset="0"/>
              </a:rPr>
              <a:t>d</a:t>
            </a:r>
            <a:r>
              <a:rPr lang="en-US" altLang="en-US" b="1" dirty="0" smtClean="0">
                <a:solidFill>
                  <a:schemeClr val="accent3"/>
                </a:solidFill>
                <a:latin typeface="Courier New" panose="02070309020205020404" pitchFamily="49" charset="0"/>
                <a:cs typeface="Courier New" panose="02070309020205020404" pitchFamily="49" charset="0"/>
              </a:rPr>
              <a:t>ouble</a:t>
            </a:r>
            <a:r>
              <a:rPr lang="en-US" altLang="en-US" dirty="0" smtClean="0">
                <a:latin typeface="Courier New" panose="02070309020205020404" pitchFamily="49" charset="0"/>
                <a:cs typeface="Courier New" panose="02070309020205020404" pitchFamily="49" charset="0"/>
              </a:rPr>
              <a:t> f =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*d;</a:t>
            </a:r>
          </a:p>
          <a:p>
            <a:endParaRPr lang="en-US" altLang="en-US" dirty="0"/>
          </a:p>
        </p:txBody>
      </p:sp>
    </p:spTree>
    <p:extLst>
      <p:ext uri="{BB962C8B-B14F-4D97-AF65-F5344CB8AC3E}">
        <p14:creationId xmlns:p14="http://schemas.microsoft.com/office/powerpoint/2010/main" val="178748610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altLang="en-US" smtClean="0"/>
              <a:t>Conversion Rules</a:t>
            </a:r>
          </a:p>
        </p:txBody>
      </p:sp>
      <p:sp>
        <p:nvSpPr>
          <p:cNvPr id="46084" name="Rectangle 3"/>
          <p:cNvSpPr>
            <a:spLocks noGrp="1" noChangeArrowheads="1"/>
          </p:cNvSpPr>
          <p:nvPr>
            <p:ph type="body" idx="1"/>
          </p:nvPr>
        </p:nvSpPr>
        <p:spPr/>
        <p:txBody>
          <a:bodyPr>
            <a:normAutofit lnSpcReduction="10000"/>
          </a:bodyPr>
          <a:lstStyle/>
          <a:p>
            <a:r>
              <a:rPr lang="en-US" altLang="en-US" dirty="0" smtClean="0"/>
              <a:t>When performing an operation involving two operands of different types, Java can automatically converts the operand based on the following rules:</a:t>
            </a:r>
          </a:p>
          <a:p>
            <a:r>
              <a:rPr lang="en-US" altLang="en-US" dirty="0" smtClean="0"/>
              <a:t>1.    If one of the operands is double, the other is converted into double.</a:t>
            </a:r>
          </a:p>
          <a:p>
            <a:r>
              <a:rPr lang="en-US" altLang="en-US" dirty="0" smtClean="0"/>
              <a:t>2.    Otherwise, if one of the operands is float, the other is converted into float.</a:t>
            </a:r>
          </a:p>
          <a:p>
            <a:r>
              <a:rPr lang="en-US" altLang="en-US" dirty="0" smtClean="0"/>
              <a:t>3.    Otherwise, if one of the operands is long, the other is converted into long.</a:t>
            </a:r>
          </a:p>
          <a:p>
            <a:r>
              <a:rPr lang="en-US" altLang="en-US" dirty="0" smtClean="0"/>
              <a:t>4.    Otherwise, both operands are converted into int.</a:t>
            </a:r>
            <a:endParaRPr lang="en-US" altLang="en-US" dirty="0"/>
          </a:p>
        </p:txBody>
      </p:sp>
    </p:spTree>
    <p:extLst>
      <p:ext uri="{BB962C8B-B14F-4D97-AF65-F5344CB8AC3E}">
        <p14:creationId xmlns:p14="http://schemas.microsoft.com/office/powerpoint/2010/main" val="28871531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a:t>
            </a:r>
            <a:endParaRPr lang="en-US" dirty="0"/>
          </a:p>
        </p:txBody>
      </p:sp>
      <p:sp>
        <p:nvSpPr>
          <p:cNvPr id="3" name="Content Placeholder 2"/>
          <p:cNvSpPr>
            <a:spLocks noGrp="1"/>
          </p:cNvSpPr>
          <p:nvPr>
            <p:ph idx="1"/>
          </p:nvPr>
        </p:nvSpPr>
        <p:spPr/>
        <p:txBody>
          <a:bodyPr/>
          <a:lstStyle/>
          <a:p>
            <a:r>
              <a:rPr lang="en-US" dirty="0" smtClean="0"/>
              <a:t>Tracing is an activity used by computer scientists to follow a piece of code to check correctness, find errors, </a:t>
            </a:r>
            <a:r>
              <a:rPr lang="en-US" dirty="0" err="1" smtClean="0"/>
              <a:t>etc</a:t>
            </a:r>
            <a:endParaRPr lang="en-US" dirty="0" smtClean="0"/>
          </a:p>
          <a:p>
            <a:r>
              <a:rPr lang="en-US" dirty="0" smtClean="0"/>
              <a:t>We will learn how to trace programs and follow execution of code exactly as a computer might</a:t>
            </a:r>
          </a:p>
          <a:p>
            <a:r>
              <a:rPr lang="en-US" dirty="0" smtClean="0"/>
              <a:t>But first, a note on memory</a:t>
            </a:r>
            <a:endParaRPr lang="en-US" dirty="0"/>
          </a:p>
        </p:txBody>
      </p:sp>
    </p:spTree>
    <p:extLst>
      <p:ext uri="{BB962C8B-B14F-4D97-AF65-F5344CB8AC3E}">
        <p14:creationId xmlns:p14="http://schemas.microsoft.com/office/powerpoint/2010/main" val="38827596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altLang="en-US" smtClean="0"/>
              <a:t>Type Casting</a:t>
            </a:r>
            <a:endParaRPr lang="en-US" altLang="en-US"/>
          </a:p>
        </p:txBody>
      </p:sp>
      <p:sp>
        <p:nvSpPr>
          <p:cNvPr id="47108" name="Rectangle 3"/>
          <p:cNvSpPr>
            <a:spLocks noGrp="1" noChangeArrowheads="1"/>
          </p:cNvSpPr>
          <p:nvPr>
            <p:ph type="body" idx="1"/>
          </p:nvPr>
        </p:nvSpPr>
        <p:spPr/>
        <p:txBody>
          <a:bodyPr>
            <a:normAutofit fontScale="92500" lnSpcReduction="10000"/>
          </a:bodyPr>
          <a:lstStyle/>
          <a:p>
            <a:r>
              <a:rPr lang="en-US" altLang="en-US" b="1" dirty="0" smtClean="0">
                <a:solidFill>
                  <a:schemeClr val="accent3"/>
                </a:solidFill>
              </a:rPr>
              <a:t>Implicit casting </a:t>
            </a:r>
            <a:r>
              <a:rPr lang="en-US" altLang="en-US" dirty="0" smtClean="0"/>
              <a:t>is done when the range of the data increases, e.g., </a:t>
            </a:r>
            <a:r>
              <a:rPr lang="en-US" altLang="en-US" dirty="0" err="1" smtClean="0"/>
              <a:t>int</a:t>
            </a:r>
            <a:r>
              <a:rPr lang="en-US" altLang="en-US" dirty="0" smtClean="0"/>
              <a:t> to double. Implicit means automatic by Java</a:t>
            </a:r>
            <a:endParaRPr lang="en-US" altLang="en-US" dirty="0"/>
          </a:p>
          <a:p>
            <a:pPr lvl="1"/>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d =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//type widening</a:t>
            </a:r>
          </a:p>
          <a:p>
            <a:r>
              <a:rPr lang="en-US" altLang="en-US" b="1" dirty="0" smtClean="0">
                <a:solidFill>
                  <a:schemeClr val="accent3"/>
                </a:solidFill>
              </a:rPr>
              <a:t>Explicit casting </a:t>
            </a:r>
            <a:r>
              <a:rPr lang="en-US" altLang="en-US" dirty="0" smtClean="0"/>
              <a:t>is done when the range of the data decreases, e.g., double to int. Explicit must be stated by the programmer</a:t>
            </a:r>
            <a:endParaRPr lang="en-US" altLang="en-US" dirty="0"/>
          </a:p>
          <a:p>
            <a:pPr lvl="1"/>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3.9</a:t>
            </a:r>
            <a:r>
              <a:rPr lang="en-US" altLang="en-US" dirty="0" smtClean="0">
                <a:latin typeface="Courier New" panose="02070309020205020404" pitchFamily="49" charset="0"/>
                <a:cs typeface="Courier New" panose="02070309020205020404" pitchFamily="49" charset="0"/>
              </a:rPr>
              <a:t>;</a:t>
            </a:r>
            <a:r>
              <a:rPr lang="en-US" altLang="en-US" dirty="0" smtClean="0"/>
              <a:t> (type narrowing, fraction will be truncated not rounded!)</a:t>
            </a:r>
          </a:p>
          <a:p>
            <a:r>
              <a:rPr lang="en-US" altLang="en-US" dirty="0" smtClean="0"/>
              <a:t>What is wrong?</a:t>
            </a:r>
          </a:p>
          <a:p>
            <a:pPr lvl="1"/>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x =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2.0</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
        <p:nvSpPr>
          <p:cNvPr id="47109" name="Rectangle 7"/>
          <p:cNvSpPr>
            <a:spLocks noChangeArrowheads="1"/>
          </p:cNvSpPr>
          <p:nvPr/>
        </p:nvSpPr>
        <p:spPr bwMode="auto">
          <a:xfrm>
            <a:off x="1524001" y="2889836"/>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47110" name="Object 6"/>
          <p:cNvGraphicFramePr>
            <a:graphicFrameLocks noChangeAspect="1"/>
          </p:cNvGraphicFramePr>
          <p:nvPr>
            <p:extLst>
              <p:ext uri="{D42A27DB-BD31-4B8C-83A1-F6EECF244321}">
                <p14:modId xmlns:p14="http://schemas.microsoft.com/office/powerpoint/2010/main" val="1740485812"/>
              </p:ext>
            </p:extLst>
          </p:nvPr>
        </p:nvGraphicFramePr>
        <p:xfrm>
          <a:off x="3714433" y="5140325"/>
          <a:ext cx="7861300" cy="1717675"/>
        </p:xfrm>
        <a:graphic>
          <a:graphicData uri="http://schemas.openxmlformats.org/presentationml/2006/ole">
            <mc:AlternateContent xmlns:mc="http://schemas.openxmlformats.org/markup-compatibility/2006">
              <mc:Choice xmlns:v="urn:schemas-microsoft-com:vml" Requires="v">
                <p:oleObj spid="_x0000_s26650" name="Picture" r:id="rId3" imgW="3378200" imgH="736600" progId="Word.Picture.8">
                  <p:embed/>
                </p:oleObj>
              </mc:Choice>
              <mc:Fallback>
                <p:oleObj name="Picture" r:id="rId3" imgW="3378200" imgH="7366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433" y="5140325"/>
                        <a:ext cx="78613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8680852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Temporaries – Unseen “variables”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Temporarily computed values are also stored in memory, but do not have a name</a:t>
            </a:r>
          </a:p>
          <a:p>
            <a:r>
              <a:rPr lang="en-US" dirty="0" smtClean="0"/>
              <a:t>Important to note – they have a type. It is the type of the final result of the (sub)expression</a:t>
            </a:r>
          </a:p>
          <a:p>
            <a:r>
              <a:rPr lang="en-US" dirty="0" smtClean="0"/>
              <a:t>Example</a:t>
            </a:r>
          </a:p>
          <a:p>
            <a:pPr marL="457200" indent="-457200">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x = </a:t>
            </a:r>
            <a:r>
              <a:rPr lang="en-US" dirty="0" smtClean="0">
                <a:solidFill>
                  <a:srgbClr val="FF0000"/>
                </a:solidFill>
                <a:latin typeface="Courier New" panose="02070309020205020404" pitchFamily="49" charset="0"/>
                <a:cs typeface="Courier New" panose="02070309020205020404" pitchFamily="49" charset="0"/>
              </a:rPr>
              <a:t>1.5</a:t>
            </a:r>
            <a:r>
              <a:rPr lang="en-US" dirty="0" smtClean="0">
                <a:latin typeface="Courier New" panose="02070309020205020404" pitchFamily="49" charset="0"/>
                <a:cs typeface="Courier New" panose="02070309020205020404" pitchFamily="49" charset="0"/>
              </a:rPr>
              <a:t>;</a:t>
            </a:r>
          </a:p>
          <a:p>
            <a:pPr marL="457200" indent="-457200">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y = </a:t>
            </a:r>
            <a:r>
              <a:rPr lang="en-US" dirty="0" smtClean="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a:t>
            </a:r>
          </a:p>
          <a:p>
            <a:pPr marL="457200" indent="-457200">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z = y*y/</a:t>
            </a:r>
            <a:r>
              <a:rPr lang="en-US" dirty="0" smtClean="0">
                <a:solidFill>
                  <a:srgbClr val="FF0000"/>
                </a:solidFill>
                <a:latin typeface="Courier New" panose="02070309020205020404" pitchFamily="49" charset="0"/>
                <a:cs typeface="Courier New" panose="02070309020205020404" pitchFamily="49" charset="0"/>
              </a:rPr>
              <a:t>3</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1.5</a:t>
            </a:r>
            <a:r>
              <a:rPr lang="en-US" dirty="0" smtClean="0">
                <a:latin typeface="Courier New" panose="02070309020205020404" pitchFamily="49" charset="0"/>
                <a:cs typeface="Courier New" panose="02070309020205020404" pitchFamily="49" charset="0"/>
              </a:rPr>
              <a:t>;</a:t>
            </a:r>
          </a:p>
        </p:txBody>
      </p:sp>
      <p:sp>
        <p:nvSpPr>
          <p:cNvPr id="4" name="Content Placeholder 3"/>
          <p:cNvSpPr>
            <a:spLocks noGrp="1"/>
          </p:cNvSpPr>
          <p:nvPr>
            <p:ph sz="half" idx="2"/>
          </p:nvPr>
        </p:nvSpPr>
        <p:spPr/>
        <p:txBody>
          <a:bodyPr>
            <a:normAutofit fontScale="85000" lnSpcReduction="20000"/>
          </a:bodyPr>
          <a:lstStyle/>
          <a:p>
            <a:r>
              <a:rPr lang="en-US" dirty="0" smtClean="0"/>
              <a:t>Determine the type of each subcomponent of the </a:t>
            </a:r>
            <a:r>
              <a:rPr lang="en-US" dirty="0" err="1" smtClean="0"/>
              <a:t>exression</a:t>
            </a:r>
            <a:r>
              <a:rPr lang="en-US" dirty="0" smtClean="0"/>
              <a:t>:</a:t>
            </a:r>
          </a:p>
          <a:p>
            <a:r>
              <a:rPr lang="en-US" dirty="0" smtClean="0">
                <a:latin typeface="Courier New" panose="02070309020205020404" pitchFamily="49" charset="0"/>
                <a:cs typeface="Courier New" panose="02070309020205020404" pitchFamily="49" charset="0"/>
              </a:rPr>
              <a:t>y*y?</a:t>
            </a:r>
          </a:p>
          <a:p>
            <a:r>
              <a:rPr lang="en-US" dirty="0" smtClean="0">
                <a:latin typeface="Courier New" panose="02070309020205020404" pitchFamily="49" charset="0"/>
                <a:cs typeface="Courier New" panose="02070309020205020404" pitchFamily="49" charset="0"/>
              </a:rPr>
              <a:t>y*y/</a:t>
            </a:r>
            <a:r>
              <a:rPr lang="en-US" dirty="0" smtClean="0">
                <a:solidFill>
                  <a:srgbClr val="FF0000"/>
                </a:solidFill>
                <a:latin typeface="Courier New" panose="02070309020205020404" pitchFamily="49" charset="0"/>
                <a:cs typeface="Courier New" panose="02070309020205020404" pitchFamily="49" charset="0"/>
              </a:rPr>
              <a:t>3</a:t>
            </a:r>
            <a:r>
              <a:rPr lang="en-US" dirty="0" smtClean="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y*y/</a:t>
            </a:r>
            <a:r>
              <a:rPr lang="en-US" dirty="0" smtClean="0">
                <a:solidFill>
                  <a:srgbClr val="FF0000"/>
                </a:solidFill>
                <a:latin typeface="Courier New" panose="02070309020205020404" pitchFamily="49" charset="0"/>
                <a:cs typeface="Courier New" panose="02070309020205020404" pitchFamily="49" charset="0"/>
              </a:rPr>
              <a:t>3</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1.5</a:t>
            </a:r>
            <a:r>
              <a:rPr lang="en-US" dirty="0" smtClean="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smtClean="0">
                <a:cs typeface="Courier New" panose="02070309020205020404" pitchFamily="49" charset="0"/>
              </a:rPr>
              <a:t>Practice labeling the following for any line of code: kind of (sub)statement, type of (sub)expressions</a:t>
            </a:r>
            <a:endParaRPr lang="en-US" dirty="0">
              <a:cs typeface="Courier New" panose="02070309020205020404" pitchFamily="49" charset="0"/>
            </a:endParaRPr>
          </a:p>
        </p:txBody>
      </p:sp>
    </p:spTree>
    <p:extLst>
      <p:ext uri="{BB962C8B-B14F-4D97-AF65-F5344CB8AC3E}">
        <p14:creationId xmlns:p14="http://schemas.microsoft.com/office/powerpoint/2010/main" val="8429157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Write a program to compute sales tax for a purchase.</a:t>
            </a:r>
          </a:p>
          <a:p>
            <a:r>
              <a:rPr lang="en-US" dirty="0" smtClean="0"/>
              <a:t>How could you alter your program to only store 2 decimal places?</a:t>
            </a:r>
            <a:r>
              <a:rPr lang="en-US" dirty="0"/>
              <a:t> </a:t>
            </a:r>
            <a:r>
              <a:rPr lang="en-US" dirty="0" smtClean="0"/>
              <a:t>Try it!</a:t>
            </a:r>
          </a:p>
        </p:txBody>
      </p:sp>
    </p:spTree>
    <p:extLst>
      <p:ext uri="{BB962C8B-B14F-4D97-AF65-F5344CB8AC3E}">
        <p14:creationId xmlns:p14="http://schemas.microsoft.com/office/powerpoint/2010/main" val="15309831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r>
              <a:rPr lang="en-US" altLang="en-US" smtClean="0"/>
              <a:t>Common Errors and Pitfalls</a:t>
            </a:r>
            <a:endParaRPr lang="en-US" altLang="en-US"/>
          </a:p>
        </p:txBody>
      </p:sp>
      <p:sp>
        <p:nvSpPr>
          <p:cNvPr id="4" name="Content Placeholder 3"/>
          <p:cNvSpPr>
            <a:spLocks noGrp="1"/>
          </p:cNvSpPr>
          <p:nvPr>
            <p:ph idx="1"/>
          </p:nvPr>
        </p:nvSpPr>
        <p:spPr/>
        <p:txBody>
          <a:bodyPr>
            <a:normAutofit/>
          </a:bodyPr>
          <a:lstStyle/>
          <a:p>
            <a:r>
              <a:rPr lang="en-US" altLang="en-US" dirty="0"/>
              <a:t>Common Error 1: </a:t>
            </a:r>
            <a:r>
              <a:rPr lang="en-US" altLang="en-US" dirty="0" smtClean="0"/>
              <a:t>Undeclared/Uninitialized/Unused Variables </a:t>
            </a:r>
            <a:endParaRPr lang="en-US" altLang="en-US" dirty="0"/>
          </a:p>
          <a:p>
            <a:r>
              <a:rPr lang="en-US" altLang="en-US" dirty="0"/>
              <a:t>Common Error 2: Integer Overflow</a:t>
            </a:r>
          </a:p>
          <a:p>
            <a:r>
              <a:rPr lang="en-US" altLang="en-US" dirty="0"/>
              <a:t>Common Error 3: Round-off Errors</a:t>
            </a:r>
          </a:p>
          <a:p>
            <a:r>
              <a:rPr lang="en-US" altLang="en-US" dirty="0"/>
              <a:t>Common Error 4: Unintended Integer </a:t>
            </a:r>
            <a:r>
              <a:rPr lang="en-US" altLang="en-US" dirty="0" smtClean="0"/>
              <a:t>Division</a:t>
            </a:r>
          </a:p>
          <a:p>
            <a:endParaRPr lang="en-US" altLang="en-US" dirty="0"/>
          </a:p>
          <a:p>
            <a:r>
              <a:rPr lang="en-US" altLang="en-US" dirty="0"/>
              <a:t>Common Pitfall 1: Redundant Input </a:t>
            </a:r>
            <a:r>
              <a:rPr lang="en-US" altLang="en-US" dirty="0" smtClean="0"/>
              <a:t>Objects</a:t>
            </a:r>
            <a:endParaRPr lang="en-US" altLang="en-US" dirty="0"/>
          </a:p>
        </p:txBody>
      </p:sp>
      <p:sp>
        <p:nvSpPr>
          <p:cNvPr id="61444" name="Text Box 6"/>
          <p:cNvSpPr txBox="1">
            <a:spLocks noChangeArrowheads="1"/>
          </p:cNvSpPr>
          <p:nvPr/>
        </p:nvSpPr>
        <p:spPr bwMode="auto">
          <a:xfrm>
            <a:off x="2438400" y="15240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a:p>
        </p:txBody>
      </p:sp>
    </p:spTree>
    <p:extLst>
      <p:ext uri="{BB962C8B-B14F-4D97-AF65-F5344CB8AC3E}">
        <p14:creationId xmlns:p14="http://schemas.microsoft.com/office/powerpoint/2010/main" val="348817953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r>
              <a:rPr lang="en-US" altLang="en-US" dirty="0" smtClean="0"/>
              <a:t>Common Error 1</a:t>
            </a:r>
            <a:br>
              <a:rPr lang="en-US" altLang="en-US" dirty="0" smtClean="0"/>
            </a:br>
            <a:r>
              <a:rPr lang="en-US" altLang="en-US" dirty="0" smtClean="0"/>
              <a:t>Undeclared/Uninitialized/unused Variables</a:t>
            </a:r>
          </a:p>
        </p:txBody>
      </p:sp>
      <p:sp>
        <p:nvSpPr>
          <p:cNvPr id="4" name="Content Placeholder 3"/>
          <p:cNvSpPr>
            <a:spLocks noGrp="1"/>
          </p:cNvSpPr>
          <p:nvPr>
            <p:ph idx="1"/>
          </p:nvPr>
        </p:nvSpPr>
        <p:spPr/>
        <p:txBody>
          <a:bodyPr/>
          <a:lstStyle/>
          <a:p>
            <a:pPr>
              <a:buFont typeface="Monotype Sorts" pitchFamily="2" charset="2"/>
              <a:buNone/>
            </a:pPr>
            <a:r>
              <a:rPr lang="en-US" altLang="en-US" b="1" dirty="0">
                <a:solidFill>
                  <a:schemeClr val="accent3"/>
                </a:solidFill>
                <a:latin typeface="Courier New" panose="02070309020205020404" pitchFamily="49" charset="0"/>
                <a:cs typeface="Courier New" panose="02070309020205020404" pitchFamily="49" charset="0"/>
              </a:rPr>
              <a:t>double</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interestRate</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0.05</a:t>
            </a:r>
            <a:r>
              <a:rPr lang="en-US" altLang="en-US" dirty="0">
                <a:latin typeface="Courier New" panose="02070309020205020404" pitchFamily="49" charset="0"/>
                <a:cs typeface="Courier New" panose="02070309020205020404" pitchFamily="49" charset="0"/>
              </a:rPr>
              <a:t>;</a:t>
            </a:r>
            <a:endParaRPr lang="en-US" altLang="en-US" u="sng" dirty="0">
              <a:latin typeface="Courier New" panose="02070309020205020404" pitchFamily="49" charset="0"/>
              <a:cs typeface="Courier New" panose="02070309020205020404" pitchFamily="49" charset="0"/>
            </a:endParaRPr>
          </a:p>
          <a:p>
            <a:pPr>
              <a:buFont typeface="Monotype Sorts" pitchFamily="2" charset="2"/>
              <a:buNone/>
            </a:pPr>
            <a:r>
              <a:rPr lang="en-US" altLang="en-US" b="1" dirty="0">
                <a:solidFill>
                  <a:schemeClr val="accent3"/>
                </a:solidFill>
                <a:latin typeface="Courier New" panose="02070309020205020404" pitchFamily="49" charset="0"/>
                <a:cs typeface="Courier New" panose="02070309020205020404" pitchFamily="49" charset="0"/>
              </a:rPr>
              <a:t>double</a:t>
            </a:r>
            <a:r>
              <a:rPr lang="en-US" altLang="en-US" dirty="0">
                <a:latin typeface="Courier New" panose="02070309020205020404" pitchFamily="49" charset="0"/>
                <a:cs typeface="Courier New" panose="02070309020205020404" pitchFamily="49" charset="0"/>
              </a:rPr>
              <a:t> interest = </a:t>
            </a:r>
            <a:r>
              <a:rPr lang="en-US" altLang="en-US" dirty="0" err="1">
                <a:latin typeface="Courier New" panose="02070309020205020404" pitchFamily="49" charset="0"/>
                <a:cs typeface="Courier New" panose="02070309020205020404" pitchFamily="49" charset="0"/>
              </a:rPr>
              <a:t>interestrate</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45</a:t>
            </a:r>
            <a:r>
              <a:rPr lang="en-US" altLang="en-US" dirty="0" smtClean="0">
                <a:latin typeface="Courier New" panose="02070309020205020404" pitchFamily="49" charset="0"/>
                <a:cs typeface="Courier New" panose="02070309020205020404" pitchFamily="49" charset="0"/>
              </a:rPr>
              <a:t>;</a:t>
            </a:r>
          </a:p>
          <a:p>
            <a:r>
              <a:rPr lang="en-US" altLang="en-US" dirty="0" smtClean="0">
                <a:cs typeface="Courier New" panose="02070309020205020404" pitchFamily="49" charset="0"/>
              </a:rPr>
              <a:t>Here, </a:t>
            </a:r>
            <a:r>
              <a:rPr lang="en-US" altLang="en-US" dirty="0" err="1" smtClean="0">
                <a:latin typeface="Courier New" panose="02070309020205020404" pitchFamily="49" charset="0"/>
                <a:cs typeface="Courier New" panose="02070309020205020404" pitchFamily="49" charset="0"/>
              </a:rPr>
              <a:t>interestrate</a:t>
            </a:r>
            <a:r>
              <a:rPr lang="en-US" altLang="en-US" dirty="0" smtClean="0">
                <a:cs typeface="Courier New" panose="02070309020205020404" pitchFamily="49" charset="0"/>
              </a:rPr>
              <a:t> is undeclared to the compiler and </a:t>
            </a:r>
            <a:r>
              <a:rPr lang="en-US" altLang="en-US" dirty="0" err="1" smtClean="0">
                <a:latin typeface="Courier New" panose="02070309020205020404" pitchFamily="49" charset="0"/>
                <a:cs typeface="Courier New" panose="02070309020205020404" pitchFamily="49" charset="0"/>
              </a:rPr>
              <a:t>interestRate</a:t>
            </a:r>
            <a:r>
              <a:rPr lang="en-US" altLang="en-US" dirty="0" smtClean="0">
                <a:cs typeface="Courier New" panose="02070309020205020404" pitchFamily="49" charset="0"/>
              </a:rPr>
              <a:t> is unused. The programmer just made a “spelling” mistake!</a:t>
            </a:r>
          </a:p>
          <a:p>
            <a:r>
              <a:rPr lang="en-US" altLang="en-US" dirty="0" smtClean="0">
                <a:cs typeface="Courier New" panose="02070309020205020404" pitchFamily="49" charset="0"/>
              </a:rPr>
              <a:t>Following naming conventions help</a:t>
            </a:r>
          </a:p>
        </p:txBody>
      </p:sp>
    </p:spTree>
    <p:extLst>
      <p:ext uri="{BB962C8B-B14F-4D97-AF65-F5344CB8AC3E}">
        <p14:creationId xmlns:p14="http://schemas.microsoft.com/office/powerpoint/2010/main" val="138595863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r>
              <a:rPr lang="en-US" altLang="en-US" dirty="0" smtClean="0"/>
              <a:t>Common Error 2</a:t>
            </a:r>
            <a:br>
              <a:rPr lang="en-US" altLang="en-US" dirty="0" smtClean="0"/>
            </a:br>
            <a:r>
              <a:rPr lang="en-US" altLang="en-US" dirty="0" smtClean="0"/>
              <a:t>Integer Overflow</a:t>
            </a:r>
          </a:p>
        </p:txBody>
      </p:sp>
      <p:sp>
        <p:nvSpPr>
          <p:cNvPr id="4" name="Content Placeholder 3"/>
          <p:cNvSpPr>
            <a:spLocks noGrp="1"/>
          </p:cNvSpPr>
          <p:nvPr>
            <p:ph idx="1"/>
          </p:nvPr>
        </p:nvSpPr>
        <p:spPr/>
        <p:txBody>
          <a:bodyPr/>
          <a:lstStyle/>
          <a:p>
            <a:pPr>
              <a:buFont typeface="Monotype Sorts" pitchFamily="2" charset="2"/>
              <a:buNone/>
            </a:pP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value = </a:t>
            </a:r>
            <a:r>
              <a:rPr lang="en-US" altLang="en-US" dirty="0">
                <a:solidFill>
                  <a:srgbClr val="FF0000"/>
                </a:solidFill>
                <a:latin typeface="Courier New" panose="02070309020205020404" pitchFamily="49" charset="0"/>
                <a:cs typeface="Courier New" panose="02070309020205020404" pitchFamily="49" charset="0"/>
              </a:rPr>
              <a:t>2147483647</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1</a:t>
            </a:r>
            <a:r>
              <a:rPr lang="en-US" altLang="en-US" dirty="0">
                <a:latin typeface="Courier New" panose="02070309020205020404" pitchFamily="49" charset="0"/>
                <a:cs typeface="Courier New" panose="02070309020205020404" pitchFamily="49" charset="0"/>
              </a:rPr>
              <a:t>; </a:t>
            </a:r>
            <a:endParaRPr lang="en-US" altLang="en-US" u="sng" dirty="0">
              <a:latin typeface="Courier New" panose="02070309020205020404" pitchFamily="49" charset="0"/>
              <a:cs typeface="Courier New" panose="02070309020205020404" pitchFamily="49" charset="0"/>
            </a:endParaRPr>
          </a:p>
          <a:p>
            <a:pPr>
              <a:buFont typeface="Monotype Sorts" pitchFamily="2" charset="2"/>
              <a:buNone/>
            </a:pPr>
            <a:r>
              <a:rPr lang="en-US" altLang="en-US" dirty="0">
                <a:solidFill>
                  <a:schemeClr val="accent5"/>
                </a:solidFill>
                <a:latin typeface="Courier New" panose="02070309020205020404" pitchFamily="49" charset="0"/>
                <a:cs typeface="Courier New" panose="02070309020205020404" pitchFamily="49" charset="0"/>
              </a:rPr>
              <a:t>// value will actually be -</a:t>
            </a:r>
            <a:r>
              <a:rPr lang="en-US" altLang="en-US" dirty="0" smtClean="0">
                <a:solidFill>
                  <a:schemeClr val="accent5"/>
                </a:solidFill>
                <a:latin typeface="Courier New" panose="02070309020205020404" pitchFamily="49" charset="0"/>
                <a:cs typeface="Courier New" panose="02070309020205020404" pitchFamily="49" charset="0"/>
              </a:rPr>
              <a:t>2147483648</a:t>
            </a:r>
            <a:endParaRPr lang="en-US" altLang="en-US" u="sng" dirty="0">
              <a:solidFill>
                <a:schemeClr val="accent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3331235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altLang="en-US" dirty="0" smtClean="0"/>
              <a:t>Common Error 3</a:t>
            </a:r>
            <a:br>
              <a:rPr lang="en-US" altLang="en-US" dirty="0" smtClean="0"/>
            </a:br>
            <a:r>
              <a:rPr lang="en-US" altLang="en-US" dirty="0" smtClean="0"/>
              <a:t>Round-off Errors</a:t>
            </a:r>
          </a:p>
        </p:txBody>
      </p:sp>
      <p:sp>
        <p:nvSpPr>
          <p:cNvPr id="4" name="Content Placeholder 3"/>
          <p:cNvSpPr>
            <a:spLocks noGrp="1"/>
          </p:cNvSpPr>
          <p:nvPr>
            <p:ph idx="1"/>
          </p:nvPr>
        </p:nvSpPr>
        <p:spPr>
          <a:xfrm>
            <a:off x="1141412" y="2249487"/>
            <a:ext cx="10265728" cy="3541714"/>
          </a:xfrm>
        </p:spPr>
        <p:txBody>
          <a:bodyPr/>
          <a:lstStyle/>
          <a:p>
            <a:pPr>
              <a:buFont typeface="Monotype Sorts" pitchFamily="2" charset="2"/>
              <a:buNone/>
            </a:pP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1.0</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0.1</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0.1</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0.1</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0.1</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0.1</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a:p>
            <a:pPr>
              <a:buFont typeface="Monotype Sorts" pitchFamily="2" charset="2"/>
              <a:buNone/>
            </a:pP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1.0</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0.9</a:t>
            </a:r>
            <a:r>
              <a:rPr lang="en-US" altLang="en-US" dirty="0">
                <a:latin typeface="Courier New" panose="02070309020205020404" pitchFamily="49" charset="0"/>
                <a:cs typeface="Courier New" panose="02070309020205020404" pitchFamily="49" charset="0"/>
              </a:rPr>
              <a:t>);</a:t>
            </a:r>
          </a:p>
          <a:p>
            <a:pPr>
              <a:buFont typeface="Monotype Sorts" pitchFamily="2" charset="2"/>
              <a:buNone/>
            </a:pPr>
            <a:endParaRPr lang="en-US" altLang="en-US" dirty="0"/>
          </a:p>
          <a:p>
            <a:endParaRPr lang="en-US" dirty="0"/>
          </a:p>
        </p:txBody>
      </p:sp>
    </p:spTree>
    <p:extLst>
      <p:ext uri="{BB962C8B-B14F-4D97-AF65-F5344CB8AC3E}">
        <p14:creationId xmlns:p14="http://schemas.microsoft.com/office/powerpoint/2010/main" val="342454815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altLang="en-US" dirty="0" smtClean="0"/>
              <a:t>Common Error 4</a:t>
            </a:r>
            <a:br>
              <a:rPr lang="en-US" altLang="en-US" dirty="0" smtClean="0"/>
            </a:br>
            <a:r>
              <a:rPr lang="en-US" altLang="en-US" dirty="0" smtClean="0"/>
              <a:t>Unintended Integer Division</a:t>
            </a:r>
          </a:p>
        </p:txBody>
      </p:sp>
      <p:sp>
        <p:nvSpPr>
          <p:cNvPr id="2" name="Rectangle 2"/>
          <p:cNvSpPr>
            <a:spLocks noChangeArrowheads="1"/>
          </p:cNvSpPr>
          <p:nvPr/>
        </p:nvSpPr>
        <p:spPr bwMode="auto">
          <a:xfrm>
            <a:off x="1524001" y="-18466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p>
        </p:txBody>
      </p:sp>
      <p:graphicFrame>
        <p:nvGraphicFramePr>
          <p:cNvPr id="6" name="Object 2"/>
          <p:cNvGraphicFramePr>
            <a:graphicFrameLocks noGrp="1" noChangeAspect="1"/>
          </p:cNvGraphicFramePr>
          <p:nvPr>
            <p:ph idx="1"/>
            <p:extLst>
              <p:ext uri="{D42A27DB-BD31-4B8C-83A1-F6EECF244321}">
                <p14:modId xmlns:p14="http://schemas.microsoft.com/office/powerpoint/2010/main" val="3862344545"/>
              </p:ext>
            </p:extLst>
          </p:nvPr>
        </p:nvGraphicFramePr>
        <p:xfrm>
          <a:off x="1292791" y="2859564"/>
          <a:ext cx="9603242" cy="1449546"/>
        </p:xfrm>
        <a:graphic>
          <a:graphicData uri="http://schemas.openxmlformats.org/presentationml/2006/ole">
            <mc:AlternateContent xmlns:mc="http://schemas.openxmlformats.org/markup-compatibility/2006">
              <mc:Choice xmlns:v="urn:schemas-microsoft-com:vml" Requires="v">
                <p:oleObj spid="_x0000_s8218" name="Picture" r:id="rId3" imgW="5384800" imgH="812800" progId="Word.Picture.8">
                  <p:embed/>
                </p:oleObj>
              </mc:Choice>
              <mc:Fallback>
                <p:oleObj name="Picture" r:id="rId3" imgW="5384800" imgH="8128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791" y="2859564"/>
                        <a:ext cx="9603242" cy="144954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81680263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altLang="en-US" dirty="0" smtClean="0"/>
              <a:t>Common Pitfall 1</a:t>
            </a:r>
            <a:br>
              <a:rPr lang="en-US" altLang="en-US" dirty="0" smtClean="0"/>
            </a:br>
            <a:r>
              <a:rPr lang="en-US" altLang="en-US" dirty="0" smtClean="0"/>
              <a:t>Redundant Input Objects</a:t>
            </a:r>
          </a:p>
        </p:txBody>
      </p:sp>
      <p:sp>
        <p:nvSpPr>
          <p:cNvPr id="5" name="Content Placeholder 4"/>
          <p:cNvSpPr>
            <a:spLocks noGrp="1"/>
          </p:cNvSpPr>
          <p:nvPr>
            <p:ph idx="1"/>
          </p:nvPr>
        </p:nvSpPr>
        <p:spPr/>
        <p:txBody>
          <a:bodyPr>
            <a:normAutofit/>
          </a:bodyPr>
          <a:lstStyle/>
          <a:p>
            <a:pPr marL="457200" indent="-457200">
              <a:spcBef>
                <a:spcPts val="0"/>
              </a:spcBef>
              <a:buFont typeface="+mj-lt"/>
              <a:buAutoNum type="arabicPeriod"/>
            </a:pPr>
            <a:r>
              <a:rPr lang="en-US" altLang="en-US" b="1" dirty="0">
                <a:latin typeface="Courier New" panose="02070309020205020404" pitchFamily="49" charset="0"/>
                <a:cs typeface="Courier New" panose="02070309020205020404" pitchFamily="49" charset="0"/>
              </a:rPr>
              <a:t>Scanner</a:t>
            </a:r>
            <a:r>
              <a:rPr lang="en-US" altLang="en-US" dirty="0">
                <a:latin typeface="Courier New" panose="02070309020205020404" pitchFamily="49" charset="0"/>
                <a:cs typeface="Courier New" panose="02070309020205020404" pitchFamily="49" charset="0"/>
              </a:rPr>
              <a:t> input = </a:t>
            </a:r>
            <a:r>
              <a:rPr lang="en-US" altLang="en-US" b="1" dirty="0">
                <a:solidFill>
                  <a:schemeClr val="accent3"/>
                </a:solidFill>
                <a:latin typeface="Courier New" panose="02070309020205020404" pitchFamily="49" charset="0"/>
                <a:cs typeface="Courier New" panose="02070309020205020404" pitchFamily="49" charset="0"/>
              </a:rPr>
              <a:t>new</a:t>
            </a:r>
            <a:r>
              <a:rPr lang="en-US" altLang="en-US" dirty="0">
                <a:latin typeface="Courier New" panose="02070309020205020404" pitchFamily="49" charset="0"/>
                <a:cs typeface="Courier New" panose="02070309020205020404" pitchFamily="49" charset="0"/>
              </a:rPr>
              <a:t> </a:t>
            </a:r>
            <a:r>
              <a:rPr lang="en-US" altLang="en-US" b="1" dirty="0">
                <a:latin typeface="Courier New" panose="02070309020205020404" pitchFamily="49" charset="0"/>
                <a:cs typeface="Courier New" panose="02070309020205020404" pitchFamily="49" charset="0"/>
              </a:rPr>
              <a:t>Scanner</a:t>
            </a:r>
            <a:r>
              <a:rPr lang="en-US" altLang="en-US" dirty="0">
                <a:latin typeface="Courier New" panose="02070309020205020404" pitchFamily="49" charset="0"/>
                <a:cs typeface="Courier New" panose="02070309020205020404" pitchFamily="49" charset="0"/>
              </a:rPr>
              <a:t>(</a:t>
            </a:r>
            <a:r>
              <a:rPr lang="en-US" altLang="en-US" b="1" dirty="0">
                <a:latin typeface="Courier New" panose="02070309020205020404" pitchFamily="49" charset="0"/>
                <a:cs typeface="Courier New" panose="02070309020205020404" pitchFamily="49" charset="0"/>
              </a:rPr>
              <a:t>System</a:t>
            </a:r>
            <a:r>
              <a:rPr lang="en-US" altLang="en-US" dirty="0">
                <a:latin typeface="Courier New" panose="02070309020205020404" pitchFamily="49" charset="0"/>
                <a:cs typeface="Courier New" panose="02070309020205020404" pitchFamily="49" charset="0"/>
              </a:rPr>
              <a:t>.in);</a:t>
            </a:r>
          </a:p>
          <a:p>
            <a:pPr marL="457200" indent="-457200">
              <a:spcBef>
                <a:spcPts val="0"/>
              </a:spcBef>
              <a:buFont typeface="+mj-lt"/>
              <a:buAutoNum type="arabicPeriod"/>
            </a:pPr>
            <a:r>
              <a:rPr lang="de-DE" altLang="en-US" b="1" dirty="0">
                <a:latin typeface="Courier New" panose="02070309020205020404" pitchFamily="49" charset="0"/>
                <a:cs typeface="Courier New" panose="02070309020205020404" pitchFamily="49" charset="0"/>
              </a:rPr>
              <a:t>System</a:t>
            </a:r>
            <a:r>
              <a:rPr lang="de-DE" altLang="en-US" dirty="0">
                <a:latin typeface="Courier New" panose="02070309020205020404" pitchFamily="49" charset="0"/>
                <a:cs typeface="Courier New" panose="02070309020205020404" pitchFamily="49" charset="0"/>
              </a:rPr>
              <a:t>.out.print(</a:t>
            </a:r>
            <a:r>
              <a:rPr lang="de-DE" altLang="en-US" dirty="0">
                <a:solidFill>
                  <a:srgbClr val="FF0000"/>
                </a:solidFill>
                <a:latin typeface="Courier New" panose="02070309020205020404" pitchFamily="49" charset="0"/>
                <a:cs typeface="Courier New" panose="02070309020205020404" pitchFamily="49" charset="0"/>
              </a:rPr>
              <a:t>"Enter an integer: "</a:t>
            </a:r>
            <a:r>
              <a:rPr lang="de-DE" altLang="en-US" dirty="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v1 = </a:t>
            </a:r>
            <a:r>
              <a:rPr lang="en-US" altLang="en-US" dirty="0" err="1">
                <a:latin typeface="Courier New" panose="02070309020205020404" pitchFamily="49" charset="0"/>
                <a:cs typeface="Courier New" panose="02070309020205020404" pitchFamily="49" charset="0"/>
              </a:rPr>
              <a:t>input.nextInt</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b="1" dirty="0">
                <a:latin typeface="Courier New" panose="02070309020205020404" pitchFamily="49" charset="0"/>
                <a:cs typeface="Courier New" panose="02070309020205020404" pitchFamily="49" charset="0"/>
              </a:rPr>
              <a:t>Scanner</a:t>
            </a:r>
            <a:r>
              <a:rPr lang="en-US" altLang="en-US" dirty="0">
                <a:latin typeface="Courier New" panose="02070309020205020404" pitchFamily="49" charset="0"/>
                <a:cs typeface="Courier New" panose="02070309020205020404" pitchFamily="49" charset="0"/>
              </a:rPr>
              <a:t> input1 = </a:t>
            </a:r>
            <a:r>
              <a:rPr lang="en-US" altLang="en-US" b="1" dirty="0">
                <a:solidFill>
                  <a:schemeClr val="accent3"/>
                </a:solidFill>
                <a:latin typeface="Courier New" panose="02070309020205020404" pitchFamily="49" charset="0"/>
                <a:cs typeface="Courier New" panose="02070309020205020404" pitchFamily="49" charset="0"/>
              </a:rPr>
              <a:t>new</a:t>
            </a:r>
            <a:r>
              <a:rPr lang="en-US" altLang="en-US" dirty="0">
                <a:latin typeface="Courier New" panose="02070309020205020404" pitchFamily="49" charset="0"/>
                <a:cs typeface="Courier New" panose="02070309020205020404" pitchFamily="49" charset="0"/>
              </a:rPr>
              <a:t> </a:t>
            </a:r>
            <a:r>
              <a:rPr lang="en-US" altLang="en-US" b="1" dirty="0">
                <a:latin typeface="Courier New" panose="02070309020205020404" pitchFamily="49" charset="0"/>
                <a:cs typeface="Courier New" panose="02070309020205020404" pitchFamily="49" charset="0"/>
              </a:rPr>
              <a:t>Scanner</a:t>
            </a:r>
            <a:r>
              <a:rPr lang="en-US" altLang="en-US" dirty="0">
                <a:latin typeface="Courier New" panose="02070309020205020404" pitchFamily="49" charset="0"/>
                <a:cs typeface="Courier New" panose="02070309020205020404" pitchFamily="49" charset="0"/>
              </a:rPr>
              <a:t>(</a:t>
            </a:r>
            <a:r>
              <a:rPr lang="en-US" altLang="en-US" b="1" dirty="0">
                <a:latin typeface="Courier New" panose="02070309020205020404" pitchFamily="49" charset="0"/>
                <a:cs typeface="Courier New" panose="02070309020205020404" pitchFamily="49" charset="0"/>
              </a:rPr>
              <a:t>System</a:t>
            </a:r>
            <a:r>
              <a:rPr lang="en-US" altLang="en-US" dirty="0">
                <a:latin typeface="Courier New" panose="02070309020205020404" pitchFamily="49" charset="0"/>
                <a:cs typeface="Courier New" panose="02070309020205020404" pitchFamily="49" charset="0"/>
              </a:rPr>
              <a:t>.in);</a:t>
            </a:r>
          </a:p>
          <a:p>
            <a:pPr marL="457200" indent="-457200">
              <a:spcBef>
                <a:spcPts val="0"/>
              </a:spcBef>
              <a:buFont typeface="+mj-lt"/>
              <a:buAutoNum type="arabicPeriod"/>
            </a:pP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"Enter a double value: "</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double</a:t>
            </a:r>
            <a:r>
              <a:rPr lang="en-US" altLang="en-US" dirty="0">
                <a:latin typeface="Courier New" panose="02070309020205020404" pitchFamily="49" charset="0"/>
                <a:cs typeface="Courier New" panose="02070309020205020404" pitchFamily="49" charset="0"/>
              </a:rPr>
              <a:t> v2 = input1.nextDouble</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
        <p:nvSpPr>
          <p:cNvPr id="2" name="Rectangle 2"/>
          <p:cNvSpPr>
            <a:spLocks noChangeArrowheads="1"/>
          </p:cNvSpPr>
          <p:nvPr/>
        </p:nvSpPr>
        <p:spPr bwMode="auto">
          <a:xfrm>
            <a:off x="1524001" y="-18466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p>
        </p:txBody>
      </p:sp>
    </p:spTree>
    <p:extLst>
      <p:ext uri="{BB962C8B-B14F-4D97-AF65-F5344CB8AC3E}">
        <p14:creationId xmlns:p14="http://schemas.microsoft.com/office/powerpoint/2010/main" val="3215698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683834" y="5448301"/>
            <a:ext cx="9233210" cy="685800"/>
            <a:chOff x="1683834" y="5448301"/>
            <a:chExt cx="9233210" cy="685800"/>
          </a:xfrm>
        </p:grpSpPr>
        <p:cxnSp>
          <p:nvCxnSpPr>
            <p:cNvPr id="14" name="Straight Connector 13"/>
            <p:cNvCxnSpPr/>
            <p:nvPr/>
          </p:nvCxnSpPr>
          <p:spPr>
            <a:xfrm>
              <a:off x="1683834" y="5448301"/>
              <a:ext cx="923321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83834" y="6134101"/>
              <a:ext cx="923321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83834" y="5448301"/>
              <a:ext cx="0" cy="685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lstStyle/>
          <a:p>
            <a:r>
              <a:rPr lang="en-US" b="1" dirty="0" smtClean="0">
                <a:solidFill>
                  <a:schemeClr val="accent3"/>
                </a:solidFill>
              </a:rPr>
              <a:t>Memory</a:t>
            </a:r>
            <a:r>
              <a:rPr lang="en-US" dirty="0" smtClean="0"/>
              <a:t> is storage for data and programs</a:t>
            </a:r>
          </a:p>
          <a:p>
            <a:r>
              <a:rPr lang="en-US" dirty="0" smtClean="0"/>
              <a:t>We will pretend that memory is an infinitely long piece of </a:t>
            </a:r>
            <a:r>
              <a:rPr lang="en-US" b="1" dirty="0" smtClean="0">
                <a:solidFill>
                  <a:schemeClr val="accent3"/>
                </a:solidFill>
              </a:rPr>
              <a:t>tape</a:t>
            </a:r>
            <a:r>
              <a:rPr lang="en-US" dirty="0" smtClean="0"/>
              <a:t> separated into different </a:t>
            </a:r>
            <a:r>
              <a:rPr lang="en-US" b="1" dirty="0" smtClean="0">
                <a:solidFill>
                  <a:schemeClr val="accent3"/>
                </a:solidFill>
              </a:rPr>
              <a:t>cells</a:t>
            </a:r>
          </a:p>
          <a:p>
            <a:r>
              <a:rPr lang="en-US" dirty="0" smtClean="0"/>
              <a:t>Each cell has an </a:t>
            </a:r>
            <a:r>
              <a:rPr lang="en-US" b="1" dirty="0" smtClean="0">
                <a:solidFill>
                  <a:schemeClr val="accent3"/>
                </a:solidFill>
              </a:rPr>
              <a:t>address</a:t>
            </a:r>
            <a:r>
              <a:rPr lang="en-US" dirty="0" smtClean="0"/>
              <a:t>, i.e., a location, and a </a:t>
            </a:r>
            <a:r>
              <a:rPr lang="en-US" b="1" dirty="0" smtClean="0">
                <a:solidFill>
                  <a:schemeClr val="accent3"/>
                </a:solidFill>
              </a:rPr>
              <a:t>value</a:t>
            </a:r>
          </a:p>
          <a:p>
            <a:r>
              <a:rPr lang="en-US" dirty="0" smtClean="0"/>
              <a:t>In the computer these values are represented in </a:t>
            </a:r>
            <a:r>
              <a:rPr lang="en-US" b="1" dirty="0" smtClean="0">
                <a:solidFill>
                  <a:schemeClr val="accent3"/>
                </a:solidFill>
              </a:rPr>
              <a:t>binary</a:t>
            </a:r>
            <a:r>
              <a:rPr lang="en-US" dirty="0" smtClean="0"/>
              <a:t> (0s and 1s) and addresses are located in </a:t>
            </a:r>
            <a:r>
              <a:rPr lang="en-US" b="1" dirty="0" smtClean="0">
                <a:solidFill>
                  <a:schemeClr val="accent3"/>
                </a:solidFill>
              </a:rPr>
              <a:t>hexadecimal</a:t>
            </a:r>
            <a:r>
              <a:rPr lang="en-US" dirty="0" smtClean="0"/>
              <a:t> (base 16, 0x)</a:t>
            </a:r>
            <a:endParaRPr lang="en-US" dirty="0"/>
          </a:p>
        </p:txBody>
      </p:sp>
      <p:grpSp>
        <p:nvGrpSpPr>
          <p:cNvPr id="26" name="Group 25"/>
          <p:cNvGrpSpPr/>
          <p:nvPr/>
        </p:nvGrpSpPr>
        <p:grpSpPr>
          <a:xfrm>
            <a:off x="1293541" y="6228476"/>
            <a:ext cx="5742878" cy="376505"/>
            <a:chOff x="1293541" y="6228476"/>
            <a:chExt cx="5742878" cy="376505"/>
          </a:xfrm>
        </p:grpSpPr>
        <p:sp>
          <p:nvSpPr>
            <p:cNvPr id="9" name="TextBox 8"/>
            <p:cNvSpPr txBox="1"/>
            <p:nvPr/>
          </p:nvSpPr>
          <p:spPr>
            <a:xfrm>
              <a:off x="1293541" y="6233532"/>
              <a:ext cx="780585" cy="369332"/>
            </a:xfrm>
            <a:prstGeom prst="rect">
              <a:avLst/>
            </a:prstGeom>
            <a:noFill/>
          </p:spPr>
          <p:txBody>
            <a:bodyPr wrap="square" rtlCol="0">
              <a:spAutoFit/>
            </a:bodyPr>
            <a:lstStyle/>
            <a:p>
              <a:pPr algn="ctr"/>
              <a:r>
                <a:rPr lang="en-US" dirty="0" smtClean="0"/>
                <a:t>0x0</a:t>
              </a:r>
              <a:endParaRPr lang="en-US" dirty="0"/>
            </a:p>
          </p:txBody>
        </p:sp>
        <p:sp>
          <p:nvSpPr>
            <p:cNvPr id="10" name="TextBox 9"/>
            <p:cNvSpPr txBox="1"/>
            <p:nvPr/>
          </p:nvSpPr>
          <p:spPr>
            <a:xfrm>
              <a:off x="1979341" y="6235649"/>
              <a:ext cx="780585" cy="369332"/>
            </a:xfrm>
            <a:prstGeom prst="rect">
              <a:avLst/>
            </a:prstGeom>
            <a:noFill/>
          </p:spPr>
          <p:txBody>
            <a:bodyPr wrap="square" rtlCol="0">
              <a:spAutoFit/>
            </a:bodyPr>
            <a:lstStyle/>
            <a:p>
              <a:pPr algn="ctr"/>
              <a:r>
                <a:rPr lang="en-US" dirty="0" smtClean="0"/>
                <a:t>0x1</a:t>
              </a:r>
              <a:endParaRPr lang="en-US" dirty="0"/>
            </a:p>
          </p:txBody>
        </p:sp>
        <p:sp>
          <p:nvSpPr>
            <p:cNvPr id="11" name="TextBox 10"/>
            <p:cNvSpPr txBox="1"/>
            <p:nvPr/>
          </p:nvSpPr>
          <p:spPr>
            <a:xfrm>
              <a:off x="2676291" y="6231004"/>
              <a:ext cx="780585" cy="369332"/>
            </a:xfrm>
            <a:prstGeom prst="rect">
              <a:avLst/>
            </a:prstGeom>
            <a:noFill/>
          </p:spPr>
          <p:txBody>
            <a:bodyPr wrap="square" rtlCol="0">
              <a:spAutoFit/>
            </a:bodyPr>
            <a:lstStyle/>
            <a:p>
              <a:pPr algn="ctr"/>
              <a:r>
                <a:rPr lang="en-US" dirty="0" smtClean="0"/>
                <a:t>0x2</a:t>
              </a:r>
              <a:endParaRPr lang="en-US" dirty="0"/>
            </a:p>
          </p:txBody>
        </p:sp>
        <p:sp>
          <p:nvSpPr>
            <p:cNvPr id="12" name="TextBox 11"/>
            <p:cNvSpPr txBox="1"/>
            <p:nvPr/>
          </p:nvSpPr>
          <p:spPr>
            <a:xfrm>
              <a:off x="6255834" y="6228476"/>
              <a:ext cx="780585" cy="369332"/>
            </a:xfrm>
            <a:prstGeom prst="rect">
              <a:avLst/>
            </a:prstGeom>
            <a:noFill/>
          </p:spPr>
          <p:txBody>
            <a:bodyPr wrap="square" rtlCol="0">
              <a:spAutoFit/>
            </a:bodyPr>
            <a:lstStyle/>
            <a:p>
              <a:pPr algn="ctr"/>
              <a:r>
                <a:rPr lang="en-US" dirty="0" smtClean="0"/>
                <a:t>0xA</a:t>
              </a:r>
              <a:endParaRPr lang="en-US" dirty="0"/>
            </a:p>
          </p:txBody>
        </p:sp>
      </p:grpSp>
      <p:grpSp>
        <p:nvGrpSpPr>
          <p:cNvPr id="25" name="Group 24"/>
          <p:cNvGrpSpPr/>
          <p:nvPr/>
        </p:nvGrpSpPr>
        <p:grpSpPr>
          <a:xfrm>
            <a:off x="1683834" y="5448301"/>
            <a:ext cx="7896127" cy="690445"/>
            <a:chOff x="1683834" y="5448301"/>
            <a:chExt cx="7896127" cy="690445"/>
          </a:xfrm>
        </p:grpSpPr>
        <p:sp>
          <p:nvSpPr>
            <p:cNvPr id="4" name="Rectangle 3"/>
            <p:cNvSpPr/>
            <p:nvPr/>
          </p:nvSpPr>
          <p:spPr>
            <a:xfrm>
              <a:off x="1683834" y="5452946"/>
              <a:ext cx="685800" cy="6858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9634" y="5448301"/>
              <a:ext cx="685800" cy="6858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55434" y="5448301"/>
              <a:ext cx="685800" cy="6858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46127" y="5448301"/>
              <a:ext cx="685800" cy="6858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753207" y="5643034"/>
              <a:ext cx="780585" cy="369332"/>
            </a:xfrm>
            <a:prstGeom prst="rect">
              <a:avLst/>
            </a:prstGeom>
            <a:noFill/>
          </p:spPr>
          <p:txBody>
            <a:bodyPr wrap="square" rtlCol="0">
              <a:spAutoFit/>
            </a:bodyPr>
            <a:lstStyle/>
            <a:p>
              <a:pPr algn="ctr"/>
              <a:r>
                <a:rPr lang="en-US" dirty="0" smtClean="0"/>
                <a:t>…</a:t>
              </a:r>
              <a:endParaRPr lang="en-US" dirty="0"/>
            </a:p>
          </p:txBody>
        </p:sp>
        <p:sp>
          <p:nvSpPr>
            <p:cNvPr id="17" name="TextBox 16"/>
            <p:cNvSpPr txBox="1"/>
            <p:nvPr/>
          </p:nvSpPr>
          <p:spPr>
            <a:xfrm>
              <a:off x="8799376" y="5644687"/>
              <a:ext cx="780585" cy="369332"/>
            </a:xfrm>
            <a:prstGeom prst="rect">
              <a:avLst/>
            </a:prstGeom>
            <a:noFill/>
          </p:spPr>
          <p:txBody>
            <a:bodyPr wrap="square" rtlCol="0">
              <a:spAutoFit/>
            </a:bodyPr>
            <a:lstStyle/>
            <a:p>
              <a:pPr algn="ctr"/>
              <a:r>
                <a:rPr lang="en-US" dirty="0" smtClean="0"/>
                <a:t>…</a:t>
              </a:r>
              <a:endParaRPr lang="en-US" dirty="0"/>
            </a:p>
          </p:txBody>
        </p:sp>
      </p:grpSp>
      <p:grpSp>
        <p:nvGrpSpPr>
          <p:cNvPr id="27" name="Group 26"/>
          <p:cNvGrpSpPr/>
          <p:nvPr/>
        </p:nvGrpSpPr>
        <p:grpSpPr>
          <a:xfrm>
            <a:off x="1807690" y="5643034"/>
            <a:ext cx="1813668" cy="369332"/>
            <a:chOff x="1807690" y="5643034"/>
            <a:chExt cx="1813668" cy="369332"/>
          </a:xfrm>
        </p:grpSpPr>
        <p:sp>
          <p:nvSpPr>
            <p:cNvPr id="18" name="TextBox 17"/>
            <p:cNvSpPr txBox="1"/>
            <p:nvPr/>
          </p:nvSpPr>
          <p:spPr>
            <a:xfrm>
              <a:off x="1807690" y="5643034"/>
              <a:ext cx="446048" cy="369332"/>
            </a:xfrm>
            <a:prstGeom prst="rect">
              <a:avLst/>
            </a:prstGeom>
            <a:noFill/>
          </p:spPr>
          <p:txBody>
            <a:bodyPr wrap="square" rtlCol="0">
              <a:spAutoFit/>
            </a:bodyPr>
            <a:lstStyle/>
            <a:p>
              <a:pPr algn="ctr"/>
              <a:r>
                <a:rPr lang="en-US" dirty="0"/>
                <a:t>x</a:t>
              </a:r>
            </a:p>
          </p:txBody>
        </p:sp>
        <p:sp>
          <p:nvSpPr>
            <p:cNvPr id="19" name="TextBox 18"/>
            <p:cNvSpPr txBox="1"/>
            <p:nvPr/>
          </p:nvSpPr>
          <p:spPr>
            <a:xfrm>
              <a:off x="2483530" y="5643034"/>
              <a:ext cx="446048" cy="369332"/>
            </a:xfrm>
            <a:prstGeom prst="rect">
              <a:avLst/>
            </a:prstGeom>
            <a:noFill/>
          </p:spPr>
          <p:txBody>
            <a:bodyPr wrap="square" rtlCol="0">
              <a:spAutoFit/>
            </a:bodyPr>
            <a:lstStyle/>
            <a:p>
              <a:pPr algn="ctr"/>
              <a:r>
                <a:rPr lang="en-US" dirty="0" smtClean="0"/>
                <a:t>y</a:t>
              </a:r>
              <a:endParaRPr lang="en-US" dirty="0"/>
            </a:p>
          </p:txBody>
        </p:sp>
        <p:sp>
          <p:nvSpPr>
            <p:cNvPr id="20" name="TextBox 19"/>
            <p:cNvSpPr txBox="1"/>
            <p:nvPr/>
          </p:nvSpPr>
          <p:spPr>
            <a:xfrm>
              <a:off x="3175310" y="5643034"/>
              <a:ext cx="446048" cy="369332"/>
            </a:xfrm>
            <a:prstGeom prst="rect">
              <a:avLst/>
            </a:prstGeom>
            <a:noFill/>
          </p:spPr>
          <p:txBody>
            <a:bodyPr wrap="square" rtlCol="0">
              <a:spAutoFit/>
            </a:bodyPr>
            <a:lstStyle/>
            <a:p>
              <a:pPr algn="ctr"/>
              <a:r>
                <a:rPr lang="en-US" dirty="0" smtClean="0"/>
                <a:t>z</a:t>
              </a:r>
              <a:endParaRPr lang="en-US" dirty="0"/>
            </a:p>
          </p:txBody>
        </p:sp>
      </p:grpSp>
    </p:spTree>
    <p:extLst>
      <p:ext uri="{BB962C8B-B14F-4D97-AF65-F5344CB8AC3E}">
        <p14:creationId xmlns:p14="http://schemas.microsoft.com/office/powerpoint/2010/main" val="56391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Computing the area</a:t>
            </a:r>
            <a:endParaRPr lang="en-US" dirty="0"/>
          </a:p>
        </p:txBody>
      </p:sp>
      <p:sp>
        <p:nvSpPr>
          <p:cNvPr id="3" name="Content Placeholder 2"/>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radius; </a:t>
            </a:r>
            <a:r>
              <a:rPr lang="en-US" dirty="0">
                <a:solidFill>
                  <a:schemeClr val="accent5"/>
                </a:solidFill>
                <a:latin typeface="Courier New" panose="02070309020205020404" pitchFamily="49" charset="0"/>
                <a:cs typeface="Courier New" panose="02070309020205020404" pitchFamily="49" charset="0"/>
              </a:rPr>
              <a:t>// Declare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area; </a:t>
            </a:r>
            <a:r>
              <a:rPr lang="en-US" dirty="0">
                <a:solidFill>
                  <a:schemeClr val="accent5"/>
                </a:solidFill>
                <a:latin typeface="Courier New" panose="02070309020205020404" pitchFamily="49" charset="0"/>
                <a:cs typeface="Courier New" panose="02070309020205020404" pitchFamily="49" charset="0"/>
              </a:rPr>
              <a:t>// Declare area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Assign a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New value is radius</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Compute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area =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results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4" name="Rectangle 10"/>
          <p:cNvSpPr>
            <a:spLocks noChangeArrowheads="1"/>
          </p:cNvSpPr>
          <p:nvPr/>
        </p:nvSpPr>
        <p:spPr bwMode="auto">
          <a:xfrm>
            <a:off x="2126166" y="2797098"/>
            <a:ext cx="4352693" cy="314092"/>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cxnSp>
        <p:nvCxnSpPr>
          <p:cNvPr id="6" name="Straight Connector 5"/>
          <p:cNvCxnSpPr/>
          <p:nvPr/>
        </p:nvCxnSpPr>
        <p:spPr>
          <a:xfrm>
            <a:off x="7582829" y="2097088"/>
            <a:ext cx="22303" cy="313283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83551" y="2097088"/>
            <a:ext cx="2230244" cy="369332"/>
          </a:xfrm>
          <a:prstGeom prst="rect">
            <a:avLst/>
          </a:prstGeom>
          <a:noFill/>
        </p:spPr>
        <p:txBody>
          <a:bodyPr wrap="square" rtlCol="0">
            <a:spAutoFit/>
          </a:bodyPr>
          <a:lstStyle/>
          <a:p>
            <a:pPr algn="ctr"/>
            <a:r>
              <a:rPr lang="en-US" dirty="0" smtClean="0"/>
              <a:t>Memory</a:t>
            </a:r>
            <a:endParaRPr lang="en-US" dirty="0"/>
          </a:p>
        </p:txBody>
      </p:sp>
      <p:cxnSp>
        <p:nvCxnSpPr>
          <p:cNvPr id="8" name="Straight Connector 7"/>
          <p:cNvCxnSpPr/>
          <p:nvPr/>
        </p:nvCxnSpPr>
        <p:spPr>
          <a:xfrm flipH="1">
            <a:off x="7582829" y="5229922"/>
            <a:ext cx="370220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83551" y="2583180"/>
            <a:ext cx="1177569"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r</a:t>
            </a:r>
            <a:r>
              <a:rPr lang="en-US" dirty="0" smtClean="0">
                <a:latin typeface="Courier New" panose="02070309020205020404" pitchFamily="49" charset="0"/>
                <a:cs typeface="Courier New" panose="02070309020205020404" pitchFamily="49" charset="0"/>
              </a:rPr>
              <a:t>adius</a:t>
            </a:r>
            <a:endParaRPr lang="en-US" dirty="0">
              <a:latin typeface="Courier New" panose="02070309020205020404" pitchFamily="49" charset="0"/>
              <a:cs typeface="Courier New" panose="02070309020205020404" pitchFamily="49" charset="0"/>
            </a:endParaRPr>
          </a:p>
        </p:txBody>
      </p:sp>
      <p:sp>
        <p:nvSpPr>
          <p:cNvPr id="24" name="TextBox 23"/>
          <p:cNvSpPr txBox="1"/>
          <p:nvPr/>
        </p:nvSpPr>
        <p:spPr>
          <a:xfrm>
            <a:off x="9872083" y="1459275"/>
            <a:ext cx="1412951" cy="369332"/>
          </a:xfrm>
          <a:prstGeom prst="rect">
            <a:avLst/>
          </a:prstGeom>
          <a:noFill/>
          <a:ln w="38100">
            <a:solidFill>
              <a:schemeClr val="accent1"/>
            </a:solidFill>
          </a:ln>
        </p:spPr>
        <p:txBody>
          <a:bodyPr wrap="none" rtlCol="0">
            <a:spAutoFit/>
          </a:bodyPr>
          <a:lstStyle/>
          <a:p>
            <a:r>
              <a:rPr lang="en-US" dirty="0" smtClean="0"/>
              <a:t>No value yet!</a:t>
            </a:r>
            <a:endParaRPr lang="en-US" dirty="0"/>
          </a:p>
        </p:txBody>
      </p:sp>
      <p:cxnSp>
        <p:nvCxnSpPr>
          <p:cNvPr id="26" name="Straight Connector 25"/>
          <p:cNvCxnSpPr/>
          <p:nvPr/>
        </p:nvCxnSpPr>
        <p:spPr>
          <a:xfrm flipH="1">
            <a:off x="11259983"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995861"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013795" y="2097088"/>
            <a:ext cx="1264122" cy="369332"/>
          </a:xfrm>
          <a:prstGeom prst="rect">
            <a:avLst/>
          </a:prstGeom>
          <a:noFill/>
        </p:spPr>
        <p:txBody>
          <a:bodyPr wrap="square" rtlCol="0">
            <a:spAutoFit/>
          </a:bodyPr>
          <a:lstStyle/>
          <a:p>
            <a:pPr algn="ctr"/>
            <a:r>
              <a:rPr lang="en-US" dirty="0" smtClean="0"/>
              <a:t>…</a:t>
            </a:r>
            <a:endParaRPr lang="en-US" dirty="0"/>
          </a:p>
        </p:txBody>
      </p:sp>
      <p:sp>
        <p:nvSpPr>
          <p:cNvPr id="29" name="TextBox 28"/>
          <p:cNvSpPr txBox="1"/>
          <p:nvPr/>
        </p:nvSpPr>
        <p:spPr>
          <a:xfrm>
            <a:off x="10007291" y="4491258"/>
            <a:ext cx="1252692" cy="369332"/>
          </a:xfrm>
          <a:prstGeom prst="rect">
            <a:avLst/>
          </a:prstGeom>
          <a:noFill/>
        </p:spPr>
        <p:txBody>
          <a:bodyPr wrap="square" rtlCol="0">
            <a:spAutoFit/>
          </a:bodyPr>
          <a:lstStyle/>
          <a:p>
            <a:pPr algn="ctr"/>
            <a:r>
              <a:rPr lang="en-US" dirty="0" smtClean="0"/>
              <a:t>…</a:t>
            </a:r>
            <a:endParaRPr lang="en-US" dirty="0"/>
          </a:p>
        </p:txBody>
      </p:sp>
      <p:sp>
        <p:nvSpPr>
          <p:cNvPr id="30" name="Rectangle 29"/>
          <p:cNvSpPr/>
          <p:nvPr/>
        </p:nvSpPr>
        <p:spPr>
          <a:xfrm>
            <a:off x="10013795" y="2583180"/>
            <a:ext cx="1246188"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0013795" y="2583180"/>
            <a:ext cx="1264122" cy="369332"/>
          </a:xfrm>
          <a:prstGeom prst="rect">
            <a:avLst/>
          </a:prstGeom>
          <a:noFill/>
        </p:spPr>
        <p:txBody>
          <a:bodyPr wrap="square" rtlCol="0">
            <a:spAutoFit/>
          </a:bodyPr>
          <a:lstStyle/>
          <a:p>
            <a:pPr algn="ctr"/>
            <a:r>
              <a:rPr lang="en-US" dirty="0" smtClean="0"/>
              <a:t>?</a:t>
            </a:r>
            <a:endParaRPr lang="en-US" dirty="0"/>
          </a:p>
        </p:txBody>
      </p:sp>
      <p:sp>
        <p:nvSpPr>
          <p:cNvPr id="32" name="TextBox 31"/>
          <p:cNvSpPr txBox="1"/>
          <p:nvPr/>
        </p:nvSpPr>
        <p:spPr>
          <a:xfrm>
            <a:off x="9246870" y="2583180"/>
            <a:ext cx="748991" cy="369332"/>
          </a:xfrm>
          <a:prstGeom prst="rect">
            <a:avLst/>
          </a:prstGeom>
          <a:noFill/>
        </p:spPr>
        <p:txBody>
          <a:bodyPr wrap="square" rtlCol="0">
            <a:spAutoFit/>
          </a:bodyPr>
          <a:lstStyle/>
          <a:p>
            <a:pPr algn="ctr"/>
            <a:r>
              <a:rPr lang="en-US" dirty="0" smtClean="0"/>
              <a:t>0xA</a:t>
            </a:r>
            <a:endParaRPr lang="en-US" dirty="0"/>
          </a:p>
        </p:txBody>
      </p:sp>
      <p:sp>
        <p:nvSpPr>
          <p:cNvPr id="33" name="TextBox 32"/>
          <p:cNvSpPr txBox="1"/>
          <p:nvPr/>
        </p:nvSpPr>
        <p:spPr>
          <a:xfrm>
            <a:off x="10020299" y="2927860"/>
            <a:ext cx="1257618" cy="369332"/>
          </a:xfrm>
          <a:prstGeom prst="rect">
            <a:avLst/>
          </a:prstGeom>
          <a:noFill/>
        </p:spPr>
        <p:txBody>
          <a:bodyPr wrap="square" rtlCol="0">
            <a:spAutoFit/>
          </a:bodyPr>
          <a:lstStyle/>
          <a:p>
            <a:pPr algn="ctr"/>
            <a:r>
              <a:rPr lang="en-US" dirty="0" smtClean="0"/>
              <a:t>…</a:t>
            </a:r>
            <a:endParaRPr lang="en-US" dirty="0"/>
          </a:p>
        </p:txBody>
      </p:sp>
      <p:sp>
        <p:nvSpPr>
          <p:cNvPr id="34" name="Rectangle 33"/>
          <p:cNvSpPr/>
          <p:nvPr/>
        </p:nvSpPr>
        <p:spPr>
          <a:xfrm>
            <a:off x="10020299" y="3373391"/>
            <a:ext cx="1239684"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0020300" y="3373391"/>
            <a:ext cx="1246188" cy="369332"/>
          </a:xfrm>
          <a:prstGeom prst="rect">
            <a:avLst/>
          </a:prstGeom>
          <a:noFill/>
        </p:spPr>
        <p:txBody>
          <a:bodyPr wrap="square" rtlCol="0">
            <a:spAutoFit/>
          </a:bodyPr>
          <a:lstStyle/>
          <a:p>
            <a:pPr algn="ctr"/>
            <a:r>
              <a:rPr lang="en-US" dirty="0" smtClean="0"/>
              <a:t>?</a:t>
            </a:r>
            <a:endParaRPr lang="en-US" dirty="0"/>
          </a:p>
        </p:txBody>
      </p:sp>
      <p:sp>
        <p:nvSpPr>
          <p:cNvPr id="36" name="TextBox 35"/>
          <p:cNvSpPr txBox="1"/>
          <p:nvPr/>
        </p:nvSpPr>
        <p:spPr>
          <a:xfrm>
            <a:off x="9253374" y="3373391"/>
            <a:ext cx="748991" cy="369332"/>
          </a:xfrm>
          <a:prstGeom prst="rect">
            <a:avLst/>
          </a:prstGeom>
          <a:noFill/>
        </p:spPr>
        <p:txBody>
          <a:bodyPr wrap="square" rtlCol="0">
            <a:spAutoFit/>
          </a:bodyPr>
          <a:lstStyle/>
          <a:p>
            <a:pPr algn="ctr"/>
            <a:r>
              <a:rPr lang="en-US" dirty="0" smtClean="0"/>
              <a:t>0xB</a:t>
            </a:r>
            <a:endParaRPr lang="en-US" dirty="0"/>
          </a:p>
        </p:txBody>
      </p:sp>
    </p:spTree>
    <p:extLst>
      <p:ext uri="{BB962C8B-B14F-4D97-AF65-F5344CB8AC3E}">
        <p14:creationId xmlns:p14="http://schemas.microsoft.com/office/powerpoint/2010/main" val="4151676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Computing the area</a:t>
            </a:r>
            <a:endParaRPr lang="en-US" dirty="0"/>
          </a:p>
        </p:txBody>
      </p:sp>
      <p:sp>
        <p:nvSpPr>
          <p:cNvPr id="3" name="Content Placeholder 2"/>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radius; </a:t>
            </a:r>
            <a:r>
              <a:rPr lang="en-US" dirty="0">
                <a:solidFill>
                  <a:schemeClr val="accent5"/>
                </a:solidFill>
                <a:latin typeface="Courier New" panose="02070309020205020404" pitchFamily="49" charset="0"/>
                <a:cs typeface="Courier New" panose="02070309020205020404" pitchFamily="49" charset="0"/>
              </a:rPr>
              <a:t>// Declare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area; </a:t>
            </a:r>
            <a:r>
              <a:rPr lang="en-US" dirty="0">
                <a:solidFill>
                  <a:schemeClr val="accent5"/>
                </a:solidFill>
                <a:latin typeface="Courier New" panose="02070309020205020404" pitchFamily="49" charset="0"/>
                <a:cs typeface="Courier New" panose="02070309020205020404" pitchFamily="49" charset="0"/>
              </a:rPr>
              <a:t>// Declare area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Assign a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New value is radius</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Compute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area =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results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4" name="Rectangle 10"/>
          <p:cNvSpPr>
            <a:spLocks noChangeArrowheads="1"/>
          </p:cNvSpPr>
          <p:nvPr/>
        </p:nvSpPr>
        <p:spPr bwMode="auto">
          <a:xfrm>
            <a:off x="2123982" y="3048558"/>
            <a:ext cx="3817110" cy="320212"/>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cxnSp>
        <p:nvCxnSpPr>
          <p:cNvPr id="6" name="Straight Connector 5"/>
          <p:cNvCxnSpPr/>
          <p:nvPr/>
        </p:nvCxnSpPr>
        <p:spPr>
          <a:xfrm>
            <a:off x="7582829" y="2097088"/>
            <a:ext cx="22303" cy="313283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83551" y="2097088"/>
            <a:ext cx="2230244" cy="369332"/>
          </a:xfrm>
          <a:prstGeom prst="rect">
            <a:avLst/>
          </a:prstGeom>
          <a:noFill/>
        </p:spPr>
        <p:txBody>
          <a:bodyPr wrap="square" rtlCol="0">
            <a:spAutoFit/>
          </a:bodyPr>
          <a:lstStyle/>
          <a:p>
            <a:pPr algn="ctr"/>
            <a:r>
              <a:rPr lang="en-US" dirty="0" smtClean="0"/>
              <a:t>Memory</a:t>
            </a:r>
            <a:endParaRPr lang="en-US" dirty="0"/>
          </a:p>
        </p:txBody>
      </p:sp>
      <p:cxnSp>
        <p:nvCxnSpPr>
          <p:cNvPr id="8" name="Straight Connector 7"/>
          <p:cNvCxnSpPr/>
          <p:nvPr/>
        </p:nvCxnSpPr>
        <p:spPr>
          <a:xfrm flipH="1">
            <a:off x="7582829" y="5229922"/>
            <a:ext cx="370220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83551" y="2578369"/>
            <a:ext cx="1177569"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r</a:t>
            </a:r>
            <a:r>
              <a:rPr lang="en-US" dirty="0" smtClean="0">
                <a:latin typeface="Courier New" panose="02070309020205020404" pitchFamily="49" charset="0"/>
                <a:cs typeface="Courier New" panose="02070309020205020404" pitchFamily="49" charset="0"/>
              </a:rPr>
              <a:t>adius</a:t>
            </a:r>
            <a:endParaRPr lang="en-US" dirty="0">
              <a:latin typeface="Courier New" panose="02070309020205020404" pitchFamily="49" charset="0"/>
              <a:cs typeface="Courier New" panose="02070309020205020404" pitchFamily="49" charset="0"/>
            </a:endParaRPr>
          </a:p>
        </p:txBody>
      </p:sp>
      <p:sp>
        <p:nvSpPr>
          <p:cNvPr id="28" name="TextBox 27"/>
          <p:cNvSpPr txBox="1"/>
          <p:nvPr/>
        </p:nvSpPr>
        <p:spPr>
          <a:xfrm>
            <a:off x="7837216" y="3368770"/>
            <a:ext cx="1177569" cy="369332"/>
          </a:xfrm>
          <a:prstGeom prst="rect">
            <a:avLst/>
          </a:prstGeom>
          <a:noFill/>
        </p:spPr>
        <p:txBody>
          <a:bodyPr wrap="square" rtlCol="0">
            <a:spAutoFit/>
          </a:bodyPr>
          <a:lstStyle/>
          <a:p>
            <a:pPr algn="ctr"/>
            <a:r>
              <a:rPr lang="en-US" dirty="0" smtClean="0">
                <a:latin typeface="Courier New" panose="02070309020205020404" pitchFamily="49" charset="0"/>
                <a:cs typeface="Courier New" panose="02070309020205020404" pitchFamily="49" charset="0"/>
              </a:rPr>
              <a:t>area</a:t>
            </a:r>
            <a:endParaRPr lang="en-US" dirty="0">
              <a:latin typeface="Courier New" panose="02070309020205020404" pitchFamily="49" charset="0"/>
              <a:cs typeface="Courier New" panose="02070309020205020404" pitchFamily="49" charset="0"/>
            </a:endParaRPr>
          </a:p>
        </p:txBody>
      </p:sp>
      <p:cxnSp>
        <p:nvCxnSpPr>
          <p:cNvPr id="29" name="Straight Connector 28"/>
          <p:cNvCxnSpPr/>
          <p:nvPr/>
        </p:nvCxnSpPr>
        <p:spPr>
          <a:xfrm flipH="1">
            <a:off x="11259983"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995861"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013795" y="2097088"/>
            <a:ext cx="1264122" cy="369332"/>
          </a:xfrm>
          <a:prstGeom prst="rect">
            <a:avLst/>
          </a:prstGeom>
          <a:noFill/>
        </p:spPr>
        <p:txBody>
          <a:bodyPr wrap="square" rtlCol="0">
            <a:spAutoFit/>
          </a:bodyPr>
          <a:lstStyle/>
          <a:p>
            <a:pPr algn="ctr"/>
            <a:r>
              <a:rPr lang="en-US" dirty="0" smtClean="0"/>
              <a:t>…</a:t>
            </a:r>
            <a:endParaRPr lang="en-US" dirty="0"/>
          </a:p>
        </p:txBody>
      </p:sp>
      <p:sp>
        <p:nvSpPr>
          <p:cNvPr id="32" name="TextBox 31"/>
          <p:cNvSpPr txBox="1"/>
          <p:nvPr/>
        </p:nvSpPr>
        <p:spPr>
          <a:xfrm>
            <a:off x="10007291" y="4491258"/>
            <a:ext cx="1252692" cy="369332"/>
          </a:xfrm>
          <a:prstGeom prst="rect">
            <a:avLst/>
          </a:prstGeom>
          <a:noFill/>
        </p:spPr>
        <p:txBody>
          <a:bodyPr wrap="square" rtlCol="0">
            <a:spAutoFit/>
          </a:bodyPr>
          <a:lstStyle/>
          <a:p>
            <a:pPr algn="ctr"/>
            <a:r>
              <a:rPr lang="en-US" dirty="0" smtClean="0"/>
              <a:t>…</a:t>
            </a:r>
            <a:endParaRPr lang="en-US" dirty="0"/>
          </a:p>
        </p:txBody>
      </p:sp>
      <p:sp>
        <p:nvSpPr>
          <p:cNvPr id="33" name="Rectangle 32"/>
          <p:cNvSpPr/>
          <p:nvPr/>
        </p:nvSpPr>
        <p:spPr>
          <a:xfrm>
            <a:off x="10013795" y="2583180"/>
            <a:ext cx="1246188"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0013795" y="2583180"/>
            <a:ext cx="1264122" cy="369332"/>
          </a:xfrm>
          <a:prstGeom prst="rect">
            <a:avLst/>
          </a:prstGeom>
          <a:noFill/>
        </p:spPr>
        <p:txBody>
          <a:bodyPr wrap="square" rtlCol="0">
            <a:spAutoFit/>
          </a:bodyPr>
          <a:lstStyle/>
          <a:p>
            <a:pPr algn="ctr"/>
            <a:r>
              <a:rPr lang="en-US" dirty="0" smtClean="0"/>
              <a:t>?</a:t>
            </a:r>
            <a:endParaRPr lang="en-US" dirty="0"/>
          </a:p>
        </p:txBody>
      </p:sp>
      <p:sp>
        <p:nvSpPr>
          <p:cNvPr id="35" name="TextBox 34"/>
          <p:cNvSpPr txBox="1"/>
          <p:nvPr/>
        </p:nvSpPr>
        <p:spPr>
          <a:xfrm>
            <a:off x="9246870" y="2583180"/>
            <a:ext cx="748991" cy="369332"/>
          </a:xfrm>
          <a:prstGeom prst="rect">
            <a:avLst/>
          </a:prstGeom>
          <a:noFill/>
        </p:spPr>
        <p:txBody>
          <a:bodyPr wrap="square" rtlCol="0">
            <a:spAutoFit/>
          </a:bodyPr>
          <a:lstStyle/>
          <a:p>
            <a:pPr algn="ctr"/>
            <a:r>
              <a:rPr lang="en-US" dirty="0" smtClean="0"/>
              <a:t>0xA</a:t>
            </a:r>
            <a:endParaRPr lang="en-US" dirty="0"/>
          </a:p>
        </p:txBody>
      </p:sp>
      <p:sp>
        <p:nvSpPr>
          <p:cNvPr id="36" name="TextBox 35"/>
          <p:cNvSpPr txBox="1"/>
          <p:nvPr/>
        </p:nvSpPr>
        <p:spPr>
          <a:xfrm>
            <a:off x="10020299" y="2927860"/>
            <a:ext cx="1257618" cy="369332"/>
          </a:xfrm>
          <a:prstGeom prst="rect">
            <a:avLst/>
          </a:prstGeom>
          <a:noFill/>
        </p:spPr>
        <p:txBody>
          <a:bodyPr wrap="square" rtlCol="0">
            <a:spAutoFit/>
          </a:bodyPr>
          <a:lstStyle/>
          <a:p>
            <a:pPr algn="ctr"/>
            <a:r>
              <a:rPr lang="en-US" dirty="0" smtClean="0"/>
              <a:t>…</a:t>
            </a:r>
            <a:endParaRPr lang="en-US" dirty="0"/>
          </a:p>
        </p:txBody>
      </p:sp>
      <p:sp>
        <p:nvSpPr>
          <p:cNvPr id="37" name="Rectangle 36"/>
          <p:cNvSpPr/>
          <p:nvPr/>
        </p:nvSpPr>
        <p:spPr>
          <a:xfrm>
            <a:off x="10020299" y="3373391"/>
            <a:ext cx="1239684"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020300" y="3373391"/>
            <a:ext cx="1246188" cy="369332"/>
          </a:xfrm>
          <a:prstGeom prst="rect">
            <a:avLst/>
          </a:prstGeom>
          <a:noFill/>
        </p:spPr>
        <p:txBody>
          <a:bodyPr wrap="square" rtlCol="0">
            <a:spAutoFit/>
          </a:bodyPr>
          <a:lstStyle/>
          <a:p>
            <a:pPr algn="ctr"/>
            <a:r>
              <a:rPr lang="en-US" dirty="0" smtClean="0"/>
              <a:t>?</a:t>
            </a:r>
            <a:endParaRPr lang="en-US" dirty="0"/>
          </a:p>
        </p:txBody>
      </p:sp>
      <p:sp>
        <p:nvSpPr>
          <p:cNvPr id="39" name="TextBox 38"/>
          <p:cNvSpPr txBox="1"/>
          <p:nvPr/>
        </p:nvSpPr>
        <p:spPr>
          <a:xfrm>
            <a:off x="9253374" y="3373391"/>
            <a:ext cx="748991" cy="369332"/>
          </a:xfrm>
          <a:prstGeom prst="rect">
            <a:avLst/>
          </a:prstGeom>
          <a:noFill/>
        </p:spPr>
        <p:txBody>
          <a:bodyPr wrap="square" rtlCol="0">
            <a:spAutoFit/>
          </a:bodyPr>
          <a:lstStyle/>
          <a:p>
            <a:pPr algn="ctr"/>
            <a:r>
              <a:rPr lang="en-US" dirty="0" smtClean="0"/>
              <a:t>0xB</a:t>
            </a:r>
            <a:endParaRPr lang="en-US" dirty="0"/>
          </a:p>
        </p:txBody>
      </p:sp>
    </p:spTree>
    <p:extLst>
      <p:ext uri="{BB962C8B-B14F-4D97-AF65-F5344CB8AC3E}">
        <p14:creationId xmlns:p14="http://schemas.microsoft.com/office/powerpoint/2010/main" val="1163624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Computing the area</a:t>
            </a:r>
            <a:endParaRPr lang="en-US" dirty="0"/>
          </a:p>
        </p:txBody>
      </p:sp>
      <p:sp>
        <p:nvSpPr>
          <p:cNvPr id="3" name="Content Placeholder 2"/>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radius; </a:t>
            </a:r>
            <a:r>
              <a:rPr lang="en-US" dirty="0">
                <a:solidFill>
                  <a:schemeClr val="accent5"/>
                </a:solidFill>
                <a:latin typeface="Courier New" panose="02070309020205020404" pitchFamily="49" charset="0"/>
                <a:cs typeface="Courier New" panose="02070309020205020404" pitchFamily="49" charset="0"/>
              </a:rPr>
              <a:t>// Declare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area; </a:t>
            </a:r>
            <a:r>
              <a:rPr lang="en-US" dirty="0">
                <a:solidFill>
                  <a:schemeClr val="accent5"/>
                </a:solidFill>
                <a:latin typeface="Courier New" panose="02070309020205020404" pitchFamily="49" charset="0"/>
                <a:cs typeface="Courier New" panose="02070309020205020404" pitchFamily="49" charset="0"/>
              </a:rPr>
              <a:t>// Declare area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Assign a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New value is radius</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Compute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area =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results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4" name="Rectangle 10"/>
          <p:cNvSpPr>
            <a:spLocks noChangeArrowheads="1"/>
          </p:cNvSpPr>
          <p:nvPr/>
        </p:nvSpPr>
        <p:spPr bwMode="auto">
          <a:xfrm>
            <a:off x="2123981" y="3553436"/>
            <a:ext cx="4732159" cy="607084"/>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cxnSp>
        <p:nvCxnSpPr>
          <p:cNvPr id="6" name="Straight Connector 5"/>
          <p:cNvCxnSpPr/>
          <p:nvPr/>
        </p:nvCxnSpPr>
        <p:spPr>
          <a:xfrm>
            <a:off x="7582829" y="2097088"/>
            <a:ext cx="22303" cy="313283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83551" y="2097088"/>
            <a:ext cx="2230244" cy="369332"/>
          </a:xfrm>
          <a:prstGeom prst="rect">
            <a:avLst/>
          </a:prstGeom>
          <a:noFill/>
        </p:spPr>
        <p:txBody>
          <a:bodyPr wrap="square" rtlCol="0">
            <a:spAutoFit/>
          </a:bodyPr>
          <a:lstStyle/>
          <a:p>
            <a:pPr algn="ctr"/>
            <a:r>
              <a:rPr lang="en-US" dirty="0" smtClean="0"/>
              <a:t>Memory</a:t>
            </a:r>
            <a:endParaRPr lang="en-US" dirty="0"/>
          </a:p>
        </p:txBody>
      </p:sp>
      <p:cxnSp>
        <p:nvCxnSpPr>
          <p:cNvPr id="8" name="Straight Connector 7"/>
          <p:cNvCxnSpPr/>
          <p:nvPr/>
        </p:nvCxnSpPr>
        <p:spPr>
          <a:xfrm flipH="1">
            <a:off x="7582829" y="5229922"/>
            <a:ext cx="370220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83551" y="2578369"/>
            <a:ext cx="1177569"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r</a:t>
            </a:r>
            <a:r>
              <a:rPr lang="en-US" dirty="0" smtClean="0">
                <a:latin typeface="Courier New" panose="02070309020205020404" pitchFamily="49" charset="0"/>
                <a:cs typeface="Courier New" panose="02070309020205020404" pitchFamily="49" charset="0"/>
              </a:rPr>
              <a:t>adius</a:t>
            </a:r>
            <a:endParaRPr lang="en-US" dirty="0">
              <a:latin typeface="Courier New" panose="02070309020205020404" pitchFamily="49" charset="0"/>
              <a:cs typeface="Courier New" panose="02070309020205020404" pitchFamily="49" charset="0"/>
            </a:endParaRPr>
          </a:p>
        </p:txBody>
      </p:sp>
      <p:sp>
        <p:nvSpPr>
          <p:cNvPr id="28" name="TextBox 27"/>
          <p:cNvSpPr txBox="1"/>
          <p:nvPr/>
        </p:nvSpPr>
        <p:spPr>
          <a:xfrm>
            <a:off x="7837216" y="3368770"/>
            <a:ext cx="1177569" cy="369332"/>
          </a:xfrm>
          <a:prstGeom prst="rect">
            <a:avLst/>
          </a:prstGeom>
          <a:noFill/>
        </p:spPr>
        <p:txBody>
          <a:bodyPr wrap="square" rtlCol="0">
            <a:spAutoFit/>
          </a:bodyPr>
          <a:lstStyle/>
          <a:p>
            <a:pPr algn="ctr"/>
            <a:r>
              <a:rPr lang="en-US" dirty="0" smtClean="0">
                <a:latin typeface="Courier New" panose="02070309020205020404" pitchFamily="49" charset="0"/>
                <a:cs typeface="Courier New" panose="02070309020205020404" pitchFamily="49" charset="0"/>
              </a:rPr>
              <a:t>area</a:t>
            </a:r>
            <a:endParaRPr lang="en-US" dirty="0">
              <a:latin typeface="Courier New" panose="02070309020205020404" pitchFamily="49" charset="0"/>
              <a:cs typeface="Courier New" panose="02070309020205020404" pitchFamily="49" charset="0"/>
            </a:endParaRPr>
          </a:p>
        </p:txBody>
      </p:sp>
      <p:sp>
        <p:nvSpPr>
          <p:cNvPr id="5" name="TextBox 4"/>
          <p:cNvSpPr txBox="1"/>
          <p:nvPr/>
        </p:nvSpPr>
        <p:spPr>
          <a:xfrm>
            <a:off x="8476138" y="427166"/>
            <a:ext cx="2303461" cy="1200329"/>
          </a:xfrm>
          <a:prstGeom prst="rect">
            <a:avLst/>
          </a:prstGeom>
          <a:noFill/>
          <a:ln w="38100">
            <a:solidFill>
              <a:schemeClr val="accent1"/>
            </a:solidFill>
          </a:ln>
        </p:spPr>
        <p:txBody>
          <a:bodyPr wrap="square" rtlCol="0">
            <a:spAutoFit/>
          </a:bodyPr>
          <a:lstStyle/>
          <a:p>
            <a:pPr algn="ctr"/>
            <a:r>
              <a:rPr lang="en-US" dirty="0" smtClean="0"/>
              <a:t>Special symbol = means assignment, or giving a value to a variable</a:t>
            </a:r>
          </a:p>
        </p:txBody>
      </p:sp>
      <p:cxnSp>
        <p:nvCxnSpPr>
          <p:cNvPr id="24" name="Straight Connector 23"/>
          <p:cNvCxnSpPr/>
          <p:nvPr/>
        </p:nvCxnSpPr>
        <p:spPr>
          <a:xfrm flipH="1">
            <a:off x="11259983"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995861"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013795" y="2097088"/>
            <a:ext cx="1264122" cy="369332"/>
          </a:xfrm>
          <a:prstGeom prst="rect">
            <a:avLst/>
          </a:prstGeom>
          <a:noFill/>
        </p:spPr>
        <p:txBody>
          <a:bodyPr wrap="square" rtlCol="0">
            <a:spAutoFit/>
          </a:bodyPr>
          <a:lstStyle/>
          <a:p>
            <a:pPr algn="ctr"/>
            <a:r>
              <a:rPr lang="en-US" dirty="0" smtClean="0"/>
              <a:t>…</a:t>
            </a:r>
            <a:endParaRPr lang="en-US" dirty="0"/>
          </a:p>
        </p:txBody>
      </p:sp>
      <p:sp>
        <p:nvSpPr>
          <p:cNvPr id="31" name="TextBox 30"/>
          <p:cNvSpPr txBox="1"/>
          <p:nvPr/>
        </p:nvSpPr>
        <p:spPr>
          <a:xfrm>
            <a:off x="10007291" y="4491258"/>
            <a:ext cx="1252692" cy="369332"/>
          </a:xfrm>
          <a:prstGeom prst="rect">
            <a:avLst/>
          </a:prstGeom>
          <a:noFill/>
        </p:spPr>
        <p:txBody>
          <a:bodyPr wrap="square" rtlCol="0">
            <a:spAutoFit/>
          </a:bodyPr>
          <a:lstStyle/>
          <a:p>
            <a:pPr algn="ctr"/>
            <a:r>
              <a:rPr lang="en-US" dirty="0" smtClean="0"/>
              <a:t>…</a:t>
            </a:r>
            <a:endParaRPr lang="en-US" dirty="0"/>
          </a:p>
        </p:txBody>
      </p:sp>
      <p:sp>
        <p:nvSpPr>
          <p:cNvPr id="32" name="Rectangle 31"/>
          <p:cNvSpPr/>
          <p:nvPr/>
        </p:nvSpPr>
        <p:spPr>
          <a:xfrm>
            <a:off x="10013795" y="2583180"/>
            <a:ext cx="1246188"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013795" y="2583180"/>
            <a:ext cx="1264122" cy="369332"/>
          </a:xfrm>
          <a:prstGeom prst="rect">
            <a:avLst/>
          </a:prstGeom>
          <a:noFill/>
        </p:spPr>
        <p:txBody>
          <a:bodyPr wrap="square" rtlCol="0">
            <a:spAutoFit/>
          </a:bodyPr>
          <a:lstStyle/>
          <a:p>
            <a:pPr algn="ctr"/>
            <a:r>
              <a:rPr lang="en-US" dirty="0" smtClean="0"/>
              <a:t>20</a:t>
            </a:r>
            <a:endParaRPr lang="en-US" dirty="0"/>
          </a:p>
        </p:txBody>
      </p:sp>
      <p:sp>
        <p:nvSpPr>
          <p:cNvPr id="34" name="TextBox 33"/>
          <p:cNvSpPr txBox="1"/>
          <p:nvPr/>
        </p:nvSpPr>
        <p:spPr>
          <a:xfrm>
            <a:off x="9246870" y="2583180"/>
            <a:ext cx="748991" cy="369332"/>
          </a:xfrm>
          <a:prstGeom prst="rect">
            <a:avLst/>
          </a:prstGeom>
          <a:noFill/>
        </p:spPr>
        <p:txBody>
          <a:bodyPr wrap="square" rtlCol="0">
            <a:spAutoFit/>
          </a:bodyPr>
          <a:lstStyle/>
          <a:p>
            <a:pPr algn="ctr"/>
            <a:r>
              <a:rPr lang="en-US" dirty="0" smtClean="0"/>
              <a:t>0xA</a:t>
            </a:r>
            <a:endParaRPr lang="en-US" dirty="0"/>
          </a:p>
        </p:txBody>
      </p:sp>
      <p:sp>
        <p:nvSpPr>
          <p:cNvPr id="35" name="TextBox 34"/>
          <p:cNvSpPr txBox="1"/>
          <p:nvPr/>
        </p:nvSpPr>
        <p:spPr>
          <a:xfrm>
            <a:off x="10020299" y="2927860"/>
            <a:ext cx="1257618" cy="369332"/>
          </a:xfrm>
          <a:prstGeom prst="rect">
            <a:avLst/>
          </a:prstGeom>
          <a:noFill/>
        </p:spPr>
        <p:txBody>
          <a:bodyPr wrap="square" rtlCol="0">
            <a:spAutoFit/>
          </a:bodyPr>
          <a:lstStyle/>
          <a:p>
            <a:pPr algn="ctr"/>
            <a:r>
              <a:rPr lang="en-US" dirty="0" smtClean="0"/>
              <a:t>…</a:t>
            </a:r>
            <a:endParaRPr lang="en-US" dirty="0"/>
          </a:p>
        </p:txBody>
      </p:sp>
      <p:sp>
        <p:nvSpPr>
          <p:cNvPr id="36" name="Rectangle 35"/>
          <p:cNvSpPr/>
          <p:nvPr/>
        </p:nvSpPr>
        <p:spPr>
          <a:xfrm>
            <a:off x="10020299" y="3373391"/>
            <a:ext cx="1239684"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020300" y="3373391"/>
            <a:ext cx="1246188" cy="369332"/>
          </a:xfrm>
          <a:prstGeom prst="rect">
            <a:avLst/>
          </a:prstGeom>
          <a:noFill/>
        </p:spPr>
        <p:txBody>
          <a:bodyPr wrap="square" rtlCol="0">
            <a:spAutoFit/>
          </a:bodyPr>
          <a:lstStyle/>
          <a:p>
            <a:pPr algn="ctr"/>
            <a:r>
              <a:rPr lang="en-US" dirty="0" smtClean="0"/>
              <a:t>?</a:t>
            </a:r>
            <a:endParaRPr lang="en-US" dirty="0"/>
          </a:p>
        </p:txBody>
      </p:sp>
      <p:sp>
        <p:nvSpPr>
          <p:cNvPr id="38" name="TextBox 37"/>
          <p:cNvSpPr txBox="1"/>
          <p:nvPr/>
        </p:nvSpPr>
        <p:spPr>
          <a:xfrm>
            <a:off x="9253374" y="3373391"/>
            <a:ext cx="748991" cy="369332"/>
          </a:xfrm>
          <a:prstGeom prst="rect">
            <a:avLst/>
          </a:prstGeom>
          <a:noFill/>
        </p:spPr>
        <p:txBody>
          <a:bodyPr wrap="square" rtlCol="0">
            <a:spAutoFit/>
          </a:bodyPr>
          <a:lstStyle/>
          <a:p>
            <a:pPr algn="ctr"/>
            <a:r>
              <a:rPr lang="en-US" dirty="0" smtClean="0"/>
              <a:t>0xB</a:t>
            </a:r>
            <a:endParaRPr lang="en-US" dirty="0"/>
          </a:p>
        </p:txBody>
      </p:sp>
    </p:spTree>
    <p:extLst>
      <p:ext uri="{BB962C8B-B14F-4D97-AF65-F5344CB8AC3E}">
        <p14:creationId xmlns:p14="http://schemas.microsoft.com/office/powerpoint/2010/main" val="37765487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768</TotalTime>
  <Words>2865</Words>
  <Application>Microsoft Office PowerPoint</Application>
  <PresentationFormat>Widescreen</PresentationFormat>
  <Paragraphs>455</Paragraphs>
  <Slides>58</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8" baseType="lpstr">
      <vt:lpstr>Arial</vt:lpstr>
      <vt:lpstr>Calibri</vt:lpstr>
      <vt:lpstr>Cambria Math</vt:lpstr>
      <vt:lpstr>Courier New</vt:lpstr>
      <vt:lpstr>Monotype Sorts</vt:lpstr>
      <vt:lpstr>Times New Roman</vt:lpstr>
      <vt:lpstr>Trebuchet MS</vt:lpstr>
      <vt:lpstr>Tw Cen MT</vt:lpstr>
      <vt:lpstr>Circuit</vt:lpstr>
      <vt:lpstr>Picture</vt:lpstr>
      <vt:lpstr>Interactive learning</vt:lpstr>
      <vt:lpstr>Chapter 2  Elementary Programming</vt:lpstr>
      <vt:lpstr>Next step in programming</vt:lpstr>
      <vt:lpstr>Example: Computing the area</vt:lpstr>
      <vt:lpstr>Tracing</vt:lpstr>
      <vt:lpstr>Memory</vt:lpstr>
      <vt:lpstr>Example: Computing the area</vt:lpstr>
      <vt:lpstr>Example: Computing the area</vt:lpstr>
      <vt:lpstr>Example: Computing the area</vt:lpstr>
      <vt:lpstr>Example: Computing the area</vt:lpstr>
      <vt:lpstr>Example: Computing the area</vt:lpstr>
      <vt:lpstr>Reading Input from the Console</vt:lpstr>
      <vt:lpstr>Programming with Data</vt:lpstr>
      <vt:lpstr>Hold on a sec! I thought computers were all 0's and 1's?</vt:lpstr>
      <vt:lpstr>0's and 1's</vt:lpstr>
      <vt:lpstr>Integer Representation</vt:lpstr>
      <vt:lpstr>Integer Representation</vt:lpstr>
      <vt:lpstr>Integer Representation</vt:lpstr>
      <vt:lpstr>Numerical Data Types</vt:lpstr>
      <vt:lpstr>Activity</vt:lpstr>
      <vt:lpstr>Variables and naming</vt:lpstr>
      <vt:lpstr>Identifiers (names)</vt:lpstr>
      <vt:lpstr>Declaring Variables</vt:lpstr>
      <vt:lpstr>Assignment Statements</vt:lpstr>
      <vt:lpstr>Declaring and Initializing in One Step</vt:lpstr>
      <vt:lpstr>Named Constants</vt:lpstr>
      <vt:lpstr>Naming Conventions</vt:lpstr>
      <vt:lpstr>Naming Conventions</vt:lpstr>
      <vt:lpstr>Literals</vt:lpstr>
      <vt:lpstr>Integer Literals</vt:lpstr>
      <vt:lpstr>Floating-Point Literals</vt:lpstr>
      <vt:lpstr>Scientific Notation</vt:lpstr>
      <vt:lpstr>Reading Numbers from the Keyboard</vt:lpstr>
      <vt:lpstr>Expressions</vt:lpstr>
      <vt:lpstr>Numeric Operators</vt:lpstr>
      <vt:lpstr>Arithmetic Expressions</vt:lpstr>
      <vt:lpstr>How to Evaluate an Expression</vt:lpstr>
      <vt:lpstr>Exercise</vt:lpstr>
      <vt:lpstr>Integers Division</vt:lpstr>
      <vt:lpstr>Floating-point numbers (double)</vt:lpstr>
      <vt:lpstr>double vs. float </vt:lpstr>
      <vt:lpstr>Augmented Assignment Operators</vt:lpstr>
      <vt:lpstr>Increment and Decrement Operators</vt:lpstr>
      <vt:lpstr>Increment and Decrement Operators</vt:lpstr>
      <vt:lpstr>Increment and Decrement Operators</vt:lpstr>
      <vt:lpstr>Assignment Expressions and Assignment Statements</vt:lpstr>
      <vt:lpstr>Type Conversion</vt:lpstr>
      <vt:lpstr>Numeric Type Conversion</vt:lpstr>
      <vt:lpstr>Conversion Rules</vt:lpstr>
      <vt:lpstr>Type Casting</vt:lpstr>
      <vt:lpstr>Temporaries – Unseen “variables”</vt:lpstr>
      <vt:lpstr>Exercise</vt:lpstr>
      <vt:lpstr>Common Errors and Pitfalls</vt:lpstr>
      <vt:lpstr>Common Error 1 Undeclared/Uninitialized/unused Variables</vt:lpstr>
      <vt:lpstr>Common Error 2 Integer Overflow</vt:lpstr>
      <vt:lpstr>Common Error 3 Round-off Errors</vt:lpstr>
      <vt:lpstr>Common Error 4 Unintended Integer Division</vt:lpstr>
      <vt:lpstr>Common Pitfall 1 Redundant Input Objects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Jory Denny</cp:lastModifiedBy>
  <cp:revision>81</cp:revision>
  <dcterms:created xsi:type="dcterms:W3CDTF">2016-08-19T17:15:05Z</dcterms:created>
  <dcterms:modified xsi:type="dcterms:W3CDTF">2017-08-31T14:05:50Z</dcterms:modified>
</cp:coreProperties>
</file>