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426" r:id="rId2"/>
    <p:sldId id="491" r:id="rId3"/>
    <p:sldId id="493" r:id="rId4"/>
    <p:sldId id="494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41" r:id="rId14"/>
    <p:sldId id="556" r:id="rId15"/>
    <p:sldId id="557" r:id="rId16"/>
    <p:sldId id="521" r:id="rId17"/>
    <p:sldId id="504" r:id="rId18"/>
    <p:sldId id="505" r:id="rId19"/>
    <p:sldId id="506" r:id="rId20"/>
    <p:sldId id="522" r:id="rId21"/>
    <p:sldId id="524" r:id="rId22"/>
    <p:sldId id="525" r:id="rId23"/>
    <p:sldId id="526" r:id="rId24"/>
    <p:sldId id="527" r:id="rId25"/>
    <p:sldId id="528" r:id="rId26"/>
    <p:sldId id="529" r:id="rId27"/>
    <p:sldId id="530" r:id="rId28"/>
    <p:sldId id="531" r:id="rId29"/>
    <p:sldId id="532" r:id="rId30"/>
    <p:sldId id="533" r:id="rId31"/>
    <p:sldId id="535" r:id="rId32"/>
    <p:sldId id="536" r:id="rId33"/>
    <p:sldId id="537" r:id="rId34"/>
    <p:sldId id="538" r:id="rId35"/>
    <p:sldId id="53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1783" autoAdjust="0"/>
  </p:normalViewPr>
  <p:slideViewPr>
    <p:cSldViewPr snapToGrid="0">
      <p:cViewPr varScale="1">
        <p:scale>
          <a:sx n="60" d="100"/>
          <a:sy n="60" d="100"/>
        </p:scale>
        <p:origin x="88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6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0E9E9B5C-E18A-4E27-BDD2-ED1D9B5C2DA4}" type="datetime8">
              <a:rPr lang="zh-TW" altLang="en-US" sz="1200">
                <a:ea typeface="新細明體" pitchFamily="18" charset="-120"/>
              </a:rPr>
              <a:pPr eaLnBrk="1" hangingPunct="1"/>
              <a:t>二○一七年三月九日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B454D488-2BED-4976-A4E1-0966C406F803}" type="slidenum">
              <a:rPr lang="zh-TW" altLang="en-US" sz="1200">
                <a:ea typeface="新細明體" pitchFamily="18" charset="-120"/>
              </a:rPr>
              <a:pPr eaLnBrk="1" hangingPunct="1"/>
              <a:t>26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*The labels within the cloud are not changed thereafter</a:t>
            </a:r>
          </a:p>
        </p:txBody>
      </p:sp>
    </p:spTree>
    <p:extLst>
      <p:ext uri="{BB962C8B-B14F-4D97-AF65-F5344CB8AC3E}">
        <p14:creationId xmlns:p14="http://schemas.microsoft.com/office/powerpoint/2010/main" val="1150927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80962BF-B169-41B5-B420-E382E9288060}" type="datetime8">
              <a:rPr lang="zh-TW" altLang="en-US" sz="1200">
                <a:ea typeface="新細明體" pitchFamily="18" charset="-120"/>
              </a:rPr>
              <a:pPr eaLnBrk="1" hangingPunct="1"/>
              <a:t>二○一七年三月九日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CD9B4AAB-9BBD-428E-8BA4-EF754A777676}" type="slidenum">
              <a:rPr lang="zh-TW" altLang="en-US" sz="1200">
                <a:ea typeface="新細明體" pitchFamily="18" charset="-120"/>
              </a:rPr>
              <a:pPr eaLnBrk="1" hangingPunct="1"/>
              <a:t>29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0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Heap construction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Adjacency matrix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A function of n only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*What does the algorithm return?</a:t>
            </a:r>
          </a:p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945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09AE21A1-F2C7-47A3-9526-EC140E4FB196}" type="datetime8">
              <a:rPr lang="zh-TW" altLang="en-US" sz="1200">
                <a:ea typeface="新細明體" pitchFamily="18" charset="-120"/>
              </a:rPr>
              <a:pPr eaLnBrk="1" hangingPunct="1"/>
              <a:t>二○一七年三月九日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11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0E910487-898E-4EDD-AC7D-F0A3B5399751}" type="slidenum">
              <a:rPr lang="zh-TW" altLang="en-US" sz="1200">
                <a:ea typeface="新細明體" pitchFamily="18" charset="-120"/>
              </a:rPr>
              <a:pPr eaLnBrk="1" hangingPunct="1"/>
              <a:t>30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575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F83E71F9-1600-484C-AF91-D4F5835CE933}" type="datetime8">
              <a:rPr lang="zh-TW" altLang="en-US" sz="1200">
                <a:ea typeface="新細明體" pitchFamily="18" charset="-120"/>
              </a:rPr>
              <a:pPr eaLnBrk="1" hangingPunct="1"/>
              <a:t>二○一七年三月九日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31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BB1D82C6-4C51-492F-8C76-8124D449C347}" type="slidenum">
              <a:rPr lang="zh-TW" altLang="en-US" sz="1200">
                <a:ea typeface="新細明體" pitchFamily="18" charset="-120"/>
              </a:rPr>
              <a:pPr eaLnBrk="1" hangingPunct="1"/>
              <a:t>31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Shortest paths are composed of shortest paths</a:t>
            </a:r>
          </a:p>
          <a:p>
            <a:pPr eaLnBrk="1" hangingPunct="1"/>
            <a:r>
              <a:rPr lang="en-US" altLang="zh-TW" i="1" smtClean="0">
                <a:latin typeface="Times New Roman" panose="02020603050405020304" pitchFamily="18" charset="0"/>
                <a:ea typeface="新細明體" pitchFamily="18" charset="-120"/>
              </a:rPr>
              <a:t>D</a:t>
            </a:r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[F]</a:t>
            </a:r>
            <a:r>
              <a:rPr lang="en-US" altLang="zh-TW" u="sng" smtClean="0">
                <a:latin typeface="Times New Roman" panose="02020603050405020304" pitchFamily="18" charset="0"/>
                <a:ea typeface="新細明體" pitchFamily="18" charset="-120"/>
              </a:rPr>
              <a:t>&gt;</a:t>
            </a:r>
            <a:r>
              <a:rPr lang="en-US" altLang="zh-TW" i="1" smtClean="0">
                <a:latin typeface="Times New Roman" panose="02020603050405020304" pitchFamily="18" charset="0"/>
                <a:ea typeface="新細明體" pitchFamily="18" charset="-120"/>
              </a:rPr>
              <a:t>D</a:t>
            </a:r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[D]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There must be a path =&gt; There must be a shortest path </a:t>
            </a:r>
          </a:p>
        </p:txBody>
      </p:sp>
    </p:spTree>
    <p:extLst>
      <p:ext uri="{BB962C8B-B14F-4D97-AF65-F5344CB8AC3E}">
        <p14:creationId xmlns:p14="http://schemas.microsoft.com/office/powerpoint/2010/main" val="1737872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6F69884C-96DA-46BC-8D5B-2546F11852AD}" type="datetime8">
              <a:rPr lang="zh-TW" altLang="en-US" sz="1200">
                <a:ea typeface="新細明體" pitchFamily="18" charset="-120"/>
              </a:rPr>
              <a:pPr eaLnBrk="1" hangingPunct="1"/>
              <a:t>二○一七年三月九日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42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F7C4680E-C64A-4DFC-BA70-F5EE1947F5E2}" type="slidenum">
              <a:rPr lang="zh-TW" altLang="en-US" sz="1200">
                <a:ea typeface="新細明體" pitchFamily="18" charset="-120"/>
              </a:rPr>
              <a:pPr eaLnBrk="1" hangingPunct="1"/>
              <a:t>33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4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Data structure?</a:t>
            </a:r>
          </a:p>
        </p:txBody>
      </p:sp>
    </p:spTree>
    <p:extLst>
      <p:ext uri="{BB962C8B-B14F-4D97-AF65-F5344CB8AC3E}">
        <p14:creationId xmlns:p14="http://schemas.microsoft.com/office/powerpoint/2010/main" val="212606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646379C5-C5FB-4592-8E81-6FEA5F216C68}" type="datetime8">
              <a:rPr lang="zh-TW" altLang="en-US" sz="1200">
                <a:ea typeface="新細明體" pitchFamily="18" charset="-120"/>
              </a:rPr>
              <a:pPr eaLnBrk="1" hangingPunct="1"/>
              <a:t>二○一七年三月九日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A3F1A28E-1D83-4160-A367-7A082F8902FC}" type="slidenum">
              <a:rPr lang="zh-TW" altLang="en-US" sz="1200">
                <a:ea typeface="新細明體" pitchFamily="18" charset="-120"/>
              </a:rPr>
              <a:pPr eaLnBrk="1" hangingPunct="1"/>
              <a:t>2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145" tIns="43073" rIns="86145" bIns="43073"/>
          <a:lstStyle/>
          <a:p>
            <a:endParaRPr lang="zh-TW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0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7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8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8245BAD9-831B-4577-9F30-2A4B11BBBBCF}" type="datetime8">
              <a:rPr lang="zh-TW" altLang="en-US" sz="1200">
                <a:ea typeface="新細明體" pitchFamily="18" charset="-120"/>
              </a:rPr>
              <a:pPr eaLnBrk="1" hangingPunct="1"/>
              <a:t>二○一七年三月九日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D7915BED-36A1-4B6A-B36D-78986FA784FE}" type="slidenum">
              <a:rPr lang="zh-TW" altLang="en-US" sz="1200">
                <a:ea typeface="新細明體" pitchFamily="18" charset="-120"/>
              </a:rPr>
              <a:pPr eaLnBrk="1" hangingPunct="1"/>
              <a:t>20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3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145" tIns="43073" rIns="86145" bIns="43073"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131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D4280C0E-4118-430C-A073-F9E03286FB70}" type="datetime8">
              <a:rPr lang="zh-TW" altLang="en-US" sz="1200">
                <a:ea typeface="新細明體" pitchFamily="18" charset="-120"/>
              </a:rPr>
              <a:pPr eaLnBrk="1" hangingPunct="1"/>
              <a:t>二○一七年三月九日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44DFBB0D-B7AF-46C6-BDF8-03AAC484C11D}" type="slidenum">
              <a:rPr lang="zh-TW" altLang="en-US" sz="1200">
                <a:ea typeface="新細明體" pitchFamily="18" charset="-120"/>
              </a:rPr>
              <a:pPr eaLnBrk="1" hangingPunct="1"/>
              <a:t>21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518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F2EB02F3-84B9-43B2-AD8D-945BB61828CC}" type="datetime8">
              <a:rPr lang="zh-TW" altLang="en-US" sz="1200">
                <a:ea typeface="新細明體" pitchFamily="18" charset="-120"/>
              </a:rPr>
              <a:pPr eaLnBrk="1" hangingPunct="1"/>
              <a:t>二○一七年三月九日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60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EE1CAC69-1C3B-4ECC-85DD-9F966FD3A3BE}" type="slidenum">
              <a:rPr lang="zh-TW" altLang="en-US" sz="1200">
                <a:ea typeface="新細明體" pitchFamily="18" charset="-120"/>
              </a:rPr>
              <a:pPr eaLnBrk="1" hangingPunct="1"/>
              <a:t>22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0818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E67E367E-C66E-42F6-B49D-5DCC8542E910}" type="datetime8">
              <a:rPr lang="zh-TW" altLang="en-US" sz="1200">
                <a:ea typeface="新細明體" pitchFamily="18" charset="-120"/>
              </a:rPr>
              <a:pPr eaLnBrk="1" hangingPunct="1"/>
              <a:t>二○一七年三月九日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FFBB801-8F46-4C0C-94E7-A29B10545601}" type="slidenum">
              <a:rPr lang="zh-TW" altLang="en-US" sz="1200">
                <a:ea typeface="新細明體" pitchFamily="18" charset="-120"/>
              </a:rPr>
              <a:pPr eaLnBrk="1" hangingPunct="1"/>
              <a:t>23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7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Justification of the properties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Motivate the greedy algorithms</a:t>
            </a:r>
          </a:p>
        </p:txBody>
      </p:sp>
    </p:spTree>
    <p:extLst>
      <p:ext uri="{BB962C8B-B14F-4D97-AF65-F5344CB8AC3E}">
        <p14:creationId xmlns:p14="http://schemas.microsoft.com/office/powerpoint/2010/main" val="2492809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DD0ABAA6-B410-4716-90E0-36CAC332E298}" type="datetime8">
              <a:rPr lang="zh-TW" altLang="en-US" sz="1200">
                <a:ea typeface="新細明體" pitchFamily="18" charset="-120"/>
              </a:rPr>
              <a:pPr eaLnBrk="1" hangingPunct="1"/>
              <a:t>二○一七年三月九日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847B19F1-8BF2-4C11-B978-A9CEEA386588}" type="slidenum">
              <a:rPr lang="zh-TW" altLang="en-US" sz="1200">
                <a:ea typeface="新細明體" pitchFamily="18" charset="-120"/>
              </a:rPr>
              <a:pPr eaLnBrk="1" hangingPunct="1"/>
              <a:t>24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Which algorithm resembles this one?</a:t>
            </a:r>
          </a:p>
        </p:txBody>
      </p:sp>
    </p:spTree>
    <p:extLst>
      <p:ext uri="{BB962C8B-B14F-4D97-AF65-F5344CB8AC3E}">
        <p14:creationId xmlns:p14="http://schemas.microsoft.com/office/powerpoint/2010/main" val="77562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Hash Tables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wmf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wmf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wmf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br>
              <a:rPr lang="en-US" dirty="0" smtClean="0"/>
            </a:br>
            <a:r>
              <a:rPr lang="en-US" sz="4000" dirty="0" smtClean="0"/>
              <a:t>Graph Algorithms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/>
              <a:t> (Wiley 2016)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72042" y="1120451"/>
            <a:ext cx="3146425" cy="1971675"/>
            <a:chOff x="7072042" y="1120451"/>
            <a:chExt cx="3146425" cy="1971675"/>
          </a:xfrm>
        </p:grpSpPr>
        <p:sp>
          <p:nvSpPr>
            <p:cNvPr id="5" name="Oval 567"/>
            <p:cNvSpPr>
              <a:spLocks noChangeArrowheads="1"/>
            </p:cNvSpPr>
            <p:nvPr/>
          </p:nvSpPr>
          <p:spPr bwMode="auto">
            <a:xfrm>
              <a:off x="9281842" y="11204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6" name="Oval 568"/>
            <p:cNvSpPr>
              <a:spLocks noChangeArrowheads="1"/>
            </p:cNvSpPr>
            <p:nvPr/>
          </p:nvSpPr>
          <p:spPr bwMode="auto">
            <a:xfrm>
              <a:off x="8992917" y="2634926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7" name="Oval 569"/>
            <p:cNvSpPr>
              <a:spLocks noChangeArrowheads="1"/>
            </p:cNvSpPr>
            <p:nvPr/>
          </p:nvSpPr>
          <p:spPr bwMode="auto">
            <a:xfrm>
              <a:off x="7072042" y="1349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8" name="Oval 570"/>
            <p:cNvSpPr>
              <a:spLocks noChangeArrowheads="1"/>
            </p:cNvSpPr>
            <p:nvPr/>
          </p:nvSpPr>
          <p:spPr bwMode="auto">
            <a:xfrm>
              <a:off x="7224442" y="2492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cxnSp>
          <p:nvCxnSpPr>
            <p:cNvPr id="9" name="AutoShape 571"/>
            <p:cNvCxnSpPr>
              <a:cxnSpLocks noChangeShapeType="1"/>
              <a:stCxn id="7" idx="6"/>
              <a:endCxn id="5" idx="2"/>
            </p:cNvCxnSpPr>
            <p:nvPr/>
          </p:nvCxnSpPr>
          <p:spPr bwMode="auto">
            <a:xfrm flipV="1">
              <a:off x="8018192" y="1349051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72"/>
            <p:cNvCxnSpPr>
              <a:cxnSpLocks noChangeShapeType="1"/>
              <a:stCxn id="6" idx="0"/>
              <a:endCxn id="5" idx="4"/>
            </p:cNvCxnSpPr>
            <p:nvPr/>
          </p:nvCxnSpPr>
          <p:spPr bwMode="auto">
            <a:xfrm flipV="1">
              <a:off x="9461230" y="1587176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573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>
              <a:off x="7540355" y="1815776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574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>
              <a:off x="8170592" y="2720651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575"/>
            <p:cNvCxnSpPr>
              <a:cxnSpLocks noChangeShapeType="1"/>
              <a:stCxn id="8" idx="7"/>
              <a:endCxn id="5" idx="3"/>
            </p:cNvCxnSpPr>
            <p:nvPr/>
          </p:nvCxnSpPr>
          <p:spPr bwMode="auto">
            <a:xfrm flipV="1">
              <a:off x="8024542" y="1520501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576"/>
            <p:cNvSpPr txBox="1">
              <a:spLocks noChangeArrowheads="1"/>
            </p:cNvSpPr>
            <p:nvPr/>
          </p:nvSpPr>
          <p:spPr bwMode="auto">
            <a:xfrm rot="16937753">
              <a:off x="9239773" y="1675283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15" name="Text Box 577"/>
            <p:cNvSpPr txBox="1">
              <a:spLocks noChangeArrowheads="1"/>
            </p:cNvSpPr>
            <p:nvPr/>
          </p:nvSpPr>
          <p:spPr bwMode="auto">
            <a:xfrm rot="19463698">
              <a:off x="8103917" y="18570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1743</a:t>
              </a:r>
            </a:p>
          </p:txBody>
        </p:sp>
        <p:sp>
          <p:nvSpPr>
            <p:cNvPr id="16" name="Text Box 578"/>
            <p:cNvSpPr txBox="1">
              <a:spLocks noChangeArrowheads="1"/>
            </p:cNvSpPr>
            <p:nvPr/>
          </p:nvSpPr>
          <p:spPr bwMode="auto">
            <a:xfrm rot="20910655">
              <a:off x="8215042" y="11204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17" name="Text Box 579"/>
            <p:cNvSpPr txBox="1">
              <a:spLocks noChangeArrowheads="1"/>
            </p:cNvSpPr>
            <p:nvPr/>
          </p:nvSpPr>
          <p:spPr bwMode="auto">
            <a:xfrm rot="695916">
              <a:off x="8256317" y="244760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18" name="Text Box 580"/>
            <p:cNvSpPr txBox="1">
              <a:spLocks noChangeArrowheads="1"/>
            </p:cNvSpPr>
            <p:nvPr/>
          </p:nvSpPr>
          <p:spPr bwMode="auto">
            <a:xfrm rot="4665015">
              <a:off x="7472886" y="1984845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990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1" y="1630363"/>
            <a:ext cx="4037013" cy="2557462"/>
            <a:chOff x="2286001" y="1630363"/>
            <a:chExt cx="4037013" cy="2557462"/>
          </a:xfrm>
        </p:grpSpPr>
        <p:sp>
          <p:nvSpPr>
            <p:cNvPr id="28677" name="Freeform 3"/>
            <p:cNvSpPr>
              <a:spLocks/>
            </p:cNvSpPr>
            <p:nvPr/>
          </p:nvSpPr>
          <p:spPr bwMode="auto">
            <a:xfrm>
              <a:off x="2286001" y="1630363"/>
              <a:ext cx="4037013" cy="2557462"/>
            </a:xfrm>
            <a:custGeom>
              <a:avLst/>
              <a:gdLst>
                <a:gd name="T0" fmla="*/ 206652838 w 2543"/>
                <a:gd name="T1" fmla="*/ 2147483647 h 1611"/>
                <a:gd name="T2" fmla="*/ 176410959 w 2543"/>
                <a:gd name="T3" fmla="*/ 2147483647 h 1611"/>
                <a:gd name="T4" fmla="*/ 1265118594 w 2543"/>
                <a:gd name="T5" fmla="*/ 2147483647 h 1611"/>
                <a:gd name="T6" fmla="*/ 2147483647 w 2543"/>
                <a:gd name="T7" fmla="*/ 2147483647 h 1611"/>
                <a:gd name="T8" fmla="*/ 2147483647 w 2543"/>
                <a:gd name="T9" fmla="*/ 1509572505 h 1611"/>
                <a:gd name="T10" fmla="*/ 2147483647 w 2543"/>
                <a:gd name="T11" fmla="*/ 2147483647 h 1611"/>
                <a:gd name="T12" fmla="*/ 2147483647 w 2543"/>
                <a:gd name="T13" fmla="*/ 2147483647 h 1611"/>
                <a:gd name="T14" fmla="*/ 2147483647 w 2543"/>
                <a:gd name="T15" fmla="*/ 1328121290 h 1611"/>
                <a:gd name="T16" fmla="*/ 2147483647 w 2543"/>
                <a:gd name="T17" fmla="*/ 131048099 h 1611"/>
                <a:gd name="T18" fmla="*/ 2147483647 w 2543"/>
                <a:gd name="T19" fmla="*/ 539313332 h 1611"/>
                <a:gd name="T20" fmla="*/ 524192565 w 2543"/>
                <a:gd name="T21" fmla="*/ 992941368 h 1611"/>
                <a:gd name="T22" fmla="*/ 206652838 w 2543"/>
                <a:gd name="T23" fmla="*/ 2147483647 h 16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3"/>
                <a:gd name="T37" fmla="*/ 0 h 1611"/>
                <a:gd name="T38" fmla="*/ 2543 w 2543"/>
                <a:gd name="T39" fmla="*/ 1611 h 16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3" h="1611">
                  <a:moveTo>
                    <a:pt x="82" y="1000"/>
                  </a:moveTo>
                  <a:cubicBezTo>
                    <a:pt x="88" y="1162"/>
                    <a:pt x="0" y="1445"/>
                    <a:pt x="70" y="1528"/>
                  </a:cubicBezTo>
                  <a:cubicBezTo>
                    <a:pt x="140" y="1611"/>
                    <a:pt x="297" y="1601"/>
                    <a:pt x="502" y="1498"/>
                  </a:cubicBezTo>
                  <a:cubicBezTo>
                    <a:pt x="707" y="1395"/>
                    <a:pt x="1096" y="1060"/>
                    <a:pt x="1300" y="910"/>
                  </a:cubicBezTo>
                  <a:cubicBezTo>
                    <a:pt x="1504" y="760"/>
                    <a:pt x="1618" y="602"/>
                    <a:pt x="1728" y="599"/>
                  </a:cubicBezTo>
                  <a:cubicBezTo>
                    <a:pt x="1838" y="596"/>
                    <a:pt x="1844" y="833"/>
                    <a:pt x="1962" y="893"/>
                  </a:cubicBezTo>
                  <a:cubicBezTo>
                    <a:pt x="2080" y="953"/>
                    <a:pt x="2358" y="1020"/>
                    <a:pt x="2436" y="959"/>
                  </a:cubicBezTo>
                  <a:cubicBezTo>
                    <a:pt x="2514" y="898"/>
                    <a:pt x="2543" y="678"/>
                    <a:pt x="2430" y="527"/>
                  </a:cubicBezTo>
                  <a:cubicBezTo>
                    <a:pt x="2317" y="376"/>
                    <a:pt x="2000" y="104"/>
                    <a:pt x="1756" y="52"/>
                  </a:cubicBezTo>
                  <a:cubicBezTo>
                    <a:pt x="1512" y="0"/>
                    <a:pt x="1222" y="157"/>
                    <a:pt x="964" y="214"/>
                  </a:cubicBezTo>
                  <a:cubicBezTo>
                    <a:pt x="706" y="271"/>
                    <a:pt x="355" y="263"/>
                    <a:pt x="208" y="394"/>
                  </a:cubicBezTo>
                  <a:cubicBezTo>
                    <a:pt x="61" y="525"/>
                    <a:pt x="76" y="838"/>
                    <a:pt x="82" y="100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78" name="Oval 4"/>
            <p:cNvSpPr>
              <a:spLocks noChangeArrowheads="1"/>
            </p:cNvSpPr>
            <p:nvPr/>
          </p:nvSpPr>
          <p:spPr bwMode="auto">
            <a:xfrm>
              <a:off x="2930525" y="23034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8679" name="Oval 5"/>
            <p:cNvSpPr>
              <a:spLocks noChangeArrowheads="1"/>
            </p:cNvSpPr>
            <p:nvPr/>
          </p:nvSpPr>
          <p:spPr bwMode="auto">
            <a:xfrm>
              <a:off x="4911725" y="19986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sp>
          <p:nvSpPr>
            <p:cNvPr id="28680" name="Oval 6"/>
            <p:cNvSpPr>
              <a:spLocks noChangeArrowheads="1"/>
            </p:cNvSpPr>
            <p:nvPr/>
          </p:nvSpPr>
          <p:spPr bwMode="auto">
            <a:xfrm>
              <a:off x="3616325" y="29130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8681" name="Oval 7"/>
            <p:cNvSpPr>
              <a:spLocks noChangeArrowheads="1"/>
            </p:cNvSpPr>
            <p:nvPr/>
          </p:nvSpPr>
          <p:spPr bwMode="auto">
            <a:xfrm>
              <a:off x="2625725" y="35988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5597525" y="27606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F</a:t>
              </a: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5064125" y="34464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8684" name="AutoShape 10"/>
            <p:cNvCxnSpPr>
              <a:cxnSpLocks noChangeShapeType="1"/>
              <a:stCxn id="28678" idx="5"/>
              <a:endCxn id="28680" idx="1"/>
            </p:cNvCxnSpPr>
            <p:nvPr/>
          </p:nvCxnSpPr>
          <p:spPr bwMode="auto">
            <a:xfrm>
              <a:off x="3190875" y="2582863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5" name="AutoShape 11"/>
            <p:cNvCxnSpPr>
              <a:cxnSpLocks noChangeShapeType="1"/>
              <a:stCxn id="28680" idx="3"/>
              <a:endCxn id="28681" idx="7"/>
            </p:cNvCxnSpPr>
            <p:nvPr/>
          </p:nvCxnSpPr>
          <p:spPr bwMode="auto">
            <a:xfrm flipH="1">
              <a:off x="2886075" y="3192463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6" name="AutoShape 12"/>
            <p:cNvCxnSpPr>
              <a:cxnSpLocks noChangeShapeType="1"/>
              <a:stCxn id="28678" idx="3"/>
              <a:endCxn id="28681" idx="0"/>
            </p:cNvCxnSpPr>
            <p:nvPr/>
          </p:nvCxnSpPr>
          <p:spPr bwMode="auto">
            <a:xfrm flipH="1">
              <a:off x="2778125" y="2582863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7" name="AutoShape 13"/>
            <p:cNvCxnSpPr>
              <a:cxnSpLocks noChangeShapeType="1"/>
              <a:stCxn id="28680" idx="6"/>
              <a:endCxn id="28683" idx="1"/>
            </p:cNvCxnSpPr>
            <p:nvPr/>
          </p:nvCxnSpPr>
          <p:spPr bwMode="auto">
            <a:xfrm>
              <a:off x="3940175" y="3065464"/>
              <a:ext cx="1168400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8" name="AutoShape 14"/>
            <p:cNvCxnSpPr>
              <a:cxnSpLocks noChangeShapeType="1"/>
              <a:stCxn id="28681" idx="6"/>
              <a:endCxn id="28683" idx="2"/>
            </p:cNvCxnSpPr>
            <p:nvPr/>
          </p:nvCxnSpPr>
          <p:spPr bwMode="auto">
            <a:xfrm flipV="1">
              <a:off x="2949576" y="3598863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9" name="AutoShape 15"/>
            <p:cNvCxnSpPr>
              <a:cxnSpLocks noChangeShapeType="1"/>
              <a:stCxn id="28678" idx="6"/>
              <a:endCxn id="28679" idx="2"/>
            </p:cNvCxnSpPr>
            <p:nvPr/>
          </p:nvCxnSpPr>
          <p:spPr bwMode="auto">
            <a:xfrm flipV="1">
              <a:off x="3254375" y="2151063"/>
              <a:ext cx="1638300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0" name="AutoShape 16"/>
            <p:cNvCxnSpPr>
              <a:cxnSpLocks noChangeShapeType="1"/>
              <a:stCxn id="28680" idx="7"/>
              <a:endCxn id="28679" idx="3"/>
            </p:cNvCxnSpPr>
            <p:nvPr/>
          </p:nvCxnSpPr>
          <p:spPr bwMode="auto">
            <a:xfrm flipV="1">
              <a:off x="3876675" y="2278063"/>
              <a:ext cx="1079500" cy="660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AutoShape 17"/>
            <p:cNvCxnSpPr>
              <a:cxnSpLocks noChangeShapeType="1"/>
              <a:stCxn id="28682" idx="1"/>
              <a:endCxn id="28679" idx="5"/>
            </p:cNvCxnSpPr>
            <p:nvPr/>
          </p:nvCxnSpPr>
          <p:spPr bwMode="auto">
            <a:xfrm flipH="1" flipV="1">
              <a:off x="5172075" y="2278063"/>
              <a:ext cx="469900" cy="5080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AutoShape 18"/>
            <p:cNvCxnSpPr>
              <a:cxnSpLocks noChangeShapeType="1"/>
              <a:stCxn id="28683" idx="7"/>
              <a:endCxn id="28682" idx="3"/>
            </p:cNvCxnSpPr>
            <p:nvPr/>
          </p:nvCxnSpPr>
          <p:spPr bwMode="auto">
            <a:xfrm flipV="1">
              <a:off x="5324475" y="3040064"/>
              <a:ext cx="317500" cy="4413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3" name="Text Box 19"/>
            <p:cNvSpPr txBox="1">
              <a:spLocks noChangeArrowheads="1"/>
            </p:cNvSpPr>
            <p:nvPr/>
          </p:nvSpPr>
          <p:spPr bwMode="auto">
            <a:xfrm>
              <a:off x="3906838" y="199866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8694" name="Text Box 20"/>
            <p:cNvSpPr txBox="1">
              <a:spLocks noChangeArrowheads="1"/>
            </p:cNvSpPr>
            <p:nvPr/>
          </p:nvSpPr>
          <p:spPr bwMode="auto">
            <a:xfrm>
              <a:off x="5397501" y="23177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8695" name="Text Box 21"/>
            <p:cNvSpPr txBox="1">
              <a:spLocks noChangeArrowheads="1"/>
            </p:cNvSpPr>
            <p:nvPr/>
          </p:nvSpPr>
          <p:spPr bwMode="auto">
            <a:xfrm>
              <a:off x="2557463" y="278606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696" name="Text Box 22"/>
            <p:cNvSpPr txBox="1">
              <a:spLocks noChangeArrowheads="1"/>
            </p:cNvSpPr>
            <p:nvPr/>
          </p:nvSpPr>
          <p:spPr bwMode="auto">
            <a:xfrm>
              <a:off x="4525963" y="30035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697" name="Text Box 23"/>
            <p:cNvSpPr txBox="1">
              <a:spLocks noChangeArrowheads="1"/>
            </p:cNvSpPr>
            <p:nvPr/>
          </p:nvSpPr>
          <p:spPr bwMode="auto">
            <a:xfrm>
              <a:off x="3144838" y="26987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698" name="Text Box 24"/>
            <p:cNvSpPr txBox="1">
              <a:spLocks noChangeArrowheads="1"/>
            </p:cNvSpPr>
            <p:nvPr/>
          </p:nvSpPr>
          <p:spPr bwMode="auto">
            <a:xfrm>
              <a:off x="3784601" y="36893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8699" name="Text Box 25"/>
            <p:cNvSpPr txBox="1">
              <a:spLocks noChangeArrowheads="1"/>
            </p:cNvSpPr>
            <p:nvPr/>
          </p:nvSpPr>
          <p:spPr bwMode="auto">
            <a:xfrm>
              <a:off x="5449888" y="3160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00" name="Text Box 26"/>
            <p:cNvSpPr txBox="1">
              <a:spLocks noChangeArrowheads="1"/>
            </p:cNvSpPr>
            <p:nvPr/>
          </p:nvSpPr>
          <p:spPr bwMode="auto">
            <a:xfrm>
              <a:off x="4378326" y="25463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8701" name="Text Box 27"/>
            <p:cNvSpPr txBox="1">
              <a:spLocks noChangeArrowheads="1"/>
            </p:cNvSpPr>
            <p:nvPr/>
          </p:nvSpPr>
          <p:spPr bwMode="auto">
            <a:xfrm>
              <a:off x="3351213" y="32623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702" name="Text Box 28"/>
            <p:cNvSpPr txBox="1">
              <a:spLocks noChangeArrowheads="1"/>
            </p:cNvSpPr>
            <p:nvPr/>
          </p:nvSpPr>
          <p:spPr bwMode="auto">
            <a:xfrm>
              <a:off x="2397126" y="375126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8703" name="Text Box 29"/>
            <p:cNvSpPr txBox="1">
              <a:spLocks noChangeArrowheads="1"/>
            </p:cNvSpPr>
            <p:nvPr/>
          </p:nvSpPr>
          <p:spPr bwMode="auto">
            <a:xfrm>
              <a:off x="5292726" y="36131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04" name="Text Box 30"/>
            <p:cNvSpPr txBox="1">
              <a:spLocks noChangeArrowheads="1"/>
            </p:cNvSpPr>
            <p:nvPr/>
          </p:nvSpPr>
          <p:spPr bwMode="auto">
            <a:xfrm>
              <a:off x="2701926" y="20891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705" name="Text Box 31"/>
            <p:cNvSpPr txBox="1">
              <a:spLocks noChangeArrowheads="1"/>
            </p:cNvSpPr>
            <p:nvPr/>
          </p:nvSpPr>
          <p:spPr bwMode="auto">
            <a:xfrm>
              <a:off x="3616326" y="259873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706" name="Text Box 32"/>
            <p:cNvSpPr txBox="1">
              <a:spLocks noChangeArrowheads="1"/>
            </p:cNvSpPr>
            <p:nvPr/>
          </p:nvSpPr>
          <p:spPr bwMode="auto">
            <a:xfrm>
              <a:off x="5876926" y="254476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8707" name="Text Box 33"/>
            <p:cNvSpPr txBox="1">
              <a:spLocks noChangeArrowheads="1"/>
            </p:cNvSpPr>
            <p:nvPr/>
          </p:nvSpPr>
          <p:spPr bwMode="auto">
            <a:xfrm>
              <a:off x="5138738" y="17843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57926" y="3467101"/>
            <a:ext cx="4037013" cy="2582863"/>
            <a:chOff x="6257926" y="3467101"/>
            <a:chExt cx="4037013" cy="2582863"/>
          </a:xfrm>
        </p:grpSpPr>
        <p:sp>
          <p:nvSpPr>
            <p:cNvPr id="28708" name="Freeform 34"/>
            <p:cNvSpPr>
              <a:spLocks/>
            </p:cNvSpPr>
            <p:nvPr/>
          </p:nvSpPr>
          <p:spPr bwMode="auto">
            <a:xfrm>
              <a:off x="6257926" y="3467101"/>
              <a:ext cx="4037013" cy="2582863"/>
            </a:xfrm>
            <a:custGeom>
              <a:avLst/>
              <a:gdLst>
                <a:gd name="T0" fmla="*/ 206652838 w 2543"/>
                <a:gd name="T1" fmla="*/ 2147483647 h 1627"/>
                <a:gd name="T2" fmla="*/ 176410959 w 2543"/>
                <a:gd name="T3" fmla="*/ 2147483647 h 1627"/>
                <a:gd name="T4" fmla="*/ 2147483647 w 2543"/>
                <a:gd name="T5" fmla="*/ 2147483647 h 1627"/>
                <a:gd name="T6" fmla="*/ 2147483647 w 2543"/>
                <a:gd name="T7" fmla="*/ 2147483647 h 1627"/>
                <a:gd name="T8" fmla="*/ 2147483647 w 2543"/>
                <a:gd name="T9" fmla="*/ 2147483647 h 1627"/>
                <a:gd name="T10" fmla="*/ 2147483647 w 2543"/>
                <a:gd name="T11" fmla="*/ 1328123395 h 1627"/>
                <a:gd name="T12" fmla="*/ 2147483647 w 2543"/>
                <a:gd name="T13" fmla="*/ 131048150 h 1627"/>
                <a:gd name="T14" fmla="*/ 2147483647 w 2543"/>
                <a:gd name="T15" fmla="*/ 539313542 h 1627"/>
                <a:gd name="T16" fmla="*/ 524192565 w 2543"/>
                <a:gd name="T17" fmla="*/ 992941755 h 1627"/>
                <a:gd name="T18" fmla="*/ 206652838 w 2543"/>
                <a:gd name="T19" fmla="*/ 2147483647 h 16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3"/>
                <a:gd name="T31" fmla="*/ 0 h 1627"/>
                <a:gd name="T32" fmla="*/ 2543 w 2543"/>
                <a:gd name="T33" fmla="*/ 1627 h 16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3" h="1627">
                  <a:moveTo>
                    <a:pt x="82" y="1000"/>
                  </a:moveTo>
                  <a:cubicBezTo>
                    <a:pt x="88" y="1162"/>
                    <a:pt x="0" y="1445"/>
                    <a:pt x="70" y="1528"/>
                  </a:cubicBezTo>
                  <a:cubicBezTo>
                    <a:pt x="260" y="1627"/>
                    <a:pt x="892" y="1604"/>
                    <a:pt x="1224" y="1596"/>
                  </a:cubicBezTo>
                  <a:cubicBezTo>
                    <a:pt x="1556" y="1588"/>
                    <a:pt x="1862" y="1588"/>
                    <a:pt x="2064" y="1482"/>
                  </a:cubicBezTo>
                  <a:cubicBezTo>
                    <a:pt x="2266" y="1376"/>
                    <a:pt x="2375" y="1118"/>
                    <a:pt x="2436" y="959"/>
                  </a:cubicBezTo>
                  <a:cubicBezTo>
                    <a:pt x="2497" y="800"/>
                    <a:pt x="2543" y="678"/>
                    <a:pt x="2430" y="527"/>
                  </a:cubicBezTo>
                  <a:cubicBezTo>
                    <a:pt x="2317" y="376"/>
                    <a:pt x="2000" y="104"/>
                    <a:pt x="1756" y="52"/>
                  </a:cubicBezTo>
                  <a:cubicBezTo>
                    <a:pt x="1512" y="0"/>
                    <a:pt x="1222" y="157"/>
                    <a:pt x="964" y="214"/>
                  </a:cubicBezTo>
                  <a:cubicBezTo>
                    <a:pt x="706" y="271"/>
                    <a:pt x="355" y="263"/>
                    <a:pt x="208" y="394"/>
                  </a:cubicBezTo>
                  <a:cubicBezTo>
                    <a:pt x="61" y="525"/>
                    <a:pt x="76" y="838"/>
                    <a:pt x="82" y="100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09" name="Oval 35"/>
            <p:cNvSpPr>
              <a:spLocks noChangeArrowheads="1"/>
            </p:cNvSpPr>
            <p:nvPr/>
          </p:nvSpPr>
          <p:spPr bwMode="auto">
            <a:xfrm>
              <a:off x="6902450" y="41402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8710" name="Oval 36"/>
            <p:cNvSpPr>
              <a:spLocks noChangeArrowheads="1"/>
            </p:cNvSpPr>
            <p:nvPr/>
          </p:nvSpPr>
          <p:spPr bwMode="auto">
            <a:xfrm>
              <a:off x="8883650" y="38354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sp>
          <p:nvSpPr>
            <p:cNvPr id="28711" name="Oval 37"/>
            <p:cNvSpPr>
              <a:spLocks noChangeArrowheads="1"/>
            </p:cNvSpPr>
            <p:nvPr/>
          </p:nvSpPr>
          <p:spPr bwMode="auto">
            <a:xfrm>
              <a:off x="7588250" y="47498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8712" name="Oval 38"/>
            <p:cNvSpPr>
              <a:spLocks noChangeArrowheads="1"/>
            </p:cNvSpPr>
            <p:nvPr/>
          </p:nvSpPr>
          <p:spPr bwMode="auto">
            <a:xfrm>
              <a:off x="6597650" y="54356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8713" name="Oval 39"/>
            <p:cNvSpPr>
              <a:spLocks noChangeArrowheads="1"/>
            </p:cNvSpPr>
            <p:nvPr/>
          </p:nvSpPr>
          <p:spPr bwMode="auto">
            <a:xfrm>
              <a:off x="9569450" y="45974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F</a:t>
              </a:r>
            </a:p>
          </p:txBody>
        </p:sp>
        <p:sp>
          <p:nvSpPr>
            <p:cNvPr id="28714" name="Oval 40"/>
            <p:cNvSpPr>
              <a:spLocks noChangeArrowheads="1"/>
            </p:cNvSpPr>
            <p:nvPr/>
          </p:nvSpPr>
          <p:spPr bwMode="auto">
            <a:xfrm>
              <a:off x="9036050" y="52832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8715" name="AutoShape 41"/>
            <p:cNvCxnSpPr>
              <a:cxnSpLocks noChangeShapeType="1"/>
              <a:stCxn id="28709" idx="5"/>
              <a:endCxn id="28711" idx="1"/>
            </p:cNvCxnSpPr>
            <p:nvPr/>
          </p:nvCxnSpPr>
          <p:spPr bwMode="auto">
            <a:xfrm>
              <a:off x="7162800" y="4419600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6" name="AutoShape 42"/>
            <p:cNvCxnSpPr>
              <a:cxnSpLocks noChangeShapeType="1"/>
              <a:stCxn id="28711" idx="3"/>
              <a:endCxn id="28712" idx="7"/>
            </p:cNvCxnSpPr>
            <p:nvPr/>
          </p:nvCxnSpPr>
          <p:spPr bwMode="auto">
            <a:xfrm flipH="1">
              <a:off x="6858000" y="5029200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7" name="AutoShape 43"/>
            <p:cNvCxnSpPr>
              <a:cxnSpLocks noChangeShapeType="1"/>
              <a:stCxn id="28709" idx="3"/>
              <a:endCxn id="28712" idx="0"/>
            </p:cNvCxnSpPr>
            <p:nvPr/>
          </p:nvCxnSpPr>
          <p:spPr bwMode="auto">
            <a:xfrm flipH="1">
              <a:off x="6750050" y="4419600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8" name="AutoShape 44"/>
            <p:cNvCxnSpPr>
              <a:cxnSpLocks noChangeShapeType="1"/>
              <a:stCxn id="28711" idx="6"/>
              <a:endCxn id="28714" idx="1"/>
            </p:cNvCxnSpPr>
            <p:nvPr/>
          </p:nvCxnSpPr>
          <p:spPr bwMode="auto">
            <a:xfrm>
              <a:off x="7912100" y="4902200"/>
              <a:ext cx="1168400" cy="406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9" name="AutoShape 45"/>
            <p:cNvCxnSpPr>
              <a:cxnSpLocks noChangeShapeType="1"/>
              <a:stCxn id="28712" idx="6"/>
              <a:endCxn id="28714" idx="2"/>
            </p:cNvCxnSpPr>
            <p:nvPr/>
          </p:nvCxnSpPr>
          <p:spPr bwMode="auto">
            <a:xfrm flipV="1">
              <a:off x="6921500" y="5435600"/>
              <a:ext cx="2095500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0" name="AutoShape 46"/>
            <p:cNvCxnSpPr>
              <a:cxnSpLocks noChangeShapeType="1"/>
              <a:stCxn id="28709" idx="6"/>
              <a:endCxn id="28710" idx="2"/>
            </p:cNvCxnSpPr>
            <p:nvPr/>
          </p:nvCxnSpPr>
          <p:spPr bwMode="auto">
            <a:xfrm flipV="1">
              <a:off x="7226300" y="3987800"/>
              <a:ext cx="1638300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1" name="AutoShape 47"/>
            <p:cNvCxnSpPr>
              <a:cxnSpLocks noChangeShapeType="1"/>
              <a:stCxn id="28711" idx="7"/>
              <a:endCxn id="28710" idx="3"/>
            </p:cNvCxnSpPr>
            <p:nvPr/>
          </p:nvCxnSpPr>
          <p:spPr bwMode="auto">
            <a:xfrm flipV="1">
              <a:off x="7848600" y="4114800"/>
              <a:ext cx="1079500" cy="660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2" name="AutoShape 48"/>
            <p:cNvCxnSpPr>
              <a:cxnSpLocks noChangeShapeType="1"/>
              <a:stCxn id="28713" idx="1"/>
              <a:endCxn id="28710" idx="5"/>
            </p:cNvCxnSpPr>
            <p:nvPr/>
          </p:nvCxnSpPr>
          <p:spPr bwMode="auto">
            <a:xfrm flipH="1" flipV="1">
              <a:off x="9144000" y="4114800"/>
              <a:ext cx="469900" cy="5080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49"/>
            <p:cNvCxnSpPr>
              <a:cxnSpLocks noChangeShapeType="1"/>
              <a:stCxn id="28714" idx="7"/>
              <a:endCxn id="28713" idx="3"/>
            </p:cNvCxnSpPr>
            <p:nvPr/>
          </p:nvCxnSpPr>
          <p:spPr bwMode="auto">
            <a:xfrm flipV="1">
              <a:off x="9296400" y="4876800"/>
              <a:ext cx="317500" cy="431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24" name="Text Box 50"/>
            <p:cNvSpPr txBox="1">
              <a:spLocks noChangeArrowheads="1"/>
            </p:cNvSpPr>
            <p:nvPr/>
          </p:nvSpPr>
          <p:spPr bwMode="auto">
            <a:xfrm>
              <a:off x="7878763" y="3835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8725" name="Text Box 51"/>
            <p:cNvSpPr txBox="1">
              <a:spLocks noChangeArrowheads="1"/>
            </p:cNvSpPr>
            <p:nvPr/>
          </p:nvSpPr>
          <p:spPr bwMode="auto">
            <a:xfrm>
              <a:off x="9369426" y="4154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8726" name="Text Box 52"/>
            <p:cNvSpPr txBox="1">
              <a:spLocks noChangeArrowheads="1"/>
            </p:cNvSpPr>
            <p:nvPr/>
          </p:nvSpPr>
          <p:spPr bwMode="auto">
            <a:xfrm>
              <a:off x="6529388" y="46228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727" name="Text Box 53"/>
            <p:cNvSpPr txBox="1">
              <a:spLocks noChangeArrowheads="1"/>
            </p:cNvSpPr>
            <p:nvPr/>
          </p:nvSpPr>
          <p:spPr bwMode="auto">
            <a:xfrm>
              <a:off x="8497888" y="48402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728" name="Text Box 54"/>
            <p:cNvSpPr txBox="1">
              <a:spLocks noChangeArrowheads="1"/>
            </p:cNvSpPr>
            <p:nvPr/>
          </p:nvSpPr>
          <p:spPr bwMode="auto">
            <a:xfrm>
              <a:off x="7116763" y="45354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729" name="Text Box 55"/>
            <p:cNvSpPr txBox="1">
              <a:spLocks noChangeArrowheads="1"/>
            </p:cNvSpPr>
            <p:nvPr/>
          </p:nvSpPr>
          <p:spPr bwMode="auto">
            <a:xfrm>
              <a:off x="7756526" y="5526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8730" name="Text Box 56"/>
            <p:cNvSpPr txBox="1">
              <a:spLocks noChangeArrowheads="1"/>
            </p:cNvSpPr>
            <p:nvPr/>
          </p:nvSpPr>
          <p:spPr bwMode="auto">
            <a:xfrm>
              <a:off x="9421813" y="49974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31" name="Text Box 57"/>
            <p:cNvSpPr txBox="1">
              <a:spLocks noChangeArrowheads="1"/>
            </p:cNvSpPr>
            <p:nvPr/>
          </p:nvSpPr>
          <p:spPr bwMode="auto">
            <a:xfrm>
              <a:off x="8350251" y="4383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8732" name="Text Box 58"/>
            <p:cNvSpPr txBox="1">
              <a:spLocks noChangeArrowheads="1"/>
            </p:cNvSpPr>
            <p:nvPr/>
          </p:nvSpPr>
          <p:spPr bwMode="auto">
            <a:xfrm>
              <a:off x="7323138" y="50990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733" name="Text Box 59"/>
            <p:cNvSpPr txBox="1">
              <a:spLocks noChangeArrowheads="1"/>
            </p:cNvSpPr>
            <p:nvPr/>
          </p:nvSpPr>
          <p:spPr bwMode="auto">
            <a:xfrm>
              <a:off x="6369051" y="5588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8734" name="Text Box 60"/>
            <p:cNvSpPr txBox="1">
              <a:spLocks noChangeArrowheads="1"/>
            </p:cNvSpPr>
            <p:nvPr/>
          </p:nvSpPr>
          <p:spPr bwMode="auto">
            <a:xfrm>
              <a:off x="9264651" y="5449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35" name="Text Box 61"/>
            <p:cNvSpPr txBox="1">
              <a:spLocks noChangeArrowheads="1"/>
            </p:cNvSpPr>
            <p:nvPr/>
          </p:nvSpPr>
          <p:spPr bwMode="auto">
            <a:xfrm>
              <a:off x="6673851" y="3925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736" name="Text Box 62"/>
            <p:cNvSpPr txBox="1">
              <a:spLocks noChangeArrowheads="1"/>
            </p:cNvSpPr>
            <p:nvPr/>
          </p:nvSpPr>
          <p:spPr bwMode="auto">
            <a:xfrm>
              <a:off x="7588251" y="443547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737" name="Text Box 63"/>
            <p:cNvSpPr txBox="1">
              <a:spLocks noChangeArrowheads="1"/>
            </p:cNvSpPr>
            <p:nvPr/>
          </p:nvSpPr>
          <p:spPr bwMode="auto">
            <a:xfrm>
              <a:off x="9848851" y="43815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8738" name="Text Box 64"/>
            <p:cNvSpPr txBox="1">
              <a:spLocks noChangeArrowheads="1"/>
            </p:cNvSpPr>
            <p:nvPr/>
          </p:nvSpPr>
          <p:spPr bwMode="auto">
            <a:xfrm>
              <a:off x="9110663" y="36210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 dirty="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sp>
        <p:nvSpPr>
          <p:cNvPr id="28739" name="AutoShape 65"/>
          <p:cNvSpPr>
            <a:spLocks noChangeArrowheads="1"/>
          </p:cNvSpPr>
          <p:nvPr/>
        </p:nvSpPr>
        <p:spPr bwMode="auto">
          <a:xfrm rot="-8100000" flipH="1" flipV="1">
            <a:off x="5765007" y="3796507"/>
            <a:ext cx="738188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4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Prim’s MST algorithm</a:t>
            </a:r>
            <a:endParaRPr lang="en-US" altLang="zh-TW" dirty="0" smtClean="0"/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Show how Prim’s MST algorithm works on the following graph, assuming you start with SFO</a:t>
            </a:r>
          </a:p>
          <a:p>
            <a:pPr lvl="1"/>
            <a:r>
              <a:rPr lang="en-US" altLang="zh-TW" dirty="0" smtClean="0"/>
              <a:t>Show how the MST evolves in each iteration (a separate figure for each iteration).</a:t>
            </a:r>
            <a:endParaRPr lang="en-US" altLang="zh-TW" dirty="0"/>
          </a:p>
        </p:txBody>
      </p:sp>
      <p:grpSp>
        <p:nvGrpSpPr>
          <p:cNvPr id="4" name="Group 3"/>
          <p:cNvGrpSpPr/>
          <p:nvPr/>
        </p:nvGrpSpPr>
        <p:grpSpPr>
          <a:xfrm>
            <a:off x="2349498" y="4140201"/>
            <a:ext cx="7489825" cy="2384424"/>
            <a:chOff x="2286001" y="3810001"/>
            <a:chExt cx="7489825" cy="2384424"/>
          </a:xfrm>
        </p:grpSpPr>
        <p:sp>
          <p:nvSpPr>
            <p:cNvPr id="29702" name="Oval 4"/>
            <p:cNvSpPr>
              <a:spLocks noChangeArrowheads="1"/>
            </p:cNvSpPr>
            <p:nvPr/>
          </p:nvSpPr>
          <p:spPr bwMode="auto">
            <a:xfrm>
              <a:off x="6324601" y="3984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29703" name="Oval 5"/>
            <p:cNvSpPr>
              <a:spLocks noChangeArrowheads="1"/>
            </p:cNvSpPr>
            <p:nvPr/>
          </p:nvSpPr>
          <p:spPr bwMode="auto">
            <a:xfrm>
              <a:off x="8839201" y="38290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29704" name="Oval 6"/>
            <p:cNvSpPr>
              <a:spLocks noChangeArrowheads="1"/>
            </p:cNvSpPr>
            <p:nvPr/>
          </p:nvSpPr>
          <p:spPr bwMode="auto">
            <a:xfrm>
              <a:off x="8588376" y="5737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29705" name="Oval 7"/>
            <p:cNvSpPr>
              <a:spLocks noChangeArrowheads="1"/>
            </p:cNvSpPr>
            <p:nvPr/>
          </p:nvSpPr>
          <p:spPr bwMode="auto">
            <a:xfrm>
              <a:off x="6035676" y="5499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29706" name="Oval 8"/>
            <p:cNvSpPr>
              <a:spLocks noChangeArrowheads="1"/>
            </p:cNvSpPr>
            <p:nvPr/>
          </p:nvSpPr>
          <p:spPr bwMode="auto">
            <a:xfrm>
              <a:off x="41148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29707" name="Oval 9"/>
            <p:cNvSpPr>
              <a:spLocks noChangeArrowheads="1"/>
            </p:cNvSpPr>
            <p:nvPr/>
          </p:nvSpPr>
          <p:spPr bwMode="auto">
            <a:xfrm>
              <a:off x="42672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29708" name="Oval 10"/>
            <p:cNvSpPr>
              <a:spLocks noChangeArrowheads="1"/>
            </p:cNvSpPr>
            <p:nvPr/>
          </p:nvSpPr>
          <p:spPr bwMode="auto">
            <a:xfrm>
              <a:off x="7902576" y="4594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29709" name="Oval 11"/>
            <p:cNvSpPr>
              <a:spLocks noChangeArrowheads="1"/>
            </p:cNvSpPr>
            <p:nvPr/>
          </p:nvSpPr>
          <p:spPr bwMode="auto">
            <a:xfrm>
              <a:off x="2286001" y="5127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29710" name="AutoShape 12"/>
            <p:cNvCxnSpPr>
              <a:cxnSpLocks noChangeShapeType="1"/>
              <a:stCxn id="29706" idx="6"/>
              <a:endCxn id="29702" idx="2"/>
            </p:cNvCxnSpPr>
            <p:nvPr/>
          </p:nvCxnSpPr>
          <p:spPr bwMode="auto">
            <a:xfrm flipV="1">
              <a:off x="5060951" y="4213225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1" name="AutoShape 13"/>
            <p:cNvCxnSpPr>
              <a:cxnSpLocks noChangeShapeType="1"/>
              <a:stCxn id="29705" idx="0"/>
              <a:endCxn id="29702" idx="4"/>
            </p:cNvCxnSpPr>
            <p:nvPr/>
          </p:nvCxnSpPr>
          <p:spPr bwMode="auto">
            <a:xfrm flipV="1">
              <a:off x="6503989" y="4451351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2" name="AutoShape 14"/>
            <p:cNvCxnSpPr>
              <a:cxnSpLocks noChangeShapeType="1"/>
              <a:stCxn id="29705" idx="7"/>
              <a:endCxn id="29708" idx="3"/>
            </p:cNvCxnSpPr>
            <p:nvPr/>
          </p:nvCxnSpPr>
          <p:spPr bwMode="auto">
            <a:xfrm flipV="1">
              <a:off x="6835776" y="49942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3" name="AutoShape 15"/>
            <p:cNvCxnSpPr>
              <a:cxnSpLocks noChangeShapeType="1"/>
              <a:stCxn id="29708" idx="0"/>
              <a:endCxn id="29703" idx="3"/>
            </p:cNvCxnSpPr>
            <p:nvPr/>
          </p:nvCxnSpPr>
          <p:spPr bwMode="auto">
            <a:xfrm flipV="1">
              <a:off x="8370889" y="4229100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AutoShape 16"/>
            <p:cNvCxnSpPr>
              <a:cxnSpLocks noChangeShapeType="1"/>
              <a:stCxn id="29702" idx="6"/>
              <a:endCxn id="29703" idx="2"/>
            </p:cNvCxnSpPr>
            <p:nvPr/>
          </p:nvCxnSpPr>
          <p:spPr bwMode="auto">
            <a:xfrm flipV="1">
              <a:off x="7270751" y="4057651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AutoShape 17"/>
            <p:cNvCxnSpPr>
              <a:cxnSpLocks noChangeShapeType="1"/>
              <a:stCxn id="29709" idx="6"/>
              <a:endCxn id="29707" idx="2"/>
            </p:cNvCxnSpPr>
            <p:nvPr/>
          </p:nvCxnSpPr>
          <p:spPr bwMode="auto">
            <a:xfrm>
              <a:off x="3232151" y="5356225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6" name="AutoShape 18"/>
            <p:cNvCxnSpPr>
              <a:cxnSpLocks noChangeShapeType="1"/>
              <a:stCxn id="29706" idx="4"/>
              <a:endCxn id="29707" idx="0"/>
            </p:cNvCxnSpPr>
            <p:nvPr/>
          </p:nvCxnSpPr>
          <p:spPr bwMode="auto">
            <a:xfrm>
              <a:off x="4583113" y="4679950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7" name="AutoShape 19"/>
            <p:cNvCxnSpPr>
              <a:cxnSpLocks noChangeShapeType="1"/>
              <a:stCxn id="29708" idx="4"/>
              <a:endCxn id="29704" idx="0"/>
            </p:cNvCxnSpPr>
            <p:nvPr/>
          </p:nvCxnSpPr>
          <p:spPr bwMode="auto">
            <a:xfrm>
              <a:off x="8370888" y="50609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8" name="AutoShape 20"/>
            <p:cNvCxnSpPr>
              <a:cxnSpLocks noChangeShapeType="1"/>
              <a:endCxn id="29705" idx="6"/>
            </p:cNvCxnSpPr>
            <p:nvPr/>
          </p:nvCxnSpPr>
          <p:spPr bwMode="auto">
            <a:xfrm flipH="1" flipV="1">
              <a:off x="6981826" y="57277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9" name="AutoShape 21"/>
            <p:cNvCxnSpPr>
              <a:cxnSpLocks noChangeShapeType="1"/>
              <a:stCxn id="29707" idx="6"/>
              <a:endCxn id="29705" idx="2"/>
            </p:cNvCxnSpPr>
            <p:nvPr/>
          </p:nvCxnSpPr>
          <p:spPr bwMode="auto">
            <a:xfrm>
              <a:off x="5213350" y="5584826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0" name="AutoShape 22"/>
            <p:cNvCxnSpPr>
              <a:cxnSpLocks noChangeShapeType="1"/>
              <a:stCxn id="29707" idx="7"/>
              <a:endCxn id="29702" idx="3"/>
            </p:cNvCxnSpPr>
            <p:nvPr/>
          </p:nvCxnSpPr>
          <p:spPr bwMode="auto">
            <a:xfrm flipV="1">
              <a:off x="5067301" y="4384675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1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8100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849</a:t>
              </a:r>
            </a:p>
          </p:txBody>
        </p:sp>
        <p:sp>
          <p:nvSpPr>
            <p:cNvPr id="29722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5402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29723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4959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29724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721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29725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3984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29726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29727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4927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29728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3117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29729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848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29730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127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29731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1116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29732" name="AutoShape 34"/>
            <p:cNvCxnSpPr>
              <a:cxnSpLocks noChangeShapeType="1"/>
              <a:stCxn id="29703" idx="4"/>
              <a:endCxn id="29704" idx="7"/>
            </p:cNvCxnSpPr>
            <p:nvPr/>
          </p:nvCxnSpPr>
          <p:spPr bwMode="auto">
            <a:xfrm>
              <a:off x="9307513" y="4295775"/>
              <a:ext cx="80962" cy="149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33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6950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29734" name="Picture 36" descr="BD198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1803400"/>
                <a:ext cx="9905999" cy="5054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Graph operations</a:t>
                </a:r>
              </a:p>
              <a:p>
                <a:pPr lvl="1"/>
                <a:r>
                  <a:rPr lang="en-US" altLang="zh-TW" dirty="0" smtClean="0"/>
                  <a:t>Method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incidentEdges</m:t>
                    </m:r>
                  </m:oMath>
                </a14:m>
                <a:r>
                  <a:rPr lang="en-US" altLang="zh-TW" dirty="0" smtClean="0"/>
                  <a:t> is called once for each vertex</a:t>
                </a:r>
              </a:p>
              <a:p>
                <a:r>
                  <a:rPr lang="en-US" altLang="zh-TW" dirty="0" smtClean="0"/>
                  <a:t>Label operations</a:t>
                </a:r>
              </a:p>
              <a:p>
                <a:pPr lvl="1"/>
                <a:r>
                  <a:rPr lang="en-US" altLang="zh-TW" dirty="0" smtClean="0"/>
                  <a:t>We set/get the distance, parent and locator labels of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times</a:t>
                </a:r>
              </a:p>
              <a:p>
                <a:pPr lvl="1"/>
                <a:r>
                  <a:rPr lang="en-US" altLang="zh-TW" dirty="0" smtClean="0"/>
                  <a:t>Setting/getting a label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r>
                  <a:rPr lang="en-US" altLang="zh-TW" dirty="0" smtClean="0"/>
                  <a:t>Priority queue operations</a:t>
                </a:r>
              </a:p>
              <a:p>
                <a:pPr lvl="1"/>
                <a:r>
                  <a:rPr lang="en-US" altLang="zh-TW" dirty="0" smtClean="0"/>
                  <a:t>Each vertex is inserted once into and removed once from the priority queue, where each insertion or removal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:r>
                  <a:rPr lang="en-US" altLang="zh-TW" dirty="0" smtClean="0"/>
                  <a:t>The key of a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TW" dirty="0" smtClean="0"/>
                  <a:t> in the priority queue is modified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 smtClean="0"/>
                  <a:t> times, where each key change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 </a:t>
                </a:r>
              </a:p>
              <a:p>
                <a:r>
                  <a:rPr lang="en-US" altLang="zh-TW" dirty="0" smtClean="0"/>
                  <a:t>Prim-</a:t>
                </a:r>
                <a:r>
                  <a:rPr lang="en-US" altLang="zh-TW" dirty="0" err="1" smtClean="0"/>
                  <a:t>Jarnik’s</a:t>
                </a:r>
                <a:r>
                  <a:rPr lang="en-US" altLang="zh-TW" dirty="0" smtClean="0"/>
                  <a:t> algorithm runs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accent1"/>
                    </a:solidFill>
                  </a:rPr>
                  <a:t> time </a:t>
                </a:r>
                <a:r>
                  <a:rPr lang="en-US" altLang="zh-TW" dirty="0" smtClean="0"/>
                  <a:t>provided the graph is represented by the adjacency list structure</a:t>
                </a:r>
              </a:p>
              <a:p>
                <a:pPr lvl="1"/>
                <a:r>
                  <a:rPr lang="en-US" altLang="zh-TW" dirty="0" smtClean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If the graph is connected the running time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072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803400"/>
                <a:ext cx="9905999" cy="5054600"/>
              </a:xfrm>
              <a:blipFill rotWithShape="0">
                <a:blip r:embed="rId2"/>
                <a:stretch>
                  <a:fillRect l="-862" t="-1930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85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Kruskal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Algorithm</a:t>
            </a:r>
            <a:endParaRPr lang="en-US" dirty="0"/>
          </a:p>
        </p:txBody>
      </p:sp>
      <p:sp>
        <p:nvSpPr>
          <p:cNvPr id="26626" name="Content Placeholder 7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Maintain a partition of the vertices into clusters</a:t>
            </a:r>
          </a:p>
          <a:p>
            <a:pPr lvl="1"/>
            <a:r>
              <a:rPr lang="en-US" dirty="0" smtClean="0"/>
              <a:t>Initially, single-vertex clusters</a:t>
            </a:r>
          </a:p>
          <a:p>
            <a:pPr lvl="1"/>
            <a:r>
              <a:rPr lang="en-US" dirty="0" smtClean="0"/>
              <a:t>Keep an MST for each cluster</a:t>
            </a:r>
          </a:p>
          <a:p>
            <a:pPr lvl="1"/>
            <a:r>
              <a:rPr lang="en-US" dirty="0" smtClean="0"/>
              <a:t>Merge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closest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clusters and their MSTs</a:t>
            </a:r>
          </a:p>
          <a:p>
            <a:r>
              <a:rPr lang="en-US" dirty="0" smtClean="0"/>
              <a:t>A priority queue stores the edges outside clusters</a:t>
            </a:r>
          </a:p>
          <a:p>
            <a:pPr lvl="1"/>
            <a:r>
              <a:rPr lang="en-US" dirty="0" smtClean="0"/>
              <a:t>Key: weight</a:t>
            </a:r>
          </a:p>
          <a:p>
            <a:pPr lvl="1"/>
            <a:r>
              <a:rPr lang="en-US" dirty="0" smtClean="0"/>
              <a:t>Element: edge</a:t>
            </a:r>
          </a:p>
          <a:p>
            <a:r>
              <a:rPr lang="en-US" dirty="0" smtClean="0"/>
              <a:t>At the end of the algorithm</a:t>
            </a:r>
          </a:p>
          <a:p>
            <a:pPr lvl="1"/>
            <a:r>
              <a:rPr lang="en-US" dirty="0" smtClean="0"/>
              <a:t>One cluster and one MST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549900" cy="41513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u="sng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u="sng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KruskalMST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Define a cluster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a priority queue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edges using the weights as keys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has fewer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edges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Merge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549900" cy="4151314"/>
              </a:xfrm>
              <a:blipFill rotWithShape="0">
                <a:blip r:embed="rId3"/>
                <a:stretch>
                  <a:fillRect l="-1319" t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5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27682" name="AutoShape 66"/>
          <p:cNvSpPr>
            <a:spLocks noChangeArrowheads="1"/>
          </p:cNvSpPr>
          <p:nvPr/>
        </p:nvSpPr>
        <p:spPr bwMode="auto">
          <a:xfrm rot="5400000">
            <a:off x="8234363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83" name="AutoShape 67"/>
          <p:cNvSpPr>
            <a:spLocks noChangeArrowheads="1"/>
          </p:cNvSpPr>
          <p:nvPr/>
        </p:nvSpPr>
        <p:spPr bwMode="auto">
          <a:xfrm rot="8100000" flipH="1" flipV="1">
            <a:off x="5764214" y="3797301"/>
            <a:ext cx="738187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84" name="AutoShape 68"/>
          <p:cNvSpPr>
            <a:spLocks noChangeArrowheads="1"/>
          </p:cNvSpPr>
          <p:nvPr/>
        </p:nvSpPr>
        <p:spPr bwMode="auto">
          <a:xfrm rot="5400000">
            <a:off x="3814763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306638" y="1497014"/>
            <a:ext cx="3567112" cy="2222500"/>
            <a:chOff x="2306638" y="1497014"/>
            <a:chExt cx="3567112" cy="2222500"/>
          </a:xfrm>
        </p:grpSpPr>
        <p:sp>
          <p:nvSpPr>
            <p:cNvPr id="27651" name="Freeform 80"/>
            <p:cNvSpPr>
              <a:spLocks/>
            </p:cNvSpPr>
            <p:nvPr/>
          </p:nvSpPr>
          <p:spPr bwMode="auto">
            <a:xfrm>
              <a:off x="4543425" y="2817814"/>
              <a:ext cx="730250" cy="663575"/>
            </a:xfrm>
            <a:custGeom>
              <a:avLst/>
              <a:gdLst>
                <a:gd name="T0" fmla="*/ 60375 w 508"/>
                <a:gd name="T1" fmla="*/ 300625 h 543"/>
                <a:gd name="T2" fmla="*/ 120750 w 508"/>
                <a:gd name="T3" fmla="*/ 542592 h 543"/>
                <a:gd name="T4" fmla="*/ 483000 w 508"/>
                <a:gd name="T5" fmla="*/ 615915 h 543"/>
                <a:gd name="T6" fmla="*/ 715875 w 508"/>
                <a:gd name="T7" fmla="*/ 256631 h 543"/>
                <a:gd name="T8" fmla="*/ 396750 w 508"/>
                <a:gd name="T9" fmla="*/ 7332 h 543"/>
                <a:gd name="T10" fmla="*/ 60375 w 508"/>
                <a:gd name="T11" fmla="*/ 300625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52" name="Freeform 79"/>
            <p:cNvSpPr>
              <a:spLocks/>
            </p:cNvSpPr>
            <p:nvPr/>
          </p:nvSpPr>
          <p:spPr bwMode="auto">
            <a:xfrm>
              <a:off x="5143500" y="2259014"/>
              <a:ext cx="730250" cy="663575"/>
            </a:xfrm>
            <a:custGeom>
              <a:avLst/>
              <a:gdLst>
                <a:gd name="T0" fmla="*/ 60375 w 508"/>
                <a:gd name="T1" fmla="*/ 300625 h 543"/>
                <a:gd name="T2" fmla="*/ 120750 w 508"/>
                <a:gd name="T3" fmla="*/ 542592 h 543"/>
                <a:gd name="T4" fmla="*/ 483000 w 508"/>
                <a:gd name="T5" fmla="*/ 615915 h 543"/>
                <a:gd name="T6" fmla="*/ 715875 w 508"/>
                <a:gd name="T7" fmla="*/ 256631 h 543"/>
                <a:gd name="T8" fmla="*/ 396750 w 508"/>
                <a:gd name="T9" fmla="*/ 7332 h 543"/>
                <a:gd name="T10" fmla="*/ 60375 w 508"/>
                <a:gd name="T11" fmla="*/ 300625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53" name="Freeform 78"/>
            <p:cNvSpPr>
              <a:spLocks/>
            </p:cNvSpPr>
            <p:nvPr/>
          </p:nvSpPr>
          <p:spPr bwMode="auto">
            <a:xfrm>
              <a:off x="4492625" y="1497014"/>
              <a:ext cx="730250" cy="663575"/>
            </a:xfrm>
            <a:custGeom>
              <a:avLst/>
              <a:gdLst>
                <a:gd name="T0" fmla="*/ 60375 w 508"/>
                <a:gd name="T1" fmla="*/ 300625 h 543"/>
                <a:gd name="T2" fmla="*/ 120750 w 508"/>
                <a:gd name="T3" fmla="*/ 542592 h 543"/>
                <a:gd name="T4" fmla="*/ 483000 w 508"/>
                <a:gd name="T5" fmla="*/ 615915 h 543"/>
                <a:gd name="T6" fmla="*/ 715875 w 508"/>
                <a:gd name="T7" fmla="*/ 256631 h 543"/>
                <a:gd name="T8" fmla="*/ 396750 w 508"/>
                <a:gd name="T9" fmla="*/ 7332 h 543"/>
                <a:gd name="T10" fmla="*/ 60375 w 508"/>
                <a:gd name="T11" fmla="*/ 300625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54" name="Freeform 77"/>
            <p:cNvSpPr>
              <a:spLocks/>
            </p:cNvSpPr>
            <p:nvPr/>
          </p:nvSpPr>
          <p:spPr bwMode="auto">
            <a:xfrm>
              <a:off x="3875089" y="1976439"/>
              <a:ext cx="668337" cy="669925"/>
            </a:xfrm>
            <a:custGeom>
              <a:avLst/>
              <a:gdLst>
                <a:gd name="T0" fmla="*/ 55256 w 508"/>
                <a:gd name="T1" fmla="*/ 303502 h 543"/>
                <a:gd name="T2" fmla="*/ 110512 w 508"/>
                <a:gd name="T3" fmla="*/ 547784 h 543"/>
                <a:gd name="T4" fmla="*/ 442050 w 508"/>
                <a:gd name="T5" fmla="*/ 621809 h 543"/>
                <a:gd name="T6" fmla="*/ 655181 w 508"/>
                <a:gd name="T7" fmla="*/ 259087 h 543"/>
                <a:gd name="T8" fmla="*/ 363112 w 508"/>
                <a:gd name="T9" fmla="*/ 7402 h 543"/>
                <a:gd name="T10" fmla="*/ 55256 w 508"/>
                <a:gd name="T11" fmla="*/ 303502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56" name="Freeform 75"/>
            <p:cNvSpPr>
              <a:spLocks/>
            </p:cNvSpPr>
            <p:nvPr/>
          </p:nvSpPr>
          <p:spPr bwMode="auto">
            <a:xfrm>
              <a:off x="3194050" y="2532064"/>
              <a:ext cx="596900" cy="554037"/>
            </a:xfrm>
            <a:custGeom>
              <a:avLst/>
              <a:gdLst>
                <a:gd name="T0" fmla="*/ 49350 w 508"/>
                <a:gd name="T1" fmla="*/ 251000 h 543"/>
                <a:gd name="T2" fmla="*/ 98700 w 508"/>
                <a:gd name="T3" fmla="*/ 453025 h 543"/>
                <a:gd name="T4" fmla="*/ 394800 w 508"/>
                <a:gd name="T5" fmla="*/ 514244 h 543"/>
                <a:gd name="T6" fmla="*/ 585150 w 508"/>
                <a:gd name="T7" fmla="*/ 214268 h 543"/>
                <a:gd name="T8" fmla="*/ 324300 w 508"/>
                <a:gd name="T9" fmla="*/ 6122 h 543"/>
                <a:gd name="T10" fmla="*/ 49350 w 508"/>
                <a:gd name="T11" fmla="*/ 251000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55" name="Freeform 76"/>
            <p:cNvSpPr>
              <a:spLocks/>
            </p:cNvSpPr>
            <p:nvPr/>
          </p:nvSpPr>
          <p:spPr bwMode="auto">
            <a:xfrm>
              <a:off x="3841750" y="2917826"/>
              <a:ext cx="730250" cy="663575"/>
            </a:xfrm>
            <a:custGeom>
              <a:avLst/>
              <a:gdLst>
                <a:gd name="T0" fmla="*/ 60375 w 508"/>
                <a:gd name="T1" fmla="*/ 300625 h 543"/>
                <a:gd name="T2" fmla="*/ 120750 w 508"/>
                <a:gd name="T3" fmla="*/ 542592 h 543"/>
                <a:gd name="T4" fmla="*/ 483000 w 508"/>
                <a:gd name="T5" fmla="*/ 615915 h 543"/>
                <a:gd name="T6" fmla="*/ 715875 w 508"/>
                <a:gd name="T7" fmla="*/ 256631 h 543"/>
                <a:gd name="T8" fmla="*/ 396750 w 508"/>
                <a:gd name="T9" fmla="*/ 7332 h 543"/>
                <a:gd name="T10" fmla="*/ 60375 w 508"/>
                <a:gd name="T11" fmla="*/ 300625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57" name="Freeform 74"/>
            <p:cNvSpPr>
              <a:spLocks/>
            </p:cNvSpPr>
            <p:nvPr/>
          </p:nvSpPr>
          <p:spPr bwMode="auto">
            <a:xfrm>
              <a:off x="2514601" y="1752600"/>
              <a:ext cx="676275" cy="674688"/>
            </a:xfrm>
            <a:custGeom>
              <a:avLst/>
              <a:gdLst>
                <a:gd name="T0" fmla="*/ 55913 w 508"/>
                <a:gd name="T1" fmla="*/ 305660 h 543"/>
                <a:gd name="T2" fmla="*/ 111825 w 508"/>
                <a:gd name="T3" fmla="*/ 551679 h 543"/>
                <a:gd name="T4" fmla="*/ 447300 w 508"/>
                <a:gd name="T5" fmla="*/ 626230 h 543"/>
                <a:gd name="T6" fmla="*/ 662963 w 508"/>
                <a:gd name="T7" fmla="*/ 260929 h 543"/>
                <a:gd name="T8" fmla="*/ 367425 w 508"/>
                <a:gd name="T9" fmla="*/ 7455 h 543"/>
                <a:gd name="T10" fmla="*/ 55913 w 508"/>
                <a:gd name="T11" fmla="*/ 305660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59" name="Freeform 35"/>
            <p:cNvSpPr>
              <a:spLocks/>
            </p:cNvSpPr>
            <p:nvPr/>
          </p:nvSpPr>
          <p:spPr bwMode="auto">
            <a:xfrm>
              <a:off x="2306638" y="3124201"/>
              <a:ext cx="588962" cy="595313"/>
            </a:xfrm>
            <a:custGeom>
              <a:avLst/>
              <a:gdLst>
                <a:gd name="T0" fmla="*/ 48694 w 508"/>
                <a:gd name="T1" fmla="*/ 269700 h 543"/>
                <a:gd name="T2" fmla="*/ 97387 w 508"/>
                <a:gd name="T3" fmla="*/ 486775 h 543"/>
                <a:gd name="T4" fmla="*/ 389550 w 508"/>
                <a:gd name="T5" fmla="*/ 552556 h 543"/>
                <a:gd name="T6" fmla="*/ 577368 w 508"/>
                <a:gd name="T7" fmla="*/ 230232 h 543"/>
                <a:gd name="T8" fmla="*/ 319987 w 508"/>
                <a:gd name="T9" fmla="*/ 6578 h 543"/>
                <a:gd name="T10" fmla="*/ 48694 w 508"/>
                <a:gd name="T11" fmla="*/ 269700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60" name="Oval 36"/>
            <p:cNvSpPr>
              <a:spLocks noChangeArrowheads="1"/>
            </p:cNvSpPr>
            <p:nvPr/>
          </p:nvSpPr>
          <p:spPr bwMode="auto">
            <a:xfrm>
              <a:off x="2724150" y="194627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27661" name="Oval 37"/>
            <p:cNvSpPr>
              <a:spLocks noChangeArrowheads="1"/>
            </p:cNvSpPr>
            <p:nvPr/>
          </p:nvSpPr>
          <p:spPr bwMode="auto">
            <a:xfrm>
              <a:off x="4705350" y="1676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7662" name="Oval 38"/>
            <p:cNvSpPr>
              <a:spLocks noChangeArrowheads="1"/>
            </p:cNvSpPr>
            <p:nvPr/>
          </p:nvSpPr>
          <p:spPr bwMode="auto">
            <a:xfrm>
              <a:off x="3343275" y="263525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7663" name="Oval 39"/>
            <p:cNvSpPr>
              <a:spLocks noChangeArrowheads="1"/>
            </p:cNvSpPr>
            <p:nvPr/>
          </p:nvSpPr>
          <p:spPr bwMode="auto">
            <a:xfrm>
              <a:off x="2419350" y="3276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27664" name="Oval 40"/>
            <p:cNvSpPr>
              <a:spLocks noChangeArrowheads="1"/>
            </p:cNvSpPr>
            <p:nvPr/>
          </p:nvSpPr>
          <p:spPr bwMode="auto">
            <a:xfrm>
              <a:off x="5391150" y="2438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27665" name="Oval 41"/>
            <p:cNvSpPr>
              <a:spLocks noChangeArrowheads="1"/>
            </p:cNvSpPr>
            <p:nvPr/>
          </p:nvSpPr>
          <p:spPr bwMode="auto">
            <a:xfrm>
              <a:off x="4064000" y="311467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cxnSp>
          <p:nvCxnSpPr>
            <p:cNvPr id="27666" name="AutoShape 42"/>
            <p:cNvCxnSpPr>
              <a:cxnSpLocks noChangeShapeType="1"/>
              <a:stCxn id="27660" idx="5"/>
              <a:endCxn id="27662" idx="1"/>
            </p:cNvCxnSpPr>
            <p:nvPr/>
          </p:nvCxnSpPr>
          <p:spPr bwMode="auto">
            <a:xfrm>
              <a:off x="2984501" y="2216151"/>
              <a:ext cx="403225" cy="454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67" name="AutoShape 43"/>
            <p:cNvCxnSpPr>
              <a:cxnSpLocks noChangeShapeType="1"/>
              <a:stCxn id="27662" idx="3"/>
              <a:endCxn id="27663" idx="7"/>
            </p:cNvCxnSpPr>
            <p:nvPr/>
          </p:nvCxnSpPr>
          <p:spPr bwMode="auto">
            <a:xfrm flipH="1">
              <a:off x="2679701" y="2905125"/>
              <a:ext cx="708025" cy="406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68" name="AutoShape 44"/>
            <p:cNvCxnSpPr>
              <a:cxnSpLocks noChangeShapeType="1"/>
              <a:stCxn id="27660" idx="3"/>
              <a:endCxn id="27663" idx="0"/>
            </p:cNvCxnSpPr>
            <p:nvPr/>
          </p:nvCxnSpPr>
          <p:spPr bwMode="auto">
            <a:xfrm flipH="1">
              <a:off x="2571750" y="2216151"/>
              <a:ext cx="196850" cy="1050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69" name="AutoShape 45"/>
            <p:cNvCxnSpPr>
              <a:cxnSpLocks noChangeShapeType="1"/>
              <a:stCxn id="27662" idx="5"/>
              <a:endCxn id="27665" idx="1"/>
            </p:cNvCxnSpPr>
            <p:nvPr/>
          </p:nvCxnSpPr>
          <p:spPr bwMode="auto">
            <a:xfrm>
              <a:off x="3603626" y="2905126"/>
              <a:ext cx="504825" cy="244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70" name="AutoShape 46"/>
            <p:cNvCxnSpPr>
              <a:cxnSpLocks noChangeShapeType="1"/>
              <a:stCxn id="27663" idx="6"/>
              <a:endCxn id="27665" idx="2"/>
            </p:cNvCxnSpPr>
            <p:nvPr/>
          </p:nvCxnSpPr>
          <p:spPr bwMode="auto">
            <a:xfrm flipV="1">
              <a:off x="2733675" y="3267076"/>
              <a:ext cx="1320800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71" name="AutoShape 47"/>
            <p:cNvCxnSpPr>
              <a:cxnSpLocks noChangeShapeType="1"/>
              <a:stCxn id="27660" idx="6"/>
              <a:endCxn id="27687" idx="1"/>
            </p:cNvCxnSpPr>
            <p:nvPr/>
          </p:nvCxnSpPr>
          <p:spPr bwMode="auto">
            <a:xfrm>
              <a:off x="3038476" y="2098676"/>
              <a:ext cx="1063625" cy="1254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72" name="AutoShape 49"/>
            <p:cNvCxnSpPr>
              <a:cxnSpLocks noChangeShapeType="1"/>
              <a:stCxn id="27664" idx="1"/>
              <a:endCxn id="27661" idx="5"/>
            </p:cNvCxnSpPr>
            <p:nvPr/>
          </p:nvCxnSpPr>
          <p:spPr bwMode="auto">
            <a:xfrm flipH="1" flipV="1">
              <a:off x="4965700" y="1946275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73" name="AutoShape 50"/>
            <p:cNvCxnSpPr>
              <a:cxnSpLocks noChangeShapeType="1"/>
              <a:stCxn id="27688" idx="7"/>
              <a:endCxn id="27664" idx="3"/>
            </p:cNvCxnSpPr>
            <p:nvPr/>
          </p:nvCxnSpPr>
          <p:spPr bwMode="auto">
            <a:xfrm flipV="1">
              <a:off x="5010150" y="2708276"/>
              <a:ext cx="425450" cy="3286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674" name="Text Box 52"/>
            <p:cNvSpPr txBox="1">
              <a:spLocks noChangeArrowheads="1"/>
            </p:cNvSpPr>
            <p:nvPr/>
          </p:nvSpPr>
          <p:spPr bwMode="auto">
            <a:xfrm>
              <a:off x="5191126" y="198120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4</a:t>
              </a:r>
            </a:p>
          </p:txBody>
        </p:sp>
        <p:sp>
          <p:nvSpPr>
            <p:cNvPr id="27675" name="Text Box 53"/>
            <p:cNvSpPr txBox="1">
              <a:spLocks noChangeArrowheads="1"/>
            </p:cNvSpPr>
            <p:nvPr/>
          </p:nvSpPr>
          <p:spPr bwMode="auto">
            <a:xfrm>
              <a:off x="2351088" y="246380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</a:t>
              </a:r>
            </a:p>
          </p:txBody>
        </p:sp>
        <p:sp>
          <p:nvSpPr>
            <p:cNvPr id="27676" name="Text Box 54"/>
            <p:cNvSpPr txBox="1">
              <a:spLocks noChangeArrowheads="1"/>
            </p:cNvSpPr>
            <p:nvPr/>
          </p:nvSpPr>
          <p:spPr bwMode="auto">
            <a:xfrm>
              <a:off x="4191001" y="259080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3</a:t>
              </a:r>
            </a:p>
          </p:txBody>
        </p:sp>
        <p:sp>
          <p:nvSpPr>
            <p:cNvPr id="27677" name="Text Box 55"/>
            <p:cNvSpPr txBox="1">
              <a:spLocks noChangeArrowheads="1"/>
            </p:cNvSpPr>
            <p:nvPr/>
          </p:nvSpPr>
          <p:spPr bwMode="auto">
            <a:xfrm>
              <a:off x="2938463" y="2376488"/>
              <a:ext cx="309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5</a:t>
              </a:r>
            </a:p>
          </p:txBody>
        </p:sp>
        <p:sp>
          <p:nvSpPr>
            <p:cNvPr id="27678" name="Text Box 56"/>
            <p:cNvSpPr txBox="1">
              <a:spLocks noChangeArrowheads="1"/>
            </p:cNvSpPr>
            <p:nvPr/>
          </p:nvSpPr>
          <p:spPr bwMode="auto">
            <a:xfrm>
              <a:off x="3290889" y="3352801"/>
              <a:ext cx="4349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10</a:t>
              </a:r>
            </a:p>
          </p:txBody>
        </p:sp>
        <p:sp>
          <p:nvSpPr>
            <p:cNvPr id="27679" name="Text Box 57"/>
            <p:cNvSpPr txBox="1">
              <a:spLocks noChangeArrowheads="1"/>
            </p:cNvSpPr>
            <p:nvPr/>
          </p:nvSpPr>
          <p:spPr bwMode="auto">
            <a:xfrm>
              <a:off x="5243513" y="283845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2</a:t>
              </a:r>
            </a:p>
          </p:txBody>
        </p:sp>
        <p:sp>
          <p:nvSpPr>
            <p:cNvPr id="27680" name="Text Box 58"/>
            <p:cNvSpPr txBox="1">
              <a:spLocks noChangeArrowheads="1"/>
            </p:cNvSpPr>
            <p:nvPr/>
          </p:nvSpPr>
          <p:spPr bwMode="auto">
            <a:xfrm>
              <a:off x="3429001" y="182880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8</a:t>
              </a:r>
            </a:p>
          </p:txBody>
        </p:sp>
        <p:sp>
          <p:nvSpPr>
            <p:cNvPr id="27681" name="Text Box 59"/>
            <p:cNvSpPr txBox="1">
              <a:spLocks noChangeArrowheads="1"/>
            </p:cNvSpPr>
            <p:nvPr/>
          </p:nvSpPr>
          <p:spPr bwMode="auto">
            <a:xfrm>
              <a:off x="3055938" y="2986088"/>
              <a:ext cx="309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7</a:t>
              </a:r>
            </a:p>
          </p:txBody>
        </p:sp>
        <p:cxnSp>
          <p:nvCxnSpPr>
            <p:cNvPr id="27685" name="AutoShape 69"/>
            <p:cNvCxnSpPr>
              <a:cxnSpLocks noChangeShapeType="1"/>
              <a:stCxn id="27688" idx="0"/>
              <a:endCxn id="27661" idx="4"/>
            </p:cNvCxnSpPr>
            <p:nvPr/>
          </p:nvCxnSpPr>
          <p:spPr bwMode="auto">
            <a:xfrm flipH="1" flipV="1">
              <a:off x="4857750" y="1990726"/>
              <a:ext cx="44450" cy="10017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686" name="Text Box 70"/>
            <p:cNvSpPr txBox="1">
              <a:spLocks noChangeArrowheads="1"/>
            </p:cNvSpPr>
            <p:nvPr/>
          </p:nvSpPr>
          <p:spPr bwMode="auto">
            <a:xfrm>
              <a:off x="4572001" y="227965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6</a:t>
              </a:r>
            </a:p>
          </p:txBody>
        </p:sp>
        <p:sp>
          <p:nvSpPr>
            <p:cNvPr id="27687" name="Oval 71"/>
            <p:cNvSpPr>
              <a:spLocks noChangeArrowheads="1"/>
            </p:cNvSpPr>
            <p:nvPr/>
          </p:nvSpPr>
          <p:spPr bwMode="auto">
            <a:xfrm>
              <a:off x="4057650" y="21891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7688" name="Oval 72"/>
            <p:cNvSpPr>
              <a:spLocks noChangeArrowheads="1"/>
            </p:cNvSpPr>
            <p:nvPr/>
          </p:nvSpPr>
          <p:spPr bwMode="auto">
            <a:xfrm>
              <a:off x="4749800" y="30019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cxnSp>
          <p:nvCxnSpPr>
            <p:cNvPr id="27689" name="AutoShape 73"/>
            <p:cNvCxnSpPr>
              <a:cxnSpLocks noChangeShapeType="1"/>
              <a:stCxn id="27687" idx="4"/>
              <a:endCxn id="27665" idx="0"/>
            </p:cNvCxnSpPr>
            <p:nvPr/>
          </p:nvCxnSpPr>
          <p:spPr bwMode="auto">
            <a:xfrm>
              <a:off x="4210050" y="2503488"/>
              <a:ext cx="6350" cy="6016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690" name="Text Box 81"/>
            <p:cNvSpPr txBox="1">
              <a:spLocks noChangeArrowheads="1"/>
            </p:cNvSpPr>
            <p:nvPr/>
          </p:nvSpPr>
          <p:spPr bwMode="auto">
            <a:xfrm>
              <a:off x="3659189" y="2681288"/>
              <a:ext cx="4349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/>
                <a:t>11</a:t>
              </a:r>
            </a:p>
          </p:txBody>
        </p:sp>
        <p:cxnSp>
          <p:nvCxnSpPr>
            <p:cNvPr id="27691" name="AutoShape 82"/>
            <p:cNvCxnSpPr>
              <a:cxnSpLocks noChangeShapeType="1"/>
              <a:stCxn id="27687" idx="3"/>
              <a:endCxn id="27662" idx="7"/>
            </p:cNvCxnSpPr>
            <p:nvPr/>
          </p:nvCxnSpPr>
          <p:spPr bwMode="auto">
            <a:xfrm flipH="1">
              <a:off x="3603626" y="2459039"/>
              <a:ext cx="498475" cy="211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692" name="Text Box 83"/>
            <p:cNvSpPr txBox="1">
              <a:spLocks noChangeArrowheads="1"/>
            </p:cNvSpPr>
            <p:nvPr/>
          </p:nvSpPr>
          <p:spPr bwMode="auto">
            <a:xfrm>
              <a:off x="3590926" y="224790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9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22500" y="4178301"/>
            <a:ext cx="3630613" cy="2287587"/>
            <a:chOff x="2222500" y="4178301"/>
            <a:chExt cx="3630613" cy="2287587"/>
          </a:xfrm>
        </p:grpSpPr>
        <p:sp>
          <p:nvSpPr>
            <p:cNvPr id="27693" name="Freeform 84"/>
            <p:cNvSpPr>
              <a:spLocks/>
            </p:cNvSpPr>
            <p:nvPr/>
          </p:nvSpPr>
          <p:spPr bwMode="auto">
            <a:xfrm>
              <a:off x="4522788" y="5499101"/>
              <a:ext cx="730250" cy="663575"/>
            </a:xfrm>
            <a:custGeom>
              <a:avLst/>
              <a:gdLst>
                <a:gd name="T0" fmla="*/ 60375 w 508"/>
                <a:gd name="T1" fmla="*/ 300625 h 543"/>
                <a:gd name="T2" fmla="*/ 120750 w 508"/>
                <a:gd name="T3" fmla="*/ 542592 h 543"/>
                <a:gd name="T4" fmla="*/ 483000 w 508"/>
                <a:gd name="T5" fmla="*/ 615915 h 543"/>
                <a:gd name="T6" fmla="*/ 715875 w 508"/>
                <a:gd name="T7" fmla="*/ 256631 h 543"/>
                <a:gd name="T8" fmla="*/ 396750 w 508"/>
                <a:gd name="T9" fmla="*/ 7332 h 543"/>
                <a:gd name="T10" fmla="*/ 60375 w 508"/>
                <a:gd name="T11" fmla="*/ 300625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94" name="Freeform 85"/>
            <p:cNvSpPr>
              <a:spLocks/>
            </p:cNvSpPr>
            <p:nvPr/>
          </p:nvSpPr>
          <p:spPr bwMode="auto">
            <a:xfrm>
              <a:off x="5122863" y="4940301"/>
              <a:ext cx="730250" cy="663575"/>
            </a:xfrm>
            <a:custGeom>
              <a:avLst/>
              <a:gdLst>
                <a:gd name="T0" fmla="*/ 60375 w 508"/>
                <a:gd name="T1" fmla="*/ 300625 h 543"/>
                <a:gd name="T2" fmla="*/ 120750 w 508"/>
                <a:gd name="T3" fmla="*/ 542592 h 543"/>
                <a:gd name="T4" fmla="*/ 483000 w 508"/>
                <a:gd name="T5" fmla="*/ 615915 h 543"/>
                <a:gd name="T6" fmla="*/ 715875 w 508"/>
                <a:gd name="T7" fmla="*/ 256631 h 543"/>
                <a:gd name="T8" fmla="*/ 396750 w 508"/>
                <a:gd name="T9" fmla="*/ 7332 h 543"/>
                <a:gd name="T10" fmla="*/ 60375 w 508"/>
                <a:gd name="T11" fmla="*/ 300625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95" name="Freeform 86"/>
            <p:cNvSpPr>
              <a:spLocks/>
            </p:cNvSpPr>
            <p:nvPr/>
          </p:nvSpPr>
          <p:spPr bwMode="auto">
            <a:xfrm>
              <a:off x="4471988" y="4178301"/>
              <a:ext cx="730250" cy="663575"/>
            </a:xfrm>
            <a:custGeom>
              <a:avLst/>
              <a:gdLst>
                <a:gd name="T0" fmla="*/ 60375 w 508"/>
                <a:gd name="T1" fmla="*/ 300625 h 543"/>
                <a:gd name="T2" fmla="*/ 120750 w 508"/>
                <a:gd name="T3" fmla="*/ 542592 h 543"/>
                <a:gd name="T4" fmla="*/ 483000 w 508"/>
                <a:gd name="T5" fmla="*/ 615915 h 543"/>
                <a:gd name="T6" fmla="*/ 715875 w 508"/>
                <a:gd name="T7" fmla="*/ 256631 h 543"/>
                <a:gd name="T8" fmla="*/ 396750 w 508"/>
                <a:gd name="T9" fmla="*/ 7332 h 543"/>
                <a:gd name="T10" fmla="*/ 60375 w 508"/>
                <a:gd name="T11" fmla="*/ 300625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96" name="Freeform 87"/>
            <p:cNvSpPr>
              <a:spLocks/>
            </p:cNvSpPr>
            <p:nvPr/>
          </p:nvSpPr>
          <p:spPr bwMode="auto">
            <a:xfrm>
              <a:off x="3854450" y="4657726"/>
              <a:ext cx="668338" cy="669925"/>
            </a:xfrm>
            <a:custGeom>
              <a:avLst/>
              <a:gdLst>
                <a:gd name="T0" fmla="*/ 55256 w 508"/>
                <a:gd name="T1" fmla="*/ 303502 h 543"/>
                <a:gd name="T2" fmla="*/ 110513 w 508"/>
                <a:gd name="T3" fmla="*/ 547784 h 543"/>
                <a:gd name="T4" fmla="*/ 442050 w 508"/>
                <a:gd name="T5" fmla="*/ 621809 h 543"/>
                <a:gd name="T6" fmla="*/ 655182 w 508"/>
                <a:gd name="T7" fmla="*/ 259087 h 543"/>
                <a:gd name="T8" fmla="*/ 363113 w 508"/>
                <a:gd name="T9" fmla="*/ 7402 h 543"/>
                <a:gd name="T10" fmla="*/ 55256 w 508"/>
                <a:gd name="T11" fmla="*/ 303502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97" name="Freeform 88"/>
            <p:cNvSpPr>
              <a:spLocks/>
            </p:cNvSpPr>
            <p:nvPr/>
          </p:nvSpPr>
          <p:spPr bwMode="auto">
            <a:xfrm>
              <a:off x="3821113" y="5599114"/>
              <a:ext cx="730250" cy="663575"/>
            </a:xfrm>
            <a:custGeom>
              <a:avLst/>
              <a:gdLst>
                <a:gd name="T0" fmla="*/ 60375 w 508"/>
                <a:gd name="T1" fmla="*/ 300625 h 543"/>
                <a:gd name="T2" fmla="*/ 120750 w 508"/>
                <a:gd name="T3" fmla="*/ 542592 h 543"/>
                <a:gd name="T4" fmla="*/ 483000 w 508"/>
                <a:gd name="T5" fmla="*/ 615915 h 543"/>
                <a:gd name="T6" fmla="*/ 715875 w 508"/>
                <a:gd name="T7" fmla="*/ 256631 h 543"/>
                <a:gd name="T8" fmla="*/ 396750 w 508"/>
                <a:gd name="T9" fmla="*/ 7332 h 543"/>
                <a:gd name="T10" fmla="*/ 60375 w 508"/>
                <a:gd name="T11" fmla="*/ 300625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98" name="Freeform 89"/>
            <p:cNvSpPr>
              <a:spLocks/>
            </p:cNvSpPr>
            <p:nvPr/>
          </p:nvSpPr>
          <p:spPr bwMode="auto">
            <a:xfrm>
              <a:off x="3173413" y="5213350"/>
              <a:ext cx="596900" cy="554038"/>
            </a:xfrm>
            <a:custGeom>
              <a:avLst/>
              <a:gdLst>
                <a:gd name="T0" fmla="*/ 49350 w 508"/>
                <a:gd name="T1" fmla="*/ 251001 h 543"/>
                <a:gd name="T2" fmla="*/ 98700 w 508"/>
                <a:gd name="T3" fmla="*/ 453026 h 543"/>
                <a:gd name="T4" fmla="*/ 394800 w 508"/>
                <a:gd name="T5" fmla="*/ 514245 h 543"/>
                <a:gd name="T6" fmla="*/ 585150 w 508"/>
                <a:gd name="T7" fmla="*/ 214269 h 543"/>
                <a:gd name="T8" fmla="*/ 324300 w 508"/>
                <a:gd name="T9" fmla="*/ 6122 h 543"/>
                <a:gd name="T10" fmla="*/ 49350 w 508"/>
                <a:gd name="T11" fmla="*/ 251001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99" name="Freeform 90"/>
            <p:cNvSpPr>
              <a:spLocks/>
            </p:cNvSpPr>
            <p:nvPr/>
          </p:nvSpPr>
          <p:spPr bwMode="auto">
            <a:xfrm>
              <a:off x="2222500" y="4413250"/>
              <a:ext cx="958850" cy="2052638"/>
            </a:xfrm>
            <a:custGeom>
              <a:avLst/>
              <a:gdLst>
                <a:gd name="T0" fmla="*/ 215900 w 604"/>
                <a:gd name="T1" fmla="*/ 663575 h 1293"/>
                <a:gd name="T2" fmla="*/ 34925 w 604"/>
                <a:gd name="T3" fmla="*/ 1568450 h 1293"/>
                <a:gd name="T4" fmla="*/ 158750 w 604"/>
                <a:gd name="T5" fmla="*/ 1911350 h 1293"/>
                <a:gd name="T6" fmla="*/ 501650 w 604"/>
                <a:gd name="T7" fmla="*/ 1892300 h 1293"/>
                <a:gd name="T8" fmla="*/ 663575 w 604"/>
                <a:gd name="T9" fmla="*/ 949325 h 1293"/>
                <a:gd name="T10" fmla="*/ 935038 w 604"/>
                <a:gd name="T11" fmla="*/ 280988 h 1293"/>
                <a:gd name="T12" fmla="*/ 520700 w 604"/>
                <a:gd name="T13" fmla="*/ 63500 h 1293"/>
                <a:gd name="T14" fmla="*/ 215900 w 604"/>
                <a:gd name="T15" fmla="*/ 663575 h 1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4"/>
                <a:gd name="T25" fmla="*/ 0 h 1293"/>
                <a:gd name="T26" fmla="*/ 604 w 604"/>
                <a:gd name="T27" fmla="*/ 1293 h 1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4" h="1293">
                  <a:moveTo>
                    <a:pt x="136" y="418"/>
                  </a:moveTo>
                  <a:cubicBezTo>
                    <a:pt x="101" y="535"/>
                    <a:pt x="0" y="852"/>
                    <a:pt x="22" y="988"/>
                  </a:cubicBezTo>
                  <a:cubicBezTo>
                    <a:pt x="16" y="1119"/>
                    <a:pt x="51" y="1170"/>
                    <a:pt x="100" y="1204"/>
                  </a:cubicBezTo>
                  <a:cubicBezTo>
                    <a:pt x="149" y="1238"/>
                    <a:pt x="263" y="1293"/>
                    <a:pt x="316" y="1192"/>
                  </a:cubicBezTo>
                  <a:cubicBezTo>
                    <a:pt x="369" y="1091"/>
                    <a:pt x="373" y="767"/>
                    <a:pt x="418" y="598"/>
                  </a:cubicBezTo>
                  <a:cubicBezTo>
                    <a:pt x="463" y="429"/>
                    <a:pt x="604" y="270"/>
                    <a:pt x="589" y="177"/>
                  </a:cubicBezTo>
                  <a:cubicBezTo>
                    <a:pt x="574" y="84"/>
                    <a:pt x="404" y="0"/>
                    <a:pt x="328" y="40"/>
                  </a:cubicBezTo>
                  <a:cubicBezTo>
                    <a:pt x="252" y="80"/>
                    <a:pt x="176" y="339"/>
                    <a:pt x="136" y="41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00" name="Oval 92"/>
            <p:cNvSpPr>
              <a:spLocks noChangeArrowheads="1"/>
            </p:cNvSpPr>
            <p:nvPr/>
          </p:nvSpPr>
          <p:spPr bwMode="auto">
            <a:xfrm>
              <a:off x="2703513" y="46275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27701" name="Oval 93"/>
            <p:cNvSpPr>
              <a:spLocks noChangeArrowheads="1"/>
            </p:cNvSpPr>
            <p:nvPr/>
          </p:nvSpPr>
          <p:spPr bwMode="auto">
            <a:xfrm>
              <a:off x="4684713" y="435768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7702" name="Oval 94"/>
            <p:cNvSpPr>
              <a:spLocks noChangeArrowheads="1"/>
            </p:cNvSpPr>
            <p:nvPr/>
          </p:nvSpPr>
          <p:spPr bwMode="auto">
            <a:xfrm>
              <a:off x="3322638" y="53165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7703" name="Oval 95"/>
            <p:cNvSpPr>
              <a:spLocks noChangeArrowheads="1"/>
            </p:cNvSpPr>
            <p:nvPr/>
          </p:nvSpPr>
          <p:spPr bwMode="auto">
            <a:xfrm>
              <a:off x="2398713" y="595788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27704" name="Oval 96"/>
            <p:cNvSpPr>
              <a:spLocks noChangeArrowheads="1"/>
            </p:cNvSpPr>
            <p:nvPr/>
          </p:nvSpPr>
          <p:spPr bwMode="auto">
            <a:xfrm>
              <a:off x="5370513" y="511968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27705" name="Oval 97"/>
            <p:cNvSpPr>
              <a:spLocks noChangeArrowheads="1"/>
            </p:cNvSpPr>
            <p:nvPr/>
          </p:nvSpPr>
          <p:spPr bwMode="auto">
            <a:xfrm>
              <a:off x="4043363" y="57959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cxnSp>
          <p:nvCxnSpPr>
            <p:cNvPr id="27706" name="AutoShape 98"/>
            <p:cNvCxnSpPr>
              <a:cxnSpLocks noChangeShapeType="1"/>
              <a:stCxn id="27700" idx="5"/>
              <a:endCxn id="27702" idx="1"/>
            </p:cNvCxnSpPr>
            <p:nvPr/>
          </p:nvCxnSpPr>
          <p:spPr bwMode="auto">
            <a:xfrm>
              <a:off x="2963864" y="4897439"/>
              <a:ext cx="403225" cy="454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07" name="AutoShape 99"/>
            <p:cNvCxnSpPr>
              <a:cxnSpLocks noChangeShapeType="1"/>
              <a:stCxn id="27702" idx="3"/>
              <a:endCxn id="27703" idx="7"/>
            </p:cNvCxnSpPr>
            <p:nvPr/>
          </p:nvCxnSpPr>
          <p:spPr bwMode="auto">
            <a:xfrm flipH="1">
              <a:off x="2659064" y="5586413"/>
              <a:ext cx="708025" cy="406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08" name="AutoShape 100"/>
            <p:cNvCxnSpPr>
              <a:cxnSpLocks noChangeShapeType="1"/>
              <a:stCxn id="27700" idx="3"/>
              <a:endCxn id="27703" idx="0"/>
            </p:cNvCxnSpPr>
            <p:nvPr/>
          </p:nvCxnSpPr>
          <p:spPr bwMode="auto">
            <a:xfrm flipH="1">
              <a:off x="2551113" y="4897439"/>
              <a:ext cx="196850" cy="10509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09" name="AutoShape 101"/>
            <p:cNvCxnSpPr>
              <a:cxnSpLocks noChangeShapeType="1"/>
              <a:stCxn id="27702" idx="5"/>
              <a:endCxn id="27705" idx="1"/>
            </p:cNvCxnSpPr>
            <p:nvPr/>
          </p:nvCxnSpPr>
          <p:spPr bwMode="auto">
            <a:xfrm>
              <a:off x="3582989" y="5586414"/>
              <a:ext cx="504825" cy="244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10" name="AutoShape 102"/>
            <p:cNvCxnSpPr>
              <a:cxnSpLocks noChangeShapeType="1"/>
              <a:stCxn id="27703" idx="6"/>
              <a:endCxn id="27705" idx="2"/>
            </p:cNvCxnSpPr>
            <p:nvPr/>
          </p:nvCxnSpPr>
          <p:spPr bwMode="auto">
            <a:xfrm flipV="1">
              <a:off x="2713038" y="5948364"/>
              <a:ext cx="1320800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11" name="AutoShape 103"/>
            <p:cNvCxnSpPr>
              <a:cxnSpLocks noChangeShapeType="1"/>
              <a:stCxn id="27700" idx="6"/>
              <a:endCxn id="27724" idx="1"/>
            </p:cNvCxnSpPr>
            <p:nvPr/>
          </p:nvCxnSpPr>
          <p:spPr bwMode="auto">
            <a:xfrm>
              <a:off x="3017839" y="4779963"/>
              <a:ext cx="1063625" cy="1254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12" name="AutoShape 104"/>
            <p:cNvCxnSpPr>
              <a:cxnSpLocks noChangeShapeType="1"/>
              <a:stCxn id="27704" idx="1"/>
              <a:endCxn id="27701" idx="5"/>
            </p:cNvCxnSpPr>
            <p:nvPr/>
          </p:nvCxnSpPr>
          <p:spPr bwMode="auto">
            <a:xfrm flipH="1" flipV="1">
              <a:off x="4945063" y="4627563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13" name="AutoShape 105"/>
            <p:cNvCxnSpPr>
              <a:cxnSpLocks noChangeShapeType="1"/>
              <a:stCxn id="27725" idx="7"/>
              <a:endCxn id="27704" idx="3"/>
            </p:cNvCxnSpPr>
            <p:nvPr/>
          </p:nvCxnSpPr>
          <p:spPr bwMode="auto">
            <a:xfrm flipV="1">
              <a:off x="4989513" y="5389563"/>
              <a:ext cx="425450" cy="3286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714" name="Text Box 106"/>
            <p:cNvSpPr txBox="1">
              <a:spLocks noChangeArrowheads="1"/>
            </p:cNvSpPr>
            <p:nvPr/>
          </p:nvSpPr>
          <p:spPr bwMode="auto">
            <a:xfrm>
              <a:off x="5170488" y="4662488"/>
              <a:ext cx="309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4</a:t>
              </a:r>
            </a:p>
          </p:txBody>
        </p:sp>
        <p:sp>
          <p:nvSpPr>
            <p:cNvPr id="27715" name="Text Box 107"/>
            <p:cNvSpPr txBox="1">
              <a:spLocks noChangeArrowheads="1"/>
            </p:cNvSpPr>
            <p:nvPr/>
          </p:nvSpPr>
          <p:spPr bwMode="auto">
            <a:xfrm>
              <a:off x="2330451" y="514508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7716" name="Text Box 108"/>
            <p:cNvSpPr txBox="1">
              <a:spLocks noChangeArrowheads="1"/>
            </p:cNvSpPr>
            <p:nvPr/>
          </p:nvSpPr>
          <p:spPr bwMode="auto">
            <a:xfrm>
              <a:off x="4170363" y="5272088"/>
              <a:ext cx="309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3</a:t>
              </a:r>
            </a:p>
          </p:txBody>
        </p:sp>
        <p:sp>
          <p:nvSpPr>
            <p:cNvPr id="27717" name="Text Box 109"/>
            <p:cNvSpPr txBox="1">
              <a:spLocks noChangeArrowheads="1"/>
            </p:cNvSpPr>
            <p:nvPr/>
          </p:nvSpPr>
          <p:spPr bwMode="auto">
            <a:xfrm>
              <a:off x="2917826" y="5057776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5</a:t>
              </a:r>
            </a:p>
          </p:txBody>
        </p:sp>
        <p:sp>
          <p:nvSpPr>
            <p:cNvPr id="27718" name="Text Box 110"/>
            <p:cNvSpPr txBox="1">
              <a:spLocks noChangeArrowheads="1"/>
            </p:cNvSpPr>
            <p:nvPr/>
          </p:nvSpPr>
          <p:spPr bwMode="auto">
            <a:xfrm>
              <a:off x="3270251" y="6034088"/>
              <a:ext cx="4349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10</a:t>
              </a:r>
            </a:p>
          </p:txBody>
        </p:sp>
        <p:sp>
          <p:nvSpPr>
            <p:cNvPr id="27719" name="Text Box 111"/>
            <p:cNvSpPr txBox="1">
              <a:spLocks noChangeArrowheads="1"/>
            </p:cNvSpPr>
            <p:nvPr/>
          </p:nvSpPr>
          <p:spPr bwMode="auto">
            <a:xfrm>
              <a:off x="5222876" y="551973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2</a:t>
              </a:r>
            </a:p>
          </p:txBody>
        </p:sp>
        <p:sp>
          <p:nvSpPr>
            <p:cNvPr id="27720" name="Text Box 112"/>
            <p:cNvSpPr txBox="1">
              <a:spLocks noChangeArrowheads="1"/>
            </p:cNvSpPr>
            <p:nvPr/>
          </p:nvSpPr>
          <p:spPr bwMode="auto">
            <a:xfrm>
              <a:off x="3408363" y="4510088"/>
              <a:ext cx="309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8</a:t>
              </a:r>
            </a:p>
          </p:txBody>
        </p:sp>
        <p:sp>
          <p:nvSpPr>
            <p:cNvPr id="27721" name="Text Box 113"/>
            <p:cNvSpPr txBox="1">
              <a:spLocks noChangeArrowheads="1"/>
            </p:cNvSpPr>
            <p:nvPr/>
          </p:nvSpPr>
          <p:spPr bwMode="auto">
            <a:xfrm>
              <a:off x="3035301" y="5667376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7</a:t>
              </a:r>
            </a:p>
          </p:txBody>
        </p:sp>
        <p:cxnSp>
          <p:nvCxnSpPr>
            <p:cNvPr id="27722" name="AutoShape 114"/>
            <p:cNvCxnSpPr>
              <a:cxnSpLocks noChangeShapeType="1"/>
              <a:stCxn id="27725" idx="0"/>
              <a:endCxn id="27701" idx="4"/>
            </p:cNvCxnSpPr>
            <p:nvPr/>
          </p:nvCxnSpPr>
          <p:spPr bwMode="auto">
            <a:xfrm flipH="1" flipV="1">
              <a:off x="4837113" y="4672013"/>
              <a:ext cx="44450" cy="10017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723" name="Text Box 115"/>
            <p:cNvSpPr txBox="1">
              <a:spLocks noChangeArrowheads="1"/>
            </p:cNvSpPr>
            <p:nvPr/>
          </p:nvSpPr>
          <p:spPr bwMode="auto">
            <a:xfrm>
              <a:off x="4551363" y="4960938"/>
              <a:ext cx="309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6</a:t>
              </a:r>
            </a:p>
          </p:txBody>
        </p:sp>
        <p:sp>
          <p:nvSpPr>
            <p:cNvPr id="27724" name="Oval 116"/>
            <p:cNvSpPr>
              <a:spLocks noChangeArrowheads="1"/>
            </p:cNvSpPr>
            <p:nvPr/>
          </p:nvSpPr>
          <p:spPr bwMode="auto">
            <a:xfrm>
              <a:off x="4037013" y="487045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7725" name="Oval 117"/>
            <p:cNvSpPr>
              <a:spLocks noChangeArrowheads="1"/>
            </p:cNvSpPr>
            <p:nvPr/>
          </p:nvSpPr>
          <p:spPr bwMode="auto">
            <a:xfrm>
              <a:off x="4729163" y="568325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cxnSp>
          <p:nvCxnSpPr>
            <p:cNvPr id="27726" name="AutoShape 118"/>
            <p:cNvCxnSpPr>
              <a:cxnSpLocks noChangeShapeType="1"/>
              <a:stCxn id="27724" idx="4"/>
              <a:endCxn id="27705" idx="0"/>
            </p:cNvCxnSpPr>
            <p:nvPr/>
          </p:nvCxnSpPr>
          <p:spPr bwMode="auto">
            <a:xfrm>
              <a:off x="4189413" y="5184776"/>
              <a:ext cx="6350" cy="6016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727" name="Text Box 119"/>
            <p:cNvSpPr txBox="1">
              <a:spLocks noChangeArrowheads="1"/>
            </p:cNvSpPr>
            <p:nvPr/>
          </p:nvSpPr>
          <p:spPr bwMode="auto">
            <a:xfrm>
              <a:off x="3638551" y="5362576"/>
              <a:ext cx="4349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11</a:t>
              </a:r>
            </a:p>
          </p:txBody>
        </p:sp>
        <p:cxnSp>
          <p:nvCxnSpPr>
            <p:cNvPr id="27728" name="AutoShape 120"/>
            <p:cNvCxnSpPr>
              <a:cxnSpLocks noChangeShapeType="1"/>
              <a:stCxn id="27724" idx="3"/>
              <a:endCxn id="27702" idx="7"/>
            </p:cNvCxnSpPr>
            <p:nvPr/>
          </p:nvCxnSpPr>
          <p:spPr bwMode="auto">
            <a:xfrm flipH="1">
              <a:off x="3582989" y="5140325"/>
              <a:ext cx="498475" cy="211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729" name="Text Box 121"/>
            <p:cNvSpPr txBox="1">
              <a:spLocks noChangeArrowheads="1"/>
            </p:cNvSpPr>
            <p:nvPr/>
          </p:nvSpPr>
          <p:spPr bwMode="auto">
            <a:xfrm>
              <a:off x="3570288" y="4929188"/>
              <a:ext cx="309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80188" y="1524001"/>
            <a:ext cx="3690937" cy="2287587"/>
            <a:chOff x="6580188" y="1524001"/>
            <a:chExt cx="3690937" cy="2287587"/>
          </a:xfrm>
        </p:grpSpPr>
        <p:sp>
          <p:nvSpPr>
            <p:cNvPr id="27730" name="Freeform 122"/>
            <p:cNvSpPr>
              <a:spLocks/>
            </p:cNvSpPr>
            <p:nvPr/>
          </p:nvSpPr>
          <p:spPr bwMode="auto">
            <a:xfrm>
              <a:off x="8943975" y="2335213"/>
              <a:ext cx="1327150" cy="1255712"/>
            </a:xfrm>
            <a:custGeom>
              <a:avLst/>
              <a:gdLst>
                <a:gd name="T0" fmla="*/ 76200 w 836"/>
                <a:gd name="T1" fmla="*/ 722312 h 791"/>
                <a:gd name="T2" fmla="*/ 57150 w 836"/>
                <a:gd name="T3" fmla="*/ 1052512 h 791"/>
                <a:gd name="T4" fmla="*/ 419100 w 836"/>
                <a:gd name="T5" fmla="*/ 1125537 h 791"/>
                <a:gd name="T6" fmla="*/ 1247775 w 836"/>
                <a:gd name="T7" fmla="*/ 274637 h 791"/>
                <a:gd name="T8" fmla="*/ 895350 w 836"/>
                <a:gd name="T9" fmla="*/ 26987 h 791"/>
                <a:gd name="T10" fmla="*/ 428625 w 836"/>
                <a:gd name="T11" fmla="*/ 436562 h 791"/>
                <a:gd name="T12" fmla="*/ 76200 w 836"/>
                <a:gd name="T13" fmla="*/ 722312 h 7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6"/>
                <a:gd name="T22" fmla="*/ 0 h 791"/>
                <a:gd name="T23" fmla="*/ 836 w 836"/>
                <a:gd name="T24" fmla="*/ 791 h 7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6" h="791">
                  <a:moveTo>
                    <a:pt x="48" y="455"/>
                  </a:moveTo>
                  <a:cubicBezTo>
                    <a:pt x="10" y="571"/>
                    <a:pt x="0" y="621"/>
                    <a:pt x="36" y="663"/>
                  </a:cubicBezTo>
                  <a:cubicBezTo>
                    <a:pt x="72" y="705"/>
                    <a:pt x="139" y="791"/>
                    <a:pt x="264" y="709"/>
                  </a:cubicBezTo>
                  <a:cubicBezTo>
                    <a:pt x="389" y="627"/>
                    <a:pt x="736" y="288"/>
                    <a:pt x="786" y="173"/>
                  </a:cubicBezTo>
                  <a:cubicBezTo>
                    <a:pt x="836" y="58"/>
                    <a:pt x="650" y="0"/>
                    <a:pt x="564" y="17"/>
                  </a:cubicBezTo>
                  <a:cubicBezTo>
                    <a:pt x="478" y="34"/>
                    <a:pt x="356" y="202"/>
                    <a:pt x="270" y="275"/>
                  </a:cubicBezTo>
                  <a:cubicBezTo>
                    <a:pt x="184" y="348"/>
                    <a:pt x="105" y="406"/>
                    <a:pt x="48" y="455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31" name="Freeform 124"/>
            <p:cNvSpPr>
              <a:spLocks/>
            </p:cNvSpPr>
            <p:nvPr/>
          </p:nvSpPr>
          <p:spPr bwMode="auto">
            <a:xfrm>
              <a:off x="8829675" y="1524001"/>
              <a:ext cx="730250" cy="663575"/>
            </a:xfrm>
            <a:custGeom>
              <a:avLst/>
              <a:gdLst>
                <a:gd name="T0" fmla="*/ 60375 w 508"/>
                <a:gd name="T1" fmla="*/ 300625 h 543"/>
                <a:gd name="T2" fmla="*/ 120750 w 508"/>
                <a:gd name="T3" fmla="*/ 542592 h 543"/>
                <a:gd name="T4" fmla="*/ 483000 w 508"/>
                <a:gd name="T5" fmla="*/ 615915 h 543"/>
                <a:gd name="T6" fmla="*/ 715875 w 508"/>
                <a:gd name="T7" fmla="*/ 256631 h 543"/>
                <a:gd name="T8" fmla="*/ 396750 w 508"/>
                <a:gd name="T9" fmla="*/ 7332 h 543"/>
                <a:gd name="T10" fmla="*/ 60375 w 508"/>
                <a:gd name="T11" fmla="*/ 300625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32" name="Freeform 125"/>
            <p:cNvSpPr>
              <a:spLocks/>
            </p:cNvSpPr>
            <p:nvPr/>
          </p:nvSpPr>
          <p:spPr bwMode="auto">
            <a:xfrm>
              <a:off x="8212139" y="2003426"/>
              <a:ext cx="668337" cy="669925"/>
            </a:xfrm>
            <a:custGeom>
              <a:avLst/>
              <a:gdLst>
                <a:gd name="T0" fmla="*/ 55256 w 508"/>
                <a:gd name="T1" fmla="*/ 303502 h 543"/>
                <a:gd name="T2" fmla="*/ 110512 w 508"/>
                <a:gd name="T3" fmla="*/ 547784 h 543"/>
                <a:gd name="T4" fmla="*/ 442050 w 508"/>
                <a:gd name="T5" fmla="*/ 621809 h 543"/>
                <a:gd name="T6" fmla="*/ 655181 w 508"/>
                <a:gd name="T7" fmla="*/ 259087 h 543"/>
                <a:gd name="T8" fmla="*/ 363112 w 508"/>
                <a:gd name="T9" fmla="*/ 7402 h 543"/>
                <a:gd name="T10" fmla="*/ 55256 w 508"/>
                <a:gd name="T11" fmla="*/ 303502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33" name="Freeform 126"/>
            <p:cNvSpPr>
              <a:spLocks/>
            </p:cNvSpPr>
            <p:nvPr/>
          </p:nvSpPr>
          <p:spPr bwMode="auto">
            <a:xfrm>
              <a:off x="8178800" y="2944814"/>
              <a:ext cx="730250" cy="663575"/>
            </a:xfrm>
            <a:custGeom>
              <a:avLst/>
              <a:gdLst>
                <a:gd name="T0" fmla="*/ 60375 w 508"/>
                <a:gd name="T1" fmla="*/ 300625 h 543"/>
                <a:gd name="T2" fmla="*/ 120750 w 508"/>
                <a:gd name="T3" fmla="*/ 542592 h 543"/>
                <a:gd name="T4" fmla="*/ 483000 w 508"/>
                <a:gd name="T5" fmla="*/ 615915 h 543"/>
                <a:gd name="T6" fmla="*/ 715875 w 508"/>
                <a:gd name="T7" fmla="*/ 256631 h 543"/>
                <a:gd name="T8" fmla="*/ 396750 w 508"/>
                <a:gd name="T9" fmla="*/ 7332 h 543"/>
                <a:gd name="T10" fmla="*/ 60375 w 508"/>
                <a:gd name="T11" fmla="*/ 300625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34" name="Freeform 127"/>
            <p:cNvSpPr>
              <a:spLocks/>
            </p:cNvSpPr>
            <p:nvPr/>
          </p:nvSpPr>
          <p:spPr bwMode="auto">
            <a:xfrm>
              <a:off x="7531100" y="2559050"/>
              <a:ext cx="596900" cy="554038"/>
            </a:xfrm>
            <a:custGeom>
              <a:avLst/>
              <a:gdLst>
                <a:gd name="T0" fmla="*/ 49350 w 508"/>
                <a:gd name="T1" fmla="*/ 251001 h 543"/>
                <a:gd name="T2" fmla="*/ 98700 w 508"/>
                <a:gd name="T3" fmla="*/ 453026 h 543"/>
                <a:gd name="T4" fmla="*/ 394800 w 508"/>
                <a:gd name="T5" fmla="*/ 514245 h 543"/>
                <a:gd name="T6" fmla="*/ 585150 w 508"/>
                <a:gd name="T7" fmla="*/ 214269 h 543"/>
                <a:gd name="T8" fmla="*/ 324300 w 508"/>
                <a:gd name="T9" fmla="*/ 6122 h 543"/>
                <a:gd name="T10" fmla="*/ 49350 w 508"/>
                <a:gd name="T11" fmla="*/ 251001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35" name="Freeform 128"/>
            <p:cNvSpPr>
              <a:spLocks/>
            </p:cNvSpPr>
            <p:nvPr/>
          </p:nvSpPr>
          <p:spPr bwMode="auto">
            <a:xfrm>
              <a:off x="6580188" y="1758950"/>
              <a:ext cx="958850" cy="2052638"/>
            </a:xfrm>
            <a:custGeom>
              <a:avLst/>
              <a:gdLst>
                <a:gd name="T0" fmla="*/ 215900 w 604"/>
                <a:gd name="T1" fmla="*/ 663575 h 1293"/>
                <a:gd name="T2" fmla="*/ 34925 w 604"/>
                <a:gd name="T3" fmla="*/ 1568450 h 1293"/>
                <a:gd name="T4" fmla="*/ 158750 w 604"/>
                <a:gd name="T5" fmla="*/ 1911350 h 1293"/>
                <a:gd name="T6" fmla="*/ 501650 w 604"/>
                <a:gd name="T7" fmla="*/ 1892300 h 1293"/>
                <a:gd name="T8" fmla="*/ 663575 w 604"/>
                <a:gd name="T9" fmla="*/ 949325 h 1293"/>
                <a:gd name="T10" fmla="*/ 935038 w 604"/>
                <a:gd name="T11" fmla="*/ 280988 h 1293"/>
                <a:gd name="T12" fmla="*/ 520700 w 604"/>
                <a:gd name="T13" fmla="*/ 63500 h 1293"/>
                <a:gd name="T14" fmla="*/ 215900 w 604"/>
                <a:gd name="T15" fmla="*/ 663575 h 1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4"/>
                <a:gd name="T25" fmla="*/ 0 h 1293"/>
                <a:gd name="T26" fmla="*/ 604 w 604"/>
                <a:gd name="T27" fmla="*/ 1293 h 1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4" h="1293">
                  <a:moveTo>
                    <a:pt x="136" y="418"/>
                  </a:moveTo>
                  <a:cubicBezTo>
                    <a:pt x="101" y="535"/>
                    <a:pt x="0" y="852"/>
                    <a:pt x="22" y="988"/>
                  </a:cubicBezTo>
                  <a:cubicBezTo>
                    <a:pt x="16" y="1119"/>
                    <a:pt x="51" y="1170"/>
                    <a:pt x="100" y="1204"/>
                  </a:cubicBezTo>
                  <a:cubicBezTo>
                    <a:pt x="149" y="1238"/>
                    <a:pt x="263" y="1293"/>
                    <a:pt x="316" y="1192"/>
                  </a:cubicBezTo>
                  <a:cubicBezTo>
                    <a:pt x="369" y="1091"/>
                    <a:pt x="373" y="767"/>
                    <a:pt x="418" y="598"/>
                  </a:cubicBezTo>
                  <a:cubicBezTo>
                    <a:pt x="463" y="429"/>
                    <a:pt x="604" y="270"/>
                    <a:pt x="589" y="177"/>
                  </a:cubicBezTo>
                  <a:cubicBezTo>
                    <a:pt x="574" y="84"/>
                    <a:pt x="404" y="0"/>
                    <a:pt x="328" y="40"/>
                  </a:cubicBezTo>
                  <a:cubicBezTo>
                    <a:pt x="252" y="80"/>
                    <a:pt x="176" y="339"/>
                    <a:pt x="136" y="41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36" name="Oval 129"/>
            <p:cNvSpPr>
              <a:spLocks noChangeArrowheads="1"/>
            </p:cNvSpPr>
            <p:nvPr/>
          </p:nvSpPr>
          <p:spPr bwMode="auto">
            <a:xfrm>
              <a:off x="7061200" y="19732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27737" name="Oval 130"/>
            <p:cNvSpPr>
              <a:spLocks noChangeArrowheads="1"/>
            </p:cNvSpPr>
            <p:nvPr/>
          </p:nvSpPr>
          <p:spPr bwMode="auto">
            <a:xfrm>
              <a:off x="9042400" y="170338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7738" name="Oval 131"/>
            <p:cNvSpPr>
              <a:spLocks noChangeArrowheads="1"/>
            </p:cNvSpPr>
            <p:nvPr/>
          </p:nvSpPr>
          <p:spPr bwMode="auto">
            <a:xfrm>
              <a:off x="7680325" y="26622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7739" name="Oval 132"/>
            <p:cNvSpPr>
              <a:spLocks noChangeArrowheads="1"/>
            </p:cNvSpPr>
            <p:nvPr/>
          </p:nvSpPr>
          <p:spPr bwMode="auto">
            <a:xfrm>
              <a:off x="6756400" y="330358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27740" name="Oval 133"/>
            <p:cNvSpPr>
              <a:spLocks noChangeArrowheads="1"/>
            </p:cNvSpPr>
            <p:nvPr/>
          </p:nvSpPr>
          <p:spPr bwMode="auto">
            <a:xfrm>
              <a:off x="9728200" y="246538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27741" name="Oval 134"/>
            <p:cNvSpPr>
              <a:spLocks noChangeArrowheads="1"/>
            </p:cNvSpPr>
            <p:nvPr/>
          </p:nvSpPr>
          <p:spPr bwMode="auto">
            <a:xfrm>
              <a:off x="8401050" y="31416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cxnSp>
          <p:nvCxnSpPr>
            <p:cNvPr id="27742" name="AutoShape 135"/>
            <p:cNvCxnSpPr>
              <a:cxnSpLocks noChangeShapeType="1"/>
              <a:stCxn id="27736" idx="5"/>
              <a:endCxn id="27738" idx="1"/>
            </p:cNvCxnSpPr>
            <p:nvPr/>
          </p:nvCxnSpPr>
          <p:spPr bwMode="auto">
            <a:xfrm>
              <a:off x="7321551" y="2243139"/>
              <a:ext cx="403225" cy="454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43" name="AutoShape 136"/>
            <p:cNvCxnSpPr>
              <a:cxnSpLocks noChangeShapeType="1"/>
              <a:stCxn id="27738" idx="3"/>
              <a:endCxn id="27739" idx="7"/>
            </p:cNvCxnSpPr>
            <p:nvPr/>
          </p:nvCxnSpPr>
          <p:spPr bwMode="auto">
            <a:xfrm flipH="1">
              <a:off x="7016751" y="2932113"/>
              <a:ext cx="708025" cy="406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44" name="AutoShape 137"/>
            <p:cNvCxnSpPr>
              <a:cxnSpLocks noChangeShapeType="1"/>
              <a:stCxn id="27736" idx="3"/>
              <a:endCxn id="27739" idx="0"/>
            </p:cNvCxnSpPr>
            <p:nvPr/>
          </p:nvCxnSpPr>
          <p:spPr bwMode="auto">
            <a:xfrm flipH="1">
              <a:off x="6908800" y="2243139"/>
              <a:ext cx="196850" cy="10509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45" name="AutoShape 138"/>
            <p:cNvCxnSpPr>
              <a:cxnSpLocks noChangeShapeType="1"/>
              <a:stCxn id="27738" idx="5"/>
              <a:endCxn id="27741" idx="1"/>
            </p:cNvCxnSpPr>
            <p:nvPr/>
          </p:nvCxnSpPr>
          <p:spPr bwMode="auto">
            <a:xfrm>
              <a:off x="7940676" y="2932114"/>
              <a:ext cx="504825" cy="244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46" name="AutoShape 139"/>
            <p:cNvCxnSpPr>
              <a:cxnSpLocks noChangeShapeType="1"/>
              <a:stCxn id="27739" idx="6"/>
              <a:endCxn id="27741" idx="2"/>
            </p:cNvCxnSpPr>
            <p:nvPr/>
          </p:nvCxnSpPr>
          <p:spPr bwMode="auto">
            <a:xfrm flipV="1">
              <a:off x="7070725" y="3294064"/>
              <a:ext cx="1320800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47" name="AutoShape 140"/>
            <p:cNvCxnSpPr>
              <a:cxnSpLocks noChangeShapeType="1"/>
              <a:stCxn id="27736" idx="6"/>
              <a:endCxn id="27760" idx="1"/>
            </p:cNvCxnSpPr>
            <p:nvPr/>
          </p:nvCxnSpPr>
          <p:spPr bwMode="auto">
            <a:xfrm>
              <a:off x="7375526" y="2125663"/>
              <a:ext cx="1063625" cy="1254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48" name="AutoShape 141"/>
            <p:cNvCxnSpPr>
              <a:cxnSpLocks noChangeShapeType="1"/>
              <a:stCxn id="27740" idx="1"/>
              <a:endCxn id="27737" idx="5"/>
            </p:cNvCxnSpPr>
            <p:nvPr/>
          </p:nvCxnSpPr>
          <p:spPr bwMode="auto">
            <a:xfrm flipH="1" flipV="1">
              <a:off x="9302750" y="1973263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49" name="AutoShape 142"/>
            <p:cNvCxnSpPr>
              <a:cxnSpLocks noChangeShapeType="1"/>
              <a:stCxn id="27761" idx="7"/>
              <a:endCxn id="27740" idx="3"/>
            </p:cNvCxnSpPr>
            <p:nvPr/>
          </p:nvCxnSpPr>
          <p:spPr bwMode="auto">
            <a:xfrm flipV="1">
              <a:off x="9347200" y="2735263"/>
              <a:ext cx="425450" cy="32861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750" name="Text Box 143"/>
            <p:cNvSpPr txBox="1">
              <a:spLocks noChangeArrowheads="1"/>
            </p:cNvSpPr>
            <p:nvPr/>
          </p:nvSpPr>
          <p:spPr bwMode="auto">
            <a:xfrm>
              <a:off x="9528176" y="200818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4</a:t>
              </a:r>
            </a:p>
          </p:txBody>
        </p:sp>
        <p:sp>
          <p:nvSpPr>
            <p:cNvPr id="27751" name="Text Box 144"/>
            <p:cNvSpPr txBox="1">
              <a:spLocks noChangeArrowheads="1"/>
            </p:cNvSpPr>
            <p:nvPr/>
          </p:nvSpPr>
          <p:spPr bwMode="auto">
            <a:xfrm>
              <a:off x="6688138" y="2490788"/>
              <a:ext cx="309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7752" name="Text Box 145"/>
            <p:cNvSpPr txBox="1">
              <a:spLocks noChangeArrowheads="1"/>
            </p:cNvSpPr>
            <p:nvPr/>
          </p:nvSpPr>
          <p:spPr bwMode="auto">
            <a:xfrm>
              <a:off x="8528051" y="261778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3</a:t>
              </a:r>
            </a:p>
          </p:txBody>
        </p:sp>
        <p:sp>
          <p:nvSpPr>
            <p:cNvPr id="27753" name="Text Box 146"/>
            <p:cNvSpPr txBox="1">
              <a:spLocks noChangeArrowheads="1"/>
            </p:cNvSpPr>
            <p:nvPr/>
          </p:nvSpPr>
          <p:spPr bwMode="auto">
            <a:xfrm>
              <a:off x="7275513" y="2403476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5</a:t>
              </a:r>
            </a:p>
          </p:txBody>
        </p:sp>
        <p:sp>
          <p:nvSpPr>
            <p:cNvPr id="27754" name="Text Box 147"/>
            <p:cNvSpPr txBox="1">
              <a:spLocks noChangeArrowheads="1"/>
            </p:cNvSpPr>
            <p:nvPr/>
          </p:nvSpPr>
          <p:spPr bwMode="auto">
            <a:xfrm>
              <a:off x="7627939" y="3379788"/>
              <a:ext cx="4349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10</a:t>
              </a:r>
            </a:p>
          </p:txBody>
        </p:sp>
        <p:sp>
          <p:nvSpPr>
            <p:cNvPr id="27755" name="Text Box 148"/>
            <p:cNvSpPr txBox="1">
              <a:spLocks noChangeArrowheads="1"/>
            </p:cNvSpPr>
            <p:nvPr/>
          </p:nvSpPr>
          <p:spPr bwMode="auto">
            <a:xfrm>
              <a:off x="9580563" y="2865438"/>
              <a:ext cx="309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7756" name="Text Box 149"/>
            <p:cNvSpPr txBox="1">
              <a:spLocks noChangeArrowheads="1"/>
            </p:cNvSpPr>
            <p:nvPr/>
          </p:nvSpPr>
          <p:spPr bwMode="auto">
            <a:xfrm>
              <a:off x="7766051" y="185578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8</a:t>
              </a:r>
            </a:p>
          </p:txBody>
        </p:sp>
        <p:sp>
          <p:nvSpPr>
            <p:cNvPr id="27757" name="Text Box 150"/>
            <p:cNvSpPr txBox="1">
              <a:spLocks noChangeArrowheads="1"/>
            </p:cNvSpPr>
            <p:nvPr/>
          </p:nvSpPr>
          <p:spPr bwMode="auto">
            <a:xfrm>
              <a:off x="7392988" y="3013076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7</a:t>
              </a:r>
            </a:p>
          </p:txBody>
        </p:sp>
        <p:cxnSp>
          <p:nvCxnSpPr>
            <p:cNvPr id="27758" name="AutoShape 151"/>
            <p:cNvCxnSpPr>
              <a:cxnSpLocks noChangeShapeType="1"/>
              <a:stCxn id="27761" idx="0"/>
              <a:endCxn id="27737" idx="4"/>
            </p:cNvCxnSpPr>
            <p:nvPr/>
          </p:nvCxnSpPr>
          <p:spPr bwMode="auto">
            <a:xfrm flipH="1" flipV="1">
              <a:off x="9194800" y="2017713"/>
              <a:ext cx="44450" cy="10017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759" name="Text Box 152"/>
            <p:cNvSpPr txBox="1">
              <a:spLocks noChangeArrowheads="1"/>
            </p:cNvSpPr>
            <p:nvPr/>
          </p:nvSpPr>
          <p:spPr bwMode="auto">
            <a:xfrm>
              <a:off x="8909051" y="230663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6</a:t>
              </a:r>
            </a:p>
          </p:txBody>
        </p:sp>
        <p:sp>
          <p:nvSpPr>
            <p:cNvPr id="27760" name="Oval 153"/>
            <p:cNvSpPr>
              <a:spLocks noChangeArrowheads="1"/>
            </p:cNvSpPr>
            <p:nvPr/>
          </p:nvSpPr>
          <p:spPr bwMode="auto">
            <a:xfrm>
              <a:off x="8394700" y="221615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7761" name="Oval 154"/>
            <p:cNvSpPr>
              <a:spLocks noChangeArrowheads="1"/>
            </p:cNvSpPr>
            <p:nvPr/>
          </p:nvSpPr>
          <p:spPr bwMode="auto">
            <a:xfrm>
              <a:off x="9086850" y="302895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cxnSp>
          <p:nvCxnSpPr>
            <p:cNvPr id="27762" name="AutoShape 155"/>
            <p:cNvCxnSpPr>
              <a:cxnSpLocks noChangeShapeType="1"/>
              <a:stCxn id="27760" idx="4"/>
              <a:endCxn id="27741" idx="0"/>
            </p:cNvCxnSpPr>
            <p:nvPr/>
          </p:nvCxnSpPr>
          <p:spPr bwMode="auto">
            <a:xfrm>
              <a:off x="8547100" y="2530476"/>
              <a:ext cx="6350" cy="6016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763" name="Text Box 156"/>
            <p:cNvSpPr txBox="1">
              <a:spLocks noChangeArrowheads="1"/>
            </p:cNvSpPr>
            <p:nvPr/>
          </p:nvSpPr>
          <p:spPr bwMode="auto">
            <a:xfrm>
              <a:off x="7996239" y="2708276"/>
              <a:ext cx="4349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11</a:t>
              </a:r>
            </a:p>
          </p:txBody>
        </p:sp>
        <p:cxnSp>
          <p:nvCxnSpPr>
            <p:cNvPr id="27764" name="AutoShape 157"/>
            <p:cNvCxnSpPr>
              <a:cxnSpLocks noChangeShapeType="1"/>
              <a:stCxn id="27760" idx="3"/>
              <a:endCxn id="27738" idx="7"/>
            </p:cNvCxnSpPr>
            <p:nvPr/>
          </p:nvCxnSpPr>
          <p:spPr bwMode="auto">
            <a:xfrm flipH="1">
              <a:off x="7940676" y="2486025"/>
              <a:ext cx="498475" cy="211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765" name="Text Box 158"/>
            <p:cNvSpPr txBox="1">
              <a:spLocks noChangeArrowheads="1"/>
            </p:cNvSpPr>
            <p:nvPr/>
          </p:nvSpPr>
          <p:spPr bwMode="auto">
            <a:xfrm>
              <a:off x="7927976" y="227488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9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29400" y="4189414"/>
            <a:ext cx="3690938" cy="2287587"/>
            <a:chOff x="6629400" y="4189414"/>
            <a:chExt cx="3690938" cy="2287587"/>
          </a:xfrm>
        </p:grpSpPr>
        <p:sp>
          <p:nvSpPr>
            <p:cNvPr id="27766" name="Freeform 159"/>
            <p:cNvSpPr>
              <a:spLocks/>
            </p:cNvSpPr>
            <p:nvPr/>
          </p:nvSpPr>
          <p:spPr bwMode="auto">
            <a:xfrm>
              <a:off x="8993188" y="5000626"/>
              <a:ext cx="1327150" cy="1255713"/>
            </a:xfrm>
            <a:custGeom>
              <a:avLst/>
              <a:gdLst>
                <a:gd name="T0" fmla="*/ 76200 w 836"/>
                <a:gd name="T1" fmla="*/ 722313 h 791"/>
                <a:gd name="T2" fmla="*/ 57150 w 836"/>
                <a:gd name="T3" fmla="*/ 1052513 h 791"/>
                <a:gd name="T4" fmla="*/ 419100 w 836"/>
                <a:gd name="T5" fmla="*/ 1125538 h 791"/>
                <a:gd name="T6" fmla="*/ 1247775 w 836"/>
                <a:gd name="T7" fmla="*/ 274638 h 791"/>
                <a:gd name="T8" fmla="*/ 895350 w 836"/>
                <a:gd name="T9" fmla="*/ 26988 h 791"/>
                <a:gd name="T10" fmla="*/ 428625 w 836"/>
                <a:gd name="T11" fmla="*/ 436563 h 791"/>
                <a:gd name="T12" fmla="*/ 76200 w 836"/>
                <a:gd name="T13" fmla="*/ 722313 h 7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6"/>
                <a:gd name="T22" fmla="*/ 0 h 791"/>
                <a:gd name="T23" fmla="*/ 836 w 836"/>
                <a:gd name="T24" fmla="*/ 791 h 7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6" h="791">
                  <a:moveTo>
                    <a:pt x="48" y="455"/>
                  </a:moveTo>
                  <a:cubicBezTo>
                    <a:pt x="10" y="571"/>
                    <a:pt x="0" y="621"/>
                    <a:pt x="36" y="663"/>
                  </a:cubicBezTo>
                  <a:cubicBezTo>
                    <a:pt x="72" y="705"/>
                    <a:pt x="139" y="791"/>
                    <a:pt x="264" y="709"/>
                  </a:cubicBezTo>
                  <a:cubicBezTo>
                    <a:pt x="389" y="627"/>
                    <a:pt x="736" y="288"/>
                    <a:pt x="786" y="173"/>
                  </a:cubicBezTo>
                  <a:cubicBezTo>
                    <a:pt x="836" y="58"/>
                    <a:pt x="650" y="0"/>
                    <a:pt x="564" y="17"/>
                  </a:cubicBezTo>
                  <a:cubicBezTo>
                    <a:pt x="478" y="34"/>
                    <a:pt x="356" y="202"/>
                    <a:pt x="270" y="275"/>
                  </a:cubicBezTo>
                  <a:cubicBezTo>
                    <a:pt x="184" y="348"/>
                    <a:pt x="105" y="406"/>
                    <a:pt x="48" y="455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67" name="Freeform 160"/>
            <p:cNvSpPr>
              <a:spLocks/>
            </p:cNvSpPr>
            <p:nvPr/>
          </p:nvSpPr>
          <p:spPr bwMode="auto">
            <a:xfrm>
              <a:off x="8878888" y="4189414"/>
              <a:ext cx="730250" cy="663575"/>
            </a:xfrm>
            <a:custGeom>
              <a:avLst/>
              <a:gdLst>
                <a:gd name="T0" fmla="*/ 60375 w 508"/>
                <a:gd name="T1" fmla="*/ 300625 h 543"/>
                <a:gd name="T2" fmla="*/ 120750 w 508"/>
                <a:gd name="T3" fmla="*/ 542592 h 543"/>
                <a:gd name="T4" fmla="*/ 483000 w 508"/>
                <a:gd name="T5" fmla="*/ 615915 h 543"/>
                <a:gd name="T6" fmla="*/ 715875 w 508"/>
                <a:gd name="T7" fmla="*/ 256631 h 543"/>
                <a:gd name="T8" fmla="*/ 396750 w 508"/>
                <a:gd name="T9" fmla="*/ 7332 h 543"/>
                <a:gd name="T10" fmla="*/ 60375 w 508"/>
                <a:gd name="T11" fmla="*/ 300625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68" name="Freeform 161"/>
            <p:cNvSpPr>
              <a:spLocks/>
            </p:cNvSpPr>
            <p:nvPr/>
          </p:nvSpPr>
          <p:spPr bwMode="auto">
            <a:xfrm>
              <a:off x="8262938" y="4668838"/>
              <a:ext cx="684212" cy="1674812"/>
            </a:xfrm>
            <a:custGeom>
              <a:avLst/>
              <a:gdLst>
                <a:gd name="T0" fmla="*/ 53975 w 431"/>
                <a:gd name="T1" fmla="*/ 303212 h 1055"/>
                <a:gd name="T2" fmla="*/ 128587 w 431"/>
                <a:gd name="T3" fmla="*/ 836612 h 1055"/>
                <a:gd name="T4" fmla="*/ 128587 w 431"/>
                <a:gd name="T5" fmla="*/ 1455737 h 1055"/>
                <a:gd name="T6" fmla="*/ 547687 w 431"/>
                <a:gd name="T7" fmla="*/ 1474787 h 1055"/>
                <a:gd name="T8" fmla="*/ 654050 w 431"/>
                <a:gd name="T9" fmla="*/ 258762 h 1055"/>
                <a:gd name="T10" fmla="*/ 361950 w 431"/>
                <a:gd name="T11" fmla="*/ 7937 h 1055"/>
                <a:gd name="T12" fmla="*/ 53975 w 431"/>
                <a:gd name="T13" fmla="*/ 303212 h 1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1"/>
                <a:gd name="T22" fmla="*/ 0 h 1055"/>
                <a:gd name="T23" fmla="*/ 431 w 431"/>
                <a:gd name="T24" fmla="*/ 1055 h 10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1" h="1055">
                  <a:moveTo>
                    <a:pt x="34" y="191"/>
                  </a:moveTo>
                  <a:cubicBezTo>
                    <a:pt x="0" y="275"/>
                    <a:pt x="73" y="406"/>
                    <a:pt x="81" y="527"/>
                  </a:cubicBezTo>
                  <a:cubicBezTo>
                    <a:pt x="89" y="648"/>
                    <a:pt x="37" y="850"/>
                    <a:pt x="81" y="917"/>
                  </a:cubicBezTo>
                  <a:cubicBezTo>
                    <a:pt x="125" y="984"/>
                    <a:pt x="290" y="1055"/>
                    <a:pt x="345" y="929"/>
                  </a:cubicBezTo>
                  <a:cubicBezTo>
                    <a:pt x="400" y="803"/>
                    <a:pt x="431" y="317"/>
                    <a:pt x="412" y="163"/>
                  </a:cubicBezTo>
                  <a:cubicBezTo>
                    <a:pt x="393" y="9"/>
                    <a:pt x="291" y="0"/>
                    <a:pt x="228" y="5"/>
                  </a:cubicBezTo>
                  <a:cubicBezTo>
                    <a:pt x="165" y="9"/>
                    <a:pt x="68" y="107"/>
                    <a:pt x="34" y="191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69" name="Freeform 163"/>
            <p:cNvSpPr>
              <a:spLocks/>
            </p:cNvSpPr>
            <p:nvPr/>
          </p:nvSpPr>
          <p:spPr bwMode="auto">
            <a:xfrm>
              <a:off x="7580313" y="5224464"/>
              <a:ext cx="596900" cy="554037"/>
            </a:xfrm>
            <a:custGeom>
              <a:avLst/>
              <a:gdLst>
                <a:gd name="T0" fmla="*/ 49350 w 508"/>
                <a:gd name="T1" fmla="*/ 251000 h 543"/>
                <a:gd name="T2" fmla="*/ 98700 w 508"/>
                <a:gd name="T3" fmla="*/ 453025 h 543"/>
                <a:gd name="T4" fmla="*/ 394800 w 508"/>
                <a:gd name="T5" fmla="*/ 514244 h 543"/>
                <a:gd name="T6" fmla="*/ 585150 w 508"/>
                <a:gd name="T7" fmla="*/ 214268 h 543"/>
                <a:gd name="T8" fmla="*/ 324300 w 508"/>
                <a:gd name="T9" fmla="*/ 6122 h 543"/>
                <a:gd name="T10" fmla="*/ 49350 w 508"/>
                <a:gd name="T11" fmla="*/ 251000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70" name="Freeform 164"/>
            <p:cNvSpPr>
              <a:spLocks/>
            </p:cNvSpPr>
            <p:nvPr/>
          </p:nvSpPr>
          <p:spPr bwMode="auto">
            <a:xfrm>
              <a:off x="6629400" y="4424364"/>
              <a:ext cx="958850" cy="2052637"/>
            </a:xfrm>
            <a:custGeom>
              <a:avLst/>
              <a:gdLst>
                <a:gd name="T0" fmla="*/ 215900 w 604"/>
                <a:gd name="T1" fmla="*/ 663575 h 1293"/>
                <a:gd name="T2" fmla="*/ 34925 w 604"/>
                <a:gd name="T3" fmla="*/ 1568450 h 1293"/>
                <a:gd name="T4" fmla="*/ 158750 w 604"/>
                <a:gd name="T5" fmla="*/ 1911350 h 1293"/>
                <a:gd name="T6" fmla="*/ 501650 w 604"/>
                <a:gd name="T7" fmla="*/ 1892300 h 1293"/>
                <a:gd name="T8" fmla="*/ 663575 w 604"/>
                <a:gd name="T9" fmla="*/ 949325 h 1293"/>
                <a:gd name="T10" fmla="*/ 935038 w 604"/>
                <a:gd name="T11" fmla="*/ 280987 h 1293"/>
                <a:gd name="T12" fmla="*/ 520700 w 604"/>
                <a:gd name="T13" fmla="*/ 63500 h 1293"/>
                <a:gd name="T14" fmla="*/ 215900 w 604"/>
                <a:gd name="T15" fmla="*/ 663575 h 1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4"/>
                <a:gd name="T25" fmla="*/ 0 h 1293"/>
                <a:gd name="T26" fmla="*/ 604 w 604"/>
                <a:gd name="T27" fmla="*/ 1293 h 1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4" h="1293">
                  <a:moveTo>
                    <a:pt x="136" y="418"/>
                  </a:moveTo>
                  <a:cubicBezTo>
                    <a:pt x="101" y="535"/>
                    <a:pt x="0" y="852"/>
                    <a:pt x="22" y="988"/>
                  </a:cubicBezTo>
                  <a:cubicBezTo>
                    <a:pt x="16" y="1119"/>
                    <a:pt x="51" y="1170"/>
                    <a:pt x="100" y="1204"/>
                  </a:cubicBezTo>
                  <a:cubicBezTo>
                    <a:pt x="149" y="1238"/>
                    <a:pt x="263" y="1293"/>
                    <a:pt x="316" y="1192"/>
                  </a:cubicBezTo>
                  <a:cubicBezTo>
                    <a:pt x="369" y="1091"/>
                    <a:pt x="373" y="767"/>
                    <a:pt x="418" y="598"/>
                  </a:cubicBezTo>
                  <a:cubicBezTo>
                    <a:pt x="463" y="429"/>
                    <a:pt x="604" y="270"/>
                    <a:pt x="589" y="177"/>
                  </a:cubicBezTo>
                  <a:cubicBezTo>
                    <a:pt x="574" y="84"/>
                    <a:pt x="404" y="0"/>
                    <a:pt x="328" y="40"/>
                  </a:cubicBezTo>
                  <a:cubicBezTo>
                    <a:pt x="252" y="80"/>
                    <a:pt x="176" y="339"/>
                    <a:pt x="136" y="41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71" name="Oval 165"/>
            <p:cNvSpPr>
              <a:spLocks noChangeArrowheads="1"/>
            </p:cNvSpPr>
            <p:nvPr/>
          </p:nvSpPr>
          <p:spPr bwMode="auto">
            <a:xfrm>
              <a:off x="7110413" y="463867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27772" name="Oval 166"/>
            <p:cNvSpPr>
              <a:spLocks noChangeArrowheads="1"/>
            </p:cNvSpPr>
            <p:nvPr/>
          </p:nvSpPr>
          <p:spPr bwMode="auto">
            <a:xfrm>
              <a:off x="9091613" y="4368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7773" name="Oval 167"/>
            <p:cNvSpPr>
              <a:spLocks noChangeArrowheads="1"/>
            </p:cNvSpPr>
            <p:nvPr/>
          </p:nvSpPr>
          <p:spPr bwMode="auto">
            <a:xfrm>
              <a:off x="7729538" y="532765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7774" name="Oval 168"/>
            <p:cNvSpPr>
              <a:spLocks noChangeArrowheads="1"/>
            </p:cNvSpPr>
            <p:nvPr/>
          </p:nvSpPr>
          <p:spPr bwMode="auto">
            <a:xfrm>
              <a:off x="6805613" y="5969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27775" name="Oval 169"/>
            <p:cNvSpPr>
              <a:spLocks noChangeArrowheads="1"/>
            </p:cNvSpPr>
            <p:nvPr/>
          </p:nvSpPr>
          <p:spPr bwMode="auto">
            <a:xfrm>
              <a:off x="9777413" y="5130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27776" name="Oval 170"/>
            <p:cNvSpPr>
              <a:spLocks noChangeArrowheads="1"/>
            </p:cNvSpPr>
            <p:nvPr/>
          </p:nvSpPr>
          <p:spPr bwMode="auto">
            <a:xfrm>
              <a:off x="8450263" y="580707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cxnSp>
          <p:nvCxnSpPr>
            <p:cNvPr id="27777" name="AutoShape 171"/>
            <p:cNvCxnSpPr>
              <a:cxnSpLocks noChangeShapeType="1"/>
              <a:stCxn id="27771" idx="5"/>
              <a:endCxn id="27773" idx="1"/>
            </p:cNvCxnSpPr>
            <p:nvPr/>
          </p:nvCxnSpPr>
          <p:spPr bwMode="auto">
            <a:xfrm>
              <a:off x="7370764" y="4908551"/>
              <a:ext cx="403225" cy="454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78" name="AutoShape 172"/>
            <p:cNvCxnSpPr>
              <a:cxnSpLocks noChangeShapeType="1"/>
              <a:stCxn id="27773" idx="3"/>
              <a:endCxn id="27774" idx="7"/>
            </p:cNvCxnSpPr>
            <p:nvPr/>
          </p:nvCxnSpPr>
          <p:spPr bwMode="auto">
            <a:xfrm flipH="1">
              <a:off x="7065964" y="5597525"/>
              <a:ext cx="708025" cy="406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79" name="AutoShape 173"/>
            <p:cNvCxnSpPr>
              <a:cxnSpLocks noChangeShapeType="1"/>
              <a:stCxn id="27771" idx="3"/>
              <a:endCxn id="27774" idx="0"/>
            </p:cNvCxnSpPr>
            <p:nvPr/>
          </p:nvCxnSpPr>
          <p:spPr bwMode="auto">
            <a:xfrm flipH="1">
              <a:off x="6958013" y="4908551"/>
              <a:ext cx="196850" cy="10509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80" name="AutoShape 174"/>
            <p:cNvCxnSpPr>
              <a:cxnSpLocks noChangeShapeType="1"/>
              <a:stCxn id="27773" idx="5"/>
              <a:endCxn id="27776" idx="1"/>
            </p:cNvCxnSpPr>
            <p:nvPr/>
          </p:nvCxnSpPr>
          <p:spPr bwMode="auto">
            <a:xfrm>
              <a:off x="7989889" y="5597526"/>
              <a:ext cx="504825" cy="244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81" name="AutoShape 175"/>
            <p:cNvCxnSpPr>
              <a:cxnSpLocks noChangeShapeType="1"/>
              <a:stCxn id="27774" idx="6"/>
              <a:endCxn id="27776" idx="2"/>
            </p:cNvCxnSpPr>
            <p:nvPr/>
          </p:nvCxnSpPr>
          <p:spPr bwMode="auto">
            <a:xfrm flipV="1">
              <a:off x="7119938" y="5959476"/>
              <a:ext cx="1320800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82" name="AutoShape 176"/>
            <p:cNvCxnSpPr>
              <a:cxnSpLocks noChangeShapeType="1"/>
              <a:stCxn id="27771" idx="6"/>
              <a:endCxn id="27795" idx="1"/>
            </p:cNvCxnSpPr>
            <p:nvPr/>
          </p:nvCxnSpPr>
          <p:spPr bwMode="auto">
            <a:xfrm>
              <a:off x="7424739" y="4791076"/>
              <a:ext cx="1063625" cy="1254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83" name="AutoShape 177"/>
            <p:cNvCxnSpPr>
              <a:cxnSpLocks noChangeShapeType="1"/>
              <a:stCxn id="27775" idx="1"/>
              <a:endCxn id="27772" idx="5"/>
            </p:cNvCxnSpPr>
            <p:nvPr/>
          </p:nvCxnSpPr>
          <p:spPr bwMode="auto">
            <a:xfrm flipH="1" flipV="1">
              <a:off x="9351963" y="4638675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84" name="AutoShape 178"/>
            <p:cNvCxnSpPr>
              <a:cxnSpLocks noChangeShapeType="1"/>
              <a:stCxn id="27796" idx="7"/>
              <a:endCxn id="27775" idx="3"/>
            </p:cNvCxnSpPr>
            <p:nvPr/>
          </p:nvCxnSpPr>
          <p:spPr bwMode="auto">
            <a:xfrm flipV="1">
              <a:off x="9396413" y="5400676"/>
              <a:ext cx="425450" cy="32861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785" name="Text Box 179"/>
            <p:cNvSpPr txBox="1">
              <a:spLocks noChangeArrowheads="1"/>
            </p:cNvSpPr>
            <p:nvPr/>
          </p:nvSpPr>
          <p:spPr bwMode="auto">
            <a:xfrm>
              <a:off x="9577388" y="467360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4</a:t>
              </a:r>
            </a:p>
          </p:txBody>
        </p:sp>
        <p:sp>
          <p:nvSpPr>
            <p:cNvPr id="27786" name="Text Box 180"/>
            <p:cNvSpPr txBox="1">
              <a:spLocks noChangeArrowheads="1"/>
            </p:cNvSpPr>
            <p:nvPr/>
          </p:nvSpPr>
          <p:spPr bwMode="auto">
            <a:xfrm>
              <a:off x="6737351" y="515620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7787" name="Text Box 181"/>
            <p:cNvSpPr txBox="1">
              <a:spLocks noChangeArrowheads="1"/>
            </p:cNvSpPr>
            <p:nvPr/>
          </p:nvSpPr>
          <p:spPr bwMode="auto">
            <a:xfrm>
              <a:off x="8577263" y="528320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27788" name="Text Box 182"/>
            <p:cNvSpPr txBox="1">
              <a:spLocks noChangeArrowheads="1"/>
            </p:cNvSpPr>
            <p:nvPr/>
          </p:nvSpPr>
          <p:spPr bwMode="auto">
            <a:xfrm>
              <a:off x="7324726" y="506888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5</a:t>
              </a:r>
            </a:p>
          </p:txBody>
        </p:sp>
        <p:sp>
          <p:nvSpPr>
            <p:cNvPr id="27789" name="Text Box 183"/>
            <p:cNvSpPr txBox="1">
              <a:spLocks noChangeArrowheads="1"/>
            </p:cNvSpPr>
            <p:nvPr/>
          </p:nvSpPr>
          <p:spPr bwMode="auto">
            <a:xfrm>
              <a:off x="7677151" y="6045201"/>
              <a:ext cx="4349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10</a:t>
              </a:r>
            </a:p>
          </p:txBody>
        </p:sp>
        <p:sp>
          <p:nvSpPr>
            <p:cNvPr id="27790" name="Text Box 184"/>
            <p:cNvSpPr txBox="1">
              <a:spLocks noChangeArrowheads="1"/>
            </p:cNvSpPr>
            <p:nvPr/>
          </p:nvSpPr>
          <p:spPr bwMode="auto">
            <a:xfrm>
              <a:off x="9629776" y="553085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7791" name="Text Box 185"/>
            <p:cNvSpPr txBox="1">
              <a:spLocks noChangeArrowheads="1"/>
            </p:cNvSpPr>
            <p:nvPr/>
          </p:nvSpPr>
          <p:spPr bwMode="auto">
            <a:xfrm>
              <a:off x="7815263" y="452120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8</a:t>
              </a:r>
            </a:p>
          </p:txBody>
        </p:sp>
        <p:sp>
          <p:nvSpPr>
            <p:cNvPr id="27792" name="Text Box 186"/>
            <p:cNvSpPr txBox="1">
              <a:spLocks noChangeArrowheads="1"/>
            </p:cNvSpPr>
            <p:nvPr/>
          </p:nvSpPr>
          <p:spPr bwMode="auto">
            <a:xfrm>
              <a:off x="7442201" y="567848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7</a:t>
              </a:r>
            </a:p>
          </p:txBody>
        </p:sp>
        <p:cxnSp>
          <p:nvCxnSpPr>
            <p:cNvPr id="27793" name="AutoShape 187"/>
            <p:cNvCxnSpPr>
              <a:cxnSpLocks noChangeShapeType="1"/>
              <a:stCxn id="27796" idx="0"/>
              <a:endCxn id="27772" idx="4"/>
            </p:cNvCxnSpPr>
            <p:nvPr/>
          </p:nvCxnSpPr>
          <p:spPr bwMode="auto">
            <a:xfrm flipH="1" flipV="1">
              <a:off x="9244013" y="4683126"/>
              <a:ext cx="44450" cy="10017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794" name="Text Box 188"/>
            <p:cNvSpPr txBox="1">
              <a:spLocks noChangeArrowheads="1"/>
            </p:cNvSpPr>
            <p:nvPr/>
          </p:nvSpPr>
          <p:spPr bwMode="auto">
            <a:xfrm>
              <a:off x="8958263" y="497205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6</a:t>
              </a:r>
            </a:p>
          </p:txBody>
        </p:sp>
        <p:sp>
          <p:nvSpPr>
            <p:cNvPr id="27795" name="Oval 189"/>
            <p:cNvSpPr>
              <a:spLocks noChangeArrowheads="1"/>
            </p:cNvSpPr>
            <p:nvPr/>
          </p:nvSpPr>
          <p:spPr bwMode="auto">
            <a:xfrm>
              <a:off x="8443913" y="48815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7796" name="Oval 190"/>
            <p:cNvSpPr>
              <a:spLocks noChangeArrowheads="1"/>
            </p:cNvSpPr>
            <p:nvPr/>
          </p:nvSpPr>
          <p:spPr bwMode="auto">
            <a:xfrm>
              <a:off x="9136063" y="56943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cxnSp>
          <p:nvCxnSpPr>
            <p:cNvPr id="27797" name="AutoShape 191"/>
            <p:cNvCxnSpPr>
              <a:cxnSpLocks noChangeShapeType="1"/>
              <a:stCxn id="27795" idx="4"/>
              <a:endCxn id="27776" idx="0"/>
            </p:cNvCxnSpPr>
            <p:nvPr/>
          </p:nvCxnSpPr>
          <p:spPr bwMode="auto">
            <a:xfrm>
              <a:off x="8596313" y="5195888"/>
              <a:ext cx="6350" cy="60166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798" name="Text Box 192"/>
            <p:cNvSpPr txBox="1">
              <a:spLocks noChangeArrowheads="1"/>
            </p:cNvSpPr>
            <p:nvPr/>
          </p:nvSpPr>
          <p:spPr bwMode="auto">
            <a:xfrm>
              <a:off x="8045451" y="5373688"/>
              <a:ext cx="4349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11</a:t>
              </a:r>
            </a:p>
          </p:txBody>
        </p:sp>
        <p:cxnSp>
          <p:nvCxnSpPr>
            <p:cNvPr id="27799" name="AutoShape 193"/>
            <p:cNvCxnSpPr>
              <a:cxnSpLocks noChangeShapeType="1"/>
              <a:stCxn id="27795" idx="3"/>
              <a:endCxn id="27773" idx="7"/>
            </p:cNvCxnSpPr>
            <p:nvPr/>
          </p:nvCxnSpPr>
          <p:spPr bwMode="auto">
            <a:xfrm flipH="1">
              <a:off x="7989889" y="5151439"/>
              <a:ext cx="498475" cy="211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800" name="Text Box 194"/>
            <p:cNvSpPr txBox="1">
              <a:spLocks noChangeArrowheads="1"/>
            </p:cNvSpPr>
            <p:nvPr/>
          </p:nvSpPr>
          <p:spPr bwMode="auto">
            <a:xfrm>
              <a:off x="7977188" y="494030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517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2" grpId="0" animBg="1"/>
      <p:bldP spid="27683" grpId="0" animBg="1"/>
      <p:bldP spid="276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8676" name="AutoShape 3"/>
          <p:cNvSpPr>
            <a:spLocks noChangeArrowheads="1"/>
          </p:cNvSpPr>
          <p:nvPr/>
        </p:nvSpPr>
        <p:spPr bwMode="auto">
          <a:xfrm rot="5400000">
            <a:off x="8167688" y="3779838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tIns="457200" anchor="ctr" anchorCtr="1"/>
          <a:lstStyle/>
          <a:p>
            <a:r>
              <a:rPr lang="en-US" sz="2000" dirty="0"/>
              <a:t>		four steps</a:t>
            </a:r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 rot="8100000" flipH="1" flipV="1">
            <a:off x="5815014" y="3933826"/>
            <a:ext cx="738187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tIns="274320" anchorCtr="1"/>
          <a:lstStyle/>
          <a:p>
            <a:pPr algn="ctr"/>
            <a:r>
              <a:rPr lang="en-US" sz="2000"/>
              <a:t>two steps</a:t>
            </a:r>
          </a:p>
        </p:txBody>
      </p:sp>
      <p:sp>
        <p:nvSpPr>
          <p:cNvPr id="28678" name="AutoShape 5"/>
          <p:cNvSpPr>
            <a:spLocks noChangeArrowheads="1"/>
          </p:cNvSpPr>
          <p:nvPr/>
        </p:nvSpPr>
        <p:spPr bwMode="auto">
          <a:xfrm rot="5400000">
            <a:off x="3748088" y="3779838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84413" y="1447800"/>
            <a:ext cx="3619500" cy="2298701"/>
            <a:chOff x="2284413" y="1447800"/>
            <a:chExt cx="3619500" cy="2298701"/>
          </a:xfrm>
        </p:grpSpPr>
        <p:sp>
          <p:nvSpPr>
            <p:cNvPr id="28679" name="Freeform 6"/>
            <p:cNvSpPr>
              <a:spLocks/>
            </p:cNvSpPr>
            <p:nvPr/>
          </p:nvSpPr>
          <p:spPr bwMode="auto">
            <a:xfrm>
              <a:off x="4568825" y="1447800"/>
              <a:ext cx="1335088" cy="2078038"/>
            </a:xfrm>
            <a:custGeom>
              <a:avLst/>
              <a:gdLst>
                <a:gd name="T0" fmla="*/ 155575 w 841"/>
                <a:gd name="T1" fmla="*/ 1544638 h 1309"/>
                <a:gd name="T2" fmla="*/ 136525 w 841"/>
                <a:gd name="T3" fmla="*/ 1874838 h 1309"/>
                <a:gd name="T4" fmla="*/ 498475 w 841"/>
                <a:gd name="T5" fmla="*/ 1947863 h 1309"/>
                <a:gd name="T6" fmla="*/ 1327150 w 841"/>
                <a:gd name="T7" fmla="*/ 1096963 h 1309"/>
                <a:gd name="T8" fmla="*/ 546100 w 841"/>
                <a:gd name="T9" fmla="*/ 144463 h 1309"/>
                <a:gd name="T10" fmla="*/ 69850 w 841"/>
                <a:gd name="T11" fmla="*/ 230188 h 1309"/>
                <a:gd name="T12" fmla="*/ 127000 w 841"/>
                <a:gd name="T13" fmla="*/ 515938 h 1309"/>
                <a:gd name="T14" fmla="*/ 650875 w 841"/>
                <a:gd name="T15" fmla="*/ 1039813 h 1309"/>
                <a:gd name="T16" fmla="*/ 508000 w 841"/>
                <a:gd name="T17" fmla="*/ 1258888 h 1309"/>
                <a:gd name="T18" fmla="*/ 155575 w 841"/>
                <a:gd name="T19" fmla="*/ 1544638 h 13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1"/>
                <a:gd name="T31" fmla="*/ 0 h 1309"/>
                <a:gd name="T32" fmla="*/ 841 w 841"/>
                <a:gd name="T33" fmla="*/ 1309 h 13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1" h="1309">
                  <a:moveTo>
                    <a:pt x="98" y="973"/>
                  </a:moveTo>
                  <a:cubicBezTo>
                    <a:pt x="60" y="1089"/>
                    <a:pt x="50" y="1139"/>
                    <a:pt x="86" y="1181"/>
                  </a:cubicBezTo>
                  <a:cubicBezTo>
                    <a:pt x="122" y="1223"/>
                    <a:pt x="189" y="1309"/>
                    <a:pt x="314" y="1227"/>
                  </a:cubicBezTo>
                  <a:cubicBezTo>
                    <a:pt x="439" y="1145"/>
                    <a:pt x="831" y="880"/>
                    <a:pt x="836" y="691"/>
                  </a:cubicBezTo>
                  <a:cubicBezTo>
                    <a:pt x="841" y="502"/>
                    <a:pt x="476" y="182"/>
                    <a:pt x="344" y="91"/>
                  </a:cubicBezTo>
                  <a:cubicBezTo>
                    <a:pt x="212" y="0"/>
                    <a:pt x="88" y="106"/>
                    <a:pt x="44" y="145"/>
                  </a:cubicBezTo>
                  <a:cubicBezTo>
                    <a:pt x="0" y="184"/>
                    <a:pt x="19" y="240"/>
                    <a:pt x="80" y="325"/>
                  </a:cubicBezTo>
                  <a:cubicBezTo>
                    <a:pt x="141" y="410"/>
                    <a:pt x="370" y="577"/>
                    <a:pt x="410" y="655"/>
                  </a:cubicBezTo>
                  <a:cubicBezTo>
                    <a:pt x="450" y="733"/>
                    <a:pt x="372" y="740"/>
                    <a:pt x="320" y="793"/>
                  </a:cubicBezTo>
                  <a:cubicBezTo>
                    <a:pt x="268" y="846"/>
                    <a:pt x="155" y="924"/>
                    <a:pt x="98" y="97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auto">
            <a:xfrm>
              <a:off x="3917951" y="1938338"/>
              <a:ext cx="684213" cy="1674812"/>
            </a:xfrm>
            <a:custGeom>
              <a:avLst/>
              <a:gdLst>
                <a:gd name="T0" fmla="*/ 53975 w 431"/>
                <a:gd name="T1" fmla="*/ 303212 h 1055"/>
                <a:gd name="T2" fmla="*/ 128588 w 431"/>
                <a:gd name="T3" fmla="*/ 836612 h 1055"/>
                <a:gd name="T4" fmla="*/ 128588 w 431"/>
                <a:gd name="T5" fmla="*/ 1455737 h 1055"/>
                <a:gd name="T6" fmla="*/ 547688 w 431"/>
                <a:gd name="T7" fmla="*/ 1474787 h 1055"/>
                <a:gd name="T8" fmla="*/ 654050 w 431"/>
                <a:gd name="T9" fmla="*/ 258762 h 1055"/>
                <a:gd name="T10" fmla="*/ 361950 w 431"/>
                <a:gd name="T11" fmla="*/ 7937 h 1055"/>
                <a:gd name="T12" fmla="*/ 53975 w 431"/>
                <a:gd name="T13" fmla="*/ 303212 h 1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1"/>
                <a:gd name="T22" fmla="*/ 0 h 1055"/>
                <a:gd name="T23" fmla="*/ 431 w 431"/>
                <a:gd name="T24" fmla="*/ 1055 h 10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1" h="1055">
                  <a:moveTo>
                    <a:pt x="34" y="191"/>
                  </a:moveTo>
                  <a:cubicBezTo>
                    <a:pt x="0" y="275"/>
                    <a:pt x="73" y="406"/>
                    <a:pt x="81" y="527"/>
                  </a:cubicBezTo>
                  <a:cubicBezTo>
                    <a:pt x="89" y="648"/>
                    <a:pt x="37" y="850"/>
                    <a:pt x="81" y="917"/>
                  </a:cubicBezTo>
                  <a:cubicBezTo>
                    <a:pt x="125" y="984"/>
                    <a:pt x="290" y="1055"/>
                    <a:pt x="345" y="929"/>
                  </a:cubicBezTo>
                  <a:cubicBezTo>
                    <a:pt x="400" y="803"/>
                    <a:pt x="431" y="317"/>
                    <a:pt x="412" y="163"/>
                  </a:cubicBezTo>
                  <a:cubicBezTo>
                    <a:pt x="393" y="9"/>
                    <a:pt x="291" y="0"/>
                    <a:pt x="228" y="5"/>
                  </a:cubicBezTo>
                  <a:cubicBezTo>
                    <a:pt x="165" y="9"/>
                    <a:pt x="68" y="107"/>
                    <a:pt x="34" y="191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auto">
            <a:xfrm>
              <a:off x="3235325" y="2493964"/>
              <a:ext cx="596900" cy="554037"/>
            </a:xfrm>
            <a:custGeom>
              <a:avLst/>
              <a:gdLst>
                <a:gd name="T0" fmla="*/ 49350 w 508"/>
                <a:gd name="T1" fmla="*/ 251000 h 543"/>
                <a:gd name="T2" fmla="*/ 98700 w 508"/>
                <a:gd name="T3" fmla="*/ 453025 h 543"/>
                <a:gd name="T4" fmla="*/ 394800 w 508"/>
                <a:gd name="T5" fmla="*/ 514244 h 543"/>
                <a:gd name="T6" fmla="*/ 585150 w 508"/>
                <a:gd name="T7" fmla="*/ 214268 h 543"/>
                <a:gd name="T8" fmla="*/ 324300 w 508"/>
                <a:gd name="T9" fmla="*/ 6122 h 543"/>
                <a:gd name="T10" fmla="*/ 49350 w 508"/>
                <a:gd name="T11" fmla="*/ 251000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auto">
            <a:xfrm>
              <a:off x="2284413" y="1693864"/>
              <a:ext cx="958850" cy="2052637"/>
            </a:xfrm>
            <a:custGeom>
              <a:avLst/>
              <a:gdLst>
                <a:gd name="T0" fmla="*/ 215900 w 604"/>
                <a:gd name="T1" fmla="*/ 663575 h 1293"/>
                <a:gd name="T2" fmla="*/ 34925 w 604"/>
                <a:gd name="T3" fmla="*/ 1568450 h 1293"/>
                <a:gd name="T4" fmla="*/ 158750 w 604"/>
                <a:gd name="T5" fmla="*/ 1911350 h 1293"/>
                <a:gd name="T6" fmla="*/ 501650 w 604"/>
                <a:gd name="T7" fmla="*/ 1892300 h 1293"/>
                <a:gd name="T8" fmla="*/ 663575 w 604"/>
                <a:gd name="T9" fmla="*/ 949325 h 1293"/>
                <a:gd name="T10" fmla="*/ 935038 w 604"/>
                <a:gd name="T11" fmla="*/ 280987 h 1293"/>
                <a:gd name="T12" fmla="*/ 520700 w 604"/>
                <a:gd name="T13" fmla="*/ 63500 h 1293"/>
                <a:gd name="T14" fmla="*/ 215900 w 604"/>
                <a:gd name="T15" fmla="*/ 663575 h 1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4"/>
                <a:gd name="T25" fmla="*/ 0 h 1293"/>
                <a:gd name="T26" fmla="*/ 604 w 604"/>
                <a:gd name="T27" fmla="*/ 1293 h 1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4" h="1293">
                  <a:moveTo>
                    <a:pt x="136" y="418"/>
                  </a:moveTo>
                  <a:cubicBezTo>
                    <a:pt x="101" y="535"/>
                    <a:pt x="0" y="852"/>
                    <a:pt x="22" y="988"/>
                  </a:cubicBezTo>
                  <a:cubicBezTo>
                    <a:pt x="16" y="1119"/>
                    <a:pt x="51" y="1170"/>
                    <a:pt x="100" y="1204"/>
                  </a:cubicBezTo>
                  <a:cubicBezTo>
                    <a:pt x="149" y="1238"/>
                    <a:pt x="263" y="1293"/>
                    <a:pt x="316" y="1192"/>
                  </a:cubicBezTo>
                  <a:cubicBezTo>
                    <a:pt x="369" y="1091"/>
                    <a:pt x="373" y="767"/>
                    <a:pt x="418" y="598"/>
                  </a:cubicBezTo>
                  <a:cubicBezTo>
                    <a:pt x="463" y="429"/>
                    <a:pt x="604" y="270"/>
                    <a:pt x="589" y="177"/>
                  </a:cubicBezTo>
                  <a:cubicBezTo>
                    <a:pt x="574" y="84"/>
                    <a:pt x="404" y="0"/>
                    <a:pt x="328" y="40"/>
                  </a:cubicBezTo>
                  <a:cubicBezTo>
                    <a:pt x="252" y="80"/>
                    <a:pt x="176" y="339"/>
                    <a:pt x="136" y="41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83" name="Oval 11"/>
            <p:cNvSpPr>
              <a:spLocks noChangeArrowheads="1"/>
            </p:cNvSpPr>
            <p:nvPr/>
          </p:nvSpPr>
          <p:spPr bwMode="auto">
            <a:xfrm>
              <a:off x="2765425" y="190817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28684" name="Oval 12"/>
            <p:cNvSpPr>
              <a:spLocks noChangeArrowheads="1"/>
            </p:cNvSpPr>
            <p:nvPr/>
          </p:nvSpPr>
          <p:spPr bwMode="auto">
            <a:xfrm>
              <a:off x="4746625" y="16383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8685" name="Oval 13"/>
            <p:cNvSpPr>
              <a:spLocks noChangeArrowheads="1"/>
            </p:cNvSpPr>
            <p:nvPr/>
          </p:nvSpPr>
          <p:spPr bwMode="auto">
            <a:xfrm>
              <a:off x="3384550" y="259715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>
              <a:off x="2460625" y="3238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28687" name="Oval 15"/>
            <p:cNvSpPr>
              <a:spLocks noChangeArrowheads="1"/>
            </p:cNvSpPr>
            <p:nvPr/>
          </p:nvSpPr>
          <p:spPr bwMode="auto">
            <a:xfrm>
              <a:off x="5432425" y="24003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28688" name="Oval 16"/>
            <p:cNvSpPr>
              <a:spLocks noChangeArrowheads="1"/>
            </p:cNvSpPr>
            <p:nvPr/>
          </p:nvSpPr>
          <p:spPr bwMode="auto">
            <a:xfrm>
              <a:off x="4105275" y="307657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28689" name="AutoShape 17"/>
            <p:cNvCxnSpPr>
              <a:cxnSpLocks noChangeShapeType="1"/>
              <a:stCxn id="28683" idx="5"/>
              <a:endCxn id="28685" idx="1"/>
            </p:cNvCxnSpPr>
            <p:nvPr/>
          </p:nvCxnSpPr>
          <p:spPr bwMode="auto">
            <a:xfrm>
              <a:off x="3025776" y="2178051"/>
              <a:ext cx="403225" cy="454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690" name="AutoShape 18"/>
            <p:cNvCxnSpPr>
              <a:cxnSpLocks noChangeShapeType="1"/>
              <a:stCxn id="28685" idx="3"/>
              <a:endCxn id="28686" idx="7"/>
            </p:cNvCxnSpPr>
            <p:nvPr/>
          </p:nvCxnSpPr>
          <p:spPr bwMode="auto">
            <a:xfrm flipH="1">
              <a:off x="2720976" y="2867025"/>
              <a:ext cx="708025" cy="406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691" name="AutoShape 19"/>
            <p:cNvCxnSpPr>
              <a:cxnSpLocks noChangeShapeType="1"/>
              <a:stCxn id="28683" idx="3"/>
              <a:endCxn id="28686" idx="0"/>
            </p:cNvCxnSpPr>
            <p:nvPr/>
          </p:nvCxnSpPr>
          <p:spPr bwMode="auto">
            <a:xfrm flipH="1">
              <a:off x="2613025" y="2178051"/>
              <a:ext cx="196850" cy="10509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692" name="AutoShape 20"/>
            <p:cNvCxnSpPr>
              <a:cxnSpLocks noChangeShapeType="1"/>
              <a:stCxn id="28685" idx="5"/>
              <a:endCxn id="28688" idx="1"/>
            </p:cNvCxnSpPr>
            <p:nvPr/>
          </p:nvCxnSpPr>
          <p:spPr bwMode="auto">
            <a:xfrm>
              <a:off x="3644901" y="2867026"/>
              <a:ext cx="504825" cy="244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693" name="AutoShape 21"/>
            <p:cNvCxnSpPr>
              <a:cxnSpLocks noChangeShapeType="1"/>
              <a:stCxn id="28686" idx="6"/>
              <a:endCxn id="28688" idx="2"/>
            </p:cNvCxnSpPr>
            <p:nvPr/>
          </p:nvCxnSpPr>
          <p:spPr bwMode="auto">
            <a:xfrm flipV="1">
              <a:off x="2774950" y="3228976"/>
              <a:ext cx="1320800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694" name="AutoShape 22"/>
            <p:cNvCxnSpPr>
              <a:cxnSpLocks noChangeShapeType="1"/>
              <a:stCxn id="28683" idx="6"/>
              <a:endCxn id="28707" idx="1"/>
            </p:cNvCxnSpPr>
            <p:nvPr/>
          </p:nvCxnSpPr>
          <p:spPr bwMode="auto">
            <a:xfrm>
              <a:off x="3079751" y="2060576"/>
              <a:ext cx="1063625" cy="1254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695" name="AutoShape 23"/>
            <p:cNvCxnSpPr>
              <a:cxnSpLocks noChangeShapeType="1"/>
              <a:stCxn id="28687" idx="1"/>
              <a:endCxn id="28684" idx="5"/>
            </p:cNvCxnSpPr>
            <p:nvPr/>
          </p:nvCxnSpPr>
          <p:spPr bwMode="auto">
            <a:xfrm flipH="1" flipV="1">
              <a:off x="5006975" y="1908175"/>
              <a:ext cx="469900" cy="5270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696" name="AutoShape 24"/>
            <p:cNvCxnSpPr>
              <a:cxnSpLocks noChangeShapeType="1"/>
              <a:stCxn id="28708" idx="7"/>
              <a:endCxn id="28687" idx="3"/>
            </p:cNvCxnSpPr>
            <p:nvPr/>
          </p:nvCxnSpPr>
          <p:spPr bwMode="auto">
            <a:xfrm flipV="1">
              <a:off x="5051425" y="2670176"/>
              <a:ext cx="425450" cy="32861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5232401" y="194310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28698" name="Text Box 26"/>
            <p:cNvSpPr txBox="1">
              <a:spLocks noChangeArrowheads="1"/>
            </p:cNvSpPr>
            <p:nvPr/>
          </p:nvSpPr>
          <p:spPr bwMode="auto">
            <a:xfrm>
              <a:off x="2392363" y="242570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4232276" y="255270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28700" name="Text Box 28"/>
            <p:cNvSpPr txBox="1">
              <a:spLocks noChangeArrowheads="1"/>
            </p:cNvSpPr>
            <p:nvPr/>
          </p:nvSpPr>
          <p:spPr bwMode="auto">
            <a:xfrm>
              <a:off x="2979738" y="2338388"/>
              <a:ext cx="309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5</a:t>
              </a:r>
            </a:p>
          </p:txBody>
        </p:sp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3332164" y="3314701"/>
              <a:ext cx="4349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10</a:t>
              </a:r>
            </a:p>
          </p:txBody>
        </p:sp>
        <p:sp>
          <p:nvSpPr>
            <p:cNvPr id="28702" name="Text Box 30"/>
            <p:cNvSpPr txBox="1">
              <a:spLocks noChangeArrowheads="1"/>
            </p:cNvSpPr>
            <p:nvPr/>
          </p:nvSpPr>
          <p:spPr bwMode="auto">
            <a:xfrm>
              <a:off x="5284788" y="280035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8703" name="Text Box 31"/>
            <p:cNvSpPr txBox="1">
              <a:spLocks noChangeArrowheads="1"/>
            </p:cNvSpPr>
            <p:nvPr/>
          </p:nvSpPr>
          <p:spPr bwMode="auto">
            <a:xfrm>
              <a:off x="3470276" y="179070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8</a:t>
              </a:r>
            </a:p>
          </p:txBody>
        </p:sp>
        <p:sp>
          <p:nvSpPr>
            <p:cNvPr id="28704" name="Text Box 32"/>
            <p:cNvSpPr txBox="1">
              <a:spLocks noChangeArrowheads="1"/>
            </p:cNvSpPr>
            <p:nvPr/>
          </p:nvSpPr>
          <p:spPr bwMode="auto">
            <a:xfrm>
              <a:off x="3097213" y="2947988"/>
              <a:ext cx="309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7</a:t>
              </a:r>
            </a:p>
          </p:txBody>
        </p:sp>
        <p:cxnSp>
          <p:nvCxnSpPr>
            <p:cNvPr id="28705" name="AutoShape 33"/>
            <p:cNvCxnSpPr>
              <a:cxnSpLocks noChangeShapeType="1"/>
              <a:stCxn id="28708" idx="0"/>
              <a:endCxn id="28684" idx="4"/>
            </p:cNvCxnSpPr>
            <p:nvPr/>
          </p:nvCxnSpPr>
          <p:spPr bwMode="auto">
            <a:xfrm flipH="1" flipV="1">
              <a:off x="4899025" y="1952626"/>
              <a:ext cx="44450" cy="10017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706" name="Text Box 34"/>
            <p:cNvSpPr txBox="1">
              <a:spLocks noChangeArrowheads="1"/>
            </p:cNvSpPr>
            <p:nvPr/>
          </p:nvSpPr>
          <p:spPr bwMode="auto">
            <a:xfrm>
              <a:off x="4613276" y="224155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6</a:t>
              </a:r>
            </a:p>
          </p:txBody>
        </p:sp>
        <p:sp>
          <p:nvSpPr>
            <p:cNvPr id="28707" name="Oval 35"/>
            <p:cNvSpPr>
              <a:spLocks noChangeArrowheads="1"/>
            </p:cNvSpPr>
            <p:nvPr/>
          </p:nvSpPr>
          <p:spPr bwMode="auto">
            <a:xfrm>
              <a:off x="4098925" y="21510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708" name="Oval 36"/>
            <p:cNvSpPr>
              <a:spLocks noChangeArrowheads="1"/>
            </p:cNvSpPr>
            <p:nvPr/>
          </p:nvSpPr>
          <p:spPr bwMode="auto">
            <a:xfrm>
              <a:off x="4791075" y="29638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cxnSp>
          <p:nvCxnSpPr>
            <p:cNvPr id="28709" name="AutoShape 37"/>
            <p:cNvCxnSpPr>
              <a:cxnSpLocks noChangeShapeType="1"/>
              <a:stCxn id="28707" idx="4"/>
              <a:endCxn id="28688" idx="0"/>
            </p:cNvCxnSpPr>
            <p:nvPr/>
          </p:nvCxnSpPr>
          <p:spPr bwMode="auto">
            <a:xfrm>
              <a:off x="4251325" y="2465388"/>
              <a:ext cx="6350" cy="60166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710" name="Text Box 38"/>
            <p:cNvSpPr txBox="1">
              <a:spLocks noChangeArrowheads="1"/>
            </p:cNvSpPr>
            <p:nvPr/>
          </p:nvSpPr>
          <p:spPr bwMode="auto">
            <a:xfrm>
              <a:off x="3700464" y="2643188"/>
              <a:ext cx="4349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11</a:t>
              </a:r>
            </a:p>
          </p:txBody>
        </p:sp>
        <p:cxnSp>
          <p:nvCxnSpPr>
            <p:cNvPr id="28711" name="AutoShape 39"/>
            <p:cNvCxnSpPr>
              <a:cxnSpLocks noChangeShapeType="1"/>
              <a:stCxn id="28707" idx="3"/>
              <a:endCxn id="28685" idx="7"/>
            </p:cNvCxnSpPr>
            <p:nvPr/>
          </p:nvCxnSpPr>
          <p:spPr bwMode="auto">
            <a:xfrm flipH="1">
              <a:off x="3644901" y="2420939"/>
              <a:ext cx="498475" cy="211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712" name="Text Box 40"/>
            <p:cNvSpPr txBox="1">
              <a:spLocks noChangeArrowheads="1"/>
            </p:cNvSpPr>
            <p:nvPr/>
          </p:nvSpPr>
          <p:spPr bwMode="auto">
            <a:xfrm>
              <a:off x="3632201" y="220980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52664" y="4114800"/>
            <a:ext cx="3614737" cy="2233614"/>
            <a:chOff x="2252664" y="4114800"/>
            <a:chExt cx="3614737" cy="2233614"/>
          </a:xfrm>
        </p:grpSpPr>
        <p:sp>
          <p:nvSpPr>
            <p:cNvPr id="28713" name="Freeform 41"/>
            <p:cNvSpPr>
              <a:spLocks/>
            </p:cNvSpPr>
            <p:nvPr/>
          </p:nvSpPr>
          <p:spPr bwMode="auto">
            <a:xfrm>
              <a:off x="4532314" y="4114800"/>
              <a:ext cx="1335087" cy="2078038"/>
            </a:xfrm>
            <a:custGeom>
              <a:avLst/>
              <a:gdLst>
                <a:gd name="T0" fmla="*/ 155575 w 841"/>
                <a:gd name="T1" fmla="*/ 1544638 h 1309"/>
                <a:gd name="T2" fmla="*/ 136525 w 841"/>
                <a:gd name="T3" fmla="*/ 1874838 h 1309"/>
                <a:gd name="T4" fmla="*/ 498475 w 841"/>
                <a:gd name="T5" fmla="*/ 1947863 h 1309"/>
                <a:gd name="T6" fmla="*/ 1327150 w 841"/>
                <a:gd name="T7" fmla="*/ 1096963 h 1309"/>
                <a:gd name="T8" fmla="*/ 546100 w 841"/>
                <a:gd name="T9" fmla="*/ 144463 h 1309"/>
                <a:gd name="T10" fmla="*/ 69850 w 841"/>
                <a:gd name="T11" fmla="*/ 230188 h 1309"/>
                <a:gd name="T12" fmla="*/ 127000 w 841"/>
                <a:gd name="T13" fmla="*/ 515938 h 1309"/>
                <a:gd name="T14" fmla="*/ 650875 w 841"/>
                <a:gd name="T15" fmla="*/ 1039813 h 1309"/>
                <a:gd name="T16" fmla="*/ 508000 w 841"/>
                <a:gd name="T17" fmla="*/ 1258888 h 1309"/>
                <a:gd name="T18" fmla="*/ 155575 w 841"/>
                <a:gd name="T19" fmla="*/ 1544638 h 13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1"/>
                <a:gd name="T31" fmla="*/ 0 h 1309"/>
                <a:gd name="T32" fmla="*/ 841 w 841"/>
                <a:gd name="T33" fmla="*/ 1309 h 13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1" h="1309">
                  <a:moveTo>
                    <a:pt x="98" y="973"/>
                  </a:moveTo>
                  <a:cubicBezTo>
                    <a:pt x="60" y="1089"/>
                    <a:pt x="50" y="1139"/>
                    <a:pt x="86" y="1181"/>
                  </a:cubicBezTo>
                  <a:cubicBezTo>
                    <a:pt x="122" y="1223"/>
                    <a:pt x="189" y="1309"/>
                    <a:pt x="314" y="1227"/>
                  </a:cubicBezTo>
                  <a:cubicBezTo>
                    <a:pt x="439" y="1145"/>
                    <a:pt x="831" y="880"/>
                    <a:pt x="836" y="691"/>
                  </a:cubicBezTo>
                  <a:cubicBezTo>
                    <a:pt x="841" y="502"/>
                    <a:pt x="476" y="182"/>
                    <a:pt x="344" y="91"/>
                  </a:cubicBezTo>
                  <a:cubicBezTo>
                    <a:pt x="212" y="0"/>
                    <a:pt x="88" y="106"/>
                    <a:pt x="44" y="145"/>
                  </a:cubicBezTo>
                  <a:cubicBezTo>
                    <a:pt x="0" y="184"/>
                    <a:pt x="19" y="240"/>
                    <a:pt x="80" y="325"/>
                  </a:cubicBezTo>
                  <a:cubicBezTo>
                    <a:pt x="141" y="410"/>
                    <a:pt x="370" y="577"/>
                    <a:pt x="410" y="655"/>
                  </a:cubicBezTo>
                  <a:cubicBezTo>
                    <a:pt x="450" y="733"/>
                    <a:pt x="372" y="740"/>
                    <a:pt x="320" y="793"/>
                  </a:cubicBezTo>
                  <a:cubicBezTo>
                    <a:pt x="268" y="846"/>
                    <a:pt x="155" y="924"/>
                    <a:pt x="98" y="97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14" name="Freeform 42"/>
            <p:cNvSpPr>
              <a:spLocks/>
            </p:cNvSpPr>
            <p:nvPr/>
          </p:nvSpPr>
          <p:spPr bwMode="auto">
            <a:xfrm>
              <a:off x="3881438" y="4605338"/>
              <a:ext cx="684212" cy="1674812"/>
            </a:xfrm>
            <a:custGeom>
              <a:avLst/>
              <a:gdLst>
                <a:gd name="T0" fmla="*/ 53975 w 431"/>
                <a:gd name="T1" fmla="*/ 303212 h 1055"/>
                <a:gd name="T2" fmla="*/ 128587 w 431"/>
                <a:gd name="T3" fmla="*/ 836612 h 1055"/>
                <a:gd name="T4" fmla="*/ 128587 w 431"/>
                <a:gd name="T5" fmla="*/ 1455737 h 1055"/>
                <a:gd name="T6" fmla="*/ 547687 w 431"/>
                <a:gd name="T7" fmla="*/ 1474787 h 1055"/>
                <a:gd name="T8" fmla="*/ 654050 w 431"/>
                <a:gd name="T9" fmla="*/ 258762 h 1055"/>
                <a:gd name="T10" fmla="*/ 361950 w 431"/>
                <a:gd name="T11" fmla="*/ 7937 h 1055"/>
                <a:gd name="T12" fmla="*/ 53975 w 431"/>
                <a:gd name="T13" fmla="*/ 303212 h 1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1"/>
                <a:gd name="T22" fmla="*/ 0 h 1055"/>
                <a:gd name="T23" fmla="*/ 431 w 431"/>
                <a:gd name="T24" fmla="*/ 1055 h 10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1" h="1055">
                  <a:moveTo>
                    <a:pt x="34" y="191"/>
                  </a:moveTo>
                  <a:cubicBezTo>
                    <a:pt x="0" y="275"/>
                    <a:pt x="73" y="406"/>
                    <a:pt x="81" y="527"/>
                  </a:cubicBezTo>
                  <a:cubicBezTo>
                    <a:pt x="89" y="648"/>
                    <a:pt x="37" y="850"/>
                    <a:pt x="81" y="917"/>
                  </a:cubicBezTo>
                  <a:cubicBezTo>
                    <a:pt x="125" y="984"/>
                    <a:pt x="290" y="1055"/>
                    <a:pt x="345" y="929"/>
                  </a:cubicBezTo>
                  <a:cubicBezTo>
                    <a:pt x="400" y="803"/>
                    <a:pt x="431" y="317"/>
                    <a:pt x="412" y="163"/>
                  </a:cubicBezTo>
                  <a:cubicBezTo>
                    <a:pt x="393" y="9"/>
                    <a:pt x="291" y="0"/>
                    <a:pt x="228" y="5"/>
                  </a:cubicBezTo>
                  <a:cubicBezTo>
                    <a:pt x="165" y="9"/>
                    <a:pt x="68" y="107"/>
                    <a:pt x="34" y="191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15" name="Freeform 44"/>
            <p:cNvSpPr>
              <a:spLocks/>
            </p:cNvSpPr>
            <p:nvPr/>
          </p:nvSpPr>
          <p:spPr bwMode="auto">
            <a:xfrm>
              <a:off x="2252664" y="4343401"/>
              <a:ext cx="1508125" cy="1985963"/>
            </a:xfrm>
            <a:custGeom>
              <a:avLst/>
              <a:gdLst>
                <a:gd name="T0" fmla="*/ 30163 w 950"/>
                <a:gd name="T1" fmla="*/ 1585913 h 1251"/>
                <a:gd name="T2" fmla="*/ 153988 w 950"/>
                <a:gd name="T3" fmla="*/ 1928813 h 1251"/>
                <a:gd name="T4" fmla="*/ 496888 w 950"/>
                <a:gd name="T5" fmla="*/ 1909763 h 1251"/>
                <a:gd name="T6" fmla="*/ 595313 w 950"/>
                <a:gd name="T7" fmla="*/ 1466850 h 1251"/>
                <a:gd name="T8" fmla="*/ 633413 w 950"/>
                <a:gd name="T9" fmla="*/ 866775 h 1251"/>
                <a:gd name="T10" fmla="*/ 1042988 w 950"/>
                <a:gd name="T11" fmla="*/ 1238250 h 1251"/>
                <a:gd name="T12" fmla="*/ 1452563 w 950"/>
                <a:gd name="T13" fmla="*/ 1276350 h 1251"/>
                <a:gd name="T14" fmla="*/ 1376363 w 950"/>
                <a:gd name="T15" fmla="*/ 771525 h 1251"/>
                <a:gd name="T16" fmla="*/ 1071563 w 950"/>
                <a:gd name="T17" fmla="*/ 619125 h 1251"/>
                <a:gd name="T18" fmla="*/ 757238 w 950"/>
                <a:gd name="T19" fmla="*/ 104775 h 1251"/>
                <a:gd name="T20" fmla="*/ 233363 w 950"/>
                <a:gd name="T21" fmla="*/ 247650 h 1251"/>
                <a:gd name="T22" fmla="*/ 30163 w 950"/>
                <a:gd name="T23" fmla="*/ 1585913 h 1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0"/>
                <a:gd name="T37" fmla="*/ 0 h 1251"/>
                <a:gd name="T38" fmla="*/ 950 w 950"/>
                <a:gd name="T39" fmla="*/ 1251 h 1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0" h="1251">
                  <a:moveTo>
                    <a:pt x="19" y="999"/>
                  </a:moveTo>
                  <a:cubicBezTo>
                    <a:pt x="0" y="1178"/>
                    <a:pt x="48" y="1181"/>
                    <a:pt x="97" y="1215"/>
                  </a:cubicBezTo>
                  <a:cubicBezTo>
                    <a:pt x="146" y="1249"/>
                    <a:pt x="267" y="1251"/>
                    <a:pt x="313" y="1203"/>
                  </a:cubicBezTo>
                  <a:cubicBezTo>
                    <a:pt x="359" y="1155"/>
                    <a:pt x="361" y="1033"/>
                    <a:pt x="375" y="924"/>
                  </a:cubicBezTo>
                  <a:cubicBezTo>
                    <a:pt x="389" y="815"/>
                    <a:pt x="352" y="570"/>
                    <a:pt x="399" y="546"/>
                  </a:cubicBezTo>
                  <a:cubicBezTo>
                    <a:pt x="446" y="522"/>
                    <a:pt x="571" y="737"/>
                    <a:pt x="657" y="780"/>
                  </a:cubicBezTo>
                  <a:cubicBezTo>
                    <a:pt x="743" y="823"/>
                    <a:pt x="880" y="853"/>
                    <a:pt x="915" y="804"/>
                  </a:cubicBezTo>
                  <a:cubicBezTo>
                    <a:pt x="950" y="755"/>
                    <a:pt x="907" y="555"/>
                    <a:pt x="867" y="486"/>
                  </a:cubicBezTo>
                  <a:cubicBezTo>
                    <a:pt x="827" y="417"/>
                    <a:pt x="740" y="460"/>
                    <a:pt x="675" y="390"/>
                  </a:cubicBezTo>
                  <a:cubicBezTo>
                    <a:pt x="610" y="320"/>
                    <a:pt x="565" y="105"/>
                    <a:pt x="477" y="66"/>
                  </a:cubicBezTo>
                  <a:cubicBezTo>
                    <a:pt x="389" y="27"/>
                    <a:pt x="223" y="0"/>
                    <a:pt x="147" y="156"/>
                  </a:cubicBezTo>
                  <a:cubicBezTo>
                    <a:pt x="71" y="312"/>
                    <a:pt x="46" y="824"/>
                    <a:pt x="19" y="999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16" name="Oval 45"/>
            <p:cNvSpPr>
              <a:spLocks noChangeArrowheads="1"/>
            </p:cNvSpPr>
            <p:nvPr/>
          </p:nvSpPr>
          <p:spPr bwMode="auto">
            <a:xfrm>
              <a:off x="2728913" y="457517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28717" name="Oval 46"/>
            <p:cNvSpPr>
              <a:spLocks noChangeArrowheads="1"/>
            </p:cNvSpPr>
            <p:nvPr/>
          </p:nvSpPr>
          <p:spPr bwMode="auto">
            <a:xfrm>
              <a:off x="4710113" y="43053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8718" name="Oval 47"/>
            <p:cNvSpPr>
              <a:spLocks noChangeArrowheads="1"/>
            </p:cNvSpPr>
            <p:nvPr/>
          </p:nvSpPr>
          <p:spPr bwMode="auto">
            <a:xfrm>
              <a:off x="3348038" y="526415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8719" name="Oval 48"/>
            <p:cNvSpPr>
              <a:spLocks noChangeArrowheads="1"/>
            </p:cNvSpPr>
            <p:nvPr/>
          </p:nvSpPr>
          <p:spPr bwMode="auto">
            <a:xfrm>
              <a:off x="2424113" y="5905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28720" name="Oval 49"/>
            <p:cNvSpPr>
              <a:spLocks noChangeArrowheads="1"/>
            </p:cNvSpPr>
            <p:nvPr/>
          </p:nvSpPr>
          <p:spPr bwMode="auto">
            <a:xfrm>
              <a:off x="5395913" y="50673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28721" name="Oval 50"/>
            <p:cNvSpPr>
              <a:spLocks noChangeArrowheads="1"/>
            </p:cNvSpPr>
            <p:nvPr/>
          </p:nvSpPr>
          <p:spPr bwMode="auto">
            <a:xfrm>
              <a:off x="4068763" y="574357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cxnSp>
          <p:nvCxnSpPr>
            <p:cNvPr id="28722" name="AutoShape 51"/>
            <p:cNvCxnSpPr>
              <a:cxnSpLocks noChangeShapeType="1"/>
              <a:stCxn id="28716" idx="5"/>
              <a:endCxn id="28718" idx="1"/>
            </p:cNvCxnSpPr>
            <p:nvPr/>
          </p:nvCxnSpPr>
          <p:spPr bwMode="auto">
            <a:xfrm>
              <a:off x="2989264" y="4845051"/>
              <a:ext cx="403225" cy="4540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3" name="AutoShape 52"/>
            <p:cNvCxnSpPr>
              <a:cxnSpLocks noChangeShapeType="1"/>
              <a:stCxn id="28718" idx="3"/>
              <a:endCxn id="28719" idx="7"/>
            </p:cNvCxnSpPr>
            <p:nvPr/>
          </p:nvCxnSpPr>
          <p:spPr bwMode="auto">
            <a:xfrm flipH="1">
              <a:off x="2684464" y="5534025"/>
              <a:ext cx="708025" cy="406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4" name="AutoShape 53"/>
            <p:cNvCxnSpPr>
              <a:cxnSpLocks noChangeShapeType="1"/>
              <a:stCxn id="28716" idx="3"/>
              <a:endCxn id="28719" idx="0"/>
            </p:cNvCxnSpPr>
            <p:nvPr/>
          </p:nvCxnSpPr>
          <p:spPr bwMode="auto">
            <a:xfrm flipH="1">
              <a:off x="2576513" y="4845051"/>
              <a:ext cx="196850" cy="10509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5" name="AutoShape 54"/>
            <p:cNvCxnSpPr>
              <a:cxnSpLocks noChangeShapeType="1"/>
              <a:stCxn id="28718" idx="5"/>
              <a:endCxn id="28721" idx="1"/>
            </p:cNvCxnSpPr>
            <p:nvPr/>
          </p:nvCxnSpPr>
          <p:spPr bwMode="auto">
            <a:xfrm>
              <a:off x="3608389" y="5534026"/>
              <a:ext cx="504825" cy="244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6" name="AutoShape 55"/>
            <p:cNvCxnSpPr>
              <a:cxnSpLocks noChangeShapeType="1"/>
              <a:stCxn id="28719" idx="6"/>
              <a:endCxn id="28721" idx="2"/>
            </p:cNvCxnSpPr>
            <p:nvPr/>
          </p:nvCxnSpPr>
          <p:spPr bwMode="auto">
            <a:xfrm flipV="1">
              <a:off x="2738438" y="5895976"/>
              <a:ext cx="1320800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7" name="AutoShape 56"/>
            <p:cNvCxnSpPr>
              <a:cxnSpLocks noChangeShapeType="1"/>
              <a:stCxn id="28716" idx="6"/>
              <a:endCxn id="28740" idx="1"/>
            </p:cNvCxnSpPr>
            <p:nvPr/>
          </p:nvCxnSpPr>
          <p:spPr bwMode="auto">
            <a:xfrm>
              <a:off x="3043239" y="4727576"/>
              <a:ext cx="1063625" cy="1254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8" name="AutoShape 57"/>
            <p:cNvCxnSpPr>
              <a:cxnSpLocks noChangeShapeType="1"/>
              <a:stCxn id="28720" idx="1"/>
              <a:endCxn id="28717" idx="5"/>
            </p:cNvCxnSpPr>
            <p:nvPr/>
          </p:nvCxnSpPr>
          <p:spPr bwMode="auto">
            <a:xfrm flipH="1" flipV="1">
              <a:off x="4970463" y="4575175"/>
              <a:ext cx="469900" cy="5270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9" name="AutoShape 58"/>
            <p:cNvCxnSpPr>
              <a:cxnSpLocks noChangeShapeType="1"/>
              <a:stCxn id="28741" idx="7"/>
              <a:endCxn id="28720" idx="3"/>
            </p:cNvCxnSpPr>
            <p:nvPr/>
          </p:nvCxnSpPr>
          <p:spPr bwMode="auto">
            <a:xfrm flipV="1">
              <a:off x="5014913" y="5337176"/>
              <a:ext cx="425450" cy="32861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730" name="Text Box 59"/>
            <p:cNvSpPr txBox="1">
              <a:spLocks noChangeArrowheads="1"/>
            </p:cNvSpPr>
            <p:nvPr/>
          </p:nvSpPr>
          <p:spPr bwMode="auto">
            <a:xfrm>
              <a:off x="5195888" y="461010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28731" name="Text Box 60"/>
            <p:cNvSpPr txBox="1">
              <a:spLocks noChangeArrowheads="1"/>
            </p:cNvSpPr>
            <p:nvPr/>
          </p:nvSpPr>
          <p:spPr bwMode="auto">
            <a:xfrm>
              <a:off x="2355851" y="509270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8732" name="Text Box 61"/>
            <p:cNvSpPr txBox="1">
              <a:spLocks noChangeArrowheads="1"/>
            </p:cNvSpPr>
            <p:nvPr/>
          </p:nvSpPr>
          <p:spPr bwMode="auto">
            <a:xfrm>
              <a:off x="4195763" y="521970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28733" name="Text Box 62"/>
            <p:cNvSpPr txBox="1">
              <a:spLocks noChangeArrowheads="1"/>
            </p:cNvSpPr>
            <p:nvPr/>
          </p:nvSpPr>
          <p:spPr bwMode="auto">
            <a:xfrm>
              <a:off x="2943226" y="500538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28734" name="Text Box 63"/>
            <p:cNvSpPr txBox="1">
              <a:spLocks noChangeArrowheads="1"/>
            </p:cNvSpPr>
            <p:nvPr/>
          </p:nvSpPr>
          <p:spPr bwMode="auto">
            <a:xfrm>
              <a:off x="3295651" y="5981701"/>
              <a:ext cx="4349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10</a:t>
              </a:r>
            </a:p>
          </p:txBody>
        </p:sp>
        <p:sp>
          <p:nvSpPr>
            <p:cNvPr id="28735" name="Text Box 64"/>
            <p:cNvSpPr txBox="1">
              <a:spLocks noChangeArrowheads="1"/>
            </p:cNvSpPr>
            <p:nvPr/>
          </p:nvSpPr>
          <p:spPr bwMode="auto">
            <a:xfrm>
              <a:off x="5248276" y="546735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8736" name="Text Box 65"/>
            <p:cNvSpPr txBox="1">
              <a:spLocks noChangeArrowheads="1"/>
            </p:cNvSpPr>
            <p:nvPr/>
          </p:nvSpPr>
          <p:spPr bwMode="auto">
            <a:xfrm>
              <a:off x="3433763" y="445770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8</a:t>
              </a:r>
            </a:p>
          </p:txBody>
        </p:sp>
        <p:sp>
          <p:nvSpPr>
            <p:cNvPr id="28737" name="Text Box 66"/>
            <p:cNvSpPr txBox="1">
              <a:spLocks noChangeArrowheads="1"/>
            </p:cNvSpPr>
            <p:nvPr/>
          </p:nvSpPr>
          <p:spPr bwMode="auto">
            <a:xfrm>
              <a:off x="3060701" y="561498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7</a:t>
              </a:r>
            </a:p>
          </p:txBody>
        </p:sp>
        <p:cxnSp>
          <p:nvCxnSpPr>
            <p:cNvPr id="28738" name="AutoShape 67"/>
            <p:cNvCxnSpPr>
              <a:cxnSpLocks noChangeShapeType="1"/>
              <a:stCxn id="28741" idx="0"/>
              <a:endCxn id="28717" idx="4"/>
            </p:cNvCxnSpPr>
            <p:nvPr/>
          </p:nvCxnSpPr>
          <p:spPr bwMode="auto">
            <a:xfrm flipH="1" flipV="1">
              <a:off x="4862513" y="4619626"/>
              <a:ext cx="44450" cy="10017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739" name="Text Box 68"/>
            <p:cNvSpPr txBox="1">
              <a:spLocks noChangeArrowheads="1"/>
            </p:cNvSpPr>
            <p:nvPr/>
          </p:nvSpPr>
          <p:spPr bwMode="auto">
            <a:xfrm>
              <a:off x="4576763" y="490855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6</a:t>
              </a:r>
            </a:p>
          </p:txBody>
        </p:sp>
        <p:sp>
          <p:nvSpPr>
            <p:cNvPr id="28740" name="Oval 69"/>
            <p:cNvSpPr>
              <a:spLocks noChangeArrowheads="1"/>
            </p:cNvSpPr>
            <p:nvPr/>
          </p:nvSpPr>
          <p:spPr bwMode="auto">
            <a:xfrm>
              <a:off x="4062413" y="48180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741" name="Oval 70"/>
            <p:cNvSpPr>
              <a:spLocks noChangeArrowheads="1"/>
            </p:cNvSpPr>
            <p:nvPr/>
          </p:nvSpPr>
          <p:spPr bwMode="auto">
            <a:xfrm>
              <a:off x="4754563" y="56308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cxnSp>
          <p:nvCxnSpPr>
            <p:cNvPr id="28742" name="AutoShape 71"/>
            <p:cNvCxnSpPr>
              <a:cxnSpLocks noChangeShapeType="1"/>
              <a:stCxn id="28740" idx="4"/>
              <a:endCxn id="28721" idx="0"/>
            </p:cNvCxnSpPr>
            <p:nvPr/>
          </p:nvCxnSpPr>
          <p:spPr bwMode="auto">
            <a:xfrm>
              <a:off x="4214813" y="5132388"/>
              <a:ext cx="6350" cy="60166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743" name="Text Box 72"/>
            <p:cNvSpPr txBox="1">
              <a:spLocks noChangeArrowheads="1"/>
            </p:cNvSpPr>
            <p:nvPr/>
          </p:nvSpPr>
          <p:spPr bwMode="auto">
            <a:xfrm>
              <a:off x="3663951" y="5310188"/>
              <a:ext cx="4349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11</a:t>
              </a:r>
            </a:p>
          </p:txBody>
        </p:sp>
        <p:cxnSp>
          <p:nvCxnSpPr>
            <p:cNvPr id="28744" name="AutoShape 73"/>
            <p:cNvCxnSpPr>
              <a:cxnSpLocks noChangeShapeType="1"/>
              <a:stCxn id="28740" idx="3"/>
              <a:endCxn id="28718" idx="7"/>
            </p:cNvCxnSpPr>
            <p:nvPr/>
          </p:nvCxnSpPr>
          <p:spPr bwMode="auto">
            <a:xfrm flipH="1">
              <a:off x="3608389" y="5087939"/>
              <a:ext cx="498475" cy="211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745" name="Text Box 74"/>
            <p:cNvSpPr txBox="1">
              <a:spLocks noChangeArrowheads="1"/>
            </p:cNvSpPr>
            <p:nvPr/>
          </p:nvSpPr>
          <p:spPr bwMode="auto">
            <a:xfrm>
              <a:off x="3595688" y="487680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9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05601" y="1468439"/>
            <a:ext cx="3614737" cy="2233611"/>
            <a:chOff x="6705601" y="1468439"/>
            <a:chExt cx="3614737" cy="2233611"/>
          </a:xfrm>
        </p:grpSpPr>
        <p:sp>
          <p:nvSpPr>
            <p:cNvPr id="28746" name="Freeform 75"/>
            <p:cNvSpPr>
              <a:spLocks/>
            </p:cNvSpPr>
            <p:nvPr/>
          </p:nvSpPr>
          <p:spPr bwMode="auto">
            <a:xfrm>
              <a:off x="8985250" y="1468439"/>
              <a:ext cx="1335088" cy="2078037"/>
            </a:xfrm>
            <a:custGeom>
              <a:avLst/>
              <a:gdLst>
                <a:gd name="T0" fmla="*/ 155575 w 841"/>
                <a:gd name="T1" fmla="*/ 1544637 h 1309"/>
                <a:gd name="T2" fmla="*/ 136525 w 841"/>
                <a:gd name="T3" fmla="*/ 1874837 h 1309"/>
                <a:gd name="T4" fmla="*/ 498475 w 841"/>
                <a:gd name="T5" fmla="*/ 1947862 h 1309"/>
                <a:gd name="T6" fmla="*/ 1327150 w 841"/>
                <a:gd name="T7" fmla="*/ 1096962 h 1309"/>
                <a:gd name="T8" fmla="*/ 546100 w 841"/>
                <a:gd name="T9" fmla="*/ 144462 h 1309"/>
                <a:gd name="T10" fmla="*/ 69850 w 841"/>
                <a:gd name="T11" fmla="*/ 230187 h 1309"/>
                <a:gd name="T12" fmla="*/ 127000 w 841"/>
                <a:gd name="T13" fmla="*/ 515937 h 1309"/>
                <a:gd name="T14" fmla="*/ 650875 w 841"/>
                <a:gd name="T15" fmla="*/ 1039812 h 1309"/>
                <a:gd name="T16" fmla="*/ 508000 w 841"/>
                <a:gd name="T17" fmla="*/ 1258887 h 1309"/>
                <a:gd name="T18" fmla="*/ 155575 w 841"/>
                <a:gd name="T19" fmla="*/ 1544637 h 13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1"/>
                <a:gd name="T31" fmla="*/ 0 h 1309"/>
                <a:gd name="T32" fmla="*/ 841 w 841"/>
                <a:gd name="T33" fmla="*/ 1309 h 13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1" h="1309">
                  <a:moveTo>
                    <a:pt x="98" y="973"/>
                  </a:moveTo>
                  <a:cubicBezTo>
                    <a:pt x="60" y="1089"/>
                    <a:pt x="50" y="1139"/>
                    <a:pt x="86" y="1181"/>
                  </a:cubicBezTo>
                  <a:cubicBezTo>
                    <a:pt x="122" y="1223"/>
                    <a:pt x="189" y="1309"/>
                    <a:pt x="314" y="1227"/>
                  </a:cubicBezTo>
                  <a:cubicBezTo>
                    <a:pt x="439" y="1145"/>
                    <a:pt x="831" y="880"/>
                    <a:pt x="836" y="691"/>
                  </a:cubicBezTo>
                  <a:cubicBezTo>
                    <a:pt x="841" y="502"/>
                    <a:pt x="476" y="182"/>
                    <a:pt x="344" y="91"/>
                  </a:cubicBezTo>
                  <a:cubicBezTo>
                    <a:pt x="212" y="0"/>
                    <a:pt x="88" y="106"/>
                    <a:pt x="44" y="145"/>
                  </a:cubicBezTo>
                  <a:cubicBezTo>
                    <a:pt x="0" y="184"/>
                    <a:pt x="19" y="240"/>
                    <a:pt x="80" y="325"/>
                  </a:cubicBezTo>
                  <a:cubicBezTo>
                    <a:pt x="141" y="410"/>
                    <a:pt x="370" y="577"/>
                    <a:pt x="410" y="655"/>
                  </a:cubicBezTo>
                  <a:cubicBezTo>
                    <a:pt x="450" y="733"/>
                    <a:pt x="372" y="740"/>
                    <a:pt x="320" y="793"/>
                  </a:cubicBezTo>
                  <a:cubicBezTo>
                    <a:pt x="268" y="846"/>
                    <a:pt x="155" y="924"/>
                    <a:pt x="98" y="97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47" name="Freeform 76"/>
            <p:cNvSpPr>
              <a:spLocks/>
            </p:cNvSpPr>
            <p:nvPr/>
          </p:nvSpPr>
          <p:spPr bwMode="auto">
            <a:xfrm>
              <a:off x="8334376" y="1958976"/>
              <a:ext cx="684213" cy="1674813"/>
            </a:xfrm>
            <a:custGeom>
              <a:avLst/>
              <a:gdLst>
                <a:gd name="T0" fmla="*/ 53975 w 431"/>
                <a:gd name="T1" fmla="*/ 303213 h 1055"/>
                <a:gd name="T2" fmla="*/ 128588 w 431"/>
                <a:gd name="T3" fmla="*/ 836613 h 1055"/>
                <a:gd name="T4" fmla="*/ 128588 w 431"/>
                <a:gd name="T5" fmla="*/ 1455738 h 1055"/>
                <a:gd name="T6" fmla="*/ 547688 w 431"/>
                <a:gd name="T7" fmla="*/ 1474788 h 1055"/>
                <a:gd name="T8" fmla="*/ 654050 w 431"/>
                <a:gd name="T9" fmla="*/ 258763 h 1055"/>
                <a:gd name="T10" fmla="*/ 361950 w 431"/>
                <a:gd name="T11" fmla="*/ 7938 h 1055"/>
                <a:gd name="T12" fmla="*/ 53975 w 431"/>
                <a:gd name="T13" fmla="*/ 303213 h 1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1"/>
                <a:gd name="T22" fmla="*/ 0 h 1055"/>
                <a:gd name="T23" fmla="*/ 431 w 431"/>
                <a:gd name="T24" fmla="*/ 1055 h 10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1" h="1055">
                  <a:moveTo>
                    <a:pt x="34" y="191"/>
                  </a:moveTo>
                  <a:cubicBezTo>
                    <a:pt x="0" y="275"/>
                    <a:pt x="73" y="406"/>
                    <a:pt x="81" y="527"/>
                  </a:cubicBezTo>
                  <a:cubicBezTo>
                    <a:pt x="89" y="648"/>
                    <a:pt x="37" y="850"/>
                    <a:pt x="81" y="917"/>
                  </a:cubicBezTo>
                  <a:cubicBezTo>
                    <a:pt x="125" y="984"/>
                    <a:pt x="290" y="1055"/>
                    <a:pt x="345" y="929"/>
                  </a:cubicBezTo>
                  <a:cubicBezTo>
                    <a:pt x="400" y="803"/>
                    <a:pt x="431" y="317"/>
                    <a:pt x="412" y="163"/>
                  </a:cubicBezTo>
                  <a:cubicBezTo>
                    <a:pt x="393" y="9"/>
                    <a:pt x="291" y="0"/>
                    <a:pt x="228" y="5"/>
                  </a:cubicBezTo>
                  <a:cubicBezTo>
                    <a:pt x="165" y="9"/>
                    <a:pt x="68" y="107"/>
                    <a:pt x="34" y="191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48" name="Freeform 77"/>
            <p:cNvSpPr>
              <a:spLocks/>
            </p:cNvSpPr>
            <p:nvPr/>
          </p:nvSpPr>
          <p:spPr bwMode="auto">
            <a:xfrm>
              <a:off x="6705601" y="1697038"/>
              <a:ext cx="1508125" cy="1985962"/>
            </a:xfrm>
            <a:custGeom>
              <a:avLst/>
              <a:gdLst>
                <a:gd name="T0" fmla="*/ 30163 w 950"/>
                <a:gd name="T1" fmla="*/ 1585912 h 1251"/>
                <a:gd name="T2" fmla="*/ 153988 w 950"/>
                <a:gd name="T3" fmla="*/ 1928812 h 1251"/>
                <a:gd name="T4" fmla="*/ 496888 w 950"/>
                <a:gd name="T5" fmla="*/ 1909762 h 1251"/>
                <a:gd name="T6" fmla="*/ 595313 w 950"/>
                <a:gd name="T7" fmla="*/ 1466850 h 1251"/>
                <a:gd name="T8" fmla="*/ 633413 w 950"/>
                <a:gd name="T9" fmla="*/ 866775 h 1251"/>
                <a:gd name="T10" fmla="*/ 1042988 w 950"/>
                <a:gd name="T11" fmla="*/ 1238250 h 1251"/>
                <a:gd name="T12" fmla="*/ 1452563 w 950"/>
                <a:gd name="T13" fmla="*/ 1276350 h 1251"/>
                <a:gd name="T14" fmla="*/ 1376363 w 950"/>
                <a:gd name="T15" fmla="*/ 771525 h 1251"/>
                <a:gd name="T16" fmla="*/ 1071563 w 950"/>
                <a:gd name="T17" fmla="*/ 619125 h 1251"/>
                <a:gd name="T18" fmla="*/ 757238 w 950"/>
                <a:gd name="T19" fmla="*/ 104775 h 1251"/>
                <a:gd name="T20" fmla="*/ 233363 w 950"/>
                <a:gd name="T21" fmla="*/ 247650 h 1251"/>
                <a:gd name="T22" fmla="*/ 30163 w 950"/>
                <a:gd name="T23" fmla="*/ 1585912 h 1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0"/>
                <a:gd name="T37" fmla="*/ 0 h 1251"/>
                <a:gd name="T38" fmla="*/ 950 w 950"/>
                <a:gd name="T39" fmla="*/ 1251 h 1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0" h="1251">
                  <a:moveTo>
                    <a:pt x="19" y="999"/>
                  </a:moveTo>
                  <a:cubicBezTo>
                    <a:pt x="0" y="1178"/>
                    <a:pt x="48" y="1181"/>
                    <a:pt x="97" y="1215"/>
                  </a:cubicBezTo>
                  <a:cubicBezTo>
                    <a:pt x="146" y="1249"/>
                    <a:pt x="267" y="1251"/>
                    <a:pt x="313" y="1203"/>
                  </a:cubicBezTo>
                  <a:cubicBezTo>
                    <a:pt x="359" y="1155"/>
                    <a:pt x="361" y="1033"/>
                    <a:pt x="375" y="924"/>
                  </a:cubicBezTo>
                  <a:cubicBezTo>
                    <a:pt x="389" y="815"/>
                    <a:pt x="352" y="570"/>
                    <a:pt x="399" y="546"/>
                  </a:cubicBezTo>
                  <a:cubicBezTo>
                    <a:pt x="446" y="522"/>
                    <a:pt x="571" y="737"/>
                    <a:pt x="657" y="780"/>
                  </a:cubicBezTo>
                  <a:cubicBezTo>
                    <a:pt x="743" y="823"/>
                    <a:pt x="880" y="853"/>
                    <a:pt x="915" y="804"/>
                  </a:cubicBezTo>
                  <a:cubicBezTo>
                    <a:pt x="950" y="755"/>
                    <a:pt x="907" y="555"/>
                    <a:pt x="867" y="486"/>
                  </a:cubicBezTo>
                  <a:cubicBezTo>
                    <a:pt x="827" y="417"/>
                    <a:pt x="740" y="460"/>
                    <a:pt x="675" y="390"/>
                  </a:cubicBezTo>
                  <a:cubicBezTo>
                    <a:pt x="610" y="320"/>
                    <a:pt x="565" y="105"/>
                    <a:pt x="477" y="66"/>
                  </a:cubicBezTo>
                  <a:cubicBezTo>
                    <a:pt x="389" y="27"/>
                    <a:pt x="223" y="0"/>
                    <a:pt x="147" y="156"/>
                  </a:cubicBezTo>
                  <a:cubicBezTo>
                    <a:pt x="71" y="312"/>
                    <a:pt x="46" y="824"/>
                    <a:pt x="19" y="999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49" name="Oval 78"/>
            <p:cNvSpPr>
              <a:spLocks noChangeArrowheads="1"/>
            </p:cNvSpPr>
            <p:nvPr/>
          </p:nvSpPr>
          <p:spPr bwMode="auto">
            <a:xfrm>
              <a:off x="7181850" y="19288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28750" name="Oval 79"/>
            <p:cNvSpPr>
              <a:spLocks noChangeArrowheads="1"/>
            </p:cNvSpPr>
            <p:nvPr/>
          </p:nvSpPr>
          <p:spPr bwMode="auto">
            <a:xfrm>
              <a:off x="9163050" y="16589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8751" name="Oval 80"/>
            <p:cNvSpPr>
              <a:spLocks noChangeArrowheads="1"/>
            </p:cNvSpPr>
            <p:nvPr/>
          </p:nvSpPr>
          <p:spPr bwMode="auto">
            <a:xfrm>
              <a:off x="7800975" y="261778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8752" name="Oval 81"/>
            <p:cNvSpPr>
              <a:spLocks noChangeArrowheads="1"/>
            </p:cNvSpPr>
            <p:nvPr/>
          </p:nvSpPr>
          <p:spPr bwMode="auto">
            <a:xfrm>
              <a:off x="6877050" y="32591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28753" name="Oval 82"/>
            <p:cNvSpPr>
              <a:spLocks noChangeArrowheads="1"/>
            </p:cNvSpPr>
            <p:nvPr/>
          </p:nvSpPr>
          <p:spPr bwMode="auto">
            <a:xfrm>
              <a:off x="9848850" y="24209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28754" name="Oval 83"/>
            <p:cNvSpPr>
              <a:spLocks noChangeArrowheads="1"/>
            </p:cNvSpPr>
            <p:nvPr/>
          </p:nvSpPr>
          <p:spPr bwMode="auto">
            <a:xfrm>
              <a:off x="8521700" y="3097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cxnSp>
          <p:nvCxnSpPr>
            <p:cNvPr id="28755" name="AutoShape 84"/>
            <p:cNvCxnSpPr>
              <a:cxnSpLocks noChangeShapeType="1"/>
              <a:stCxn id="28749" idx="5"/>
              <a:endCxn id="28751" idx="1"/>
            </p:cNvCxnSpPr>
            <p:nvPr/>
          </p:nvCxnSpPr>
          <p:spPr bwMode="auto">
            <a:xfrm>
              <a:off x="7442201" y="2198689"/>
              <a:ext cx="403225" cy="4540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56" name="AutoShape 85"/>
            <p:cNvCxnSpPr>
              <a:cxnSpLocks noChangeShapeType="1"/>
              <a:stCxn id="28751" idx="3"/>
              <a:endCxn id="28752" idx="7"/>
            </p:cNvCxnSpPr>
            <p:nvPr/>
          </p:nvCxnSpPr>
          <p:spPr bwMode="auto">
            <a:xfrm flipH="1">
              <a:off x="7137401" y="2887663"/>
              <a:ext cx="708025" cy="406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57" name="AutoShape 86"/>
            <p:cNvCxnSpPr>
              <a:cxnSpLocks noChangeShapeType="1"/>
              <a:stCxn id="28749" idx="3"/>
              <a:endCxn id="28752" idx="0"/>
            </p:cNvCxnSpPr>
            <p:nvPr/>
          </p:nvCxnSpPr>
          <p:spPr bwMode="auto">
            <a:xfrm flipH="1">
              <a:off x="7029450" y="2198689"/>
              <a:ext cx="196850" cy="10509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58" name="AutoShape 87"/>
            <p:cNvCxnSpPr>
              <a:cxnSpLocks noChangeShapeType="1"/>
              <a:stCxn id="28751" idx="5"/>
              <a:endCxn id="28754" idx="1"/>
            </p:cNvCxnSpPr>
            <p:nvPr/>
          </p:nvCxnSpPr>
          <p:spPr bwMode="auto">
            <a:xfrm>
              <a:off x="8061326" y="2887664"/>
              <a:ext cx="504825" cy="244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59" name="AutoShape 88"/>
            <p:cNvCxnSpPr>
              <a:cxnSpLocks noChangeShapeType="1"/>
              <a:stCxn id="28752" idx="6"/>
              <a:endCxn id="28754" idx="2"/>
            </p:cNvCxnSpPr>
            <p:nvPr/>
          </p:nvCxnSpPr>
          <p:spPr bwMode="auto">
            <a:xfrm flipV="1">
              <a:off x="7191375" y="3249614"/>
              <a:ext cx="1320800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60" name="AutoShape 89"/>
            <p:cNvCxnSpPr>
              <a:cxnSpLocks noChangeShapeType="1"/>
              <a:stCxn id="28749" idx="6"/>
              <a:endCxn id="28773" idx="1"/>
            </p:cNvCxnSpPr>
            <p:nvPr/>
          </p:nvCxnSpPr>
          <p:spPr bwMode="auto">
            <a:xfrm>
              <a:off x="7496176" y="2081213"/>
              <a:ext cx="1063625" cy="1254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61" name="AutoShape 90"/>
            <p:cNvCxnSpPr>
              <a:cxnSpLocks noChangeShapeType="1"/>
              <a:stCxn id="28753" idx="1"/>
              <a:endCxn id="28750" idx="5"/>
            </p:cNvCxnSpPr>
            <p:nvPr/>
          </p:nvCxnSpPr>
          <p:spPr bwMode="auto">
            <a:xfrm flipH="1" flipV="1">
              <a:off x="9423400" y="1928813"/>
              <a:ext cx="469900" cy="5270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62" name="AutoShape 91"/>
            <p:cNvCxnSpPr>
              <a:cxnSpLocks noChangeShapeType="1"/>
              <a:stCxn id="28774" idx="7"/>
              <a:endCxn id="28753" idx="3"/>
            </p:cNvCxnSpPr>
            <p:nvPr/>
          </p:nvCxnSpPr>
          <p:spPr bwMode="auto">
            <a:xfrm flipV="1">
              <a:off x="9467850" y="2690813"/>
              <a:ext cx="425450" cy="32861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763" name="Text Box 92"/>
            <p:cNvSpPr txBox="1">
              <a:spLocks noChangeArrowheads="1"/>
            </p:cNvSpPr>
            <p:nvPr/>
          </p:nvSpPr>
          <p:spPr bwMode="auto">
            <a:xfrm>
              <a:off x="9648826" y="196373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28764" name="Text Box 93"/>
            <p:cNvSpPr txBox="1">
              <a:spLocks noChangeArrowheads="1"/>
            </p:cNvSpPr>
            <p:nvPr/>
          </p:nvSpPr>
          <p:spPr bwMode="auto">
            <a:xfrm>
              <a:off x="6808788" y="2446338"/>
              <a:ext cx="309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8765" name="Text Box 94"/>
            <p:cNvSpPr txBox="1">
              <a:spLocks noChangeArrowheads="1"/>
            </p:cNvSpPr>
            <p:nvPr/>
          </p:nvSpPr>
          <p:spPr bwMode="auto">
            <a:xfrm>
              <a:off x="8648701" y="257333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28766" name="Text Box 95"/>
            <p:cNvSpPr txBox="1">
              <a:spLocks noChangeArrowheads="1"/>
            </p:cNvSpPr>
            <p:nvPr/>
          </p:nvSpPr>
          <p:spPr bwMode="auto">
            <a:xfrm>
              <a:off x="7396163" y="2359026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28767" name="Text Box 96"/>
            <p:cNvSpPr txBox="1">
              <a:spLocks noChangeArrowheads="1"/>
            </p:cNvSpPr>
            <p:nvPr/>
          </p:nvSpPr>
          <p:spPr bwMode="auto">
            <a:xfrm>
              <a:off x="7748589" y="3335338"/>
              <a:ext cx="4349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10</a:t>
              </a:r>
            </a:p>
          </p:txBody>
        </p:sp>
        <p:sp>
          <p:nvSpPr>
            <p:cNvPr id="28768" name="Text Box 97"/>
            <p:cNvSpPr txBox="1">
              <a:spLocks noChangeArrowheads="1"/>
            </p:cNvSpPr>
            <p:nvPr/>
          </p:nvSpPr>
          <p:spPr bwMode="auto">
            <a:xfrm>
              <a:off x="9701213" y="2820988"/>
              <a:ext cx="309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8769" name="Text Box 98"/>
            <p:cNvSpPr txBox="1">
              <a:spLocks noChangeArrowheads="1"/>
            </p:cNvSpPr>
            <p:nvPr/>
          </p:nvSpPr>
          <p:spPr bwMode="auto">
            <a:xfrm>
              <a:off x="7886701" y="181133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8</a:t>
              </a:r>
            </a:p>
          </p:txBody>
        </p:sp>
        <p:sp>
          <p:nvSpPr>
            <p:cNvPr id="28770" name="Text Box 99"/>
            <p:cNvSpPr txBox="1">
              <a:spLocks noChangeArrowheads="1"/>
            </p:cNvSpPr>
            <p:nvPr/>
          </p:nvSpPr>
          <p:spPr bwMode="auto">
            <a:xfrm>
              <a:off x="7513638" y="2968626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7</a:t>
              </a:r>
            </a:p>
          </p:txBody>
        </p:sp>
        <p:cxnSp>
          <p:nvCxnSpPr>
            <p:cNvPr id="28771" name="AutoShape 100"/>
            <p:cNvCxnSpPr>
              <a:cxnSpLocks noChangeShapeType="1"/>
              <a:stCxn id="28774" idx="0"/>
              <a:endCxn id="28750" idx="4"/>
            </p:cNvCxnSpPr>
            <p:nvPr/>
          </p:nvCxnSpPr>
          <p:spPr bwMode="auto">
            <a:xfrm flipH="1" flipV="1">
              <a:off x="9315450" y="1973263"/>
              <a:ext cx="44450" cy="10017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772" name="Text Box 101"/>
            <p:cNvSpPr txBox="1">
              <a:spLocks noChangeArrowheads="1"/>
            </p:cNvSpPr>
            <p:nvPr/>
          </p:nvSpPr>
          <p:spPr bwMode="auto">
            <a:xfrm>
              <a:off x="9029701" y="226218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6</a:t>
              </a:r>
            </a:p>
          </p:txBody>
        </p:sp>
        <p:sp>
          <p:nvSpPr>
            <p:cNvPr id="28773" name="Oval 102"/>
            <p:cNvSpPr>
              <a:spLocks noChangeArrowheads="1"/>
            </p:cNvSpPr>
            <p:nvPr/>
          </p:nvSpPr>
          <p:spPr bwMode="auto">
            <a:xfrm>
              <a:off x="8515350" y="21717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774" name="Oval 103"/>
            <p:cNvSpPr>
              <a:spLocks noChangeArrowheads="1"/>
            </p:cNvSpPr>
            <p:nvPr/>
          </p:nvSpPr>
          <p:spPr bwMode="auto">
            <a:xfrm>
              <a:off x="9207500" y="2984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cxnSp>
          <p:nvCxnSpPr>
            <p:cNvPr id="28775" name="AutoShape 104"/>
            <p:cNvCxnSpPr>
              <a:cxnSpLocks noChangeShapeType="1"/>
              <a:stCxn id="28773" idx="4"/>
              <a:endCxn id="28754" idx="0"/>
            </p:cNvCxnSpPr>
            <p:nvPr/>
          </p:nvCxnSpPr>
          <p:spPr bwMode="auto">
            <a:xfrm>
              <a:off x="8667750" y="2486026"/>
              <a:ext cx="6350" cy="60166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776" name="Text Box 105"/>
            <p:cNvSpPr txBox="1">
              <a:spLocks noChangeArrowheads="1"/>
            </p:cNvSpPr>
            <p:nvPr/>
          </p:nvSpPr>
          <p:spPr bwMode="auto">
            <a:xfrm>
              <a:off x="8116889" y="2663826"/>
              <a:ext cx="4349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11</a:t>
              </a:r>
            </a:p>
          </p:txBody>
        </p:sp>
        <p:cxnSp>
          <p:nvCxnSpPr>
            <p:cNvPr id="28777" name="AutoShape 106"/>
            <p:cNvCxnSpPr>
              <a:cxnSpLocks noChangeShapeType="1"/>
              <a:stCxn id="28773" idx="3"/>
              <a:endCxn id="28751" idx="7"/>
            </p:cNvCxnSpPr>
            <p:nvPr/>
          </p:nvCxnSpPr>
          <p:spPr bwMode="auto">
            <a:xfrm flipH="1">
              <a:off x="8061326" y="2441575"/>
              <a:ext cx="498475" cy="211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778" name="Text Box 107"/>
            <p:cNvSpPr txBox="1">
              <a:spLocks noChangeArrowheads="1"/>
            </p:cNvSpPr>
            <p:nvPr/>
          </p:nvSpPr>
          <p:spPr bwMode="auto">
            <a:xfrm>
              <a:off x="8048626" y="223043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9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38939" y="4114800"/>
            <a:ext cx="3614737" cy="2244725"/>
            <a:chOff x="6738939" y="4114800"/>
            <a:chExt cx="3614737" cy="2244725"/>
          </a:xfrm>
        </p:grpSpPr>
        <p:sp>
          <p:nvSpPr>
            <p:cNvPr id="28779" name="Freeform 108"/>
            <p:cNvSpPr>
              <a:spLocks/>
            </p:cNvSpPr>
            <p:nvPr/>
          </p:nvSpPr>
          <p:spPr bwMode="auto">
            <a:xfrm>
              <a:off x="9018589" y="4114800"/>
              <a:ext cx="1335087" cy="2078038"/>
            </a:xfrm>
            <a:custGeom>
              <a:avLst/>
              <a:gdLst>
                <a:gd name="T0" fmla="*/ 155575 w 841"/>
                <a:gd name="T1" fmla="*/ 1544638 h 1309"/>
                <a:gd name="T2" fmla="*/ 136525 w 841"/>
                <a:gd name="T3" fmla="*/ 1874838 h 1309"/>
                <a:gd name="T4" fmla="*/ 498475 w 841"/>
                <a:gd name="T5" fmla="*/ 1947863 h 1309"/>
                <a:gd name="T6" fmla="*/ 1327150 w 841"/>
                <a:gd name="T7" fmla="*/ 1096963 h 1309"/>
                <a:gd name="T8" fmla="*/ 546100 w 841"/>
                <a:gd name="T9" fmla="*/ 144463 h 1309"/>
                <a:gd name="T10" fmla="*/ 69850 w 841"/>
                <a:gd name="T11" fmla="*/ 230188 h 1309"/>
                <a:gd name="T12" fmla="*/ 127000 w 841"/>
                <a:gd name="T13" fmla="*/ 515938 h 1309"/>
                <a:gd name="T14" fmla="*/ 650875 w 841"/>
                <a:gd name="T15" fmla="*/ 1039813 h 1309"/>
                <a:gd name="T16" fmla="*/ 508000 w 841"/>
                <a:gd name="T17" fmla="*/ 1258888 h 1309"/>
                <a:gd name="T18" fmla="*/ 155575 w 841"/>
                <a:gd name="T19" fmla="*/ 1544638 h 13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1"/>
                <a:gd name="T31" fmla="*/ 0 h 1309"/>
                <a:gd name="T32" fmla="*/ 841 w 841"/>
                <a:gd name="T33" fmla="*/ 1309 h 13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1" h="1309">
                  <a:moveTo>
                    <a:pt x="98" y="973"/>
                  </a:moveTo>
                  <a:cubicBezTo>
                    <a:pt x="60" y="1089"/>
                    <a:pt x="50" y="1139"/>
                    <a:pt x="86" y="1181"/>
                  </a:cubicBezTo>
                  <a:cubicBezTo>
                    <a:pt x="122" y="1223"/>
                    <a:pt x="189" y="1309"/>
                    <a:pt x="314" y="1227"/>
                  </a:cubicBezTo>
                  <a:cubicBezTo>
                    <a:pt x="439" y="1145"/>
                    <a:pt x="831" y="880"/>
                    <a:pt x="836" y="691"/>
                  </a:cubicBezTo>
                  <a:cubicBezTo>
                    <a:pt x="841" y="502"/>
                    <a:pt x="476" y="182"/>
                    <a:pt x="344" y="91"/>
                  </a:cubicBezTo>
                  <a:cubicBezTo>
                    <a:pt x="212" y="0"/>
                    <a:pt x="88" y="106"/>
                    <a:pt x="44" y="145"/>
                  </a:cubicBezTo>
                  <a:cubicBezTo>
                    <a:pt x="0" y="184"/>
                    <a:pt x="19" y="240"/>
                    <a:pt x="80" y="325"/>
                  </a:cubicBezTo>
                  <a:cubicBezTo>
                    <a:pt x="141" y="410"/>
                    <a:pt x="370" y="577"/>
                    <a:pt x="410" y="655"/>
                  </a:cubicBezTo>
                  <a:cubicBezTo>
                    <a:pt x="450" y="733"/>
                    <a:pt x="372" y="740"/>
                    <a:pt x="320" y="793"/>
                  </a:cubicBezTo>
                  <a:cubicBezTo>
                    <a:pt x="268" y="846"/>
                    <a:pt x="155" y="924"/>
                    <a:pt x="98" y="97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80" name="Freeform 110"/>
            <p:cNvSpPr>
              <a:spLocks/>
            </p:cNvSpPr>
            <p:nvPr/>
          </p:nvSpPr>
          <p:spPr bwMode="auto">
            <a:xfrm>
              <a:off x="6738939" y="4346575"/>
              <a:ext cx="2306637" cy="2012950"/>
            </a:xfrm>
            <a:custGeom>
              <a:avLst/>
              <a:gdLst>
                <a:gd name="T0" fmla="*/ 30162 w 1453"/>
                <a:gd name="T1" fmla="*/ 1582738 h 1268"/>
                <a:gd name="T2" fmla="*/ 153987 w 1453"/>
                <a:gd name="T3" fmla="*/ 1925638 h 1268"/>
                <a:gd name="T4" fmla="*/ 496887 w 1453"/>
                <a:gd name="T5" fmla="*/ 1906588 h 1268"/>
                <a:gd name="T6" fmla="*/ 595312 w 1453"/>
                <a:gd name="T7" fmla="*/ 1463675 h 1268"/>
                <a:gd name="T8" fmla="*/ 633412 w 1453"/>
                <a:gd name="T9" fmla="*/ 863600 h 1268"/>
                <a:gd name="T10" fmla="*/ 1042987 w 1453"/>
                <a:gd name="T11" fmla="*/ 1235075 h 1268"/>
                <a:gd name="T12" fmla="*/ 1300162 w 1453"/>
                <a:gd name="T13" fmla="*/ 1330325 h 1268"/>
                <a:gd name="T14" fmla="*/ 1462087 w 1453"/>
                <a:gd name="T15" fmla="*/ 1168400 h 1268"/>
                <a:gd name="T16" fmla="*/ 1443037 w 1453"/>
                <a:gd name="T17" fmla="*/ 901700 h 1268"/>
                <a:gd name="T18" fmla="*/ 1166812 w 1453"/>
                <a:gd name="T19" fmla="*/ 796925 h 1268"/>
                <a:gd name="T20" fmla="*/ 1023937 w 1453"/>
                <a:gd name="T21" fmla="*/ 558800 h 1268"/>
                <a:gd name="T22" fmla="*/ 1557337 w 1453"/>
                <a:gd name="T23" fmla="*/ 577850 h 1268"/>
                <a:gd name="T24" fmla="*/ 1795462 w 1453"/>
                <a:gd name="T25" fmla="*/ 949325 h 1268"/>
                <a:gd name="T26" fmla="*/ 1738312 w 1453"/>
                <a:gd name="T27" fmla="*/ 1606550 h 1268"/>
                <a:gd name="T28" fmla="*/ 1833562 w 1453"/>
                <a:gd name="T29" fmla="*/ 1863725 h 1268"/>
                <a:gd name="T30" fmla="*/ 2214562 w 1453"/>
                <a:gd name="T31" fmla="*/ 1758950 h 1268"/>
                <a:gd name="T32" fmla="*/ 2147887 w 1453"/>
                <a:gd name="T33" fmla="*/ 339725 h 1268"/>
                <a:gd name="T34" fmla="*/ 1262062 w 1453"/>
                <a:gd name="T35" fmla="*/ 111125 h 1268"/>
                <a:gd name="T36" fmla="*/ 233362 w 1453"/>
                <a:gd name="T37" fmla="*/ 244475 h 1268"/>
                <a:gd name="T38" fmla="*/ 30162 w 1453"/>
                <a:gd name="T39" fmla="*/ 1582738 h 12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53"/>
                <a:gd name="T61" fmla="*/ 0 h 1268"/>
                <a:gd name="T62" fmla="*/ 1453 w 1453"/>
                <a:gd name="T63" fmla="*/ 1268 h 12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53" h="1268">
                  <a:moveTo>
                    <a:pt x="19" y="997"/>
                  </a:moveTo>
                  <a:cubicBezTo>
                    <a:pt x="0" y="1176"/>
                    <a:pt x="48" y="1179"/>
                    <a:pt x="97" y="1213"/>
                  </a:cubicBezTo>
                  <a:cubicBezTo>
                    <a:pt x="146" y="1247"/>
                    <a:pt x="267" y="1249"/>
                    <a:pt x="313" y="1201"/>
                  </a:cubicBezTo>
                  <a:cubicBezTo>
                    <a:pt x="359" y="1153"/>
                    <a:pt x="361" y="1031"/>
                    <a:pt x="375" y="922"/>
                  </a:cubicBezTo>
                  <a:cubicBezTo>
                    <a:pt x="389" y="813"/>
                    <a:pt x="352" y="568"/>
                    <a:pt x="399" y="544"/>
                  </a:cubicBezTo>
                  <a:cubicBezTo>
                    <a:pt x="446" y="520"/>
                    <a:pt x="587" y="729"/>
                    <a:pt x="657" y="778"/>
                  </a:cubicBezTo>
                  <a:cubicBezTo>
                    <a:pt x="727" y="827"/>
                    <a:pt x="775" y="845"/>
                    <a:pt x="819" y="838"/>
                  </a:cubicBezTo>
                  <a:cubicBezTo>
                    <a:pt x="863" y="831"/>
                    <a:pt x="906" y="781"/>
                    <a:pt x="921" y="736"/>
                  </a:cubicBezTo>
                  <a:cubicBezTo>
                    <a:pt x="936" y="691"/>
                    <a:pt x="940" y="607"/>
                    <a:pt x="909" y="568"/>
                  </a:cubicBezTo>
                  <a:cubicBezTo>
                    <a:pt x="878" y="529"/>
                    <a:pt x="779" y="538"/>
                    <a:pt x="735" y="502"/>
                  </a:cubicBezTo>
                  <a:cubicBezTo>
                    <a:pt x="691" y="466"/>
                    <a:pt x="604" y="375"/>
                    <a:pt x="645" y="352"/>
                  </a:cubicBezTo>
                  <a:cubicBezTo>
                    <a:pt x="686" y="329"/>
                    <a:pt x="900" y="323"/>
                    <a:pt x="981" y="364"/>
                  </a:cubicBezTo>
                  <a:cubicBezTo>
                    <a:pt x="1062" y="405"/>
                    <a:pt x="1112" y="490"/>
                    <a:pt x="1131" y="598"/>
                  </a:cubicBezTo>
                  <a:cubicBezTo>
                    <a:pt x="1150" y="706"/>
                    <a:pt x="1091" y="916"/>
                    <a:pt x="1095" y="1012"/>
                  </a:cubicBezTo>
                  <a:cubicBezTo>
                    <a:pt x="1099" y="1108"/>
                    <a:pt x="1105" y="1158"/>
                    <a:pt x="1155" y="1174"/>
                  </a:cubicBezTo>
                  <a:cubicBezTo>
                    <a:pt x="1205" y="1190"/>
                    <a:pt x="1362" y="1268"/>
                    <a:pt x="1395" y="1108"/>
                  </a:cubicBezTo>
                  <a:cubicBezTo>
                    <a:pt x="1428" y="948"/>
                    <a:pt x="1453" y="387"/>
                    <a:pt x="1353" y="214"/>
                  </a:cubicBezTo>
                  <a:cubicBezTo>
                    <a:pt x="1253" y="41"/>
                    <a:pt x="996" y="80"/>
                    <a:pt x="795" y="70"/>
                  </a:cubicBezTo>
                  <a:cubicBezTo>
                    <a:pt x="594" y="60"/>
                    <a:pt x="276" y="0"/>
                    <a:pt x="147" y="154"/>
                  </a:cubicBezTo>
                  <a:cubicBezTo>
                    <a:pt x="18" y="308"/>
                    <a:pt x="46" y="822"/>
                    <a:pt x="19" y="99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81" name="Oval 111"/>
            <p:cNvSpPr>
              <a:spLocks noChangeArrowheads="1"/>
            </p:cNvSpPr>
            <p:nvPr/>
          </p:nvSpPr>
          <p:spPr bwMode="auto">
            <a:xfrm>
              <a:off x="7215188" y="457517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28782" name="Oval 112"/>
            <p:cNvSpPr>
              <a:spLocks noChangeArrowheads="1"/>
            </p:cNvSpPr>
            <p:nvPr/>
          </p:nvSpPr>
          <p:spPr bwMode="auto">
            <a:xfrm>
              <a:off x="9196388" y="43053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8783" name="Oval 113"/>
            <p:cNvSpPr>
              <a:spLocks noChangeArrowheads="1"/>
            </p:cNvSpPr>
            <p:nvPr/>
          </p:nvSpPr>
          <p:spPr bwMode="auto">
            <a:xfrm>
              <a:off x="7834313" y="526415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8784" name="Oval 114"/>
            <p:cNvSpPr>
              <a:spLocks noChangeArrowheads="1"/>
            </p:cNvSpPr>
            <p:nvPr/>
          </p:nvSpPr>
          <p:spPr bwMode="auto">
            <a:xfrm>
              <a:off x="6910388" y="5905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28785" name="Oval 115"/>
            <p:cNvSpPr>
              <a:spLocks noChangeArrowheads="1"/>
            </p:cNvSpPr>
            <p:nvPr/>
          </p:nvSpPr>
          <p:spPr bwMode="auto">
            <a:xfrm>
              <a:off x="9882188" y="50673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28786" name="Oval 116"/>
            <p:cNvSpPr>
              <a:spLocks noChangeArrowheads="1"/>
            </p:cNvSpPr>
            <p:nvPr/>
          </p:nvSpPr>
          <p:spPr bwMode="auto">
            <a:xfrm>
              <a:off x="8555038" y="574357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cxnSp>
          <p:nvCxnSpPr>
            <p:cNvPr id="28787" name="AutoShape 117"/>
            <p:cNvCxnSpPr>
              <a:cxnSpLocks noChangeShapeType="1"/>
              <a:stCxn id="28781" idx="5"/>
              <a:endCxn id="28783" idx="1"/>
            </p:cNvCxnSpPr>
            <p:nvPr/>
          </p:nvCxnSpPr>
          <p:spPr bwMode="auto">
            <a:xfrm>
              <a:off x="7475539" y="4845051"/>
              <a:ext cx="403225" cy="4540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88" name="AutoShape 118"/>
            <p:cNvCxnSpPr>
              <a:cxnSpLocks noChangeShapeType="1"/>
              <a:stCxn id="28783" idx="3"/>
              <a:endCxn id="28784" idx="7"/>
            </p:cNvCxnSpPr>
            <p:nvPr/>
          </p:nvCxnSpPr>
          <p:spPr bwMode="auto">
            <a:xfrm flipH="1">
              <a:off x="7170739" y="5534025"/>
              <a:ext cx="708025" cy="406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89" name="AutoShape 119"/>
            <p:cNvCxnSpPr>
              <a:cxnSpLocks noChangeShapeType="1"/>
              <a:stCxn id="28781" idx="3"/>
              <a:endCxn id="28784" idx="0"/>
            </p:cNvCxnSpPr>
            <p:nvPr/>
          </p:nvCxnSpPr>
          <p:spPr bwMode="auto">
            <a:xfrm flipH="1">
              <a:off x="7062788" y="4845051"/>
              <a:ext cx="196850" cy="10509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90" name="AutoShape 120"/>
            <p:cNvCxnSpPr>
              <a:cxnSpLocks noChangeShapeType="1"/>
              <a:stCxn id="28783" idx="5"/>
              <a:endCxn id="28786" idx="1"/>
            </p:cNvCxnSpPr>
            <p:nvPr/>
          </p:nvCxnSpPr>
          <p:spPr bwMode="auto">
            <a:xfrm>
              <a:off x="8094664" y="5534026"/>
              <a:ext cx="504825" cy="244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91" name="AutoShape 121"/>
            <p:cNvCxnSpPr>
              <a:cxnSpLocks noChangeShapeType="1"/>
              <a:stCxn id="28784" idx="6"/>
              <a:endCxn id="28786" idx="2"/>
            </p:cNvCxnSpPr>
            <p:nvPr/>
          </p:nvCxnSpPr>
          <p:spPr bwMode="auto">
            <a:xfrm flipV="1">
              <a:off x="7224713" y="5895976"/>
              <a:ext cx="1320800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92" name="AutoShape 122"/>
            <p:cNvCxnSpPr>
              <a:cxnSpLocks noChangeShapeType="1"/>
              <a:stCxn id="28781" idx="6"/>
              <a:endCxn id="28805" idx="1"/>
            </p:cNvCxnSpPr>
            <p:nvPr/>
          </p:nvCxnSpPr>
          <p:spPr bwMode="auto">
            <a:xfrm>
              <a:off x="7529514" y="4727576"/>
              <a:ext cx="1063625" cy="12541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93" name="AutoShape 123"/>
            <p:cNvCxnSpPr>
              <a:cxnSpLocks noChangeShapeType="1"/>
              <a:stCxn id="28785" idx="1"/>
              <a:endCxn id="28782" idx="5"/>
            </p:cNvCxnSpPr>
            <p:nvPr/>
          </p:nvCxnSpPr>
          <p:spPr bwMode="auto">
            <a:xfrm flipH="1" flipV="1">
              <a:off x="9456738" y="4575175"/>
              <a:ext cx="469900" cy="5270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94" name="AutoShape 124"/>
            <p:cNvCxnSpPr>
              <a:cxnSpLocks noChangeShapeType="1"/>
              <a:stCxn id="28806" idx="7"/>
              <a:endCxn id="28785" idx="3"/>
            </p:cNvCxnSpPr>
            <p:nvPr/>
          </p:nvCxnSpPr>
          <p:spPr bwMode="auto">
            <a:xfrm flipV="1">
              <a:off x="9501188" y="5337176"/>
              <a:ext cx="425450" cy="32861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795" name="Text Box 125"/>
            <p:cNvSpPr txBox="1">
              <a:spLocks noChangeArrowheads="1"/>
            </p:cNvSpPr>
            <p:nvPr/>
          </p:nvSpPr>
          <p:spPr bwMode="auto">
            <a:xfrm>
              <a:off x="9682163" y="461010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28796" name="Text Box 126"/>
            <p:cNvSpPr txBox="1">
              <a:spLocks noChangeArrowheads="1"/>
            </p:cNvSpPr>
            <p:nvPr/>
          </p:nvSpPr>
          <p:spPr bwMode="auto">
            <a:xfrm>
              <a:off x="6842126" y="509270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8797" name="Text Box 127"/>
            <p:cNvSpPr txBox="1">
              <a:spLocks noChangeArrowheads="1"/>
            </p:cNvSpPr>
            <p:nvPr/>
          </p:nvSpPr>
          <p:spPr bwMode="auto">
            <a:xfrm>
              <a:off x="8682038" y="521970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28798" name="Text Box 128"/>
            <p:cNvSpPr txBox="1">
              <a:spLocks noChangeArrowheads="1"/>
            </p:cNvSpPr>
            <p:nvPr/>
          </p:nvSpPr>
          <p:spPr bwMode="auto">
            <a:xfrm>
              <a:off x="7429501" y="500538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28799" name="Text Box 129"/>
            <p:cNvSpPr txBox="1">
              <a:spLocks noChangeArrowheads="1"/>
            </p:cNvSpPr>
            <p:nvPr/>
          </p:nvSpPr>
          <p:spPr bwMode="auto">
            <a:xfrm>
              <a:off x="7781926" y="5981701"/>
              <a:ext cx="4349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10</a:t>
              </a:r>
            </a:p>
          </p:txBody>
        </p:sp>
        <p:sp>
          <p:nvSpPr>
            <p:cNvPr id="28800" name="Text Box 130"/>
            <p:cNvSpPr txBox="1">
              <a:spLocks noChangeArrowheads="1"/>
            </p:cNvSpPr>
            <p:nvPr/>
          </p:nvSpPr>
          <p:spPr bwMode="auto">
            <a:xfrm>
              <a:off x="9734551" y="5467351"/>
              <a:ext cx="309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8801" name="Text Box 131"/>
            <p:cNvSpPr txBox="1">
              <a:spLocks noChangeArrowheads="1"/>
            </p:cNvSpPr>
            <p:nvPr/>
          </p:nvSpPr>
          <p:spPr bwMode="auto">
            <a:xfrm>
              <a:off x="7920038" y="445770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28802" name="Text Box 132"/>
            <p:cNvSpPr txBox="1">
              <a:spLocks noChangeArrowheads="1"/>
            </p:cNvSpPr>
            <p:nvPr/>
          </p:nvSpPr>
          <p:spPr bwMode="auto">
            <a:xfrm>
              <a:off x="7546976" y="5614988"/>
              <a:ext cx="309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7</a:t>
              </a:r>
            </a:p>
          </p:txBody>
        </p:sp>
        <p:cxnSp>
          <p:nvCxnSpPr>
            <p:cNvPr id="28803" name="AutoShape 133"/>
            <p:cNvCxnSpPr>
              <a:cxnSpLocks noChangeShapeType="1"/>
              <a:stCxn id="28806" idx="0"/>
              <a:endCxn id="28782" idx="4"/>
            </p:cNvCxnSpPr>
            <p:nvPr/>
          </p:nvCxnSpPr>
          <p:spPr bwMode="auto">
            <a:xfrm flipH="1" flipV="1">
              <a:off x="9348788" y="4619626"/>
              <a:ext cx="44450" cy="10017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804" name="Text Box 134"/>
            <p:cNvSpPr txBox="1">
              <a:spLocks noChangeArrowheads="1"/>
            </p:cNvSpPr>
            <p:nvPr/>
          </p:nvSpPr>
          <p:spPr bwMode="auto">
            <a:xfrm>
              <a:off x="9063038" y="490855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6</a:t>
              </a:r>
            </a:p>
          </p:txBody>
        </p:sp>
        <p:sp>
          <p:nvSpPr>
            <p:cNvPr id="28805" name="Oval 135"/>
            <p:cNvSpPr>
              <a:spLocks noChangeArrowheads="1"/>
            </p:cNvSpPr>
            <p:nvPr/>
          </p:nvSpPr>
          <p:spPr bwMode="auto">
            <a:xfrm>
              <a:off x="8548688" y="48180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806" name="Oval 136"/>
            <p:cNvSpPr>
              <a:spLocks noChangeArrowheads="1"/>
            </p:cNvSpPr>
            <p:nvPr/>
          </p:nvSpPr>
          <p:spPr bwMode="auto">
            <a:xfrm>
              <a:off x="9240838" y="56308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cxnSp>
          <p:nvCxnSpPr>
            <p:cNvPr id="28807" name="AutoShape 137"/>
            <p:cNvCxnSpPr>
              <a:cxnSpLocks noChangeShapeType="1"/>
              <a:stCxn id="28805" idx="4"/>
              <a:endCxn id="28786" idx="0"/>
            </p:cNvCxnSpPr>
            <p:nvPr/>
          </p:nvCxnSpPr>
          <p:spPr bwMode="auto">
            <a:xfrm>
              <a:off x="8701088" y="5132388"/>
              <a:ext cx="6350" cy="60166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808" name="Text Box 138"/>
            <p:cNvSpPr txBox="1">
              <a:spLocks noChangeArrowheads="1"/>
            </p:cNvSpPr>
            <p:nvPr/>
          </p:nvSpPr>
          <p:spPr bwMode="auto">
            <a:xfrm>
              <a:off x="8150226" y="5310188"/>
              <a:ext cx="4349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11</a:t>
              </a:r>
            </a:p>
          </p:txBody>
        </p:sp>
        <p:cxnSp>
          <p:nvCxnSpPr>
            <p:cNvPr id="28809" name="AutoShape 139"/>
            <p:cNvCxnSpPr>
              <a:cxnSpLocks noChangeShapeType="1"/>
              <a:stCxn id="28805" idx="3"/>
              <a:endCxn id="28783" idx="7"/>
            </p:cNvCxnSpPr>
            <p:nvPr/>
          </p:nvCxnSpPr>
          <p:spPr bwMode="auto">
            <a:xfrm flipH="1">
              <a:off x="8094664" y="5087939"/>
              <a:ext cx="498475" cy="211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810" name="Text Box 140"/>
            <p:cNvSpPr txBox="1">
              <a:spLocks noChangeArrowheads="1"/>
            </p:cNvSpPr>
            <p:nvPr/>
          </p:nvSpPr>
          <p:spPr bwMode="auto">
            <a:xfrm>
              <a:off x="8081963" y="4876801"/>
              <a:ext cx="309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43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err="1" smtClean="0"/>
              <a:t>Kruskal’s</a:t>
            </a:r>
            <a:r>
              <a:rPr lang="en-US" altLang="zh-TW" sz="2800" dirty="0" smtClean="0"/>
              <a:t> MST algorithm</a:t>
            </a:r>
            <a:endParaRPr lang="en-US" altLang="zh-TW" dirty="0" smtClean="0"/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Show how Kruskal’s MST algorithm works on the following graph.</a:t>
            </a:r>
          </a:p>
          <a:p>
            <a:pPr lvl="1"/>
            <a:r>
              <a:rPr lang="en-US" altLang="zh-TW" smtClean="0"/>
              <a:t>Show how the MST evolves in each iteration (a separate figure for each iteration).</a:t>
            </a:r>
            <a:endParaRPr lang="en-US" altLang="zh-TW"/>
          </a:p>
        </p:txBody>
      </p:sp>
      <p:grpSp>
        <p:nvGrpSpPr>
          <p:cNvPr id="4" name="Group 3"/>
          <p:cNvGrpSpPr/>
          <p:nvPr/>
        </p:nvGrpSpPr>
        <p:grpSpPr>
          <a:xfrm>
            <a:off x="2286001" y="3810001"/>
            <a:ext cx="7489825" cy="2384424"/>
            <a:chOff x="2286001" y="3810001"/>
            <a:chExt cx="7489825" cy="2384424"/>
          </a:xfrm>
        </p:grpSpPr>
        <p:sp>
          <p:nvSpPr>
            <p:cNvPr id="50182" name="Oval 4"/>
            <p:cNvSpPr>
              <a:spLocks noChangeArrowheads="1"/>
            </p:cNvSpPr>
            <p:nvPr/>
          </p:nvSpPr>
          <p:spPr bwMode="auto">
            <a:xfrm>
              <a:off x="6324601" y="3984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50183" name="Oval 5"/>
            <p:cNvSpPr>
              <a:spLocks noChangeArrowheads="1"/>
            </p:cNvSpPr>
            <p:nvPr/>
          </p:nvSpPr>
          <p:spPr bwMode="auto">
            <a:xfrm>
              <a:off x="8839201" y="38290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50184" name="Oval 6"/>
            <p:cNvSpPr>
              <a:spLocks noChangeArrowheads="1"/>
            </p:cNvSpPr>
            <p:nvPr/>
          </p:nvSpPr>
          <p:spPr bwMode="auto">
            <a:xfrm>
              <a:off x="8588376" y="5737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50185" name="Oval 7"/>
            <p:cNvSpPr>
              <a:spLocks noChangeArrowheads="1"/>
            </p:cNvSpPr>
            <p:nvPr/>
          </p:nvSpPr>
          <p:spPr bwMode="auto">
            <a:xfrm>
              <a:off x="6035676" y="5499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50186" name="Oval 8"/>
            <p:cNvSpPr>
              <a:spLocks noChangeArrowheads="1"/>
            </p:cNvSpPr>
            <p:nvPr/>
          </p:nvSpPr>
          <p:spPr bwMode="auto">
            <a:xfrm>
              <a:off x="41148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50187" name="Oval 9"/>
            <p:cNvSpPr>
              <a:spLocks noChangeArrowheads="1"/>
            </p:cNvSpPr>
            <p:nvPr/>
          </p:nvSpPr>
          <p:spPr bwMode="auto">
            <a:xfrm>
              <a:off x="42672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50188" name="Oval 10"/>
            <p:cNvSpPr>
              <a:spLocks noChangeArrowheads="1"/>
            </p:cNvSpPr>
            <p:nvPr/>
          </p:nvSpPr>
          <p:spPr bwMode="auto">
            <a:xfrm>
              <a:off x="7902576" y="4594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50189" name="Oval 11"/>
            <p:cNvSpPr>
              <a:spLocks noChangeArrowheads="1"/>
            </p:cNvSpPr>
            <p:nvPr/>
          </p:nvSpPr>
          <p:spPr bwMode="auto">
            <a:xfrm>
              <a:off x="2286001" y="5127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50190" name="AutoShape 12"/>
            <p:cNvCxnSpPr>
              <a:cxnSpLocks noChangeShapeType="1"/>
              <a:stCxn id="50186" idx="6"/>
              <a:endCxn id="50182" idx="2"/>
            </p:cNvCxnSpPr>
            <p:nvPr/>
          </p:nvCxnSpPr>
          <p:spPr bwMode="auto">
            <a:xfrm flipV="1">
              <a:off x="5060951" y="4213225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1" name="AutoShape 13"/>
            <p:cNvCxnSpPr>
              <a:cxnSpLocks noChangeShapeType="1"/>
              <a:stCxn id="50185" idx="0"/>
              <a:endCxn id="50182" idx="4"/>
            </p:cNvCxnSpPr>
            <p:nvPr/>
          </p:nvCxnSpPr>
          <p:spPr bwMode="auto">
            <a:xfrm flipV="1">
              <a:off x="6503989" y="4451351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2" name="AutoShape 14"/>
            <p:cNvCxnSpPr>
              <a:cxnSpLocks noChangeShapeType="1"/>
              <a:stCxn id="50185" idx="7"/>
              <a:endCxn id="50188" idx="3"/>
            </p:cNvCxnSpPr>
            <p:nvPr/>
          </p:nvCxnSpPr>
          <p:spPr bwMode="auto">
            <a:xfrm flipV="1">
              <a:off x="6835776" y="49942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3" name="AutoShape 15"/>
            <p:cNvCxnSpPr>
              <a:cxnSpLocks noChangeShapeType="1"/>
              <a:stCxn id="50188" idx="0"/>
              <a:endCxn id="50183" idx="3"/>
            </p:cNvCxnSpPr>
            <p:nvPr/>
          </p:nvCxnSpPr>
          <p:spPr bwMode="auto">
            <a:xfrm flipV="1">
              <a:off x="8370889" y="4229100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4" name="AutoShape 16"/>
            <p:cNvCxnSpPr>
              <a:cxnSpLocks noChangeShapeType="1"/>
              <a:stCxn id="50182" idx="6"/>
              <a:endCxn id="50183" idx="2"/>
            </p:cNvCxnSpPr>
            <p:nvPr/>
          </p:nvCxnSpPr>
          <p:spPr bwMode="auto">
            <a:xfrm flipV="1">
              <a:off x="7270751" y="4057651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5" name="AutoShape 17"/>
            <p:cNvCxnSpPr>
              <a:cxnSpLocks noChangeShapeType="1"/>
              <a:stCxn id="50189" idx="6"/>
              <a:endCxn id="50187" idx="2"/>
            </p:cNvCxnSpPr>
            <p:nvPr/>
          </p:nvCxnSpPr>
          <p:spPr bwMode="auto">
            <a:xfrm>
              <a:off x="3232151" y="5356225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6" name="AutoShape 18"/>
            <p:cNvCxnSpPr>
              <a:cxnSpLocks noChangeShapeType="1"/>
              <a:stCxn id="50186" idx="4"/>
              <a:endCxn id="50187" idx="0"/>
            </p:cNvCxnSpPr>
            <p:nvPr/>
          </p:nvCxnSpPr>
          <p:spPr bwMode="auto">
            <a:xfrm>
              <a:off x="4583113" y="4679950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7" name="AutoShape 19"/>
            <p:cNvCxnSpPr>
              <a:cxnSpLocks noChangeShapeType="1"/>
              <a:stCxn id="50188" idx="4"/>
              <a:endCxn id="50184" idx="0"/>
            </p:cNvCxnSpPr>
            <p:nvPr/>
          </p:nvCxnSpPr>
          <p:spPr bwMode="auto">
            <a:xfrm>
              <a:off x="8370888" y="50609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8" name="AutoShape 20"/>
            <p:cNvCxnSpPr>
              <a:cxnSpLocks noChangeShapeType="1"/>
              <a:endCxn id="50185" idx="6"/>
            </p:cNvCxnSpPr>
            <p:nvPr/>
          </p:nvCxnSpPr>
          <p:spPr bwMode="auto">
            <a:xfrm flipH="1" flipV="1">
              <a:off x="6981826" y="57277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9" name="AutoShape 21"/>
            <p:cNvCxnSpPr>
              <a:cxnSpLocks noChangeShapeType="1"/>
              <a:stCxn id="50187" idx="6"/>
              <a:endCxn id="50185" idx="2"/>
            </p:cNvCxnSpPr>
            <p:nvPr/>
          </p:nvCxnSpPr>
          <p:spPr bwMode="auto">
            <a:xfrm>
              <a:off x="5213350" y="5584826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00" name="AutoShape 22"/>
            <p:cNvCxnSpPr>
              <a:cxnSpLocks noChangeShapeType="1"/>
              <a:stCxn id="50187" idx="7"/>
              <a:endCxn id="50182" idx="3"/>
            </p:cNvCxnSpPr>
            <p:nvPr/>
          </p:nvCxnSpPr>
          <p:spPr bwMode="auto">
            <a:xfrm flipV="1">
              <a:off x="5067301" y="4384675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1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8100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849</a:t>
              </a:r>
            </a:p>
          </p:txBody>
        </p:sp>
        <p:sp>
          <p:nvSpPr>
            <p:cNvPr id="50202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5402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50203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4959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50204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721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50205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3984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50206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50207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4927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50208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3117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50209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848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50210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127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50211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1116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50212" name="AutoShape 34"/>
            <p:cNvCxnSpPr>
              <a:cxnSpLocks noChangeShapeType="1"/>
              <a:stCxn id="50183" idx="4"/>
              <a:endCxn id="50184" idx="7"/>
            </p:cNvCxnSpPr>
            <p:nvPr/>
          </p:nvCxnSpPr>
          <p:spPr bwMode="auto">
            <a:xfrm>
              <a:off x="9307513" y="4295775"/>
              <a:ext cx="80962" cy="149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13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6950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50214" name="Picture 36" descr="BD198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3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Data Structure for Kruskal’s Algorithm</a:t>
            </a:r>
            <a:endParaRPr lang="en-US" altLang="zh-TW" dirty="0" smtClean="0"/>
          </a:p>
        </p:txBody>
      </p:sp>
      <p:pic>
        <p:nvPicPr>
          <p:cNvPr id="2508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98" y="2430083"/>
            <a:ext cx="4144617" cy="318052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088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The algorithm maintains a forest of trees</a:t>
                </a:r>
              </a:p>
              <a:p>
                <a:r>
                  <a:rPr lang="en-US" altLang="zh-TW" dirty="0" smtClean="0"/>
                  <a:t>An edge is accepted it if connects distinct trees</a:t>
                </a:r>
              </a:p>
              <a:p>
                <a:r>
                  <a:rPr lang="en-US" altLang="zh-TW" dirty="0" smtClean="0"/>
                  <a:t>We need a data structure that maintains a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partition</a:t>
                </a:r>
                <a:r>
                  <a:rPr lang="en-US" altLang="zh-TW" dirty="0" smtClean="0"/>
                  <a:t>, i.e., a collection of disjoint sets, with the operations: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find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TW" dirty="0" smtClean="0"/>
                  <a:t>: return the set storing u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union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TW" dirty="0" smtClean="0"/>
                  <a:t>: replace the sets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dirty="0" smtClean="0"/>
                  <a:t> with their union</a:t>
                </a:r>
              </a:p>
            </p:txBody>
          </p:sp>
        </mc:Choice>
        <mc:Fallback xmlns="">
          <p:sp>
            <p:nvSpPr>
              <p:cNvPr id="25088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877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8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List-based Partition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Each set is stored in a </a:t>
                </a:r>
                <a:r>
                  <a:rPr lang="en-US" altLang="zh-TW" dirty="0"/>
                  <a:t>L</a:t>
                </a:r>
                <a:r>
                  <a:rPr lang="en-US" altLang="zh-TW" dirty="0" smtClean="0"/>
                  <a:t>ist</a:t>
                </a:r>
              </a:p>
              <a:p>
                <a:r>
                  <a:rPr lang="en-US" altLang="zh-TW" dirty="0" smtClean="0"/>
                  <a:t>Each element has a reference back to the set</a:t>
                </a:r>
              </a:p>
              <a:p>
                <a:pPr lvl="1"/>
                <a:r>
                  <a:rPr lang="en-US" altLang="zh-TW" dirty="0"/>
                  <a:t>O</a:t>
                </a:r>
                <a:r>
                  <a:rPr lang="en-US" altLang="zh-TW" dirty="0" smtClean="0"/>
                  <a:t>peration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find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TW" dirty="0" smtClean="0"/>
                  <a:t>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dirty="0" smtClean="0"/>
                  <a:t> time, and returns the set of which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is a member.</a:t>
                </a:r>
              </a:p>
              <a:p>
                <a:pPr lvl="1"/>
                <a:r>
                  <a:rPr lang="en-US" altLang="zh-TW" dirty="0"/>
                  <a:t>I</a:t>
                </a:r>
                <a:r>
                  <a:rPr lang="en-US" altLang="zh-TW" dirty="0" smtClean="0"/>
                  <a:t>n operation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union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TW" dirty="0" smtClean="0"/>
                  <a:t>, we move the elements of the smaller set to the sequence of the larger set and update their references</a:t>
                </a:r>
              </a:p>
              <a:p>
                <a:pPr lvl="1"/>
                <a:r>
                  <a:rPr lang="en-US" altLang="zh-TW" dirty="0"/>
                  <a:t>T</a:t>
                </a:r>
                <a:r>
                  <a:rPr lang="en-US" altLang="zh-TW" dirty="0" smtClean="0"/>
                  <a:t>he time for operation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𝑢𝑛𝑖𝑜𝑛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|,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zh-TW" b="0" dirty="0" smtClean="0"/>
              </a:p>
              <a:p>
                <a:r>
                  <a:rPr lang="en-US" altLang="zh-TW" dirty="0" smtClean="0"/>
                  <a:t>Whenever an element is processed, it goes into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a set of size at least double, hence each element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is processed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TW" dirty="0" smtClean="0"/>
                  <a:t> times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6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24" y="4837185"/>
            <a:ext cx="4245575" cy="17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 partition-based version of </a:t>
                </a:r>
                <a:r>
                  <a:rPr lang="en-US" altLang="zh-TW" dirty="0" err="1" smtClean="0"/>
                  <a:t>Kruskal’s</a:t>
                </a:r>
                <a:r>
                  <a:rPr lang="en-US" altLang="zh-TW" dirty="0" smtClean="0"/>
                  <a:t> Algorithm</a:t>
                </a:r>
              </a:p>
              <a:p>
                <a:pPr lvl="1"/>
                <a:r>
                  <a:rPr lang="en-US" altLang="zh-TW" dirty="0"/>
                  <a:t>C</a:t>
                </a:r>
                <a:r>
                  <a:rPr lang="en-US" altLang="zh-TW" dirty="0" smtClean="0"/>
                  <a:t>luster merges as unions</a:t>
                </a:r>
              </a:p>
              <a:p>
                <a:pPr lvl="1"/>
                <a:r>
                  <a:rPr lang="en-US" altLang="zh-TW" dirty="0" smtClean="0"/>
                  <a:t>Cluster locations as finds</a:t>
                </a:r>
              </a:p>
              <a:p>
                <a:r>
                  <a:rPr lang="en-US" altLang="zh-TW" dirty="0" smtClean="0"/>
                  <a:t>Complexity –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accent1"/>
                    </a:solidFill>
                  </a:rPr>
                  <a:t> time</a:t>
                </a:r>
              </a:p>
              <a:p>
                <a:pPr lvl="1"/>
                <a:r>
                  <a:rPr lang="en-US" altLang="zh-TW" dirty="0" smtClean="0"/>
                  <a:t>At most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 smtClean="0"/>
                  <a:t> removals from the priority queue -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Each vertex can be merged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TW" dirty="0" smtClean="0"/>
                  <a:t> times, as the clouds tend to “double” in size -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481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3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Minimum Spanning Trees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217229" y="2542722"/>
            <a:ext cx="3276600" cy="2569028"/>
            <a:chOff x="7467600" y="1567543"/>
            <a:chExt cx="3276600" cy="2569028"/>
          </a:xfrm>
        </p:grpSpPr>
        <p:sp>
          <p:nvSpPr>
            <p:cNvPr id="4" name="Rectangle 3"/>
            <p:cNvSpPr/>
            <p:nvPr/>
          </p:nvSpPr>
          <p:spPr>
            <a:xfrm>
              <a:off x="7467600" y="1567543"/>
              <a:ext cx="3276600" cy="2569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569124" y="1652588"/>
              <a:ext cx="3086099" cy="2386012"/>
              <a:chOff x="6219826" y="2887663"/>
              <a:chExt cx="3086099" cy="2386012"/>
            </a:xfrm>
          </p:grpSpPr>
          <p:sp>
            <p:nvSpPr>
              <p:cNvPr id="18437" name="Freeform 3"/>
              <p:cNvSpPr>
                <a:spLocks/>
              </p:cNvSpPr>
              <p:nvPr/>
            </p:nvSpPr>
            <p:spPr bwMode="auto">
              <a:xfrm>
                <a:off x="8121651" y="3321051"/>
                <a:ext cx="804863" cy="131763"/>
              </a:xfrm>
              <a:custGeom>
                <a:avLst/>
                <a:gdLst>
                  <a:gd name="T0" fmla="*/ 800100 w 507"/>
                  <a:gd name="T1" fmla="*/ 131763 h 83"/>
                  <a:gd name="T2" fmla="*/ 674688 w 507"/>
                  <a:gd name="T3" fmla="*/ 71438 h 83"/>
                  <a:gd name="T4" fmla="*/ 674688 w 507"/>
                  <a:gd name="T5" fmla="*/ 71438 h 83"/>
                  <a:gd name="T6" fmla="*/ 674688 w 507"/>
                  <a:gd name="T7" fmla="*/ 71438 h 83"/>
                  <a:gd name="T8" fmla="*/ 547688 w 507"/>
                  <a:gd name="T9" fmla="*/ 26988 h 83"/>
                  <a:gd name="T10" fmla="*/ 547688 w 507"/>
                  <a:gd name="T11" fmla="*/ 26988 h 83"/>
                  <a:gd name="T12" fmla="*/ 547688 w 507"/>
                  <a:gd name="T13" fmla="*/ 26988 h 83"/>
                  <a:gd name="T14" fmla="*/ 422275 w 507"/>
                  <a:gd name="T15" fmla="*/ 11113 h 83"/>
                  <a:gd name="T16" fmla="*/ 422275 w 507"/>
                  <a:gd name="T17" fmla="*/ 11113 h 83"/>
                  <a:gd name="T18" fmla="*/ 422275 w 507"/>
                  <a:gd name="T19" fmla="*/ 11113 h 83"/>
                  <a:gd name="T20" fmla="*/ 290513 w 507"/>
                  <a:gd name="T21" fmla="*/ 11113 h 83"/>
                  <a:gd name="T22" fmla="*/ 290513 w 507"/>
                  <a:gd name="T23" fmla="*/ 11113 h 83"/>
                  <a:gd name="T24" fmla="*/ 290513 w 507"/>
                  <a:gd name="T25" fmla="*/ 11113 h 83"/>
                  <a:gd name="T26" fmla="*/ 153988 w 507"/>
                  <a:gd name="T27" fmla="*/ 38100 h 83"/>
                  <a:gd name="T28" fmla="*/ 158750 w 507"/>
                  <a:gd name="T29" fmla="*/ 38100 h 83"/>
                  <a:gd name="T30" fmla="*/ 158750 w 507"/>
                  <a:gd name="T31" fmla="*/ 38100 h 83"/>
                  <a:gd name="T32" fmla="*/ 4763 w 507"/>
                  <a:gd name="T33" fmla="*/ 82550 h 83"/>
                  <a:gd name="T34" fmla="*/ 4763 w 507"/>
                  <a:gd name="T35" fmla="*/ 82550 h 83"/>
                  <a:gd name="T36" fmla="*/ 0 w 507"/>
                  <a:gd name="T37" fmla="*/ 71438 h 83"/>
                  <a:gd name="T38" fmla="*/ 0 w 507"/>
                  <a:gd name="T39" fmla="*/ 71438 h 83"/>
                  <a:gd name="T40" fmla="*/ 153988 w 507"/>
                  <a:gd name="T41" fmla="*/ 26988 h 83"/>
                  <a:gd name="T42" fmla="*/ 153988 w 507"/>
                  <a:gd name="T43" fmla="*/ 26988 h 83"/>
                  <a:gd name="T44" fmla="*/ 153988 w 507"/>
                  <a:gd name="T45" fmla="*/ 26988 h 83"/>
                  <a:gd name="T46" fmla="*/ 290513 w 507"/>
                  <a:gd name="T47" fmla="*/ 0 h 83"/>
                  <a:gd name="T48" fmla="*/ 290513 w 507"/>
                  <a:gd name="T49" fmla="*/ 0 h 83"/>
                  <a:gd name="T50" fmla="*/ 290513 w 507"/>
                  <a:gd name="T51" fmla="*/ 0 h 83"/>
                  <a:gd name="T52" fmla="*/ 422275 w 507"/>
                  <a:gd name="T53" fmla="*/ 0 h 83"/>
                  <a:gd name="T54" fmla="*/ 422275 w 507"/>
                  <a:gd name="T55" fmla="*/ 0 h 83"/>
                  <a:gd name="T56" fmla="*/ 422275 w 507"/>
                  <a:gd name="T57" fmla="*/ 0 h 83"/>
                  <a:gd name="T58" fmla="*/ 547688 w 507"/>
                  <a:gd name="T59" fmla="*/ 15875 h 83"/>
                  <a:gd name="T60" fmla="*/ 547688 w 507"/>
                  <a:gd name="T61" fmla="*/ 15875 h 83"/>
                  <a:gd name="T62" fmla="*/ 554038 w 507"/>
                  <a:gd name="T63" fmla="*/ 15875 h 83"/>
                  <a:gd name="T64" fmla="*/ 679450 w 507"/>
                  <a:gd name="T65" fmla="*/ 60325 h 83"/>
                  <a:gd name="T66" fmla="*/ 679450 w 507"/>
                  <a:gd name="T67" fmla="*/ 60325 h 83"/>
                  <a:gd name="T68" fmla="*/ 679450 w 507"/>
                  <a:gd name="T69" fmla="*/ 60325 h 83"/>
                  <a:gd name="T70" fmla="*/ 804863 w 507"/>
                  <a:gd name="T71" fmla="*/ 120650 h 83"/>
                  <a:gd name="T72" fmla="*/ 800100 w 507"/>
                  <a:gd name="T73" fmla="*/ 131763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7" h="83">
                    <a:moveTo>
                      <a:pt x="504" y="83"/>
                    </a:moveTo>
                    <a:lnTo>
                      <a:pt x="425" y="45"/>
                    </a:lnTo>
                    <a:lnTo>
                      <a:pt x="345" y="17"/>
                    </a:lnTo>
                    <a:lnTo>
                      <a:pt x="266" y="7"/>
                    </a:lnTo>
                    <a:lnTo>
                      <a:pt x="183" y="7"/>
                    </a:lnTo>
                    <a:lnTo>
                      <a:pt x="97" y="24"/>
                    </a:lnTo>
                    <a:lnTo>
                      <a:pt x="100" y="24"/>
                    </a:lnTo>
                    <a:lnTo>
                      <a:pt x="3" y="52"/>
                    </a:lnTo>
                    <a:lnTo>
                      <a:pt x="0" y="45"/>
                    </a:lnTo>
                    <a:lnTo>
                      <a:pt x="97" y="17"/>
                    </a:lnTo>
                    <a:lnTo>
                      <a:pt x="183" y="0"/>
                    </a:lnTo>
                    <a:lnTo>
                      <a:pt x="266" y="0"/>
                    </a:lnTo>
                    <a:lnTo>
                      <a:pt x="345" y="10"/>
                    </a:lnTo>
                    <a:lnTo>
                      <a:pt x="349" y="10"/>
                    </a:lnTo>
                    <a:lnTo>
                      <a:pt x="428" y="38"/>
                    </a:lnTo>
                    <a:lnTo>
                      <a:pt x="507" y="76"/>
                    </a:lnTo>
                    <a:lnTo>
                      <a:pt x="504" y="8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8" name="Rectangle 4"/>
              <p:cNvSpPr>
                <a:spLocks noChangeArrowheads="1"/>
              </p:cNvSpPr>
              <p:nvPr/>
            </p:nvSpPr>
            <p:spPr bwMode="auto">
              <a:xfrm>
                <a:off x="8915401" y="3441701"/>
                <a:ext cx="11113" cy="476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39" name="Freeform 5"/>
              <p:cNvSpPr>
                <a:spLocks/>
              </p:cNvSpPr>
              <p:nvPr/>
            </p:nvSpPr>
            <p:spPr bwMode="auto">
              <a:xfrm>
                <a:off x="8724901" y="3446464"/>
                <a:ext cx="201613" cy="307975"/>
              </a:xfrm>
              <a:custGeom>
                <a:avLst/>
                <a:gdLst>
                  <a:gd name="T0" fmla="*/ 201613 w 127"/>
                  <a:gd name="T1" fmla="*/ 0 h 194"/>
                  <a:gd name="T2" fmla="*/ 174625 w 127"/>
                  <a:gd name="T3" fmla="*/ 115888 h 194"/>
                  <a:gd name="T4" fmla="*/ 174625 w 127"/>
                  <a:gd name="T5" fmla="*/ 120650 h 194"/>
                  <a:gd name="T6" fmla="*/ 174625 w 127"/>
                  <a:gd name="T7" fmla="*/ 120650 h 194"/>
                  <a:gd name="T8" fmla="*/ 147638 w 127"/>
                  <a:gd name="T9" fmla="*/ 176213 h 194"/>
                  <a:gd name="T10" fmla="*/ 147638 w 127"/>
                  <a:gd name="T11" fmla="*/ 176213 h 194"/>
                  <a:gd name="T12" fmla="*/ 147638 w 127"/>
                  <a:gd name="T13" fmla="*/ 176213 h 194"/>
                  <a:gd name="T14" fmla="*/ 109538 w 127"/>
                  <a:gd name="T15" fmla="*/ 225425 h 194"/>
                  <a:gd name="T16" fmla="*/ 109538 w 127"/>
                  <a:gd name="T17" fmla="*/ 225425 h 194"/>
                  <a:gd name="T18" fmla="*/ 109538 w 127"/>
                  <a:gd name="T19" fmla="*/ 225425 h 194"/>
                  <a:gd name="T20" fmla="*/ 60325 w 127"/>
                  <a:gd name="T21" fmla="*/ 274638 h 194"/>
                  <a:gd name="T22" fmla="*/ 60325 w 127"/>
                  <a:gd name="T23" fmla="*/ 274638 h 194"/>
                  <a:gd name="T24" fmla="*/ 60325 w 127"/>
                  <a:gd name="T25" fmla="*/ 274638 h 194"/>
                  <a:gd name="T26" fmla="*/ 4763 w 127"/>
                  <a:gd name="T27" fmla="*/ 307975 h 194"/>
                  <a:gd name="T28" fmla="*/ 4763 w 127"/>
                  <a:gd name="T29" fmla="*/ 307975 h 194"/>
                  <a:gd name="T30" fmla="*/ 0 w 127"/>
                  <a:gd name="T31" fmla="*/ 296863 h 194"/>
                  <a:gd name="T32" fmla="*/ 0 w 127"/>
                  <a:gd name="T33" fmla="*/ 296863 h 194"/>
                  <a:gd name="T34" fmla="*/ 53975 w 127"/>
                  <a:gd name="T35" fmla="*/ 263525 h 194"/>
                  <a:gd name="T36" fmla="*/ 53975 w 127"/>
                  <a:gd name="T37" fmla="*/ 263525 h 194"/>
                  <a:gd name="T38" fmla="*/ 53975 w 127"/>
                  <a:gd name="T39" fmla="*/ 269875 h 194"/>
                  <a:gd name="T40" fmla="*/ 103188 w 127"/>
                  <a:gd name="T41" fmla="*/ 220663 h 194"/>
                  <a:gd name="T42" fmla="*/ 103188 w 127"/>
                  <a:gd name="T43" fmla="*/ 220663 h 194"/>
                  <a:gd name="T44" fmla="*/ 98425 w 127"/>
                  <a:gd name="T45" fmla="*/ 220663 h 194"/>
                  <a:gd name="T46" fmla="*/ 136525 w 127"/>
                  <a:gd name="T47" fmla="*/ 169863 h 194"/>
                  <a:gd name="T48" fmla="*/ 136525 w 127"/>
                  <a:gd name="T49" fmla="*/ 169863 h 194"/>
                  <a:gd name="T50" fmla="*/ 136525 w 127"/>
                  <a:gd name="T51" fmla="*/ 169863 h 194"/>
                  <a:gd name="T52" fmla="*/ 163513 w 127"/>
                  <a:gd name="T53" fmla="*/ 115888 h 194"/>
                  <a:gd name="T54" fmla="*/ 163513 w 127"/>
                  <a:gd name="T55" fmla="*/ 115888 h 194"/>
                  <a:gd name="T56" fmla="*/ 163513 w 127"/>
                  <a:gd name="T57" fmla="*/ 115888 h 194"/>
                  <a:gd name="T58" fmla="*/ 190500 w 127"/>
                  <a:gd name="T59" fmla="*/ 0 h 194"/>
                  <a:gd name="T60" fmla="*/ 201613 w 127"/>
                  <a:gd name="T61" fmla="*/ 0 h 1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7" h="194">
                    <a:moveTo>
                      <a:pt x="127" y="0"/>
                    </a:moveTo>
                    <a:lnTo>
                      <a:pt x="110" y="73"/>
                    </a:lnTo>
                    <a:lnTo>
                      <a:pt x="110" y="76"/>
                    </a:lnTo>
                    <a:lnTo>
                      <a:pt x="93" y="111"/>
                    </a:lnTo>
                    <a:lnTo>
                      <a:pt x="69" y="142"/>
                    </a:lnTo>
                    <a:lnTo>
                      <a:pt x="38" y="173"/>
                    </a:lnTo>
                    <a:lnTo>
                      <a:pt x="3" y="194"/>
                    </a:lnTo>
                    <a:lnTo>
                      <a:pt x="0" y="187"/>
                    </a:lnTo>
                    <a:lnTo>
                      <a:pt x="34" y="166"/>
                    </a:lnTo>
                    <a:lnTo>
                      <a:pt x="34" y="170"/>
                    </a:lnTo>
                    <a:lnTo>
                      <a:pt x="65" y="139"/>
                    </a:lnTo>
                    <a:lnTo>
                      <a:pt x="62" y="139"/>
                    </a:lnTo>
                    <a:lnTo>
                      <a:pt x="86" y="107"/>
                    </a:lnTo>
                    <a:lnTo>
                      <a:pt x="103" y="73"/>
                    </a:lnTo>
                    <a:lnTo>
                      <a:pt x="120" y="0"/>
                    </a:lnTo>
                    <a:lnTo>
                      <a:pt x="12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0" name="Freeform 6"/>
              <p:cNvSpPr>
                <a:spLocks/>
              </p:cNvSpPr>
              <p:nvPr/>
            </p:nvSpPr>
            <p:spPr bwMode="auto">
              <a:xfrm>
                <a:off x="8658225" y="3743325"/>
                <a:ext cx="71438" cy="38100"/>
              </a:xfrm>
              <a:custGeom>
                <a:avLst/>
                <a:gdLst>
                  <a:gd name="T0" fmla="*/ 71438 w 45"/>
                  <a:gd name="T1" fmla="*/ 11113 h 24"/>
                  <a:gd name="T2" fmla="*/ 6350 w 45"/>
                  <a:gd name="T3" fmla="*/ 38100 h 24"/>
                  <a:gd name="T4" fmla="*/ 0 w 45"/>
                  <a:gd name="T5" fmla="*/ 38100 h 24"/>
                  <a:gd name="T6" fmla="*/ 0 w 45"/>
                  <a:gd name="T7" fmla="*/ 26988 h 24"/>
                  <a:gd name="T8" fmla="*/ 0 w 45"/>
                  <a:gd name="T9" fmla="*/ 26988 h 24"/>
                  <a:gd name="T10" fmla="*/ 66675 w 45"/>
                  <a:gd name="T11" fmla="*/ 0 h 24"/>
                  <a:gd name="T12" fmla="*/ 71438 w 45"/>
                  <a:gd name="T13" fmla="*/ 11113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24">
                    <a:moveTo>
                      <a:pt x="45" y="7"/>
                    </a:moveTo>
                    <a:lnTo>
                      <a:pt x="4" y="2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42" y="0"/>
                    </a:lnTo>
                    <a:lnTo>
                      <a:pt x="45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Rectangle 7"/>
              <p:cNvSpPr>
                <a:spLocks noChangeArrowheads="1"/>
              </p:cNvSpPr>
              <p:nvPr/>
            </p:nvSpPr>
            <p:spPr bwMode="auto">
              <a:xfrm>
                <a:off x="8582026" y="3787776"/>
                <a:ext cx="4763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2" name="Freeform 8"/>
              <p:cNvSpPr>
                <a:spLocks/>
              </p:cNvSpPr>
              <p:nvPr/>
            </p:nvSpPr>
            <p:spPr bwMode="auto">
              <a:xfrm>
                <a:off x="8586789" y="3770314"/>
                <a:ext cx="71437" cy="28575"/>
              </a:xfrm>
              <a:custGeom>
                <a:avLst/>
                <a:gdLst>
                  <a:gd name="T0" fmla="*/ 71437 w 45"/>
                  <a:gd name="T1" fmla="*/ 11113 h 18"/>
                  <a:gd name="T2" fmla="*/ 71437 w 45"/>
                  <a:gd name="T3" fmla="*/ 0 h 18"/>
                  <a:gd name="T4" fmla="*/ 0 w 45"/>
                  <a:gd name="T5" fmla="*/ 17463 h 18"/>
                  <a:gd name="T6" fmla="*/ 0 w 45"/>
                  <a:gd name="T7" fmla="*/ 28575 h 18"/>
                  <a:gd name="T8" fmla="*/ 71437 w 45"/>
                  <a:gd name="T9" fmla="*/ 111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18">
                    <a:moveTo>
                      <a:pt x="45" y="7"/>
                    </a:moveTo>
                    <a:lnTo>
                      <a:pt x="45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5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Freeform 9"/>
              <p:cNvSpPr>
                <a:spLocks/>
              </p:cNvSpPr>
              <p:nvPr/>
            </p:nvSpPr>
            <p:spPr bwMode="auto">
              <a:xfrm>
                <a:off x="8586788" y="3787776"/>
                <a:ext cx="11112" cy="11113"/>
              </a:xfrm>
              <a:custGeom>
                <a:avLst/>
                <a:gdLst>
                  <a:gd name="T0" fmla="*/ 0 w 7"/>
                  <a:gd name="T1" fmla="*/ 11113 h 7"/>
                  <a:gd name="T2" fmla="*/ 6350 w 7"/>
                  <a:gd name="T3" fmla="*/ 11113 h 7"/>
                  <a:gd name="T4" fmla="*/ 11112 w 7"/>
                  <a:gd name="T5" fmla="*/ 0 h 7"/>
                  <a:gd name="T6" fmla="*/ 6350 w 7"/>
                  <a:gd name="T7" fmla="*/ 0 h 7"/>
                  <a:gd name="T8" fmla="*/ 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4" y="7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10"/>
              <p:cNvSpPr>
                <a:spLocks/>
              </p:cNvSpPr>
              <p:nvPr/>
            </p:nvSpPr>
            <p:spPr bwMode="auto">
              <a:xfrm>
                <a:off x="8302626" y="3638550"/>
                <a:ext cx="290513" cy="160338"/>
              </a:xfrm>
              <a:custGeom>
                <a:avLst/>
                <a:gdLst>
                  <a:gd name="T0" fmla="*/ 284163 w 183"/>
                  <a:gd name="T1" fmla="*/ 160338 h 101"/>
                  <a:gd name="T2" fmla="*/ 158750 w 183"/>
                  <a:gd name="T3" fmla="*/ 71438 h 101"/>
                  <a:gd name="T4" fmla="*/ 158750 w 183"/>
                  <a:gd name="T5" fmla="*/ 71438 h 101"/>
                  <a:gd name="T6" fmla="*/ 158750 w 183"/>
                  <a:gd name="T7" fmla="*/ 71438 h 101"/>
                  <a:gd name="T8" fmla="*/ 0 w 183"/>
                  <a:gd name="T9" fmla="*/ 11113 h 101"/>
                  <a:gd name="T10" fmla="*/ 0 w 183"/>
                  <a:gd name="T11" fmla="*/ 11113 h 101"/>
                  <a:gd name="T12" fmla="*/ 0 w 183"/>
                  <a:gd name="T13" fmla="*/ 0 h 101"/>
                  <a:gd name="T14" fmla="*/ 4763 w 183"/>
                  <a:gd name="T15" fmla="*/ 0 h 101"/>
                  <a:gd name="T16" fmla="*/ 163513 w 183"/>
                  <a:gd name="T17" fmla="*/ 60325 h 101"/>
                  <a:gd name="T18" fmla="*/ 163513 w 183"/>
                  <a:gd name="T19" fmla="*/ 60325 h 101"/>
                  <a:gd name="T20" fmla="*/ 163513 w 183"/>
                  <a:gd name="T21" fmla="*/ 60325 h 101"/>
                  <a:gd name="T22" fmla="*/ 290513 w 183"/>
                  <a:gd name="T23" fmla="*/ 149225 h 101"/>
                  <a:gd name="T24" fmla="*/ 284163 w 183"/>
                  <a:gd name="T25" fmla="*/ 160338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3" h="101">
                    <a:moveTo>
                      <a:pt x="179" y="101"/>
                    </a:moveTo>
                    <a:lnTo>
                      <a:pt x="100" y="4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3" y="38"/>
                    </a:lnTo>
                    <a:lnTo>
                      <a:pt x="183" y="94"/>
                    </a:lnTo>
                    <a:lnTo>
                      <a:pt x="179" y="10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Freeform 11"/>
              <p:cNvSpPr>
                <a:spLocks/>
              </p:cNvSpPr>
              <p:nvPr/>
            </p:nvSpPr>
            <p:spPr bwMode="auto">
              <a:xfrm>
                <a:off x="8083551" y="3595689"/>
                <a:ext cx="219075" cy="53975"/>
              </a:xfrm>
              <a:custGeom>
                <a:avLst/>
                <a:gdLst>
                  <a:gd name="T0" fmla="*/ 219075 w 138"/>
                  <a:gd name="T1" fmla="*/ 53975 h 34"/>
                  <a:gd name="T2" fmla="*/ 0 w 138"/>
                  <a:gd name="T3" fmla="*/ 11113 h 34"/>
                  <a:gd name="T4" fmla="*/ 0 w 138"/>
                  <a:gd name="T5" fmla="*/ 11113 h 34"/>
                  <a:gd name="T6" fmla="*/ 0 w 138"/>
                  <a:gd name="T7" fmla="*/ 0 h 34"/>
                  <a:gd name="T8" fmla="*/ 0 w 138"/>
                  <a:gd name="T9" fmla="*/ 0 h 34"/>
                  <a:gd name="T10" fmla="*/ 219075 w 138"/>
                  <a:gd name="T11" fmla="*/ 42863 h 34"/>
                  <a:gd name="T12" fmla="*/ 219075 w 138"/>
                  <a:gd name="T13" fmla="*/ 53975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34">
                    <a:moveTo>
                      <a:pt x="138" y="3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38" y="27"/>
                    </a:lnTo>
                    <a:lnTo>
                      <a:pt x="138" y="3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Rectangle 12"/>
              <p:cNvSpPr>
                <a:spLocks noChangeArrowheads="1"/>
              </p:cNvSpPr>
              <p:nvPr/>
            </p:nvSpPr>
            <p:spPr bwMode="auto">
              <a:xfrm>
                <a:off x="7770813" y="3567113"/>
                <a:ext cx="4762" cy="1111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7" name="Freeform 13"/>
              <p:cNvSpPr>
                <a:spLocks/>
              </p:cNvSpPr>
              <p:nvPr/>
            </p:nvSpPr>
            <p:spPr bwMode="auto">
              <a:xfrm>
                <a:off x="7775576" y="3567114"/>
                <a:ext cx="307975" cy="39687"/>
              </a:xfrm>
              <a:custGeom>
                <a:avLst/>
                <a:gdLst>
                  <a:gd name="T0" fmla="*/ 307975 w 194"/>
                  <a:gd name="T1" fmla="*/ 39687 h 25"/>
                  <a:gd name="T2" fmla="*/ 307975 w 194"/>
                  <a:gd name="T3" fmla="*/ 28575 h 25"/>
                  <a:gd name="T4" fmla="*/ 0 w 194"/>
                  <a:gd name="T5" fmla="*/ 0 h 25"/>
                  <a:gd name="T6" fmla="*/ 0 w 194"/>
                  <a:gd name="T7" fmla="*/ 11112 h 25"/>
                  <a:gd name="T8" fmla="*/ 307975 w 194"/>
                  <a:gd name="T9" fmla="*/ 3968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25">
                    <a:moveTo>
                      <a:pt x="194" y="25"/>
                    </a:moveTo>
                    <a:lnTo>
                      <a:pt x="194" y="18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94" y="2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Rectangle 14"/>
              <p:cNvSpPr>
                <a:spLocks noChangeArrowheads="1"/>
              </p:cNvSpPr>
              <p:nvPr/>
            </p:nvSpPr>
            <p:spPr bwMode="auto">
              <a:xfrm>
                <a:off x="7775575" y="3567113"/>
                <a:ext cx="6350" cy="1111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9" name="Freeform 15"/>
              <p:cNvSpPr>
                <a:spLocks/>
              </p:cNvSpPr>
              <p:nvPr/>
            </p:nvSpPr>
            <p:spPr bwMode="auto">
              <a:xfrm>
                <a:off x="6756401" y="3567114"/>
                <a:ext cx="1019175" cy="307975"/>
              </a:xfrm>
              <a:custGeom>
                <a:avLst/>
                <a:gdLst>
                  <a:gd name="T0" fmla="*/ 1019175 w 642"/>
                  <a:gd name="T1" fmla="*/ 11113 h 194"/>
                  <a:gd name="T2" fmla="*/ 866775 w 642"/>
                  <a:gd name="T3" fmla="*/ 11113 h 194"/>
                  <a:gd name="T4" fmla="*/ 866775 w 642"/>
                  <a:gd name="T5" fmla="*/ 11113 h 194"/>
                  <a:gd name="T6" fmla="*/ 866775 w 642"/>
                  <a:gd name="T7" fmla="*/ 11113 h 194"/>
                  <a:gd name="T8" fmla="*/ 708025 w 642"/>
                  <a:gd name="T9" fmla="*/ 28575 h 194"/>
                  <a:gd name="T10" fmla="*/ 708025 w 642"/>
                  <a:gd name="T11" fmla="*/ 28575 h 194"/>
                  <a:gd name="T12" fmla="*/ 708025 w 642"/>
                  <a:gd name="T13" fmla="*/ 28575 h 194"/>
                  <a:gd name="T14" fmla="*/ 538163 w 642"/>
                  <a:gd name="T15" fmla="*/ 66675 h 194"/>
                  <a:gd name="T16" fmla="*/ 542925 w 642"/>
                  <a:gd name="T17" fmla="*/ 66675 h 194"/>
                  <a:gd name="T18" fmla="*/ 542925 w 642"/>
                  <a:gd name="T19" fmla="*/ 66675 h 194"/>
                  <a:gd name="T20" fmla="*/ 368300 w 642"/>
                  <a:gd name="T21" fmla="*/ 127000 h 194"/>
                  <a:gd name="T22" fmla="*/ 368300 w 642"/>
                  <a:gd name="T23" fmla="*/ 127000 h 194"/>
                  <a:gd name="T24" fmla="*/ 368300 w 642"/>
                  <a:gd name="T25" fmla="*/ 127000 h 194"/>
                  <a:gd name="T26" fmla="*/ 192088 w 642"/>
                  <a:gd name="T27" fmla="*/ 209550 h 194"/>
                  <a:gd name="T28" fmla="*/ 192088 w 642"/>
                  <a:gd name="T29" fmla="*/ 209550 h 194"/>
                  <a:gd name="T30" fmla="*/ 192088 w 642"/>
                  <a:gd name="T31" fmla="*/ 209550 h 194"/>
                  <a:gd name="T32" fmla="*/ 6350 w 642"/>
                  <a:gd name="T33" fmla="*/ 307975 h 194"/>
                  <a:gd name="T34" fmla="*/ 6350 w 642"/>
                  <a:gd name="T35" fmla="*/ 307975 h 194"/>
                  <a:gd name="T36" fmla="*/ 0 w 642"/>
                  <a:gd name="T37" fmla="*/ 296863 h 194"/>
                  <a:gd name="T38" fmla="*/ 0 w 642"/>
                  <a:gd name="T39" fmla="*/ 296863 h 194"/>
                  <a:gd name="T40" fmla="*/ 187325 w 642"/>
                  <a:gd name="T41" fmla="*/ 198438 h 194"/>
                  <a:gd name="T42" fmla="*/ 187325 w 642"/>
                  <a:gd name="T43" fmla="*/ 198438 h 194"/>
                  <a:gd name="T44" fmla="*/ 187325 w 642"/>
                  <a:gd name="T45" fmla="*/ 198438 h 194"/>
                  <a:gd name="T46" fmla="*/ 361950 w 642"/>
                  <a:gd name="T47" fmla="*/ 115888 h 194"/>
                  <a:gd name="T48" fmla="*/ 361950 w 642"/>
                  <a:gd name="T49" fmla="*/ 115888 h 194"/>
                  <a:gd name="T50" fmla="*/ 361950 w 642"/>
                  <a:gd name="T51" fmla="*/ 115888 h 194"/>
                  <a:gd name="T52" fmla="*/ 538163 w 642"/>
                  <a:gd name="T53" fmla="*/ 55563 h 194"/>
                  <a:gd name="T54" fmla="*/ 538163 w 642"/>
                  <a:gd name="T55" fmla="*/ 55563 h 194"/>
                  <a:gd name="T56" fmla="*/ 538163 w 642"/>
                  <a:gd name="T57" fmla="*/ 55563 h 194"/>
                  <a:gd name="T58" fmla="*/ 708025 w 642"/>
                  <a:gd name="T59" fmla="*/ 17463 h 194"/>
                  <a:gd name="T60" fmla="*/ 708025 w 642"/>
                  <a:gd name="T61" fmla="*/ 17463 h 194"/>
                  <a:gd name="T62" fmla="*/ 708025 w 642"/>
                  <a:gd name="T63" fmla="*/ 17463 h 194"/>
                  <a:gd name="T64" fmla="*/ 866775 w 642"/>
                  <a:gd name="T65" fmla="*/ 0 h 194"/>
                  <a:gd name="T66" fmla="*/ 866775 w 642"/>
                  <a:gd name="T67" fmla="*/ 0 h 194"/>
                  <a:gd name="T68" fmla="*/ 866775 w 642"/>
                  <a:gd name="T69" fmla="*/ 0 h 194"/>
                  <a:gd name="T70" fmla="*/ 1019175 w 642"/>
                  <a:gd name="T71" fmla="*/ 0 h 194"/>
                  <a:gd name="T72" fmla="*/ 1019175 w 642"/>
                  <a:gd name="T73" fmla="*/ 11113 h 1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2" h="194">
                    <a:moveTo>
                      <a:pt x="642" y="7"/>
                    </a:moveTo>
                    <a:lnTo>
                      <a:pt x="546" y="7"/>
                    </a:lnTo>
                    <a:lnTo>
                      <a:pt x="446" y="18"/>
                    </a:lnTo>
                    <a:lnTo>
                      <a:pt x="339" y="42"/>
                    </a:lnTo>
                    <a:lnTo>
                      <a:pt x="342" y="42"/>
                    </a:lnTo>
                    <a:lnTo>
                      <a:pt x="232" y="80"/>
                    </a:lnTo>
                    <a:lnTo>
                      <a:pt x="121" y="132"/>
                    </a:lnTo>
                    <a:lnTo>
                      <a:pt x="4" y="194"/>
                    </a:lnTo>
                    <a:lnTo>
                      <a:pt x="0" y="187"/>
                    </a:lnTo>
                    <a:lnTo>
                      <a:pt x="118" y="125"/>
                    </a:lnTo>
                    <a:lnTo>
                      <a:pt x="228" y="73"/>
                    </a:lnTo>
                    <a:lnTo>
                      <a:pt x="339" y="35"/>
                    </a:lnTo>
                    <a:lnTo>
                      <a:pt x="446" y="11"/>
                    </a:lnTo>
                    <a:lnTo>
                      <a:pt x="546" y="0"/>
                    </a:lnTo>
                    <a:lnTo>
                      <a:pt x="642" y="0"/>
                    </a:lnTo>
                    <a:lnTo>
                      <a:pt x="642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Freeform 16"/>
              <p:cNvSpPr>
                <a:spLocks/>
              </p:cNvSpPr>
              <p:nvPr/>
            </p:nvSpPr>
            <p:spPr bwMode="auto">
              <a:xfrm>
                <a:off x="6570664" y="3863976"/>
                <a:ext cx="192087" cy="131763"/>
              </a:xfrm>
              <a:custGeom>
                <a:avLst/>
                <a:gdLst>
                  <a:gd name="T0" fmla="*/ 192087 w 121"/>
                  <a:gd name="T1" fmla="*/ 11113 h 83"/>
                  <a:gd name="T2" fmla="*/ 4762 w 121"/>
                  <a:gd name="T3" fmla="*/ 131763 h 83"/>
                  <a:gd name="T4" fmla="*/ 4762 w 121"/>
                  <a:gd name="T5" fmla="*/ 131763 h 83"/>
                  <a:gd name="T6" fmla="*/ 0 w 121"/>
                  <a:gd name="T7" fmla="*/ 120650 h 83"/>
                  <a:gd name="T8" fmla="*/ 0 w 121"/>
                  <a:gd name="T9" fmla="*/ 120650 h 83"/>
                  <a:gd name="T10" fmla="*/ 185737 w 121"/>
                  <a:gd name="T11" fmla="*/ 0 h 83"/>
                  <a:gd name="T12" fmla="*/ 192087 w 121"/>
                  <a:gd name="T13" fmla="*/ 11113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121" y="7"/>
                    </a:moveTo>
                    <a:lnTo>
                      <a:pt x="3" y="83"/>
                    </a:lnTo>
                    <a:lnTo>
                      <a:pt x="0" y="76"/>
                    </a:lnTo>
                    <a:lnTo>
                      <a:pt x="117" y="0"/>
                    </a:lnTo>
                    <a:lnTo>
                      <a:pt x="121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Freeform 17"/>
              <p:cNvSpPr>
                <a:spLocks/>
              </p:cNvSpPr>
              <p:nvPr/>
            </p:nvSpPr>
            <p:spPr bwMode="auto">
              <a:xfrm>
                <a:off x="6378576" y="4121151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6350 w 7"/>
                  <a:gd name="T3" fmla="*/ 11113 h 7"/>
                  <a:gd name="T4" fmla="*/ 0 w 7"/>
                  <a:gd name="T5" fmla="*/ 0 h 7"/>
                  <a:gd name="T6" fmla="*/ 6350 w 7"/>
                  <a:gd name="T7" fmla="*/ 0 h 7"/>
                  <a:gd name="T8" fmla="*/ 11113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Freeform 18"/>
              <p:cNvSpPr>
                <a:spLocks/>
              </p:cNvSpPr>
              <p:nvPr/>
            </p:nvSpPr>
            <p:spPr bwMode="auto">
              <a:xfrm>
                <a:off x="6384925" y="3984625"/>
                <a:ext cx="190500" cy="147638"/>
              </a:xfrm>
              <a:custGeom>
                <a:avLst/>
                <a:gdLst>
                  <a:gd name="T0" fmla="*/ 190500 w 120"/>
                  <a:gd name="T1" fmla="*/ 11113 h 93"/>
                  <a:gd name="T2" fmla="*/ 185738 w 120"/>
                  <a:gd name="T3" fmla="*/ 0 h 93"/>
                  <a:gd name="T4" fmla="*/ 0 w 120"/>
                  <a:gd name="T5" fmla="*/ 136525 h 93"/>
                  <a:gd name="T6" fmla="*/ 4763 w 120"/>
                  <a:gd name="T7" fmla="*/ 147638 h 93"/>
                  <a:gd name="T8" fmla="*/ 190500 w 120"/>
                  <a:gd name="T9" fmla="*/ 1111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93">
                    <a:moveTo>
                      <a:pt x="120" y="7"/>
                    </a:moveTo>
                    <a:lnTo>
                      <a:pt x="117" y="0"/>
                    </a:lnTo>
                    <a:lnTo>
                      <a:pt x="0" y="86"/>
                    </a:lnTo>
                    <a:lnTo>
                      <a:pt x="3" y="93"/>
                    </a:lnTo>
                    <a:lnTo>
                      <a:pt x="12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Freeform 19"/>
              <p:cNvSpPr>
                <a:spLocks/>
              </p:cNvSpPr>
              <p:nvPr/>
            </p:nvSpPr>
            <p:spPr bwMode="auto">
              <a:xfrm>
                <a:off x="6378576" y="4121151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6350 h 7"/>
                  <a:gd name="T4" fmla="*/ 0 w 7"/>
                  <a:gd name="T5" fmla="*/ 0 h 7"/>
                  <a:gd name="T6" fmla="*/ 0 w 7"/>
                  <a:gd name="T7" fmla="*/ 6350 h 7"/>
                  <a:gd name="T8" fmla="*/ 11113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Freeform 20"/>
              <p:cNvSpPr>
                <a:spLocks/>
              </p:cNvSpPr>
              <p:nvPr/>
            </p:nvSpPr>
            <p:spPr bwMode="auto">
              <a:xfrm>
                <a:off x="6313488" y="4127500"/>
                <a:ext cx="76200" cy="433388"/>
              </a:xfrm>
              <a:custGeom>
                <a:avLst/>
                <a:gdLst>
                  <a:gd name="T0" fmla="*/ 76200 w 48"/>
                  <a:gd name="T1" fmla="*/ 4763 h 273"/>
                  <a:gd name="T2" fmla="*/ 42863 w 48"/>
                  <a:gd name="T3" fmla="*/ 82550 h 273"/>
                  <a:gd name="T4" fmla="*/ 42863 w 48"/>
                  <a:gd name="T5" fmla="*/ 82550 h 273"/>
                  <a:gd name="T6" fmla="*/ 42863 w 48"/>
                  <a:gd name="T7" fmla="*/ 82550 h 273"/>
                  <a:gd name="T8" fmla="*/ 15875 w 48"/>
                  <a:gd name="T9" fmla="*/ 153988 h 273"/>
                  <a:gd name="T10" fmla="*/ 15875 w 48"/>
                  <a:gd name="T11" fmla="*/ 147638 h 273"/>
                  <a:gd name="T12" fmla="*/ 15875 w 48"/>
                  <a:gd name="T13" fmla="*/ 147638 h 273"/>
                  <a:gd name="T14" fmla="*/ 11113 w 48"/>
                  <a:gd name="T15" fmla="*/ 225425 h 273"/>
                  <a:gd name="T16" fmla="*/ 11113 w 48"/>
                  <a:gd name="T17" fmla="*/ 225425 h 273"/>
                  <a:gd name="T18" fmla="*/ 11113 w 48"/>
                  <a:gd name="T19" fmla="*/ 225425 h 273"/>
                  <a:gd name="T20" fmla="*/ 11113 w 48"/>
                  <a:gd name="T21" fmla="*/ 296863 h 273"/>
                  <a:gd name="T22" fmla="*/ 11113 w 48"/>
                  <a:gd name="T23" fmla="*/ 296863 h 273"/>
                  <a:gd name="T24" fmla="*/ 11113 w 48"/>
                  <a:gd name="T25" fmla="*/ 296863 h 273"/>
                  <a:gd name="T26" fmla="*/ 20638 w 48"/>
                  <a:gd name="T27" fmla="*/ 361950 h 273"/>
                  <a:gd name="T28" fmla="*/ 20638 w 48"/>
                  <a:gd name="T29" fmla="*/ 361950 h 273"/>
                  <a:gd name="T30" fmla="*/ 20638 w 48"/>
                  <a:gd name="T31" fmla="*/ 361950 h 273"/>
                  <a:gd name="T32" fmla="*/ 49213 w 48"/>
                  <a:gd name="T33" fmla="*/ 428625 h 273"/>
                  <a:gd name="T34" fmla="*/ 49213 w 48"/>
                  <a:gd name="T35" fmla="*/ 428625 h 273"/>
                  <a:gd name="T36" fmla="*/ 38100 w 48"/>
                  <a:gd name="T37" fmla="*/ 433388 h 273"/>
                  <a:gd name="T38" fmla="*/ 38100 w 48"/>
                  <a:gd name="T39" fmla="*/ 433388 h 273"/>
                  <a:gd name="T40" fmla="*/ 11113 w 48"/>
                  <a:gd name="T41" fmla="*/ 368300 h 273"/>
                  <a:gd name="T42" fmla="*/ 11113 w 48"/>
                  <a:gd name="T43" fmla="*/ 368300 h 273"/>
                  <a:gd name="T44" fmla="*/ 11113 w 48"/>
                  <a:gd name="T45" fmla="*/ 361950 h 273"/>
                  <a:gd name="T46" fmla="*/ 0 w 48"/>
                  <a:gd name="T47" fmla="*/ 296863 h 273"/>
                  <a:gd name="T48" fmla="*/ 0 w 48"/>
                  <a:gd name="T49" fmla="*/ 296863 h 273"/>
                  <a:gd name="T50" fmla="*/ 0 w 48"/>
                  <a:gd name="T51" fmla="*/ 296863 h 273"/>
                  <a:gd name="T52" fmla="*/ 0 w 48"/>
                  <a:gd name="T53" fmla="*/ 225425 h 273"/>
                  <a:gd name="T54" fmla="*/ 0 w 48"/>
                  <a:gd name="T55" fmla="*/ 225425 h 273"/>
                  <a:gd name="T56" fmla="*/ 0 w 48"/>
                  <a:gd name="T57" fmla="*/ 225425 h 273"/>
                  <a:gd name="T58" fmla="*/ 4763 w 48"/>
                  <a:gd name="T59" fmla="*/ 147638 h 273"/>
                  <a:gd name="T60" fmla="*/ 4763 w 48"/>
                  <a:gd name="T61" fmla="*/ 147638 h 273"/>
                  <a:gd name="T62" fmla="*/ 4763 w 48"/>
                  <a:gd name="T63" fmla="*/ 147638 h 273"/>
                  <a:gd name="T64" fmla="*/ 31750 w 48"/>
                  <a:gd name="T65" fmla="*/ 76200 h 273"/>
                  <a:gd name="T66" fmla="*/ 31750 w 48"/>
                  <a:gd name="T67" fmla="*/ 76200 h 273"/>
                  <a:gd name="T68" fmla="*/ 31750 w 48"/>
                  <a:gd name="T69" fmla="*/ 76200 h 273"/>
                  <a:gd name="T70" fmla="*/ 65088 w 48"/>
                  <a:gd name="T71" fmla="*/ 0 h 273"/>
                  <a:gd name="T72" fmla="*/ 76200 w 48"/>
                  <a:gd name="T73" fmla="*/ 4763 h 2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" h="273">
                    <a:moveTo>
                      <a:pt x="48" y="3"/>
                    </a:moveTo>
                    <a:lnTo>
                      <a:pt x="27" y="52"/>
                    </a:lnTo>
                    <a:lnTo>
                      <a:pt x="10" y="97"/>
                    </a:lnTo>
                    <a:lnTo>
                      <a:pt x="10" y="93"/>
                    </a:lnTo>
                    <a:lnTo>
                      <a:pt x="7" y="142"/>
                    </a:lnTo>
                    <a:lnTo>
                      <a:pt x="7" y="187"/>
                    </a:lnTo>
                    <a:lnTo>
                      <a:pt x="13" y="228"/>
                    </a:lnTo>
                    <a:lnTo>
                      <a:pt x="31" y="270"/>
                    </a:lnTo>
                    <a:lnTo>
                      <a:pt x="24" y="273"/>
                    </a:lnTo>
                    <a:lnTo>
                      <a:pt x="7" y="232"/>
                    </a:lnTo>
                    <a:lnTo>
                      <a:pt x="7" y="228"/>
                    </a:lnTo>
                    <a:lnTo>
                      <a:pt x="0" y="187"/>
                    </a:lnTo>
                    <a:lnTo>
                      <a:pt x="0" y="142"/>
                    </a:lnTo>
                    <a:lnTo>
                      <a:pt x="3" y="93"/>
                    </a:lnTo>
                    <a:lnTo>
                      <a:pt x="20" y="48"/>
                    </a:lnTo>
                    <a:lnTo>
                      <a:pt x="41" y="0"/>
                    </a:lnTo>
                    <a:lnTo>
                      <a:pt x="48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Freeform 21"/>
              <p:cNvSpPr>
                <a:spLocks/>
              </p:cNvSpPr>
              <p:nvPr/>
            </p:nvSpPr>
            <p:spPr bwMode="auto">
              <a:xfrm>
                <a:off x="6351588" y="4556125"/>
                <a:ext cx="42862" cy="71438"/>
              </a:xfrm>
              <a:custGeom>
                <a:avLst/>
                <a:gdLst>
                  <a:gd name="T0" fmla="*/ 11112 w 27"/>
                  <a:gd name="T1" fmla="*/ 0 h 45"/>
                  <a:gd name="T2" fmla="*/ 42862 w 27"/>
                  <a:gd name="T3" fmla="*/ 65088 h 45"/>
                  <a:gd name="T4" fmla="*/ 42862 w 27"/>
                  <a:gd name="T5" fmla="*/ 65088 h 45"/>
                  <a:gd name="T6" fmla="*/ 33337 w 27"/>
                  <a:gd name="T7" fmla="*/ 71438 h 45"/>
                  <a:gd name="T8" fmla="*/ 33337 w 27"/>
                  <a:gd name="T9" fmla="*/ 71438 h 45"/>
                  <a:gd name="T10" fmla="*/ 0 w 27"/>
                  <a:gd name="T11" fmla="*/ 4763 h 45"/>
                  <a:gd name="T12" fmla="*/ 11112 w 27"/>
                  <a:gd name="T13" fmla="*/ 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5">
                    <a:moveTo>
                      <a:pt x="7" y="0"/>
                    </a:moveTo>
                    <a:lnTo>
                      <a:pt x="27" y="41"/>
                    </a:lnTo>
                    <a:lnTo>
                      <a:pt x="21" y="45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Freeform 22"/>
              <p:cNvSpPr>
                <a:spLocks/>
              </p:cNvSpPr>
              <p:nvPr/>
            </p:nvSpPr>
            <p:spPr bwMode="auto">
              <a:xfrm>
                <a:off x="6427788" y="4681538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6350 h 7"/>
                  <a:gd name="T4" fmla="*/ 0 w 7"/>
                  <a:gd name="T5" fmla="*/ 11112 h 7"/>
                  <a:gd name="T6" fmla="*/ 0 w 7"/>
                  <a:gd name="T7" fmla="*/ 6350 h 7"/>
                  <a:gd name="T8" fmla="*/ 11112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4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Freeform 23"/>
              <p:cNvSpPr>
                <a:spLocks/>
              </p:cNvSpPr>
              <p:nvPr/>
            </p:nvSpPr>
            <p:spPr bwMode="auto">
              <a:xfrm>
                <a:off x="6384926" y="4621214"/>
                <a:ext cx="53975" cy="66675"/>
              </a:xfrm>
              <a:custGeom>
                <a:avLst/>
                <a:gdLst>
                  <a:gd name="T0" fmla="*/ 9525 w 34"/>
                  <a:gd name="T1" fmla="*/ 0 h 42"/>
                  <a:gd name="T2" fmla="*/ 0 w 34"/>
                  <a:gd name="T3" fmla="*/ 6350 h 42"/>
                  <a:gd name="T4" fmla="*/ 42863 w 34"/>
                  <a:gd name="T5" fmla="*/ 66675 h 42"/>
                  <a:gd name="T6" fmla="*/ 53975 w 34"/>
                  <a:gd name="T7" fmla="*/ 60325 h 42"/>
                  <a:gd name="T8" fmla="*/ 9525 w 3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42">
                    <a:moveTo>
                      <a:pt x="6" y="0"/>
                    </a:moveTo>
                    <a:lnTo>
                      <a:pt x="0" y="4"/>
                    </a:lnTo>
                    <a:lnTo>
                      <a:pt x="27" y="42"/>
                    </a:lnTo>
                    <a:lnTo>
                      <a:pt x="34" y="38"/>
                    </a:lnTo>
                    <a:lnTo>
                      <a:pt x="6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8" name="Freeform 24"/>
              <p:cNvSpPr>
                <a:spLocks/>
              </p:cNvSpPr>
              <p:nvPr/>
            </p:nvSpPr>
            <p:spPr bwMode="auto">
              <a:xfrm>
                <a:off x="6427788" y="4676776"/>
                <a:ext cx="11112" cy="11113"/>
              </a:xfrm>
              <a:custGeom>
                <a:avLst/>
                <a:gdLst>
                  <a:gd name="T0" fmla="*/ 11112 w 7"/>
                  <a:gd name="T1" fmla="*/ 0 h 7"/>
                  <a:gd name="T2" fmla="*/ 6350 w 7"/>
                  <a:gd name="T3" fmla="*/ 0 h 7"/>
                  <a:gd name="T4" fmla="*/ 0 w 7"/>
                  <a:gd name="T5" fmla="*/ 11113 h 7"/>
                  <a:gd name="T6" fmla="*/ 6350 w 7"/>
                  <a:gd name="T7" fmla="*/ 11113 h 7"/>
                  <a:gd name="T8" fmla="*/ 11112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Freeform 25"/>
              <p:cNvSpPr>
                <a:spLocks/>
              </p:cNvSpPr>
              <p:nvPr/>
            </p:nvSpPr>
            <p:spPr bwMode="auto">
              <a:xfrm>
                <a:off x="6434138" y="4676775"/>
                <a:ext cx="722312" cy="120650"/>
              </a:xfrm>
              <a:custGeom>
                <a:avLst/>
                <a:gdLst>
                  <a:gd name="T0" fmla="*/ 4762 w 455"/>
                  <a:gd name="T1" fmla="*/ 0 h 76"/>
                  <a:gd name="T2" fmla="*/ 125412 w 455"/>
                  <a:gd name="T3" fmla="*/ 53975 h 76"/>
                  <a:gd name="T4" fmla="*/ 125412 w 455"/>
                  <a:gd name="T5" fmla="*/ 53975 h 76"/>
                  <a:gd name="T6" fmla="*/ 125412 w 455"/>
                  <a:gd name="T7" fmla="*/ 53975 h 76"/>
                  <a:gd name="T8" fmla="*/ 241300 w 455"/>
                  <a:gd name="T9" fmla="*/ 92075 h 76"/>
                  <a:gd name="T10" fmla="*/ 234950 w 455"/>
                  <a:gd name="T11" fmla="*/ 92075 h 76"/>
                  <a:gd name="T12" fmla="*/ 234950 w 455"/>
                  <a:gd name="T13" fmla="*/ 92075 h 76"/>
                  <a:gd name="T14" fmla="*/ 355600 w 455"/>
                  <a:gd name="T15" fmla="*/ 109538 h 76"/>
                  <a:gd name="T16" fmla="*/ 355600 w 455"/>
                  <a:gd name="T17" fmla="*/ 109538 h 76"/>
                  <a:gd name="T18" fmla="*/ 355600 w 455"/>
                  <a:gd name="T19" fmla="*/ 109538 h 76"/>
                  <a:gd name="T20" fmla="*/ 476250 w 455"/>
                  <a:gd name="T21" fmla="*/ 109538 h 76"/>
                  <a:gd name="T22" fmla="*/ 476250 w 455"/>
                  <a:gd name="T23" fmla="*/ 109538 h 76"/>
                  <a:gd name="T24" fmla="*/ 476250 w 455"/>
                  <a:gd name="T25" fmla="*/ 109538 h 76"/>
                  <a:gd name="T26" fmla="*/ 590550 w 455"/>
                  <a:gd name="T27" fmla="*/ 87313 h 76"/>
                  <a:gd name="T28" fmla="*/ 590550 w 455"/>
                  <a:gd name="T29" fmla="*/ 87313 h 76"/>
                  <a:gd name="T30" fmla="*/ 590550 w 455"/>
                  <a:gd name="T31" fmla="*/ 87313 h 76"/>
                  <a:gd name="T32" fmla="*/ 717550 w 455"/>
                  <a:gd name="T33" fmla="*/ 49213 h 76"/>
                  <a:gd name="T34" fmla="*/ 717550 w 455"/>
                  <a:gd name="T35" fmla="*/ 49213 h 76"/>
                  <a:gd name="T36" fmla="*/ 722312 w 455"/>
                  <a:gd name="T37" fmla="*/ 60325 h 76"/>
                  <a:gd name="T38" fmla="*/ 722312 w 455"/>
                  <a:gd name="T39" fmla="*/ 60325 h 76"/>
                  <a:gd name="T40" fmla="*/ 596900 w 455"/>
                  <a:gd name="T41" fmla="*/ 98425 h 76"/>
                  <a:gd name="T42" fmla="*/ 596900 w 455"/>
                  <a:gd name="T43" fmla="*/ 98425 h 76"/>
                  <a:gd name="T44" fmla="*/ 590550 w 455"/>
                  <a:gd name="T45" fmla="*/ 98425 h 76"/>
                  <a:gd name="T46" fmla="*/ 476250 w 455"/>
                  <a:gd name="T47" fmla="*/ 120650 h 76"/>
                  <a:gd name="T48" fmla="*/ 476250 w 455"/>
                  <a:gd name="T49" fmla="*/ 120650 h 76"/>
                  <a:gd name="T50" fmla="*/ 476250 w 455"/>
                  <a:gd name="T51" fmla="*/ 120650 h 76"/>
                  <a:gd name="T52" fmla="*/ 355600 w 455"/>
                  <a:gd name="T53" fmla="*/ 120650 h 76"/>
                  <a:gd name="T54" fmla="*/ 355600 w 455"/>
                  <a:gd name="T55" fmla="*/ 120650 h 76"/>
                  <a:gd name="T56" fmla="*/ 355600 w 455"/>
                  <a:gd name="T57" fmla="*/ 120650 h 76"/>
                  <a:gd name="T58" fmla="*/ 234950 w 455"/>
                  <a:gd name="T59" fmla="*/ 103188 h 76"/>
                  <a:gd name="T60" fmla="*/ 234950 w 455"/>
                  <a:gd name="T61" fmla="*/ 103188 h 76"/>
                  <a:gd name="T62" fmla="*/ 234950 w 455"/>
                  <a:gd name="T63" fmla="*/ 103188 h 76"/>
                  <a:gd name="T64" fmla="*/ 120650 w 455"/>
                  <a:gd name="T65" fmla="*/ 65088 h 76"/>
                  <a:gd name="T66" fmla="*/ 120650 w 455"/>
                  <a:gd name="T67" fmla="*/ 65088 h 76"/>
                  <a:gd name="T68" fmla="*/ 120650 w 455"/>
                  <a:gd name="T69" fmla="*/ 65088 h 76"/>
                  <a:gd name="T70" fmla="*/ 0 w 455"/>
                  <a:gd name="T71" fmla="*/ 11113 h 76"/>
                  <a:gd name="T72" fmla="*/ 4762 w 455"/>
                  <a:gd name="T73" fmla="*/ 0 h 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55" h="76">
                    <a:moveTo>
                      <a:pt x="3" y="0"/>
                    </a:moveTo>
                    <a:lnTo>
                      <a:pt x="79" y="34"/>
                    </a:lnTo>
                    <a:lnTo>
                      <a:pt x="152" y="58"/>
                    </a:lnTo>
                    <a:lnTo>
                      <a:pt x="148" y="58"/>
                    </a:lnTo>
                    <a:lnTo>
                      <a:pt x="224" y="69"/>
                    </a:lnTo>
                    <a:lnTo>
                      <a:pt x="300" y="69"/>
                    </a:lnTo>
                    <a:lnTo>
                      <a:pt x="372" y="55"/>
                    </a:lnTo>
                    <a:lnTo>
                      <a:pt x="452" y="31"/>
                    </a:lnTo>
                    <a:lnTo>
                      <a:pt x="455" y="38"/>
                    </a:lnTo>
                    <a:lnTo>
                      <a:pt x="376" y="62"/>
                    </a:lnTo>
                    <a:lnTo>
                      <a:pt x="372" y="62"/>
                    </a:lnTo>
                    <a:lnTo>
                      <a:pt x="300" y="76"/>
                    </a:lnTo>
                    <a:lnTo>
                      <a:pt x="224" y="76"/>
                    </a:lnTo>
                    <a:lnTo>
                      <a:pt x="148" y="65"/>
                    </a:lnTo>
                    <a:lnTo>
                      <a:pt x="76" y="4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Freeform 26"/>
              <p:cNvSpPr>
                <a:spLocks/>
              </p:cNvSpPr>
              <p:nvPr/>
            </p:nvSpPr>
            <p:spPr bwMode="auto">
              <a:xfrm>
                <a:off x="7151688" y="4659314"/>
                <a:ext cx="125412" cy="77787"/>
              </a:xfrm>
              <a:custGeom>
                <a:avLst/>
                <a:gdLst>
                  <a:gd name="T0" fmla="*/ 0 w 79"/>
                  <a:gd name="T1" fmla="*/ 66675 h 49"/>
                  <a:gd name="T2" fmla="*/ 120650 w 79"/>
                  <a:gd name="T3" fmla="*/ 0 h 49"/>
                  <a:gd name="T4" fmla="*/ 120650 w 79"/>
                  <a:gd name="T5" fmla="*/ 0 h 49"/>
                  <a:gd name="T6" fmla="*/ 125412 w 79"/>
                  <a:gd name="T7" fmla="*/ 11112 h 49"/>
                  <a:gd name="T8" fmla="*/ 125412 w 79"/>
                  <a:gd name="T9" fmla="*/ 11112 h 49"/>
                  <a:gd name="T10" fmla="*/ 4762 w 79"/>
                  <a:gd name="T11" fmla="*/ 77787 h 49"/>
                  <a:gd name="T12" fmla="*/ 0 w 79"/>
                  <a:gd name="T13" fmla="*/ 66675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49">
                    <a:moveTo>
                      <a:pt x="0" y="42"/>
                    </a:moveTo>
                    <a:lnTo>
                      <a:pt x="76" y="0"/>
                    </a:lnTo>
                    <a:lnTo>
                      <a:pt x="79" y="7"/>
                    </a:lnTo>
                    <a:lnTo>
                      <a:pt x="3" y="49"/>
                    </a:lnTo>
                    <a:lnTo>
                      <a:pt x="0" y="4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Freeform 27"/>
              <p:cNvSpPr>
                <a:spLocks/>
              </p:cNvSpPr>
              <p:nvPr/>
            </p:nvSpPr>
            <p:spPr bwMode="auto">
              <a:xfrm>
                <a:off x="7404101" y="4572001"/>
                <a:ext cx="11113" cy="11113"/>
              </a:xfrm>
              <a:custGeom>
                <a:avLst/>
                <a:gdLst>
                  <a:gd name="T0" fmla="*/ 0 w 7"/>
                  <a:gd name="T1" fmla="*/ 0 h 7"/>
                  <a:gd name="T2" fmla="*/ 4763 w 7"/>
                  <a:gd name="T3" fmla="*/ 0 h 7"/>
                  <a:gd name="T4" fmla="*/ 11113 w 7"/>
                  <a:gd name="T5" fmla="*/ 11113 h 7"/>
                  <a:gd name="T6" fmla="*/ 4763 w 7"/>
                  <a:gd name="T7" fmla="*/ 11113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3" y="0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Freeform 28"/>
              <p:cNvSpPr>
                <a:spLocks/>
              </p:cNvSpPr>
              <p:nvPr/>
            </p:nvSpPr>
            <p:spPr bwMode="auto">
              <a:xfrm>
                <a:off x="7272339" y="4572001"/>
                <a:ext cx="136525" cy="98425"/>
              </a:xfrm>
              <a:custGeom>
                <a:avLst/>
                <a:gdLst>
                  <a:gd name="T0" fmla="*/ 0 w 86"/>
                  <a:gd name="T1" fmla="*/ 87313 h 62"/>
                  <a:gd name="T2" fmla="*/ 4763 w 86"/>
                  <a:gd name="T3" fmla="*/ 98425 h 62"/>
                  <a:gd name="T4" fmla="*/ 136525 w 86"/>
                  <a:gd name="T5" fmla="*/ 11113 h 62"/>
                  <a:gd name="T6" fmla="*/ 131763 w 86"/>
                  <a:gd name="T7" fmla="*/ 0 h 62"/>
                  <a:gd name="T8" fmla="*/ 0 w 86"/>
                  <a:gd name="T9" fmla="*/ 8731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62">
                    <a:moveTo>
                      <a:pt x="0" y="55"/>
                    </a:moveTo>
                    <a:lnTo>
                      <a:pt x="3" y="62"/>
                    </a:lnTo>
                    <a:lnTo>
                      <a:pt x="86" y="7"/>
                    </a:lnTo>
                    <a:lnTo>
                      <a:pt x="83" y="0"/>
                    </a:lnTo>
                    <a:lnTo>
                      <a:pt x="0" y="5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Freeform 29"/>
              <p:cNvSpPr>
                <a:spLocks/>
              </p:cNvSpPr>
              <p:nvPr/>
            </p:nvSpPr>
            <p:spPr bwMode="auto">
              <a:xfrm>
                <a:off x="7397751" y="4572001"/>
                <a:ext cx="11113" cy="11113"/>
              </a:xfrm>
              <a:custGeom>
                <a:avLst/>
                <a:gdLst>
                  <a:gd name="T0" fmla="*/ 11113 w 7"/>
                  <a:gd name="T1" fmla="*/ 4763 h 7"/>
                  <a:gd name="T2" fmla="*/ 11113 w 7"/>
                  <a:gd name="T3" fmla="*/ 0 h 7"/>
                  <a:gd name="T4" fmla="*/ 0 w 7"/>
                  <a:gd name="T5" fmla="*/ 4763 h 7"/>
                  <a:gd name="T6" fmla="*/ 0 w 7"/>
                  <a:gd name="T7" fmla="*/ 11113 h 7"/>
                  <a:gd name="T8" fmla="*/ 11113 w 7"/>
                  <a:gd name="T9" fmla="*/ 476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7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Freeform 30"/>
              <p:cNvSpPr>
                <a:spLocks/>
              </p:cNvSpPr>
              <p:nvPr/>
            </p:nvSpPr>
            <p:spPr bwMode="auto">
              <a:xfrm>
                <a:off x="7397751" y="4576763"/>
                <a:ext cx="696913" cy="455612"/>
              </a:xfrm>
              <a:custGeom>
                <a:avLst/>
                <a:gdLst>
                  <a:gd name="T0" fmla="*/ 11113 w 439"/>
                  <a:gd name="T1" fmla="*/ 0 h 287"/>
                  <a:gd name="T2" fmla="*/ 71438 w 439"/>
                  <a:gd name="T3" fmla="*/ 131762 h 287"/>
                  <a:gd name="T4" fmla="*/ 71438 w 439"/>
                  <a:gd name="T5" fmla="*/ 131762 h 287"/>
                  <a:gd name="T6" fmla="*/ 71438 w 439"/>
                  <a:gd name="T7" fmla="*/ 131762 h 287"/>
                  <a:gd name="T8" fmla="*/ 153988 w 439"/>
                  <a:gd name="T9" fmla="*/ 236537 h 287"/>
                  <a:gd name="T10" fmla="*/ 153988 w 439"/>
                  <a:gd name="T11" fmla="*/ 231775 h 287"/>
                  <a:gd name="T12" fmla="*/ 153988 w 439"/>
                  <a:gd name="T13" fmla="*/ 231775 h 287"/>
                  <a:gd name="T14" fmla="*/ 257175 w 439"/>
                  <a:gd name="T15" fmla="*/ 319087 h 287"/>
                  <a:gd name="T16" fmla="*/ 257175 w 439"/>
                  <a:gd name="T17" fmla="*/ 319087 h 287"/>
                  <a:gd name="T18" fmla="*/ 257175 w 439"/>
                  <a:gd name="T19" fmla="*/ 319087 h 287"/>
                  <a:gd name="T20" fmla="*/ 384175 w 439"/>
                  <a:gd name="T21" fmla="*/ 379412 h 287"/>
                  <a:gd name="T22" fmla="*/ 384175 w 439"/>
                  <a:gd name="T23" fmla="*/ 379412 h 287"/>
                  <a:gd name="T24" fmla="*/ 384175 w 439"/>
                  <a:gd name="T25" fmla="*/ 379412 h 287"/>
                  <a:gd name="T26" fmla="*/ 527050 w 439"/>
                  <a:gd name="T27" fmla="*/ 423862 h 287"/>
                  <a:gd name="T28" fmla="*/ 520700 w 439"/>
                  <a:gd name="T29" fmla="*/ 423862 h 287"/>
                  <a:gd name="T30" fmla="*/ 520700 w 439"/>
                  <a:gd name="T31" fmla="*/ 423862 h 287"/>
                  <a:gd name="T32" fmla="*/ 696913 w 439"/>
                  <a:gd name="T33" fmla="*/ 444500 h 287"/>
                  <a:gd name="T34" fmla="*/ 696913 w 439"/>
                  <a:gd name="T35" fmla="*/ 444500 h 287"/>
                  <a:gd name="T36" fmla="*/ 696913 w 439"/>
                  <a:gd name="T37" fmla="*/ 455612 h 287"/>
                  <a:gd name="T38" fmla="*/ 696913 w 439"/>
                  <a:gd name="T39" fmla="*/ 455612 h 287"/>
                  <a:gd name="T40" fmla="*/ 520700 w 439"/>
                  <a:gd name="T41" fmla="*/ 434975 h 287"/>
                  <a:gd name="T42" fmla="*/ 520700 w 439"/>
                  <a:gd name="T43" fmla="*/ 434975 h 287"/>
                  <a:gd name="T44" fmla="*/ 520700 w 439"/>
                  <a:gd name="T45" fmla="*/ 434975 h 287"/>
                  <a:gd name="T46" fmla="*/ 377825 w 439"/>
                  <a:gd name="T47" fmla="*/ 390525 h 287"/>
                  <a:gd name="T48" fmla="*/ 377825 w 439"/>
                  <a:gd name="T49" fmla="*/ 390525 h 287"/>
                  <a:gd name="T50" fmla="*/ 377825 w 439"/>
                  <a:gd name="T51" fmla="*/ 390525 h 287"/>
                  <a:gd name="T52" fmla="*/ 252413 w 439"/>
                  <a:gd name="T53" fmla="*/ 330200 h 287"/>
                  <a:gd name="T54" fmla="*/ 252413 w 439"/>
                  <a:gd name="T55" fmla="*/ 330200 h 287"/>
                  <a:gd name="T56" fmla="*/ 252413 w 439"/>
                  <a:gd name="T57" fmla="*/ 330200 h 287"/>
                  <a:gd name="T58" fmla="*/ 147638 w 439"/>
                  <a:gd name="T59" fmla="*/ 242887 h 287"/>
                  <a:gd name="T60" fmla="*/ 147638 w 439"/>
                  <a:gd name="T61" fmla="*/ 242887 h 287"/>
                  <a:gd name="T62" fmla="*/ 142875 w 439"/>
                  <a:gd name="T63" fmla="*/ 242887 h 287"/>
                  <a:gd name="T64" fmla="*/ 60325 w 439"/>
                  <a:gd name="T65" fmla="*/ 138112 h 287"/>
                  <a:gd name="T66" fmla="*/ 60325 w 439"/>
                  <a:gd name="T67" fmla="*/ 138112 h 287"/>
                  <a:gd name="T68" fmla="*/ 60325 w 439"/>
                  <a:gd name="T69" fmla="*/ 138112 h 287"/>
                  <a:gd name="T70" fmla="*/ 0 w 439"/>
                  <a:gd name="T71" fmla="*/ 6350 h 287"/>
                  <a:gd name="T72" fmla="*/ 11113 w 439"/>
                  <a:gd name="T73" fmla="*/ 0 h 2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39" h="287">
                    <a:moveTo>
                      <a:pt x="7" y="0"/>
                    </a:moveTo>
                    <a:lnTo>
                      <a:pt x="45" y="83"/>
                    </a:lnTo>
                    <a:lnTo>
                      <a:pt x="97" y="149"/>
                    </a:lnTo>
                    <a:lnTo>
                      <a:pt x="97" y="146"/>
                    </a:lnTo>
                    <a:lnTo>
                      <a:pt x="162" y="201"/>
                    </a:lnTo>
                    <a:lnTo>
                      <a:pt x="242" y="239"/>
                    </a:lnTo>
                    <a:lnTo>
                      <a:pt x="332" y="267"/>
                    </a:lnTo>
                    <a:lnTo>
                      <a:pt x="328" y="267"/>
                    </a:lnTo>
                    <a:lnTo>
                      <a:pt x="439" y="280"/>
                    </a:lnTo>
                    <a:lnTo>
                      <a:pt x="439" y="287"/>
                    </a:lnTo>
                    <a:lnTo>
                      <a:pt x="328" y="274"/>
                    </a:lnTo>
                    <a:lnTo>
                      <a:pt x="238" y="246"/>
                    </a:lnTo>
                    <a:lnTo>
                      <a:pt x="159" y="208"/>
                    </a:lnTo>
                    <a:lnTo>
                      <a:pt x="93" y="153"/>
                    </a:lnTo>
                    <a:lnTo>
                      <a:pt x="90" y="153"/>
                    </a:lnTo>
                    <a:lnTo>
                      <a:pt x="38" y="8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Freeform 31"/>
              <p:cNvSpPr>
                <a:spLocks/>
              </p:cNvSpPr>
              <p:nvPr/>
            </p:nvSpPr>
            <p:spPr bwMode="auto">
              <a:xfrm>
                <a:off x="8094663" y="5021263"/>
                <a:ext cx="201612" cy="11112"/>
              </a:xfrm>
              <a:custGeom>
                <a:avLst/>
                <a:gdLst>
                  <a:gd name="T0" fmla="*/ 0 w 127"/>
                  <a:gd name="T1" fmla="*/ 0 h 7"/>
                  <a:gd name="T2" fmla="*/ 201612 w 127"/>
                  <a:gd name="T3" fmla="*/ 0 h 7"/>
                  <a:gd name="T4" fmla="*/ 201612 w 127"/>
                  <a:gd name="T5" fmla="*/ 0 h 7"/>
                  <a:gd name="T6" fmla="*/ 201612 w 127"/>
                  <a:gd name="T7" fmla="*/ 11112 h 7"/>
                  <a:gd name="T8" fmla="*/ 201612 w 127"/>
                  <a:gd name="T9" fmla="*/ 11112 h 7"/>
                  <a:gd name="T10" fmla="*/ 0 w 127"/>
                  <a:gd name="T11" fmla="*/ 11112 h 7"/>
                  <a:gd name="T12" fmla="*/ 0 w 12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7">
                    <a:moveTo>
                      <a:pt x="0" y="0"/>
                    </a:moveTo>
                    <a:lnTo>
                      <a:pt x="127" y="0"/>
                    </a:lnTo>
                    <a:lnTo>
                      <a:pt x="127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Rectangle 32"/>
              <p:cNvSpPr>
                <a:spLocks noChangeArrowheads="1"/>
              </p:cNvSpPr>
              <p:nvPr/>
            </p:nvSpPr>
            <p:spPr bwMode="auto">
              <a:xfrm>
                <a:off x="8526463" y="5000626"/>
                <a:ext cx="6350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7" name="Freeform 33"/>
              <p:cNvSpPr>
                <a:spLocks/>
              </p:cNvSpPr>
              <p:nvPr/>
            </p:nvSpPr>
            <p:spPr bwMode="auto">
              <a:xfrm>
                <a:off x="8296275" y="5000625"/>
                <a:ext cx="230188" cy="31750"/>
              </a:xfrm>
              <a:custGeom>
                <a:avLst/>
                <a:gdLst>
                  <a:gd name="T0" fmla="*/ 0 w 145"/>
                  <a:gd name="T1" fmla="*/ 20638 h 20"/>
                  <a:gd name="T2" fmla="*/ 0 w 145"/>
                  <a:gd name="T3" fmla="*/ 31750 h 20"/>
                  <a:gd name="T4" fmla="*/ 230188 w 145"/>
                  <a:gd name="T5" fmla="*/ 11113 h 20"/>
                  <a:gd name="T6" fmla="*/ 230188 w 145"/>
                  <a:gd name="T7" fmla="*/ 0 h 20"/>
                  <a:gd name="T8" fmla="*/ 0 w 145"/>
                  <a:gd name="T9" fmla="*/ 2063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" h="20">
                    <a:moveTo>
                      <a:pt x="0" y="13"/>
                    </a:moveTo>
                    <a:lnTo>
                      <a:pt x="0" y="20"/>
                    </a:lnTo>
                    <a:lnTo>
                      <a:pt x="145" y="7"/>
                    </a:lnTo>
                    <a:lnTo>
                      <a:pt x="145" y="0"/>
                    </a:lnTo>
                    <a:lnTo>
                      <a:pt x="0" y="1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8" name="Freeform 34"/>
              <p:cNvSpPr>
                <a:spLocks/>
              </p:cNvSpPr>
              <p:nvPr/>
            </p:nvSpPr>
            <p:spPr bwMode="auto">
              <a:xfrm>
                <a:off x="8521701" y="5000626"/>
                <a:ext cx="11113" cy="11113"/>
              </a:xfrm>
              <a:custGeom>
                <a:avLst/>
                <a:gdLst>
                  <a:gd name="T0" fmla="*/ 4763 w 7"/>
                  <a:gd name="T1" fmla="*/ 0 h 7"/>
                  <a:gd name="T2" fmla="*/ 0 w 7"/>
                  <a:gd name="T3" fmla="*/ 0 h 7"/>
                  <a:gd name="T4" fmla="*/ 4763 w 7"/>
                  <a:gd name="T5" fmla="*/ 11113 h 7"/>
                  <a:gd name="T6" fmla="*/ 11113 w 7"/>
                  <a:gd name="T7" fmla="*/ 11113 h 7"/>
                  <a:gd name="T8" fmla="*/ 4763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Freeform 35"/>
              <p:cNvSpPr>
                <a:spLocks/>
              </p:cNvSpPr>
              <p:nvPr/>
            </p:nvSpPr>
            <p:spPr bwMode="auto">
              <a:xfrm>
                <a:off x="8526463" y="3897314"/>
                <a:ext cx="411162" cy="1114425"/>
              </a:xfrm>
              <a:custGeom>
                <a:avLst/>
                <a:gdLst>
                  <a:gd name="T0" fmla="*/ 88900 w 259"/>
                  <a:gd name="T1" fmla="*/ 1031875 h 702"/>
                  <a:gd name="T2" fmla="*/ 88900 w 259"/>
                  <a:gd name="T3" fmla="*/ 1036638 h 702"/>
                  <a:gd name="T4" fmla="*/ 158750 w 259"/>
                  <a:gd name="T5" fmla="*/ 960438 h 702"/>
                  <a:gd name="T6" fmla="*/ 225425 w 259"/>
                  <a:gd name="T7" fmla="*/ 877888 h 702"/>
                  <a:gd name="T8" fmla="*/ 225425 w 259"/>
                  <a:gd name="T9" fmla="*/ 877888 h 702"/>
                  <a:gd name="T10" fmla="*/ 285750 w 259"/>
                  <a:gd name="T11" fmla="*/ 795338 h 702"/>
                  <a:gd name="T12" fmla="*/ 330200 w 259"/>
                  <a:gd name="T13" fmla="*/ 708025 h 702"/>
                  <a:gd name="T14" fmla="*/ 330200 w 259"/>
                  <a:gd name="T15" fmla="*/ 708025 h 702"/>
                  <a:gd name="T16" fmla="*/ 361950 w 259"/>
                  <a:gd name="T17" fmla="*/ 625475 h 702"/>
                  <a:gd name="T18" fmla="*/ 388937 w 259"/>
                  <a:gd name="T19" fmla="*/ 538163 h 702"/>
                  <a:gd name="T20" fmla="*/ 388937 w 259"/>
                  <a:gd name="T21" fmla="*/ 538163 h 702"/>
                  <a:gd name="T22" fmla="*/ 400050 w 259"/>
                  <a:gd name="T23" fmla="*/ 455613 h 702"/>
                  <a:gd name="T24" fmla="*/ 400050 w 259"/>
                  <a:gd name="T25" fmla="*/ 373063 h 702"/>
                  <a:gd name="T26" fmla="*/ 400050 w 259"/>
                  <a:gd name="T27" fmla="*/ 373063 h 702"/>
                  <a:gd name="T28" fmla="*/ 384175 w 259"/>
                  <a:gd name="T29" fmla="*/ 295275 h 702"/>
                  <a:gd name="T30" fmla="*/ 361950 w 259"/>
                  <a:gd name="T31" fmla="*/ 219075 h 702"/>
                  <a:gd name="T32" fmla="*/ 361950 w 259"/>
                  <a:gd name="T33" fmla="*/ 219075 h 702"/>
                  <a:gd name="T34" fmla="*/ 323850 w 259"/>
                  <a:gd name="T35" fmla="*/ 142875 h 702"/>
                  <a:gd name="T36" fmla="*/ 274637 w 259"/>
                  <a:gd name="T37" fmla="*/ 76200 h 702"/>
                  <a:gd name="T38" fmla="*/ 279400 w 259"/>
                  <a:gd name="T39" fmla="*/ 76200 h 702"/>
                  <a:gd name="T40" fmla="*/ 219075 w 259"/>
                  <a:gd name="T41" fmla="*/ 11113 h 702"/>
                  <a:gd name="T42" fmla="*/ 225425 w 259"/>
                  <a:gd name="T43" fmla="*/ 4763 h 702"/>
                  <a:gd name="T44" fmla="*/ 285750 w 259"/>
                  <a:gd name="T45" fmla="*/ 71438 h 702"/>
                  <a:gd name="T46" fmla="*/ 334962 w 259"/>
                  <a:gd name="T47" fmla="*/ 136525 h 702"/>
                  <a:gd name="T48" fmla="*/ 334962 w 259"/>
                  <a:gd name="T49" fmla="*/ 136525 h 702"/>
                  <a:gd name="T50" fmla="*/ 373062 w 259"/>
                  <a:gd name="T51" fmla="*/ 214313 h 702"/>
                  <a:gd name="T52" fmla="*/ 395287 w 259"/>
                  <a:gd name="T53" fmla="*/ 290513 h 702"/>
                  <a:gd name="T54" fmla="*/ 395287 w 259"/>
                  <a:gd name="T55" fmla="*/ 290513 h 702"/>
                  <a:gd name="T56" fmla="*/ 411162 w 259"/>
                  <a:gd name="T57" fmla="*/ 373063 h 702"/>
                  <a:gd name="T58" fmla="*/ 411162 w 259"/>
                  <a:gd name="T59" fmla="*/ 455613 h 702"/>
                  <a:gd name="T60" fmla="*/ 411162 w 259"/>
                  <a:gd name="T61" fmla="*/ 455613 h 702"/>
                  <a:gd name="T62" fmla="*/ 400050 w 259"/>
                  <a:gd name="T63" fmla="*/ 538163 h 702"/>
                  <a:gd name="T64" fmla="*/ 373062 w 259"/>
                  <a:gd name="T65" fmla="*/ 630238 h 702"/>
                  <a:gd name="T66" fmla="*/ 373062 w 259"/>
                  <a:gd name="T67" fmla="*/ 630238 h 702"/>
                  <a:gd name="T68" fmla="*/ 339725 w 259"/>
                  <a:gd name="T69" fmla="*/ 712788 h 702"/>
                  <a:gd name="T70" fmla="*/ 296862 w 259"/>
                  <a:gd name="T71" fmla="*/ 800100 h 702"/>
                  <a:gd name="T72" fmla="*/ 296862 w 259"/>
                  <a:gd name="T73" fmla="*/ 800100 h 702"/>
                  <a:gd name="T74" fmla="*/ 236537 w 259"/>
                  <a:gd name="T75" fmla="*/ 882650 h 702"/>
                  <a:gd name="T76" fmla="*/ 169862 w 259"/>
                  <a:gd name="T77" fmla="*/ 965200 h 702"/>
                  <a:gd name="T78" fmla="*/ 169862 w 259"/>
                  <a:gd name="T79" fmla="*/ 965200 h 702"/>
                  <a:gd name="T80" fmla="*/ 93662 w 259"/>
                  <a:gd name="T81" fmla="*/ 1042988 h 702"/>
                  <a:gd name="T82" fmla="*/ 6350 w 259"/>
                  <a:gd name="T83" fmla="*/ 1114425 h 70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59" h="702">
                    <a:moveTo>
                      <a:pt x="0" y="695"/>
                    </a:moveTo>
                    <a:lnTo>
                      <a:pt x="56" y="650"/>
                    </a:lnTo>
                    <a:lnTo>
                      <a:pt x="56" y="653"/>
                    </a:lnTo>
                    <a:lnTo>
                      <a:pt x="104" y="605"/>
                    </a:lnTo>
                    <a:lnTo>
                      <a:pt x="100" y="605"/>
                    </a:lnTo>
                    <a:lnTo>
                      <a:pt x="142" y="553"/>
                    </a:lnTo>
                    <a:lnTo>
                      <a:pt x="180" y="501"/>
                    </a:lnTo>
                    <a:lnTo>
                      <a:pt x="208" y="446"/>
                    </a:lnTo>
                    <a:lnTo>
                      <a:pt x="228" y="394"/>
                    </a:lnTo>
                    <a:lnTo>
                      <a:pt x="245" y="339"/>
                    </a:lnTo>
                    <a:lnTo>
                      <a:pt x="252" y="287"/>
                    </a:lnTo>
                    <a:lnTo>
                      <a:pt x="252" y="235"/>
                    </a:lnTo>
                    <a:lnTo>
                      <a:pt x="242" y="183"/>
                    </a:lnTo>
                    <a:lnTo>
                      <a:pt x="242" y="186"/>
                    </a:lnTo>
                    <a:lnTo>
                      <a:pt x="228" y="138"/>
                    </a:lnTo>
                    <a:lnTo>
                      <a:pt x="204" y="90"/>
                    </a:lnTo>
                    <a:lnTo>
                      <a:pt x="173" y="48"/>
                    </a:lnTo>
                    <a:lnTo>
                      <a:pt x="176" y="48"/>
                    </a:lnTo>
                    <a:lnTo>
                      <a:pt x="138" y="7"/>
                    </a:lnTo>
                    <a:lnTo>
                      <a:pt x="142" y="0"/>
                    </a:lnTo>
                    <a:lnTo>
                      <a:pt x="142" y="3"/>
                    </a:lnTo>
                    <a:lnTo>
                      <a:pt x="180" y="45"/>
                    </a:lnTo>
                    <a:lnTo>
                      <a:pt x="211" y="86"/>
                    </a:lnTo>
                    <a:lnTo>
                      <a:pt x="235" y="135"/>
                    </a:lnTo>
                    <a:lnTo>
                      <a:pt x="249" y="183"/>
                    </a:lnTo>
                    <a:lnTo>
                      <a:pt x="259" y="235"/>
                    </a:lnTo>
                    <a:lnTo>
                      <a:pt x="259" y="287"/>
                    </a:lnTo>
                    <a:lnTo>
                      <a:pt x="252" y="339"/>
                    </a:lnTo>
                    <a:lnTo>
                      <a:pt x="252" y="342"/>
                    </a:lnTo>
                    <a:lnTo>
                      <a:pt x="235" y="397"/>
                    </a:lnTo>
                    <a:lnTo>
                      <a:pt x="214" y="449"/>
                    </a:lnTo>
                    <a:lnTo>
                      <a:pt x="187" y="504"/>
                    </a:lnTo>
                    <a:lnTo>
                      <a:pt x="149" y="556"/>
                    </a:lnTo>
                    <a:lnTo>
                      <a:pt x="107" y="608"/>
                    </a:lnTo>
                    <a:lnTo>
                      <a:pt x="59" y="657"/>
                    </a:lnTo>
                    <a:lnTo>
                      <a:pt x="4" y="702"/>
                    </a:lnTo>
                    <a:lnTo>
                      <a:pt x="0" y="69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Freeform 36"/>
              <p:cNvSpPr>
                <a:spLocks/>
              </p:cNvSpPr>
              <p:nvPr/>
            </p:nvSpPr>
            <p:spPr bwMode="auto">
              <a:xfrm>
                <a:off x="8675688" y="3836989"/>
                <a:ext cx="76200" cy="71437"/>
              </a:xfrm>
              <a:custGeom>
                <a:avLst/>
                <a:gdLst>
                  <a:gd name="T0" fmla="*/ 69850 w 48"/>
                  <a:gd name="T1" fmla="*/ 71437 h 45"/>
                  <a:gd name="T2" fmla="*/ 0 w 48"/>
                  <a:gd name="T3" fmla="*/ 11112 h 45"/>
                  <a:gd name="T4" fmla="*/ 0 w 48"/>
                  <a:gd name="T5" fmla="*/ 11112 h 45"/>
                  <a:gd name="T6" fmla="*/ 4763 w 48"/>
                  <a:gd name="T7" fmla="*/ 0 h 45"/>
                  <a:gd name="T8" fmla="*/ 4763 w 48"/>
                  <a:gd name="T9" fmla="*/ 0 h 45"/>
                  <a:gd name="T10" fmla="*/ 76200 w 48"/>
                  <a:gd name="T11" fmla="*/ 60325 h 45"/>
                  <a:gd name="T12" fmla="*/ 69850 w 48"/>
                  <a:gd name="T13" fmla="*/ 71437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5">
                    <a:moveTo>
                      <a:pt x="44" y="45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8" y="38"/>
                    </a:lnTo>
                    <a:lnTo>
                      <a:pt x="44" y="4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Freeform 37"/>
              <p:cNvSpPr>
                <a:spLocks/>
              </p:cNvSpPr>
              <p:nvPr/>
            </p:nvSpPr>
            <p:spPr bwMode="auto">
              <a:xfrm>
                <a:off x="8582026" y="3781426"/>
                <a:ext cx="11113" cy="11113"/>
              </a:xfrm>
              <a:custGeom>
                <a:avLst/>
                <a:gdLst>
                  <a:gd name="T0" fmla="*/ 4763 w 7"/>
                  <a:gd name="T1" fmla="*/ 11113 h 7"/>
                  <a:gd name="T2" fmla="*/ 0 w 7"/>
                  <a:gd name="T3" fmla="*/ 11113 h 7"/>
                  <a:gd name="T4" fmla="*/ 4763 w 7"/>
                  <a:gd name="T5" fmla="*/ 0 h 7"/>
                  <a:gd name="T6" fmla="*/ 11113 w 7"/>
                  <a:gd name="T7" fmla="*/ 0 h 7"/>
                  <a:gd name="T8" fmla="*/ 4763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3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Freeform 38"/>
              <p:cNvSpPr>
                <a:spLocks/>
              </p:cNvSpPr>
              <p:nvPr/>
            </p:nvSpPr>
            <p:spPr bwMode="auto">
              <a:xfrm>
                <a:off x="8586788" y="3781426"/>
                <a:ext cx="93662" cy="66675"/>
              </a:xfrm>
              <a:custGeom>
                <a:avLst/>
                <a:gdLst>
                  <a:gd name="T0" fmla="*/ 88900 w 59"/>
                  <a:gd name="T1" fmla="*/ 66675 h 42"/>
                  <a:gd name="T2" fmla="*/ 93662 w 59"/>
                  <a:gd name="T3" fmla="*/ 55563 h 42"/>
                  <a:gd name="T4" fmla="*/ 6350 w 59"/>
                  <a:gd name="T5" fmla="*/ 0 h 42"/>
                  <a:gd name="T6" fmla="*/ 0 w 59"/>
                  <a:gd name="T7" fmla="*/ 11113 h 42"/>
                  <a:gd name="T8" fmla="*/ 88900 w 59"/>
                  <a:gd name="T9" fmla="*/ 6667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42">
                    <a:moveTo>
                      <a:pt x="56" y="42"/>
                    </a:moveTo>
                    <a:lnTo>
                      <a:pt x="59" y="35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56" y="4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Freeform 39"/>
              <p:cNvSpPr>
                <a:spLocks/>
              </p:cNvSpPr>
              <p:nvPr/>
            </p:nvSpPr>
            <p:spPr bwMode="auto">
              <a:xfrm>
                <a:off x="8586788" y="3781426"/>
                <a:ext cx="11112" cy="11113"/>
              </a:xfrm>
              <a:custGeom>
                <a:avLst/>
                <a:gdLst>
                  <a:gd name="T0" fmla="*/ 6350 w 7"/>
                  <a:gd name="T1" fmla="*/ 11113 h 7"/>
                  <a:gd name="T2" fmla="*/ 11112 w 7"/>
                  <a:gd name="T3" fmla="*/ 11113 h 7"/>
                  <a:gd name="T4" fmla="*/ 6350 w 7"/>
                  <a:gd name="T5" fmla="*/ 0 h 7"/>
                  <a:gd name="T6" fmla="*/ 0 w 7"/>
                  <a:gd name="T7" fmla="*/ 0 h 7"/>
                  <a:gd name="T8" fmla="*/ 635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Freeform 40"/>
              <p:cNvSpPr>
                <a:spLocks/>
              </p:cNvSpPr>
              <p:nvPr/>
            </p:nvSpPr>
            <p:spPr bwMode="auto">
              <a:xfrm>
                <a:off x="7672388" y="3781426"/>
                <a:ext cx="920750" cy="500063"/>
              </a:xfrm>
              <a:custGeom>
                <a:avLst/>
                <a:gdLst>
                  <a:gd name="T0" fmla="*/ 920750 w 580"/>
                  <a:gd name="T1" fmla="*/ 11113 h 315"/>
                  <a:gd name="T2" fmla="*/ 623888 w 580"/>
                  <a:gd name="T3" fmla="*/ 127000 h 315"/>
                  <a:gd name="T4" fmla="*/ 623888 w 580"/>
                  <a:gd name="T5" fmla="*/ 127000 h 315"/>
                  <a:gd name="T6" fmla="*/ 623888 w 580"/>
                  <a:gd name="T7" fmla="*/ 127000 h 315"/>
                  <a:gd name="T8" fmla="*/ 471488 w 580"/>
                  <a:gd name="T9" fmla="*/ 198438 h 315"/>
                  <a:gd name="T10" fmla="*/ 471488 w 580"/>
                  <a:gd name="T11" fmla="*/ 198438 h 315"/>
                  <a:gd name="T12" fmla="*/ 471488 w 580"/>
                  <a:gd name="T13" fmla="*/ 198438 h 315"/>
                  <a:gd name="T14" fmla="*/ 312738 w 580"/>
                  <a:gd name="T15" fmla="*/ 279400 h 315"/>
                  <a:gd name="T16" fmla="*/ 312738 w 580"/>
                  <a:gd name="T17" fmla="*/ 279400 h 315"/>
                  <a:gd name="T18" fmla="*/ 312738 w 580"/>
                  <a:gd name="T19" fmla="*/ 279400 h 315"/>
                  <a:gd name="T20" fmla="*/ 158750 w 580"/>
                  <a:gd name="T21" fmla="*/ 379413 h 315"/>
                  <a:gd name="T22" fmla="*/ 158750 w 580"/>
                  <a:gd name="T23" fmla="*/ 379413 h 315"/>
                  <a:gd name="T24" fmla="*/ 158750 w 580"/>
                  <a:gd name="T25" fmla="*/ 379413 h 315"/>
                  <a:gd name="T26" fmla="*/ 4763 w 580"/>
                  <a:gd name="T27" fmla="*/ 500063 h 315"/>
                  <a:gd name="T28" fmla="*/ 4763 w 580"/>
                  <a:gd name="T29" fmla="*/ 500063 h 315"/>
                  <a:gd name="T30" fmla="*/ 0 w 580"/>
                  <a:gd name="T31" fmla="*/ 493713 h 315"/>
                  <a:gd name="T32" fmla="*/ 0 w 580"/>
                  <a:gd name="T33" fmla="*/ 488950 h 315"/>
                  <a:gd name="T34" fmla="*/ 152400 w 580"/>
                  <a:gd name="T35" fmla="*/ 368300 h 315"/>
                  <a:gd name="T36" fmla="*/ 152400 w 580"/>
                  <a:gd name="T37" fmla="*/ 368300 h 315"/>
                  <a:gd name="T38" fmla="*/ 152400 w 580"/>
                  <a:gd name="T39" fmla="*/ 368300 h 315"/>
                  <a:gd name="T40" fmla="*/ 306388 w 580"/>
                  <a:gd name="T41" fmla="*/ 269875 h 315"/>
                  <a:gd name="T42" fmla="*/ 306388 w 580"/>
                  <a:gd name="T43" fmla="*/ 269875 h 315"/>
                  <a:gd name="T44" fmla="*/ 306388 w 580"/>
                  <a:gd name="T45" fmla="*/ 269875 h 315"/>
                  <a:gd name="T46" fmla="*/ 465138 w 580"/>
                  <a:gd name="T47" fmla="*/ 187325 h 315"/>
                  <a:gd name="T48" fmla="*/ 465138 w 580"/>
                  <a:gd name="T49" fmla="*/ 187325 h 315"/>
                  <a:gd name="T50" fmla="*/ 465138 w 580"/>
                  <a:gd name="T51" fmla="*/ 187325 h 315"/>
                  <a:gd name="T52" fmla="*/ 619125 w 580"/>
                  <a:gd name="T53" fmla="*/ 115888 h 315"/>
                  <a:gd name="T54" fmla="*/ 619125 w 580"/>
                  <a:gd name="T55" fmla="*/ 115888 h 315"/>
                  <a:gd name="T56" fmla="*/ 619125 w 580"/>
                  <a:gd name="T57" fmla="*/ 115888 h 315"/>
                  <a:gd name="T58" fmla="*/ 914400 w 580"/>
                  <a:gd name="T59" fmla="*/ 0 h 315"/>
                  <a:gd name="T60" fmla="*/ 920750 w 580"/>
                  <a:gd name="T61" fmla="*/ 11113 h 3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80" h="315">
                    <a:moveTo>
                      <a:pt x="580" y="7"/>
                    </a:moveTo>
                    <a:lnTo>
                      <a:pt x="393" y="80"/>
                    </a:lnTo>
                    <a:lnTo>
                      <a:pt x="297" y="125"/>
                    </a:lnTo>
                    <a:lnTo>
                      <a:pt x="197" y="176"/>
                    </a:lnTo>
                    <a:lnTo>
                      <a:pt x="100" y="239"/>
                    </a:lnTo>
                    <a:lnTo>
                      <a:pt x="3" y="315"/>
                    </a:lnTo>
                    <a:lnTo>
                      <a:pt x="0" y="311"/>
                    </a:lnTo>
                    <a:lnTo>
                      <a:pt x="0" y="308"/>
                    </a:lnTo>
                    <a:lnTo>
                      <a:pt x="96" y="232"/>
                    </a:lnTo>
                    <a:lnTo>
                      <a:pt x="193" y="170"/>
                    </a:lnTo>
                    <a:lnTo>
                      <a:pt x="293" y="118"/>
                    </a:lnTo>
                    <a:lnTo>
                      <a:pt x="390" y="73"/>
                    </a:lnTo>
                    <a:lnTo>
                      <a:pt x="576" y="0"/>
                    </a:lnTo>
                    <a:lnTo>
                      <a:pt x="58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Freeform 41"/>
              <p:cNvSpPr>
                <a:spLocks/>
              </p:cNvSpPr>
              <p:nvPr/>
            </p:nvSpPr>
            <p:spPr bwMode="auto">
              <a:xfrm>
                <a:off x="7524750" y="4275139"/>
                <a:ext cx="152400" cy="142875"/>
              </a:xfrm>
              <a:custGeom>
                <a:avLst/>
                <a:gdLst>
                  <a:gd name="T0" fmla="*/ 152400 w 96"/>
                  <a:gd name="T1" fmla="*/ 6350 h 90"/>
                  <a:gd name="T2" fmla="*/ 11113 w 96"/>
                  <a:gd name="T3" fmla="*/ 142875 h 90"/>
                  <a:gd name="T4" fmla="*/ 11113 w 96"/>
                  <a:gd name="T5" fmla="*/ 142875 h 90"/>
                  <a:gd name="T6" fmla="*/ 0 w 96"/>
                  <a:gd name="T7" fmla="*/ 138113 h 90"/>
                  <a:gd name="T8" fmla="*/ 4763 w 96"/>
                  <a:gd name="T9" fmla="*/ 138113 h 90"/>
                  <a:gd name="T10" fmla="*/ 147638 w 96"/>
                  <a:gd name="T11" fmla="*/ 0 h 90"/>
                  <a:gd name="T12" fmla="*/ 152400 w 96"/>
                  <a:gd name="T13" fmla="*/ 635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90">
                    <a:moveTo>
                      <a:pt x="96" y="4"/>
                    </a:moveTo>
                    <a:lnTo>
                      <a:pt x="7" y="90"/>
                    </a:lnTo>
                    <a:lnTo>
                      <a:pt x="0" y="87"/>
                    </a:lnTo>
                    <a:lnTo>
                      <a:pt x="3" y="87"/>
                    </a:lnTo>
                    <a:lnTo>
                      <a:pt x="93" y="0"/>
                    </a:lnTo>
                    <a:lnTo>
                      <a:pt x="96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Freeform 42"/>
              <p:cNvSpPr>
                <a:spLocks/>
              </p:cNvSpPr>
              <p:nvPr/>
            </p:nvSpPr>
            <p:spPr bwMode="auto">
              <a:xfrm>
                <a:off x="7397751" y="4576763"/>
                <a:ext cx="11113" cy="11112"/>
              </a:xfrm>
              <a:custGeom>
                <a:avLst/>
                <a:gdLst>
                  <a:gd name="T0" fmla="*/ 11113 w 7"/>
                  <a:gd name="T1" fmla="*/ 6350 h 7"/>
                  <a:gd name="T2" fmla="*/ 11113 w 7"/>
                  <a:gd name="T3" fmla="*/ 11112 h 7"/>
                  <a:gd name="T4" fmla="*/ 0 w 7"/>
                  <a:gd name="T5" fmla="*/ 6350 h 7"/>
                  <a:gd name="T6" fmla="*/ 0 w 7"/>
                  <a:gd name="T7" fmla="*/ 0 h 7"/>
                  <a:gd name="T8" fmla="*/ 11113 w 7"/>
                  <a:gd name="T9" fmla="*/ 635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7" name="Freeform 43"/>
              <p:cNvSpPr>
                <a:spLocks/>
              </p:cNvSpPr>
              <p:nvPr/>
            </p:nvSpPr>
            <p:spPr bwMode="auto">
              <a:xfrm>
                <a:off x="7397751" y="4413251"/>
                <a:ext cx="138113" cy="169863"/>
              </a:xfrm>
              <a:custGeom>
                <a:avLst/>
                <a:gdLst>
                  <a:gd name="T0" fmla="*/ 138113 w 87"/>
                  <a:gd name="T1" fmla="*/ 4763 h 107"/>
                  <a:gd name="T2" fmla="*/ 127000 w 87"/>
                  <a:gd name="T3" fmla="*/ 0 h 107"/>
                  <a:gd name="T4" fmla="*/ 0 w 87"/>
                  <a:gd name="T5" fmla="*/ 163513 h 107"/>
                  <a:gd name="T6" fmla="*/ 11113 w 87"/>
                  <a:gd name="T7" fmla="*/ 169863 h 107"/>
                  <a:gd name="T8" fmla="*/ 138113 w 87"/>
                  <a:gd name="T9" fmla="*/ 4763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107">
                    <a:moveTo>
                      <a:pt x="87" y="3"/>
                    </a:moveTo>
                    <a:lnTo>
                      <a:pt x="80" y="0"/>
                    </a:lnTo>
                    <a:lnTo>
                      <a:pt x="0" y="103"/>
                    </a:lnTo>
                    <a:lnTo>
                      <a:pt x="7" y="107"/>
                    </a:lnTo>
                    <a:lnTo>
                      <a:pt x="87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Rectangle 44"/>
              <p:cNvSpPr>
                <a:spLocks noChangeArrowheads="1"/>
              </p:cNvSpPr>
              <p:nvPr/>
            </p:nvSpPr>
            <p:spPr bwMode="auto">
              <a:xfrm>
                <a:off x="7397751" y="4576763"/>
                <a:ext cx="11113" cy="635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9" name="Freeform 45"/>
              <p:cNvSpPr>
                <a:spLocks/>
              </p:cNvSpPr>
              <p:nvPr/>
            </p:nvSpPr>
            <p:spPr bwMode="auto">
              <a:xfrm>
                <a:off x="7392989" y="3776663"/>
                <a:ext cx="230187" cy="800100"/>
              </a:xfrm>
              <a:custGeom>
                <a:avLst/>
                <a:gdLst>
                  <a:gd name="T0" fmla="*/ 4762 w 145"/>
                  <a:gd name="T1" fmla="*/ 800100 h 504"/>
                  <a:gd name="T2" fmla="*/ 0 w 145"/>
                  <a:gd name="T3" fmla="*/ 668338 h 504"/>
                  <a:gd name="T4" fmla="*/ 0 w 145"/>
                  <a:gd name="T5" fmla="*/ 668338 h 504"/>
                  <a:gd name="T6" fmla="*/ 0 w 145"/>
                  <a:gd name="T7" fmla="*/ 668338 h 504"/>
                  <a:gd name="T8" fmla="*/ 15875 w 145"/>
                  <a:gd name="T9" fmla="*/ 531813 h 504"/>
                  <a:gd name="T10" fmla="*/ 15875 w 145"/>
                  <a:gd name="T11" fmla="*/ 531813 h 504"/>
                  <a:gd name="T12" fmla="*/ 15875 w 145"/>
                  <a:gd name="T13" fmla="*/ 531813 h 504"/>
                  <a:gd name="T14" fmla="*/ 42862 w 145"/>
                  <a:gd name="T15" fmla="*/ 388938 h 504"/>
                  <a:gd name="T16" fmla="*/ 42862 w 145"/>
                  <a:gd name="T17" fmla="*/ 388938 h 504"/>
                  <a:gd name="T18" fmla="*/ 42862 w 145"/>
                  <a:gd name="T19" fmla="*/ 388938 h 504"/>
                  <a:gd name="T20" fmla="*/ 92075 w 145"/>
                  <a:gd name="T21" fmla="*/ 252413 h 504"/>
                  <a:gd name="T22" fmla="*/ 92075 w 145"/>
                  <a:gd name="T23" fmla="*/ 252413 h 504"/>
                  <a:gd name="T24" fmla="*/ 92075 w 145"/>
                  <a:gd name="T25" fmla="*/ 252413 h 504"/>
                  <a:gd name="T26" fmla="*/ 147637 w 145"/>
                  <a:gd name="T27" fmla="*/ 120650 h 504"/>
                  <a:gd name="T28" fmla="*/ 147637 w 145"/>
                  <a:gd name="T29" fmla="*/ 120650 h 504"/>
                  <a:gd name="T30" fmla="*/ 147637 w 145"/>
                  <a:gd name="T31" fmla="*/ 120650 h 504"/>
                  <a:gd name="T32" fmla="*/ 219075 w 145"/>
                  <a:gd name="T33" fmla="*/ 0 h 504"/>
                  <a:gd name="T34" fmla="*/ 219075 w 145"/>
                  <a:gd name="T35" fmla="*/ 0 h 504"/>
                  <a:gd name="T36" fmla="*/ 230187 w 145"/>
                  <a:gd name="T37" fmla="*/ 4763 h 504"/>
                  <a:gd name="T38" fmla="*/ 230187 w 145"/>
                  <a:gd name="T39" fmla="*/ 4763 h 504"/>
                  <a:gd name="T40" fmla="*/ 158750 w 145"/>
                  <a:gd name="T41" fmla="*/ 125413 h 504"/>
                  <a:gd name="T42" fmla="*/ 158750 w 145"/>
                  <a:gd name="T43" fmla="*/ 125413 h 504"/>
                  <a:gd name="T44" fmla="*/ 158750 w 145"/>
                  <a:gd name="T45" fmla="*/ 125413 h 504"/>
                  <a:gd name="T46" fmla="*/ 103187 w 145"/>
                  <a:gd name="T47" fmla="*/ 257175 h 504"/>
                  <a:gd name="T48" fmla="*/ 103187 w 145"/>
                  <a:gd name="T49" fmla="*/ 257175 h 504"/>
                  <a:gd name="T50" fmla="*/ 103187 w 145"/>
                  <a:gd name="T51" fmla="*/ 257175 h 504"/>
                  <a:gd name="T52" fmla="*/ 53975 w 145"/>
                  <a:gd name="T53" fmla="*/ 395288 h 504"/>
                  <a:gd name="T54" fmla="*/ 53975 w 145"/>
                  <a:gd name="T55" fmla="*/ 395288 h 504"/>
                  <a:gd name="T56" fmla="*/ 53975 w 145"/>
                  <a:gd name="T57" fmla="*/ 388938 h 504"/>
                  <a:gd name="T58" fmla="*/ 26987 w 145"/>
                  <a:gd name="T59" fmla="*/ 531813 h 504"/>
                  <a:gd name="T60" fmla="*/ 26987 w 145"/>
                  <a:gd name="T61" fmla="*/ 531813 h 504"/>
                  <a:gd name="T62" fmla="*/ 26987 w 145"/>
                  <a:gd name="T63" fmla="*/ 531813 h 504"/>
                  <a:gd name="T64" fmla="*/ 11112 w 145"/>
                  <a:gd name="T65" fmla="*/ 668338 h 504"/>
                  <a:gd name="T66" fmla="*/ 11112 w 145"/>
                  <a:gd name="T67" fmla="*/ 668338 h 504"/>
                  <a:gd name="T68" fmla="*/ 11112 w 145"/>
                  <a:gd name="T69" fmla="*/ 668338 h 504"/>
                  <a:gd name="T70" fmla="*/ 15875 w 145"/>
                  <a:gd name="T71" fmla="*/ 800100 h 504"/>
                  <a:gd name="T72" fmla="*/ 4762 w 145"/>
                  <a:gd name="T73" fmla="*/ 800100 h 5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5" h="504">
                    <a:moveTo>
                      <a:pt x="3" y="504"/>
                    </a:moveTo>
                    <a:lnTo>
                      <a:pt x="0" y="421"/>
                    </a:lnTo>
                    <a:lnTo>
                      <a:pt x="10" y="335"/>
                    </a:lnTo>
                    <a:lnTo>
                      <a:pt x="27" y="245"/>
                    </a:lnTo>
                    <a:lnTo>
                      <a:pt x="58" y="159"/>
                    </a:lnTo>
                    <a:lnTo>
                      <a:pt x="93" y="76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00" y="79"/>
                    </a:lnTo>
                    <a:lnTo>
                      <a:pt x="65" y="162"/>
                    </a:lnTo>
                    <a:lnTo>
                      <a:pt x="34" y="249"/>
                    </a:lnTo>
                    <a:lnTo>
                      <a:pt x="34" y="245"/>
                    </a:lnTo>
                    <a:lnTo>
                      <a:pt x="17" y="335"/>
                    </a:lnTo>
                    <a:lnTo>
                      <a:pt x="7" y="421"/>
                    </a:lnTo>
                    <a:lnTo>
                      <a:pt x="10" y="504"/>
                    </a:lnTo>
                    <a:lnTo>
                      <a:pt x="3" y="50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Freeform 46"/>
              <p:cNvSpPr>
                <a:spLocks/>
              </p:cNvSpPr>
              <p:nvPr/>
            </p:nvSpPr>
            <p:spPr bwMode="auto">
              <a:xfrm>
                <a:off x="7612063" y="3667125"/>
                <a:ext cx="87312" cy="114300"/>
              </a:xfrm>
              <a:custGeom>
                <a:avLst/>
                <a:gdLst>
                  <a:gd name="T0" fmla="*/ 0 w 55"/>
                  <a:gd name="T1" fmla="*/ 109538 h 72"/>
                  <a:gd name="T2" fmla="*/ 76200 w 55"/>
                  <a:gd name="T3" fmla="*/ 0 h 72"/>
                  <a:gd name="T4" fmla="*/ 82550 w 55"/>
                  <a:gd name="T5" fmla="*/ 0 h 72"/>
                  <a:gd name="T6" fmla="*/ 87312 w 55"/>
                  <a:gd name="T7" fmla="*/ 4763 h 72"/>
                  <a:gd name="T8" fmla="*/ 87312 w 55"/>
                  <a:gd name="T9" fmla="*/ 4763 h 72"/>
                  <a:gd name="T10" fmla="*/ 11112 w 55"/>
                  <a:gd name="T11" fmla="*/ 114300 h 72"/>
                  <a:gd name="T12" fmla="*/ 0 w 55"/>
                  <a:gd name="T13" fmla="*/ 109538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72">
                    <a:moveTo>
                      <a:pt x="0" y="69"/>
                    </a:moveTo>
                    <a:lnTo>
                      <a:pt x="48" y="0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7" y="72"/>
                    </a:lnTo>
                    <a:lnTo>
                      <a:pt x="0" y="6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Freeform 47"/>
              <p:cNvSpPr>
                <a:spLocks/>
              </p:cNvSpPr>
              <p:nvPr/>
            </p:nvSpPr>
            <p:spPr bwMode="auto">
              <a:xfrm>
                <a:off x="7775575" y="3573463"/>
                <a:ext cx="6350" cy="476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6350 w 4"/>
                  <a:gd name="T5" fmla="*/ 4762 h 3"/>
                  <a:gd name="T6" fmla="*/ 6350 w 4"/>
                  <a:gd name="T7" fmla="*/ 4762 h 3"/>
                  <a:gd name="T8" fmla="*/ 0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Freeform 48"/>
              <p:cNvSpPr>
                <a:spLocks/>
              </p:cNvSpPr>
              <p:nvPr/>
            </p:nvSpPr>
            <p:spPr bwMode="auto">
              <a:xfrm>
                <a:off x="7694613" y="3573464"/>
                <a:ext cx="87312" cy="98425"/>
              </a:xfrm>
              <a:custGeom>
                <a:avLst/>
                <a:gdLst>
                  <a:gd name="T0" fmla="*/ 0 w 55"/>
                  <a:gd name="T1" fmla="*/ 93663 h 62"/>
                  <a:gd name="T2" fmla="*/ 4762 w 55"/>
                  <a:gd name="T3" fmla="*/ 98425 h 62"/>
                  <a:gd name="T4" fmla="*/ 87312 w 55"/>
                  <a:gd name="T5" fmla="*/ 4763 h 62"/>
                  <a:gd name="T6" fmla="*/ 80962 w 55"/>
                  <a:gd name="T7" fmla="*/ 0 h 62"/>
                  <a:gd name="T8" fmla="*/ 0 w 55"/>
                  <a:gd name="T9" fmla="*/ 9366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2">
                    <a:moveTo>
                      <a:pt x="0" y="59"/>
                    </a:moveTo>
                    <a:lnTo>
                      <a:pt x="3" y="62"/>
                    </a:lnTo>
                    <a:lnTo>
                      <a:pt x="55" y="3"/>
                    </a:lnTo>
                    <a:lnTo>
                      <a:pt x="51" y="0"/>
                    </a:lnTo>
                    <a:lnTo>
                      <a:pt x="0" y="5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Rectangle 49"/>
              <p:cNvSpPr>
                <a:spLocks noChangeArrowheads="1"/>
              </p:cNvSpPr>
              <p:nvPr/>
            </p:nvSpPr>
            <p:spPr bwMode="auto">
              <a:xfrm>
                <a:off x="6378575" y="4121151"/>
                <a:ext cx="6350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4" name="Freeform 50"/>
              <p:cNvSpPr>
                <a:spLocks/>
              </p:cNvSpPr>
              <p:nvPr/>
            </p:nvSpPr>
            <p:spPr bwMode="auto">
              <a:xfrm>
                <a:off x="6384926" y="4121151"/>
                <a:ext cx="815975" cy="269875"/>
              </a:xfrm>
              <a:custGeom>
                <a:avLst/>
                <a:gdLst>
                  <a:gd name="T0" fmla="*/ 0 w 514"/>
                  <a:gd name="T1" fmla="*/ 0 h 170"/>
                  <a:gd name="T2" fmla="*/ 147638 w 514"/>
                  <a:gd name="T3" fmla="*/ 11113 h 170"/>
                  <a:gd name="T4" fmla="*/ 147638 w 514"/>
                  <a:gd name="T5" fmla="*/ 11113 h 170"/>
                  <a:gd name="T6" fmla="*/ 147638 w 514"/>
                  <a:gd name="T7" fmla="*/ 11113 h 170"/>
                  <a:gd name="T8" fmla="*/ 295275 w 514"/>
                  <a:gd name="T9" fmla="*/ 39688 h 170"/>
                  <a:gd name="T10" fmla="*/ 295275 w 514"/>
                  <a:gd name="T11" fmla="*/ 39688 h 170"/>
                  <a:gd name="T12" fmla="*/ 295275 w 514"/>
                  <a:gd name="T13" fmla="*/ 39688 h 170"/>
                  <a:gd name="T14" fmla="*/ 438150 w 514"/>
                  <a:gd name="T15" fmla="*/ 71438 h 170"/>
                  <a:gd name="T16" fmla="*/ 442913 w 514"/>
                  <a:gd name="T17" fmla="*/ 71438 h 170"/>
                  <a:gd name="T18" fmla="*/ 442913 w 514"/>
                  <a:gd name="T19" fmla="*/ 71438 h 170"/>
                  <a:gd name="T20" fmla="*/ 574675 w 514"/>
                  <a:gd name="T21" fmla="*/ 122238 h 170"/>
                  <a:gd name="T22" fmla="*/ 574675 w 514"/>
                  <a:gd name="T23" fmla="*/ 122238 h 170"/>
                  <a:gd name="T24" fmla="*/ 574675 w 514"/>
                  <a:gd name="T25" fmla="*/ 122238 h 170"/>
                  <a:gd name="T26" fmla="*/ 700088 w 514"/>
                  <a:gd name="T27" fmla="*/ 182563 h 170"/>
                  <a:gd name="T28" fmla="*/ 700088 w 514"/>
                  <a:gd name="T29" fmla="*/ 182563 h 170"/>
                  <a:gd name="T30" fmla="*/ 700088 w 514"/>
                  <a:gd name="T31" fmla="*/ 182563 h 170"/>
                  <a:gd name="T32" fmla="*/ 815975 w 514"/>
                  <a:gd name="T33" fmla="*/ 258763 h 170"/>
                  <a:gd name="T34" fmla="*/ 815975 w 514"/>
                  <a:gd name="T35" fmla="*/ 258763 h 170"/>
                  <a:gd name="T36" fmla="*/ 809625 w 514"/>
                  <a:gd name="T37" fmla="*/ 269875 h 170"/>
                  <a:gd name="T38" fmla="*/ 809625 w 514"/>
                  <a:gd name="T39" fmla="*/ 269875 h 170"/>
                  <a:gd name="T40" fmla="*/ 695325 w 514"/>
                  <a:gd name="T41" fmla="*/ 192088 h 170"/>
                  <a:gd name="T42" fmla="*/ 695325 w 514"/>
                  <a:gd name="T43" fmla="*/ 192088 h 170"/>
                  <a:gd name="T44" fmla="*/ 695325 w 514"/>
                  <a:gd name="T45" fmla="*/ 192088 h 170"/>
                  <a:gd name="T46" fmla="*/ 569913 w 514"/>
                  <a:gd name="T47" fmla="*/ 131763 h 170"/>
                  <a:gd name="T48" fmla="*/ 569913 w 514"/>
                  <a:gd name="T49" fmla="*/ 131763 h 170"/>
                  <a:gd name="T50" fmla="*/ 569913 w 514"/>
                  <a:gd name="T51" fmla="*/ 131763 h 170"/>
                  <a:gd name="T52" fmla="*/ 438150 w 514"/>
                  <a:gd name="T53" fmla="*/ 82550 h 170"/>
                  <a:gd name="T54" fmla="*/ 438150 w 514"/>
                  <a:gd name="T55" fmla="*/ 82550 h 170"/>
                  <a:gd name="T56" fmla="*/ 438150 w 514"/>
                  <a:gd name="T57" fmla="*/ 82550 h 170"/>
                  <a:gd name="T58" fmla="*/ 295275 w 514"/>
                  <a:gd name="T59" fmla="*/ 50800 h 170"/>
                  <a:gd name="T60" fmla="*/ 295275 w 514"/>
                  <a:gd name="T61" fmla="*/ 50800 h 170"/>
                  <a:gd name="T62" fmla="*/ 295275 w 514"/>
                  <a:gd name="T63" fmla="*/ 50800 h 170"/>
                  <a:gd name="T64" fmla="*/ 147638 w 514"/>
                  <a:gd name="T65" fmla="*/ 22225 h 170"/>
                  <a:gd name="T66" fmla="*/ 147638 w 514"/>
                  <a:gd name="T67" fmla="*/ 22225 h 170"/>
                  <a:gd name="T68" fmla="*/ 147638 w 514"/>
                  <a:gd name="T69" fmla="*/ 22225 h 170"/>
                  <a:gd name="T70" fmla="*/ 0 w 514"/>
                  <a:gd name="T71" fmla="*/ 11113 h 170"/>
                  <a:gd name="T72" fmla="*/ 0 w 514"/>
                  <a:gd name="T73" fmla="*/ 0 h 1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14" h="170">
                    <a:moveTo>
                      <a:pt x="0" y="0"/>
                    </a:moveTo>
                    <a:lnTo>
                      <a:pt x="93" y="7"/>
                    </a:lnTo>
                    <a:lnTo>
                      <a:pt x="186" y="25"/>
                    </a:lnTo>
                    <a:lnTo>
                      <a:pt x="276" y="45"/>
                    </a:lnTo>
                    <a:lnTo>
                      <a:pt x="279" y="45"/>
                    </a:lnTo>
                    <a:lnTo>
                      <a:pt x="362" y="77"/>
                    </a:lnTo>
                    <a:lnTo>
                      <a:pt x="441" y="115"/>
                    </a:lnTo>
                    <a:lnTo>
                      <a:pt x="514" y="163"/>
                    </a:lnTo>
                    <a:lnTo>
                      <a:pt x="510" y="170"/>
                    </a:lnTo>
                    <a:lnTo>
                      <a:pt x="438" y="121"/>
                    </a:lnTo>
                    <a:lnTo>
                      <a:pt x="359" y="83"/>
                    </a:lnTo>
                    <a:lnTo>
                      <a:pt x="276" y="52"/>
                    </a:lnTo>
                    <a:lnTo>
                      <a:pt x="186" y="32"/>
                    </a:lnTo>
                    <a:lnTo>
                      <a:pt x="93" y="14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Freeform 51"/>
              <p:cNvSpPr>
                <a:spLocks/>
              </p:cNvSpPr>
              <p:nvPr/>
            </p:nvSpPr>
            <p:spPr bwMode="auto">
              <a:xfrm>
                <a:off x="7194550" y="4379914"/>
                <a:ext cx="115888" cy="98425"/>
              </a:xfrm>
              <a:custGeom>
                <a:avLst/>
                <a:gdLst>
                  <a:gd name="T0" fmla="*/ 6350 w 73"/>
                  <a:gd name="T1" fmla="*/ 0 h 62"/>
                  <a:gd name="T2" fmla="*/ 115888 w 73"/>
                  <a:gd name="T3" fmla="*/ 87313 h 62"/>
                  <a:gd name="T4" fmla="*/ 115888 w 73"/>
                  <a:gd name="T5" fmla="*/ 93663 h 62"/>
                  <a:gd name="T6" fmla="*/ 111125 w 73"/>
                  <a:gd name="T7" fmla="*/ 98425 h 62"/>
                  <a:gd name="T8" fmla="*/ 111125 w 73"/>
                  <a:gd name="T9" fmla="*/ 98425 h 62"/>
                  <a:gd name="T10" fmla="*/ 0 w 73"/>
                  <a:gd name="T11" fmla="*/ 11113 h 62"/>
                  <a:gd name="T12" fmla="*/ 6350 w 73"/>
                  <a:gd name="T13" fmla="*/ 0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62">
                    <a:moveTo>
                      <a:pt x="4" y="0"/>
                    </a:moveTo>
                    <a:lnTo>
                      <a:pt x="73" y="55"/>
                    </a:lnTo>
                    <a:lnTo>
                      <a:pt x="73" y="59"/>
                    </a:lnTo>
                    <a:lnTo>
                      <a:pt x="70" y="62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Freeform 52"/>
              <p:cNvSpPr>
                <a:spLocks/>
              </p:cNvSpPr>
              <p:nvPr/>
            </p:nvSpPr>
            <p:spPr bwMode="auto">
              <a:xfrm>
                <a:off x="7404101" y="4576763"/>
                <a:ext cx="4763" cy="6350"/>
              </a:xfrm>
              <a:custGeom>
                <a:avLst/>
                <a:gdLst>
                  <a:gd name="T0" fmla="*/ 4763 w 3"/>
                  <a:gd name="T1" fmla="*/ 0 h 4"/>
                  <a:gd name="T2" fmla="*/ 4763 w 3"/>
                  <a:gd name="T3" fmla="*/ 0 h 4"/>
                  <a:gd name="T4" fmla="*/ 0 w 3"/>
                  <a:gd name="T5" fmla="*/ 6350 h 4"/>
                  <a:gd name="T6" fmla="*/ 0 w 3"/>
                  <a:gd name="T7" fmla="*/ 6350 h 4"/>
                  <a:gd name="T8" fmla="*/ 476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Freeform 53"/>
              <p:cNvSpPr>
                <a:spLocks/>
              </p:cNvSpPr>
              <p:nvPr/>
            </p:nvSpPr>
            <p:spPr bwMode="auto">
              <a:xfrm>
                <a:off x="7305675" y="4473575"/>
                <a:ext cx="103188" cy="109538"/>
              </a:xfrm>
              <a:custGeom>
                <a:avLst/>
                <a:gdLst>
                  <a:gd name="T0" fmla="*/ 4763 w 65"/>
                  <a:gd name="T1" fmla="*/ 0 h 69"/>
                  <a:gd name="T2" fmla="*/ 0 w 65"/>
                  <a:gd name="T3" fmla="*/ 4763 h 69"/>
                  <a:gd name="T4" fmla="*/ 98425 w 65"/>
                  <a:gd name="T5" fmla="*/ 109538 h 69"/>
                  <a:gd name="T6" fmla="*/ 103188 w 65"/>
                  <a:gd name="T7" fmla="*/ 103188 h 69"/>
                  <a:gd name="T8" fmla="*/ 4763 w 65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69">
                    <a:moveTo>
                      <a:pt x="3" y="0"/>
                    </a:moveTo>
                    <a:lnTo>
                      <a:pt x="0" y="3"/>
                    </a:lnTo>
                    <a:lnTo>
                      <a:pt x="62" y="69"/>
                    </a:lnTo>
                    <a:lnTo>
                      <a:pt x="65" y="65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Rectangle 54"/>
              <p:cNvSpPr>
                <a:spLocks noChangeArrowheads="1"/>
              </p:cNvSpPr>
              <p:nvPr/>
            </p:nvSpPr>
            <p:spPr bwMode="auto">
              <a:xfrm>
                <a:off x="8899525" y="3140076"/>
                <a:ext cx="6350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9" name="Freeform 55"/>
              <p:cNvSpPr>
                <a:spLocks/>
              </p:cNvSpPr>
              <p:nvPr/>
            </p:nvSpPr>
            <p:spPr bwMode="auto">
              <a:xfrm>
                <a:off x="8005763" y="3095626"/>
                <a:ext cx="893762" cy="219075"/>
              </a:xfrm>
              <a:custGeom>
                <a:avLst/>
                <a:gdLst>
                  <a:gd name="T0" fmla="*/ 893762 w 563"/>
                  <a:gd name="T1" fmla="*/ 55563 h 138"/>
                  <a:gd name="T2" fmla="*/ 723900 w 563"/>
                  <a:gd name="T3" fmla="*/ 22225 h 138"/>
                  <a:gd name="T4" fmla="*/ 723900 w 563"/>
                  <a:gd name="T5" fmla="*/ 22225 h 138"/>
                  <a:gd name="T6" fmla="*/ 723900 w 563"/>
                  <a:gd name="T7" fmla="*/ 22225 h 138"/>
                  <a:gd name="T8" fmla="*/ 565150 w 563"/>
                  <a:gd name="T9" fmla="*/ 11113 h 138"/>
                  <a:gd name="T10" fmla="*/ 565150 w 563"/>
                  <a:gd name="T11" fmla="*/ 11113 h 138"/>
                  <a:gd name="T12" fmla="*/ 565150 w 563"/>
                  <a:gd name="T13" fmla="*/ 11113 h 138"/>
                  <a:gd name="T14" fmla="*/ 411162 w 563"/>
                  <a:gd name="T15" fmla="*/ 26988 h 138"/>
                  <a:gd name="T16" fmla="*/ 411162 w 563"/>
                  <a:gd name="T17" fmla="*/ 26988 h 138"/>
                  <a:gd name="T18" fmla="*/ 411162 w 563"/>
                  <a:gd name="T19" fmla="*/ 26988 h 138"/>
                  <a:gd name="T20" fmla="*/ 269875 w 563"/>
                  <a:gd name="T21" fmla="*/ 60325 h 138"/>
                  <a:gd name="T22" fmla="*/ 274637 w 563"/>
                  <a:gd name="T23" fmla="*/ 60325 h 138"/>
                  <a:gd name="T24" fmla="*/ 274637 w 563"/>
                  <a:gd name="T25" fmla="*/ 60325 h 138"/>
                  <a:gd name="T26" fmla="*/ 138112 w 563"/>
                  <a:gd name="T27" fmla="*/ 127000 h 138"/>
                  <a:gd name="T28" fmla="*/ 138112 w 563"/>
                  <a:gd name="T29" fmla="*/ 127000 h 138"/>
                  <a:gd name="T30" fmla="*/ 138112 w 563"/>
                  <a:gd name="T31" fmla="*/ 127000 h 138"/>
                  <a:gd name="T32" fmla="*/ 6350 w 563"/>
                  <a:gd name="T33" fmla="*/ 219075 h 138"/>
                  <a:gd name="T34" fmla="*/ 6350 w 563"/>
                  <a:gd name="T35" fmla="*/ 219075 h 138"/>
                  <a:gd name="T36" fmla="*/ 0 w 563"/>
                  <a:gd name="T37" fmla="*/ 214313 h 138"/>
                  <a:gd name="T38" fmla="*/ 0 w 563"/>
                  <a:gd name="T39" fmla="*/ 207963 h 138"/>
                  <a:gd name="T40" fmla="*/ 131762 w 563"/>
                  <a:gd name="T41" fmla="*/ 115888 h 138"/>
                  <a:gd name="T42" fmla="*/ 131762 w 563"/>
                  <a:gd name="T43" fmla="*/ 115888 h 138"/>
                  <a:gd name="T44" fmla="*/ 131762 w 563"/>
                  <a:gd name="T45" fmla="*/ 115888 h 138"/>
                  <a:gd name="T46" fmla="*/ 269875 w 563"/>
                  <a:gd name="T47" fmla="*/ 49213 h 138"/>
                  <a:gd name="T48" fmla="*/ 269875 w 563"/>
                  <a:gd name="T49" fmla="*/ 49213 h 138"/>
                  <a:gd name="T50" fmla="*/ 269875 w 563"/>
                  <a:gd name="T51" fmla="*/ 49213 h 138"/>
                  <a:gd name="T52" fmla="*/ 411162 w 563"/>
                  <a:gd name="T53" fmla="*/ 15875 h 138"/>
                  <a:gd name="T54" fmla="*/ 411162 w 563"/>
                  <a:gd name="T55" fmla="*/ 15875 h 138"/>
                  <a:gd name="T56" fmla="*/ 411162 w 563"/>
                  <a:gd name="T57" fmla="*/ 15875 h 138"/>
                  <a:gd name="T58" fmla="*/ 565150 w 563"/>
                  <a:gd name="T59" fmla="*/ 0 h 138"/>
                  <a:gd name="T60" fmla="*/ 565150 w 563"/>
                  <a:gd name="T61" fmla="*/ 0 h 138"/>
                  <a:gd name="T62" fmla="*/ 565150 w 563"/>
                  <a:gd name="T63" fmla="*/ 0 h 138"/>
                  <a:gd name="T64" fmla="*/ 723900 w 563"/>
                  <a:gd name="T65" fmla="*/ 11113 h 138"/>
                  <a:gd name="T66" fmla="*/ 723900 w 563"/>
                  <a:gd name="T67" fmla="*/ 11113 h 138"/>
                  <a:gd name="T68" fmla="*/ 723900 w 563"/>
                  <a:gd name="T69" fmla="*/ 11113 h 138"/>
                  <a:gd name="T70" fmla="*/ 893762 w 563"/>
                  <a:gd name="T71" fmla="*/ 44450 h 138"/>
                  <a:gd name="T72" fmla="*/ 893762 w 563"/>
                  <a:gd name="T73" fmla="*/ 55563 h 1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63" h="138">
                    <a:moveTo>
                      <a:pt x="563" y="35"/>
                    </a:moveTo>
                    <a:lnTo>
                      <a:pt x="456" y="14"/>
                    </a:lnTo>
                    <a:lnTo>
                      <a:pt x="356" y="7"/>
                    </a:lnTo>
                    <a:lnTo>
                      <a:pt x="259" y="17"/>
                    </a:lnTo>
                    <a:lnTo>
                      <a:pt x="170" y="38"/>
                    </a:lnTo>
                    <a:lnTo>
                      <a:pt x="173" y="38"/>
                    </a:lnTo>
                    <a:lnTo>
                      <a:pt x="87" y="80"/>
                    </a:lnTo>
                    <a:lnTo>
                      <a:pt x="4" y="138"/>
                    </a:lnTo>
                    <a:lnTo>
                      <a:pt x="0" y="135"/>
                    </a:lnTo>
                    <a:lnTo>
                      <a:pt x="0" y="131"/>
                    </a:lnTo>
                    <a:lnTo>
                      <a:pt x="83" y="73"/>
                    </a:lnTo>
                    <a:lnTo>
                      <a:pt x="170" y="31"/>
                    </a:lnTo>
                    <a:lnTo>
                      <a:pt x="259" y="10"/>
                    </a:lnTo>
                    <a:lnTo>
                      <a:pt x="356" y="0"/>
                    </a:lnTo>
                    <a:lnTo>
                      <a:pt x="456" y="7"/>
                    </a:lnTo>
                    <a:lnTo>
                      <a:pt x="563" y="28"/>
                    </a:lnTo>
                    <a:lnTo>
                      <a:pt x="563" y="3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Freeform 56"/>
              <p:cNvSpPr>
                <a:spLocks/>
              </p:cNvSpPr>
              <p:nvPr/>
            </p:nvSpPr>
            <p:spPr bwMode="auto">
              <a:xfrm>
                <a:off x="7880351" y="3309938"/>
                <a:ext cx="131763" cy="120650"/>
              </a:xfrm>
              <a:custGeom>
                <a:avLst/>
                <a:gdLst>
                  <a:gd name="T0" fmla="*/ 131763 w 83"/>
                  <a:gd name="T1" fmla="*/ 4763 h 76"/>
                  <a:gd name="T2" fmla="*/ 11113 w 83"/>
                  <a:gd name="T3" fmla="*/ 120650 h 76"/>
                  <a:gd name="T4" fmla="*/ 11113 w 83"/>
                  <a:gd name="T5" fmla="*/ 120650 h 76"/>
                  <a:gd name="T6" fmla="*/ 0 w 83"/>
                  <a:gd name="T7" fmla="*/ 114300 h 76"/>
                  <a:gd name="T8" fmla="*/ 4763 w 83"/>
                  <a:gd name="T9" fmla="*/ 114300 h 76"/>
                  <a:gd name="T10" fmla="*/ 125413 w 83"/>
                  <a:gd name="T11" fmla="*/ 0 h 76"/>
                  <a:gd name="T12" fmla="*/ 131763 w 83"/>
                  <a:gd name="T13" fmla="*/ 476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76">
                    <a:moveTo>
                      <a:pt x="83" y="3"/>
                    </a:moveTo>
                    <a:lnTo>
                      <a:pt x="7" y="76"/>
                    </a:lnTo>
                    <a:lnTo>
                      <a:pt x="0" y="72"/>
                    </a:lnTo>
                    <a:lnTo>
                      <a:pt x="3" y="72"/>
                    </a:lnTo>
                    <a:lnTo>
                      <a:pt x="79" y="0"/>
                    </a:lnTo>
                    <a:lnTo>
                      <a:pt x="83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Freeform 57"/>
              <p:cNvSpPr>
                <a:spLocks/>
              </p:cNvSpPr>
              <p:nvPr/>
            </p:nvSpPr>
            <p:spPr bwMode="auto">
              <a:xfrm>
                <a:off x="7770813" y="3567113"/>
                <a:ext cx="11112" cy="11112"/>
              </a:xfrm>
              <a:custGeom>
                <a:avLst/>
                <a:gdLst>
                  <a:gd name="T0" fmla="*/ 11112 w 7"/>
                  <a:gd name="T1" fmla="*/ 6350 h 7"/>
                  <a:gd name="T2" fmla="*/ 11112 w 7"/>
                  <a:gd name="T3" fmla="*/ 11112 h 7"/>
                  <a:gd name="T4" fmla="*/ 0 w 7"/>
                  <a:gd name="T5" fmla="*/ 6350 h 7"/>
                  <a:gd name="T6" fmla="*/ 0 w 7"/>
                  <a:gd name="T7" fmla="*/ 0 h 7"/>
                  <a:gd name="T8" fmla="*/ 11112 w 7"/>
                  <a:gd name="T9" fmla="*/ 635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Freeform 58"/>
              <p:cNvSpPr>
                <a:spLocks/>
              </p:cNvSpPr>
              <p:nvPr/>
            </p:nvSpPr>
            <p:spPr bwMode="auto">
              <a:xfrm>
                <a:off x="7770813" y="3424239"/>
                <a:ext cx="120650" cy="149225"/>
              </a:xfrm>
              <a:custGeom>
                <a:avLst/>
                <a:gdLst>
                  <a:gd name="T0" fmla="*/ 120650 w 76"/>
                  <a:gd name="T1" fmla="*/ 6350 h 94"/>
                  <a:gd name="T2" fmla="*/ 109538 w 76"/>
                  <a:gd name="T3" fmla="*/ 0 h 94"/>
                  <a:gd name="T4" fmla="*/ 0 w 76"/>
                  <a:gd name="T5" fmla="*/ 142875 h 94"/>
                  <a:gd name="T6" fmla="*/ 11113 w 76"/>
                  <a:gd name="T7" fmla="*/ 149225 h 94"/>
                  <a:gd name="T8" fmla="*/ 120650 w 76"/>
                  <a:gd name="T9" fmla="*/ 635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94">
                    <a:moveTo>
                      <a:pt x="76" y="4"/>
                    </a:moveTo>
                    <a:lnTo>
                      <a:pt x="69" y="0"/>
                    </a:lnTo>
                    <a:lnTo>
                      <a:pt x="0" y="90"/>
                    </a:lnTo>
                    <a:lnTo>
                      <a:pt x="7" y="94"/>
                    </a:lnTo>
                    <a:lnTo>
                      <a:pt x="76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3" name="Freeform 59"/>
              <p:cNvSpPr>
                <a:spLocks/>
              </p:cNvSpPr>
              <p:nvPr/>
            </p:nvSpPr>
            <p:spPr bwMode="auto">
              <a:xfrm>
                <a:off x="8526463" y="5000626"/>
                <a:ext cx="11112" cy="11113"/>
              </a:xfrm>
              <a:custGeom>
                <a:avLst/>
                <a:gdLst>
                  <a:gd name="T0" fmla="*/ 6350 w 7"/>
                  <a:gd name="T1" fmla="*/ 11113 h 7"/>
                  <a:gd name="T2" fmla="*/ 11112 w 7"/>
                  <a:gd name="T3" fmla="*/ 11113 h 7"/>
                  <a:gd name="T4" fmla="*/ 6350 w 7"/>
                  <a:gd name="T5" fmla="*/ 0 h 7"/>
                  <a:gd name="T6" fmla="*/ 0 w 7"/>
                  <a:gd name="T7" fmla="*/ 0 h 7"/>
                  <a:gd name="T8" fmla="*/ 635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Freeform 60"/>
              <p:cNvSpPr>
                <a:spLocks/>
              </p:cNvSpPr>
              <p:nvPr/>
            </p:nvSpPr>
            <p:spPr bwMode="auto">
              <a:xfrm>
                <a:off x="6619875" y="4879975"/>
                <a:ext cx="1912938" cy="393700"/>
              </a:xfrm>
              <a:custGeom>
                <a:avLst/>
                <a:gdLst>
                  <a:gd name="T0" fmla="*/ 1765300 w 1205"/>
                  <a:gd name="T1" fmla="*/ 212725 h 248"/>
                  <a:gd name="T2" fmla="*/ 1765300 w 1205"/>
                  <a:gd name="T3" fmla="*/ 212725 h 248"/>
                  <a:gd name="T4" fmla="*/ 1611313 w 1205"/>
                  <a:gd name="T5" fmla="*/ 279400 h 248"/>
                  <a:gd name="T6" fmla="*/ 1463675 w 1205"/>
                  <a:gd name="T7" fmla="*/ 328613 h 248"/>
                  <a:gd name="T8" fmla="*/ 1457325 w 1205"/>
                  <a:gd name="T9" fmla="*/ 328613 h 248"/>
                  <a:gd name="T10" fmla="*/ 1309688 w 1205"/>
                  <a:gd name="T11" fmla="*/ 361950 h 248"/>
                  <a:gd name="T12" fmla="*/ 1162050 w 1205"/>
                  <a:gd name="T13" fmla="*/ 384175 h 248"/>
                  <a:gd name="T14" fmla="*/ 1162050 w 1205"/>
                  <a:gd name="T15" fmla="*/ 384175 h 248"/>
                  <a:gd name="T16" fmla="*/ 1019175 w 1205"/>
                  <a:gd name="T17" fmla="*/ 393700 h 248"/>
                  <a:gd name="T18" fmla="*/ 876300 w 1205"/>
                  <a:gd name="T19" fmla="*/ 388938 h 248"/>
                  <a:gd name="T20" fmla="*/ 876300 w 1205"/>
                  <a:gd name="T21" fmla="*/ 388938 h 248"/>
                  <a:gd name="T22" fmla="*/ 735013 w 1205"/>
                  <a:gd name="T23" fmla="*/ 366713 h 248"/>
                  <a:gd name="T24" fmla="*/ 596900 w 1205"/>
                  <a:gd name="T25" fmla="*/ 339725 h 248"/>
                  <a:gd name="T26" fmla="*/ 596900 w 1205"/>
                  <a:gd name="T27" fmla="*/ 339725 h 248"/>
                  <a:gd name="T28" fmla="*/ 465138 w 1205"/>
                  <a:gd name="T29" fmla="*/ 295275 h 248"/>
                  <a:gd name="T30" fmla="*/ 339725 w 1205"/>
                  <a:gd name="T31" fmla="*/ 241300 h 248"/>
                  <a:gd name="T32" fmla="*/ 339725 w 1205"/>
                  <a:gd name="T33" fmla="*/ 241300 h 248"/>
                  <a:gd name="T34" fmla="*/ 219075 w 1205"/>
                  <a:gd name="T35" fmla="*/ 174625 h 248"/>
                  <a:gd name="T36" fmla="*/ 109538 w 1205"/>
                  <a:gd name="T37" fmla="*/ 98425 h 248"/>
                  <a:gd name="T38" fmla="*/ 109538 w 1205"/>
                  <a:gd name="T39" fmla="*/ 98425 h 248"/>
                  <a:gd name="T40" fmla="*/ 0 w 1205"/>
                  <a:gd name="T41" fmla="*/ 9525 h 248"/>
                  <a:gd name="T42" fmla="*/ 4763 w 1205"/>
                  <a:gd name="T43" fmla="*/ 0 h 248"/>
                  <a:gd name="T44" fmla="*/ 115888 w 1205"/>
                  <a:gd name="T45" fmla="*/ 87313 h 248"/>
                  <a:gd name="T46" fmla="*/ 225425 w 1205"/>
                  <a:gd name="T47" fmla="*/ 163513 h 248"/>
                  <a:gd name="T48" fmla="*/ 225425 w 1205"/>
                  <a:gd name="T49" fmla="*/ 163513 h 248"/>
                  <a:gd name="T50" fmla="*/ 344488 w 1205"/>
                  <a:gd name="T51" fmla="*/ 230188 h 248"/>
                  <a:gd name="T52" fmla="*/ 471488 w 1205"/>
                  <a:gd name="T53" fmla="*/ 284163 h 248"/>
                  <a:gd name="T54" fmla="*/ 471488 w 1205"/>
                  <a:gd name="T55" fmla="*/ 284163 h 248"/>
                  <a:gd name="T56" fmla="*/ 603250 w 1205"/>
                  <a:gd name="T57" fmla="*/ 328613 h 248"/>
                  <a:gd name="T58" fmla="*/ 735013 w 1205"/>
                  <a:gd name="T59" fmla="*/ 355600 h 248"/>
                  <a:gd name="T60" fmla="*/ 735013 w 1205"/>
                  <a:gd name="T61" fmla="*/ 355600 h 248"/>
                  <a:gd name="T62" fmla="*/ 876300 w 1205"/>
                  <a:gd name="T63" fmla="*/ 377825 h 248"/>
                  <a:gd name="T64" fmla="*/ 1019175 w 1205"/>
                  <a:gd name="T65" fmla="*/ 384175 h 248"/>
                  <a:gd name="T66" fmla="*/ 1019175 w 1205"/>
                  <a:gd name="T67" fmla="*/ 384175 h 248"/>
                  <a:gd name="T68" fmla="*/ 1162050 w 1205"/>
                  <a:gd name="T69" fmla="*/ 373063 h 248"/>
                  <a:gd name="T70" fmla="*/ 1309688 w 1205"/>
                  <a:gd name="T71" fmla="*/ 350838 h 248"/>
                  <a:gd name="T72" fmla="*/ 1309688 w 1205"/>
                  <a:gd name="T73" fmla="*/ 350838 h 248"/>
                  <a:gd name="T74" fmla="*/ 1457325 w 1205"/>
                  <a:gd name="T75" fmla="*/ 317500 h 248"/>
                  <a:gd name="T76" fmla="*/ 1606550 w 1205"/>
                  <a:gd name="T77" fmla="*/ 268288 h 248"/>
                  <a:gd name="T78" fmla="*/ 1606550 w 1205"/>
                  <a:gd name="T79" fmla="*/ 268288 h 248"/>
                  <a:gd name="T80" fmla="*/ 1758950 w 1205"/>
                  <a:gd name="T81" fmla="*/ 201613 h 248"/>
                  <a:gd name="T82" fmla="*/ 1906588 w 1205"/>
                  <a:gd name="T83" fmla="*/ 120650 h 2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05" h="248">
                    <a:moveTo>
                      <a:pt x="1205" y="83"/>
                    </a:moveTo>
                    <a:lnTo>
                      <a:pt x="1112" y="134"/>
                    </a:lnTo>
                    <a:lnTo>
                      <a:pt x="1015" y="176"/>
                    </a:lnTo>
                    <a:lnTo>
                      <a:pt x="922" y="207"/>
                    </a:lnTo>
                    <a:lnTo>
                      <a:pt x="918" y="207"/>
                    </a:lnTo>
                    <a:lnTo>
                      <a:pt x="825" y="228"/>
                    </a:lnTo>
                    <a:lnTo>
                      <a:pt x="732" y="242"/>
                    </a:lnTo>
                    <a:lnTo>
                      <a:pt x="642" y="248"/>
                    </a:lnTo>
                    <a:lnTo>
                      <a:pt x="552" y="245"/>
                    </a:lnTo>
                    <a:lnTo>
                      <a:pt x="463" y="231"/>
                    </a:lnTo>
                    <a:lnTo>
                      <a:pt x="376" y="214"/>
                    </a:lnTo>
                    <a:lnTo>
                      <a:pt x="293" y="186"/>
                    </a:lnTo>
                    <a:lnTo>
                      <a:pt x="214" y="152"/>
                    </a:lnTo>
                    <a:lnTo>
                      <a:pt x="138" y="110"/>
                    </a:lnTo>
                    <a:lnTo>
                      <a:pt x="69" y="62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73" y="55"/>
                    </a:lnTo>
                    <a:lnTo>
                      <a:pt x="142" y="103"/>
                    </a:lnTo>
                    <a:lnTo>
                      <a:pt x="217" y="145"/>
                    </a:lnTo>
                    <a:lnTo>
                      <a:pt x="297" y="179"/>
                    </a:lnTo>
                    <a:lnTo>
                      <a:pt x="380" y="207"/>
                    </a:lnTo>
                    <a:lnTo>
                      <a:pt x="376" y="207"/>
                    </a:lnTo>
                    <a:lnTo>
                      <a:pt x="463" y="224"/>
                    </a:lnTo>
                    <a:lnTo>
                      <a:pt x="552" y="238"/>
                    </a:lnTo>
                    <a:lnTo>
                      <a:pt x="642" y="242"/>
                    </a:lnTo>
                    <a:lnTo>
                      <a:pt x="732" y="235"/>
                    </a:lnTo>
                    <a:lnTo>
                      <a:pt x="825" y="221"/>
                    </a:lnTo>
                    <a:lnTo>
                      <a:pt x="918" y="200"/>
                    </a:lnTo>
                    <a:lnTo>
                      <a:pt x="1012" y="169"/>
                    </a:lnTo>
                    <a:lnTo>
                      <a:pt x="1108" y="127"/>
                    </a:lnTo>
                    <a:lnTo>
                      <a:pt x="1201" y="76"/>
                    </a:lnTo>
                    <a:lnTo>
                      <a:pt x="1205" y="8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Freeform 61"/>
              <p:cNvSpPr>
                <a:spLocks/>
              </p:cNvSpPr>
              <p:nvPr/>
            </p:nvSpPr>
            <p:spPr bwMode="auto">
              <a:xfrm>
                <a:off x="6515100" y="4791076"/>
                <a:ext cx="109538" cy="98425"/>
              </a:xfrm>
              <a:custGeom>
                <a:avLst/>
                <a:gdLst>
                  <a:gd name="T0" fmla="*/ 104775 w 69"/>
                  <a:gd name="T1" fmla="*/ 98425 h 62"/>
                  <a:gd name="T2" fmla="*/ 6350 w 69"/>
                  <a:gd name="T3" fmla="*/ 6350 h 62"/>
                  <a:gd name="T4" fmla="*/ 0 w 69"/>
                  <a:gd name="T5" fmla="*/ 6350 h 62"/>
                  <a:gd name="T6" fmla="*/ 11113 w 69"/>
                  <a:gd name="T7" fmla="*/ 0 h 62"/>
                  <a:gd name="T8" fmla="*/ 11113 w 69"/>
                  <a:gd name="T9" fmla="*/ 0 h 62"/>
                  <a:gd name="T10" fmla="*/ 109538 w 69"/>
                  <a:gd name="T11" fmla="*/ 93663 h 62"/>
                  <a:gd name="T12" fmla="*/ 104775 w 69"/>
                  <a:gd name="T13" fmla="*/ 98425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62">
                    <a:moveTo>
                      <a:pt x="66" y="62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69" y="59"/>
                    </a:lnTo>
                    <a:lnTo>
                      <a:pt x="66" y="6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Freeform 62"/>
              <p:cNvSpPr>
                <a:spLocks/>
              </p:cNvSpPr>
              <p:nvPr/>
            </p:nvSpPr>
            <p:spPr bwMode="auto">
              <a:xfrm>
                <a:off x="6427788" y="4676776"/>
                <a:ext cx="11112" cy="11113"/>
              </a:xfrm>
              <a:custGeom>
                <a:avLst/>
                <a:gdLst>
                  <a:gd name="T0" fmla="*/ 0 w 7"/>
                  <a:gd name="T1" fmla="*/ 11113 h 7"/>
                  <a:gd name="T2" fmla="*/ 0 w 7"/>
                  <a:gd name="T3" fmla="*/ 4763 h 7"/>
                  <a:gd name="T4" fmla="*/ 11112 w 7"/>
                  <a:gd name="T5" fmla="*/ 0 h 7"/>
                  <a:gd name="T6" fmla="*/ 11112 w 7"/>
                  <a:gd name="T7" fmla="*/ 4763 h 7"/>
                  <a:gd name="T8" fmla="*/ 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Freeform 63"/>
              <p:cNvSpPr>
                <a:spLocks/>
              </p:cNvSpPr>
              <p:nvPr/>
            </p:nvSpPr>
            <p:spPr bwMode="auto">
              <a:xfrm>
                <a:off x="6427789" y="4681539"/>
                <a:ext cx="98425" cy="115887"/>
              </a:xfrm>
              <a:custGeom>
                <a:avLst/>
                <a:gdLst>
                  <a:gd name="T0" fmla="*/ 87313 w 62"/>
                  <a:gd name="T1" fmla="*/ 115887 h 73"/>
                  <a:gd name="T2" fmla="*/ 98425 w 62"/>
                  <a:gd name="T3" fmla="*/ 109537 h 73"/>
                  <a:gd name="T4" fmla="*/ 11113 w 62"/>
                  <a:gd name="T5" fmla="*/ 0 h 73"/>
                  <a:gd name="T6" fmla="*/ 0 w 62"/>
                  <a:gd name="T7" fmla="*/ 6350 h 73"/>
                  <a:gd name="T8" fmla="*/ 87313 w 62"/>
                  <a:gd name="T9" fmla="*/ 115887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73">
                    <a:moveTo>
                      <a:pt x="55" y="73"/>
                    </a:moveTo>
                    <a:lnTo>
                      <a:pt x="62" y="69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55" y="7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Freeform 64"/>
              <p:cNvSpPr>
                <a:spLocks/>
              </p:cNvSpPr>
              <p:nvPr/>
            </p:nvSpPr>
            <p:spPr bwMode="auto">
              <a:xfrm>
                <a:off x="6378576" y="4127501"/>
                <a:ext cx="11113" cy="1111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4763 h 7"/>
                  <a:gd name="T4" fmla="*/ 11113 w 7"/>
                  <a:gd name="T5" fmla="*/ 11113 h 7"/>
                  <a:gd name="T6" fmla="*/ 11113 w 7"/>
                  <a:gd name="T7" fmla="*/ 4763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3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Freeform 65"/>
              <p:cNvSpPr>
                <a:spLocks/>
              </p:cNvSpPr>
              <p:nvPr/>
            </p:nvSpPr>
            <p:spPr bwMode="auto">
              <a:xfrm>
                <a:off x="6378576" y="2887663"/>
                <a:ext cx="2257425" cy="1244600"/>
              </a:xfrm>
              <a:custGeom>
                <a:avLst/>
                <a:gdLst>
                  <a:gd name="T0" fmla="*/ 82550 w 1422"/>
                  <a:gd name="T1" fmla="*/ 1014413 h 784"/>
                  <a:gd name="T2" fmla="*/ 82550 w 1422"/>
                  <a:gd name="T3" fmla="*/ 1014413 h 784"/>
                  <a:gd name="T4" fmla="*/ 192088 w 1422"/>
                  <a:gd name="T5" fmla="*/ 817563 h 784"/>
                  <a:gd name="T6" fmla="*/ 317500 w 1422"/>
                  <a:gd name="T7" fmla="*/ 641350 h 784"/>
                  <a:gd name="T8" fmla="*/ 323850 w 1422"/>
                  <a:gd name="T9" fmla="*/ 641350 h 784"/>
                  <a:gd name="T10" fmla="*/ 471488 w 1422"/>
                  <a:gd name="T11" fmla="*/ 476250 h 784"/>
                  <a:gd name="T12" fmla="*/ 636588 w 1422"/>
                  <a:gd name="T13" fmla="*/ 344488 h 784"/>
                  <a:gd name="T14" fmla="*/ 636588 w 1422"/>
                  <a:gd name="T15" fmla="*/ 344488 h 784"/>
                  <a:gd name="T16" fmla="*/ 806450 w 1422"/>
                  <a:gd name="T17" fmla="*/ 234950 h 784"/>
                  <a:gd name="T18" fmla="*/ 987425 w 1422"/>
                  <a:gd name="T19" fmla="*/ 147638 h 784"/>
                  <a:gd name="T20" fmla="*/ 987425 w 1422"/>
                  <a:gd name="T21" fmla="*/ 147638 h 784"/>
                  <a:gd name="T22" fmla="*/ 1177925 w 1422"/>
                  <a:gd name="T23" fmla="*/ 82550 h 784"/>
                  <a:gd name="T24" fmla="*/ 1365250 w 1422"/>
                  <a:gd name="T25" fmla="*/ 31750 h 784"/>
                  <a:gd name="T26" fmla="*/ 1365250 w 1422"/>
                  <a:gd name="T27" fmla="*/ 31750 h 784"/>
                  <a:gd name="T28" fmla="*/ 1557338 w 1422"/>
                  <a:gd name="T29" fmla="*/ 4763 h 784"/>
                  <a:gd name="T30" fmla="*/ 1743075 w 1422"/>
                  <a:gd name="T31" fmla="*/ 0 h 784"/>
                  <a:gd name="T32" fmla="*/ 1743075 w 1422"/>
                  <a:gd name="T33" fmla="*/ 0 h 784"/>
                  <a:gd name="T34" fmla="*/ 1924050 w 1422"/>
                  <a:gd name="T35" fmla="*/ 15875 h 784"/>
                  <a:gd name="T36" fmla="*/ 2093913 w 1422"/>
                  <a:gd name="T37" fmla="*/ 49213 h 784"/>
                  <a:gd name="T38" fmla="*/ 2098675 w 1422"/>
                  <a:gd name="T39" fmla="*/ 49213 h 784"/>
                  <a:gd name="T40" fmla="*/ 2257425 w 1422"/>
                  <a:gd name="T41" fmla="*/ 98425 h 784"/>
                  <a:gd name="T42" fmla="*/ 2252663 w 1422"/>
                  <a:gd name="T43" fmla="*/ 109538 h 784"/>
                  <a:gd name="T44" fmla="*/ 2093913 w 1422"/>
                  <a:gd name="T45" fmla="*/ 60325 h 784"/>
                  <a:gd name="T46" fmla="*/ 1924050 w 1422"/>
                  <a:gd name="T47" fmla="*/ 26988 h 784"/>
                  <a:gd name="T48" fmla="*/ 1924050 w 1422"/>
                  <a:gd name="T49" fmla="*/ 26988 h 784"/>
                  <a:gd name="T50" fmla="*/ 1743075 w 1422"/>
                  <a:gd name="T51" fmla="*/ 11113 h 784"/>
                  <a:gd name="T52" fmla="*/ 1557338 w 1422"/>
                  <a:gd name="T53" fmla="*/ 15875 h 784"/>
                  <a:gd name="T54" fmla="*/ 1557338 w 1422"/>
                  <a:gd name="T55" fmla="*/ 15875 h 784"/>
                  <a:gd name="T56" fmla="*/ 1365250 w 1422"/>
                  <a:gd name="T57" fmla="*/ 42863 h 784"/>
                  <a:gd name="T58" fmla="*/ 1184275 w 1422"/>
                  <a:gd name="T59" fmla="*/ 92075 h 784"/>
                  <a:gd name="T60" fmla="*/ 1184275 w 1422"/>
                  <a:gd name="T61" fmla="*/ 92075 h 784"/>
                  <a:gd name="T62" fmla="*/ 992188 w 1422"/>
                  <a:gd name="T63" fmla="*/ 158750 h 784"/>
                  <a:gd name="T64" fmla="*/ 811213 w 1422"/>
                  <a:gd name="T65" fmla="*/ 246063 h 784"/>
                  <a:gd name="T66" fmla="*/ 811213 w 1422"/>
                  <a:gd name="T67" fmla="*/ 246063 h 784"/>
                  <a:gd name="T68" fmla="*/ 641350 w 1422"/>
                  <a:gd name="T69" fmla="*/ 355600 h 784"/>
                  <a:gd name="T70" fmla="*/ 476250 w 1422"/>
                  <a:gd name="T71" fmla="*/ 487363 h 784"/>
                  <a:gd name="T72" fmla="*/ 476250 w 1422"/>
                  <a:gd name="T73" fmla="*/ 487363 h 784"/>
                  <a:gd name="T74" fmla="*/ 328613 w 1422"/>
                  <a:gd name="T75" fmla="*/ 647700 h 784"/>
                  <a:gd name="T76" fmla="*/ 203200 w 1422"/>
                  <a:gd name="T77" fmla="*/ 822325 h 784"/>
                  <a:gd name="T78" fmla="*/ 203200 w 1422"/>
                  <a:gd name="T79" fmla="*/ 822325 h 784"/>
                  <a:gd name="T80" fmla="*/ 93663 w 1422"/>
                  <a:gd name="T81" fmla="*/ 1020763 h 784"/>
                  <a:gd name="T82" fmla="*/ 11113 w 1422"/>
                  <a:gd name="T83" fmla="*/ 1244600 h 7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22" h="784">
                    <a:moveTo>
                      <a:pt x="0" y="781"/>
                    </a:moveTo>
                    <a:lnTo>
                      <a:pt x="52" y="639"/>
                    </a:lnTo>
                    <a:lnTo>
                      <a:pt x="121" y="515"/>
                    </a:lnTo>
                    <a:lnTo>
                      <a:pt x="200" y="404"/>
                    </a:lnTo>
                    <a:lnTo>
                      <a:pt x="204" y="404"/>
                    </a:lnTo>
                    <a:lnTo>
                      <a:pt x="297" y="304"/>
                    </a:lnTo>
                    <a:lnTo>
                      <a:pt x="297" y="300"/>
                    </a:lnTo>
                    <a:lnTo>
                      <a:pt x="401" y="217"/>
                    </a:lnTo>
                    <a:lnTo>
                      <a:pt x="508" y="148"/>
                    </a:lnTo>
                    <a:lnTo>
                      <a:pt x="622" y="93"/>
                    </a:lnTo>
                    <a:lnTo>
                      <a:pt x="742" y="52"/>
                    </a:lnTo>
                    <a:lnTo>
                      <a:pt x="860" y="20"/>
                    </a:lnTo>
                    <a:lnTo>
                      <a:pt x="981" y="3"/>
                    </a:lnTo>
                    <a:lnTo>
                      <a:pt x="1098" y="0"/>
                    </a:lnTo>
                    <a:lnTo>
                      <a:pt x="1212" y="10"/>
                    </a:lnTo>
                    <a:lnTo>
                      <a:pt x="1319" y="31"/>
                    </a:lnTo>
                    <a:lnTo>
                      <a:pt x="1322" y="31"/>
                    </a:lnTo>
                    <a:lnTo>
                      <a:pt x="1422" y="62"/>
                    </a:lnTo>
                    <a:lnTo>
                      <a:pt x="1419" y="69"/>
                    </a:lnTo>
                    <a:lnTo>
                      <a:pt x="1319" y="38"/>
                    </a:lnTo>
                    <a:lnTo>
                      <a:pt x="1212" y="17"/>
                    </a:lnTo>
                    <a:lnTo>
                      <a:pt x="1098" y="7"/>
                    </a:lnTo>
                    <a:lnTo>
                      <a:pt x="981" y="10"/>
                    </a:lnTo>
                    <a:lnTo>
                      <a:pt x="860" y="27"/>
                    </a:lnTo>
                    <a:lnTo>
                      <a:pt x="863" y="27"/>
                    </a:lnTo>
                    <a:lnTo>
                      <a:pt x="746" y="58"/>
                    </a:lnTo>
                    <a:lnTo>
                      <a:pt x="625" y="100"/>
                    </a:lnTo>
                    <a:lnTo>
                      <a:pt x="511" y="155"/>
                    </a:lnTo>
                    <a:lnTo>
                      <a:pt x="404" y="224"/>
                    </a:lnTo>
                    <a:lnTo>
                      <a:pt x="300" y="307"/>
                    </a:lnTo>
                    <a:lnTo>
                      <a:pt x="207" y="408"/>
                    </a:lnTo>
                    <a:lnTo>
                      <a:pt x="128" y="518"/>
                    </a:lnTo>
                    <a:lnTo>
                      <a:pt x="59" y="643"/>
                    </a:lnTo>
                    <a:lnTo>
                      <a:pt x="7" y="784"/>
                    </a:lnTo>
                    <a:lnTo>
                      <a:pt x="0" y="78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Freeform 66"/>
              <p:cNvSpPr>
                <a:spLocks/>
              </p:cNvSpPr>
              <p:nvPr/>
            </p:nvSpPr>
            <p:spPr bwMode="auto">
              <a:xfrm>
                <a:off x="8631239" y="2986088"/>
                <a:ext cx="147637" cy="82550"/>
              </a:xfrm>
              <a:custGeom>
                <a:avLst/>
                <a:gdLst>
                  <a:gd name="T0" fmla="*/ 4762 w 93"/>
                  <a:gd name="T1" fmla="*/ 0 h 52"/>
                  <a:gd name="T2" fmla="*/ 147637 w 93"/>
                  <a:gd name="T3" fmla="*/ 71438 h 52"/>
                  <a:gd name="T4" fmla="*/ 147637 w 93"/>
                  <a:gd name="T5" fmla="*/ 71438 h 52"/>
                  <a:gd name="T6" fmla="*/ 142875 w 93"/>
                  <a:gd name="T7" fmla="*/ 82550 h 52"/>
                  <a:gd name="T8" fmla="*/ 142875 w 93"/>
                  <a:gd name="T9" fmla="*/ 82550 h 52"/>
                  <a:gd name="T10" fmla="*/ 0 w 93"/>
                  <a:gd name="T11" fmla="*/ 11113 h 52"/>
                  <a:gd name="T12" fmla="*/ 4762 w 9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52">
                    <a:moveTo>
                      <a:pt x="3" y="0"/>
                    </a:moveTo>
                    <a:lnTo>
                      <a:pt x="93" y="45"/>
                    </a:lnTo>
                    <a:lnTo>
                      <a:pt x="90" y="52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67"/>
              <p:cNvSpPr>
                <a:spLocks/>
              </p:cNvSpPr>
              <p:nvPr/>
            </p:nvSpPr>
            <p:spPr bwMode="auto">
              <a:xfrm>
                <a:off x="8899526" y="3140076"/>
                <a:ext cx="11113" cy="11113"/>
              </a:xfrm>
              <a:custGeom>
                <a:avLst/>
                <a:gdLst>
                  <a:gd name="T0" fmla="*/ 6350 w 7"/>
                  <a:gd name="T1" fmla="*/ 0 h 7"/>
                  <a:gd name="T2" fmla="*/ 11113 w 7"/>
                  <a:gd name="T3" fmla="*/ 0 h 7"/>
                  <a:gd name="T4" fmla="*/ 6350 w 7"/>
                  <a:gd name="T5" fmla="*/ 11113 h 7"/>
                  <a:gd name="T6" fmla="*/ 0 w 7"/>
                  <a:gd name="T7" fmla="*/ 11113 h 7"/>
                  <a:gd name="T8" fmla="*/ 635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7" y="0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Freeform 68"/>
              <p:cNvSpPr>
                <a:spLocks/>
              </p:cNvSpPr>
              <p:nvPr/>
            </p:nvSpPr>
            <p:spPr bwMode="auto">
              <a:xfrm>
                <a:off x="8774113" y="3057526"/>
                <a:ext cx="131762" cy="93663"/>
              </a:xfrm>
              <a:custGeom>
                <a:avLst/>
                <a:gdLst>
                  <a:gd name="T0" fmla="*/ 4762 w 83"/>
                  <a:gd name="T1" fmla="*/ 0 h 59"/>
                  <a:gd name="T2" fmla="*/ 0 w 83"/>
                  <a:gd name="T3" fmla="*/ 11113 h 59"/>
                  <a:gd name="T4" fmla="*/ 125412 w 83"/>
                  <a:gd name="T5" fmla="*/ 93663 h 59"/>
                  <a:gd name="T6" fmla="*/ 131762 w 83"/>
                  <a:gd name="T7" fmla="*/ 82550 h 59"/>
                  <a:gd name="T8" fmla="*/ 4762 w 8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59">
                    <a:moveTo>
                      <a:pt x="3" y="0"/>
                    </a:moveTo>
                    <a:lnTo>
                      <a:pt x="0" y="7"/>
                    </a:lnTo>
                    <a:lnTo>
                      <a:pt x="79" y="59"/>
                    </a:lnTo>
                    <a:lnTo>
                      <a:pt x="83" y="52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Freeform 69"/>
              <p:cNvSpPr>
                <a:spLocks/>
              </p:cNvSpPr>
              <p:nvPr/>
            </p:nvSpPr>
            <p:spPr bwMode="auto">
              <a:xfrm>
                <a:off x="8894763" y="3140076"/>
                <a:ext cx="11112" cy="11113"/>
              </a:xfrm>
              <a:custGeom>
                <a:avLst/>
                <a:gdLst>
                  <a:gd name="T0" fmla="*/ 11112 w 7"/>
                  <a:gd name="T1" fmla="*/ 0 h 7"/>
                  <a:gd name="T2" fmla="*/ 4762 w 7"/>
                  <a:gd name="T3" fmla="*/ 0 h 7"/>
                  <a:gd name="T4" fmla="*/ 0 w 7"/>
                  <a:gd name="T5" fmla="*/ 11113 h 7"/>
                  <a:gd name="T6" fmla="*/ 4762 w 7"/>
                  <a:gd name="T7" fmla="*/ 11113 h 7"/>
                  <a:gd name="T8" fmla="*/ 11112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3" y="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Freeform 70"/>
              <p:cNvSpPr>
                <a:spLocks/>
              </p:cNvSpPr>
              <p:nvPr/>
            </p:nvSpPr>
            <p:spPr bwMode="auto">
              <a:xfrm>
                <a:off x="8816975" y="3140075"/>
                <a:ext cx="488950" cy="1771650"/>
              </a:xfrm>
              <a:custGeom>
                <a:avLst/>
                <a:gdLst>
                  <a:gd name="T0" fmla="*/ 198438 w 308"/>
                  <a:gd name="T1" fmla="*/ 82550 h 1116"/>
                  <a:gd name="T2" fmla="*/ 198438 w 308"/>
                  <a:gd name="T3" fmla="*/ 87313 h 1116"/>
                  <a:gd name="T4" fmla="*/ 296863 w 308"/>
                  <a:gd name="T5" fmla="*/ 185738 h 1116"/>
                  <a:gd name="T6" fmla="*/ 368300 w 308"/>
                  <a:gd name="T7" fmla="*/ 301625 h 1116"/>
                  <a:gd name="T8" fmla="*/ 368300 w 308"/>
                  <a:gd name="T9" fmla="*/ 301625 h 1116"/>
                  <a:gd name="T10" fmla="*/ 428625 w 308"/>
                  <a:gd name="T11" fmla="*/ 427038 h 1116"/>
                  <a:gd name="T12" fmla="*/ 466725 w 308"/>
                  <a:gd name="T13" fmla="*/ 569913 h 1116"/>
                  <a:gd name="T14" fmla="*/ 466725 w 308"/>
                  <a:gd name="T15" fmla="*/ 569913 h 1116"/>
                  <a:gd name="T16" fmla="*/ 488950 w 308"/>
                  <a:gd name="T17" fmla="*/ 719138 h 1116"/>
                  <a:gd name="T18" fmla="*/ 488950 w 308"/>
                  <a:gd name="T19" fmla="*/ 871538 h 1116"/>
                  <a:gd name="T20" fmla="*/ 488950 w 308"/>
                  <a:gd name="T21" fmla="*/ 871538 h 1116"/>
                  <a:gd name="T22" fmla="*/ 471488 w 308"/>
                  <a:gd name="T23" fmla="*/ 1020763 h 1116"/>
                  <a:gd name="T24" fmla="*/ 439738 w 308"/>
                  <a:gd name="T25" fmla="*/ 1173163 h 1116"/>
                  <a:gd name="T26" fmla="*/ 439738 w 308"/>
                  <a:gd name="T27" fmla="*/ 1179513 h 1116"/>
                  <a:gd name="T28" fmla="*/ 388938 w 308"/>
                  <a:gd name="T29" fmla="*/ 1322388 h 1116"/>
                  <a:gd name="T30" fmla="*/ 319088 w 308"/>
                  <a:gd name="T31" fmla="*/ 1454150 h 1116"/>
                  <a:gd name="T32" fmla="*/ 319088 w 308"/>
                  <a:gd name="T33" fmla="*/ 1454150 h 1116"/>
                  <a:gd name="T34" fmla="*/ 230188 w 308"/>
                  <a:gd name="T35" fmla="*/ 1579563 h 1116"/>
                  <a:gd name="T36" fmla="*/ 127000 w 308"/>
                  <a:gd name="T37" fmla="*/ 1684338 h 1116"/>
                  <a:gd name="T38" fmla="*/ 127000 w 308"/>
                  <a:gd name="T39" fmla="*/ 1684338 h 1116"/>
                  <a:gd name="T40" fmla="*/ 6350 w 308"/>
                  <a:gd name="T41" fmla="*/ 1771650 h 1116"/>
                  <a:gd name="T42" fmla="*/ 0 w 308"/>
                  <a:gd name="T43" fmla="*/ 1760538 h 1116"/>
                  <a:gd name="T44" fmla="*/ 120650 w 308"/>
                  <a:gd name="T45" fmla="*/ 1673225 h 1116"/>
                  <a:gd name="T46" fmla="*/ 225425 w 308"/>
                  <a:gd name="T47" fmla="*/ 1574800 h 1116"/>
                  <a:gd name="T48" fmla="*/ 219075 w 308"/>
                  <a:gd name="T49" fmla="*/ 1574800 h 1116"/>
                  <a:gd name="T50" fmla="*/ 307975 w 308"/>
                  <a:gd name="T51" fmla="*/ 1447800 h 1116"/>
                  <a:gd name="T52" fmla="*/ 379413 w 308"/>
                  <a:gd name="T53" fmla="*/ 1316038 h 1116"/>
                  <a:gd name="T54" fmla="*/ 379413 w 308"/>
                  <a:gd name="T55" fmla="*/ 1316038 h 1116"/>
                  <a:gd name="T56" fmla="*/ 428625 w 308"/>
                  <a:gd name="T57" fmla="*/ 1173163 h 1116"/>
                  <a:gd name="T58" fmla="*/ 460375 w 308"/>
                  <a:gd name="T59" fmla="*/ 1020763 h 1116"/>
                  <a:gd name="T60" fmla="*/ 460375 w 308"/>
                  <a:gd name="T61" fmla="*/ 1020763 h 1116"/>
                  <a:gd name="T62" fmla="*/ 477838 w 308"/>
                  <a:gd name="T63" fmla="*/ 871538 h 1116"/>
                  <a:gd name="T64" fmla="*/ 477838 w 308"/>
                  <a:gd name="T65" fmla="*/ 719138 h 1116"/>
                  <a:gd name="T66" fmla="*/ 477838 w 308"/>
                  <a:gd name="T67" fmla="*/ 719138 h 1116"/>
                  <a:gd name="T68" fmla="*/ 455613 w 308"/>
                  <a:gd name="T69" fmla="*/ 569913 h 1116"/>
                  <a:gd name="T70" fmla="*/ 417513 w 308"/>
                  <a:gd name="T71" fmla="*/ 433388 h 1116"/>
                  <a:gd name="T72" fmla="*/ 417513 w 308"/>
                  <a:gd name="T73" fmla="*/ 433388 h 1116"/>
                  <a:gd name="T74" fmla="*/ 357188 w 308"/>
                  <a:gd name="T75" fmla="*/ 306388 h 1116"/>
                  <a:gd name="T76" fmla="*/ 285750 w 308"/>
                  <a:gd name="T77" fmla="*/ 192088 h 1116"/>
                  <a:gd name="T78" fmla="*/ 290513 w 308"/>
                  <a:gd name="T79" fmla="*/ 192088 h 1116"/>
                  <a:gd name="T80" fmla="*/ 192088 w 308"/>
                  <a:gd name="T81" fmla="*/ 92075 h 1116"/>
                  <a:gd name="T82" fmla="*/ 82550 w 308"/>
                  <a:gd name="T83" fmla="*/ 11113 h 11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08" h="1116">
                    <a:moveTo>
                      <a:pt x="56" y="0"/>
                    </a:moveTo>
                    <a:lnTo>
                      <a:pt x="125" y="52"/>
                    </a:lnTo>
                    <a:lnTo>
                      <a:pt x="125" y="55"/>
                    </a:lnTo>
                    <a:lnTo>
                      <a:pt x="187" y="117"/>
                    </a:lnTo>
                    <a:lnTo>
                      <a:pt x="232" y="190"/>
                    </a:lnTo>
                    <a:lnTo>
                      <a:pt x="270" y="269"/>
                    </a:lnTo>
                    <a:lnTo>
                      <a:pt x="294" y="359"/>
                    </a:lnTo>
                    <a:lnTo>
                      <a:pt x="308" y="453"/>
                    </a:lnTo>
                    <a:lnTo>
                      <a:pt x="308" y="549"/>
                    </a:lnTo>
                    <a:lnTo>
                      <a:pt x="297" y="643"/>
                    </a:lnTo>
                    <a:lnTo>
                      <a:pt x="277" y="739"/>
                    </a:lnTo>
                    <a:lnTo>
                      <a:pt x="277" y="743"/>
                    </a:lnTo>
                    <a:lnTo>
                      <a:pt x="245" y="833"/>
                    </a:lnTo>
                    <a:lnTo>
                      <a:pt x="201" y="916"/>
                    </a:lnTo>
                    <a:lnTo>
                      <a:pt x="145" y="995"/>
                    </a:lnTo>
                    <a:lnTo>
                      <a:pt x="80" y="1061"/>
                    </a:lnTo>
                    <a:lnTo>
                      <a:pt x="4" y="1116"/>
                    </a:lnTo>
                    <a:lnTo>
                      <a:pt x="0" y="1109"/>
                    </a:lnTo>
                    <a:lnTo>
                      <a:pt x="76" y="1054"/>
                    </a:lnTo>
                    <a:lnTo>
                      <a:pt x="76" y="1058"/>
                    </a:lnTo>
                    <a:lnTo>
                      <a:pt x="142" y="992"/>
                    </a:lnTo>
                    <a:lnTo>
                      <a:pt x="138" y="992"/>
                    </a:lnTo>
                    <a:lnTo>
                      <a:pt x="194" y="912"/>
                    </a:lnTo>
                    <a:lnTo>
                      <a:pt x="239" y="829"/>
                    </a:lnTo>
                    <a:lnTo>
                      <a:pt x="270" y="739"/>
                    </a:lnTo>
                    <a:lnTo>
                      <a:pt x="290" y="643"/>
                    </a:lnTo>
                    <a:lnTo>
                      <a:pt x="301" y="549"/>
                    </a:lnTo>
                    <a:lnTo>
                      <a:pt x="301" y="453"/>
                    </a:lnTo>
                    <a:lnTo>
                      <a:pt x="287" y="359"/>
                    </a:lnTo>
                    <a:lnTo>
                      <a:pt x="287" y="363"/>
                    </a:lnTo>
                    <a:lnTo>
                      <a:pt x="263" y="273"/>
                    </a:lnTo>
                    <a:lnTo>
                      <a:pt x="225" y="193"/>
                    </a:lnTo>
                    <a:lnTo>
                      <a:pt x="180" y="121"/>
                    </a:lnTo>
                    <a:lnTo>
                      <a:pt x="183" y="121"/>
                    </a:lnTo>
                    <a:lnTo>
                      <a:pt x="121" y="58"/>
                    </a:lnTo>
                    <a:lnTo>
                      <a:pt x="52" y="7"/>
                    </a:lnTo>
                    <a:lnTo>
                      <a:pt x="56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Freeform 71"/>
              <p:cNvSpPr>
                <a:spLocks/>
              </p:cNvSpPr>
              <p:nvPr/>
            </p:nvSpPr>
            <p:spPr bwMode="auto">
              <a:xfrm>
                <a:off x="8680451" y="4900614"/>
                <a:ext cx="142875" cy="71437"/>
              </a:xfrm>
              <a:custGeom>
                <a:avLst/>
                <a:gdLst>
                  <a:gd name="T0" fmla="*/ 142875 w 90"/>
                  <a:gd name="T1" fmla="*/ 11112 h 45"/>
                  <a:gd name="T2" fmla="*/ 4763 w 90"/>
                  <a:gd name="T3" fmla="*/ 71437 h 45"/>
                  <a:gd name="T4" fmla="*/ 0 w 90"/>
                  <a:gd name="T5" fmla="*/ 71437 h 45"/>
                  <a:gd name="T6" fmla="*/ 0 w 90"/>
                  <a:gd name="T7" fmla="*/ 60325 h 45"/>
                  <a:gd name="T8" fmla="*/ 0 w 90"/>
                  <a:gd name="T9" fmla="*/ 60325 h 45"/>
                  <a:gd name="T10" fmla="*/ 136525 w 90"/>
                  <a:gd name="T11" fmla="*/ 0 h 45"/>
                  <a:gd name="T12" fmla="*/ 142875 w 90"/>
                  <a:gd name="T13" fmla="*/ 1111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" h="45">
                    <a:moveTo>
                      <a:pt x="90" y="7"/>
                    </a:moveTo>
                    <a:lnTo>
                      <a:pt x="3" y="45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86" y="0"/>
                    </a:lnTo>
                    <a:lnTo>
                      <a:pt x="9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Rectangle 72"/>
              <p:cNvSpPr>
                <a:spLocks noChangeArrowheads="1"/>
              </p:cNvSpPr>
              <p:nvPr/>
            </p:nvSpPr>
            <p:spPr bwMode="auto">
              <a:xfrm>
                <a:off x="8521701" y="5000626"/>
                <a:ext cx="4763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07" name="Freeform 73"/>
              <p:cNvSpPr>
                <a:spLocks/>
              </p:cNvSpPr>
              <p:nvPr/>
            </p:nvSpPr>
            <p:spPr bwMode="auto">
              <a:xfrm>
                <a:off x="8526464" y="4960938"/>
                <a:ext cx="153987" cy="50800"/>
              </a:xfrm>
              <a:custGeom>
                <a:avLst/>
                <a:gdLst>
                  <a:gd name="T0" fmla="*/ 153987 w 97"/>
                  <a:gd name="T1" fmla="*/ 11113 h 32"/>
                  <a:gd name="T2" fmla="*/ 153987 w 97"/>
                  <a:gd name="T3" fmla="*/ 0 h 32"/>
                  <a:gd name="T4" fmla="*/ 0 w 97"/>
                  <a:gd name="T5" fmla="*/ 39688 h 32"/>
                  <a:gd name="T6" fmla="*/ 0 w 97"/>
                  <a:gd name="T7" fmla="*/ 50800 h 32"/>
                  <a:gd name="T8" fmla="*/ 153987 w 97"/>
                  <a:gd name="T9" fmla="*/ 1111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2">
                    <a:moveTo>
                      <a:pt x="97" y="7"/>
                    </a:moveTo>
                    <a:lnTo>
                      <a:pt x="97" y="0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9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74"/>
              <p:cNvSpPr>
                <a:spLocks/>
              </p:cNvSpPr>
              <p:nvPr/>
            </p:nvSpPr>
            <p:spPr bwMode="auto">
              <a:xfrm>
                <a:off x="8899526" y="3140076"/>
                <a:ext cx="11113" cy="11113"/>
              </a:xfrm>
              <a:custGeom>
                <a:avLst/>
                <a:gdLst>
                  <a:gd name="T0" fmla="*/ 6350 w 7"/>
                  <a:gd name="T1" fmla="*/ 11113 h 7"/>
                  <a:gd name="T2" fmla="*/ 11113 w 7"/>
                  <a:gd name="T3" fmla="*/ 11113 h 7"/>
                  <a:gd name="T4" fmla="*/ 6350 w 7"/>
                  <a:gd name="T5" fmla="*/ 0 h 7"/>
                  <a:gd name="T6" fmla="*/ 0 w 7"/>
                  <a:gd name="T7" fmla="*/ 0 h 7"/>
                  <a:gd name="T8" fmla="*/ 635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75"/>
              <p:cNvSpPr>
                <a:spLocks/>
              </p:cNvSpPr>
              <p:nvPr/>
            </p:nvSpPr>
            <p:spPr bwMode="auto">
              <a:xfrm>
                <a:off x="8582025" y="3140075"/>
                <a:ext cx="323850" cy="433388"/>
              </a:xfrm>
              <a:custGeom>
                <a:avLst/>
                <a:gdLst>
                  <a:gd name="T0" fmla="*/ 323850 w 204"/>
                  <a:gd name="T1" fmla="*/ 11113 h 273"/>
                  <a:gd name="T2" fmla="*/ 185738 w 204"/>
                  <a:gd name="T3" fmla="*/ 125413 h 273"/>
                  <a:gd name="T4" fmla="*/ 185738 w 204"/>
                  <a:gd name="T5" fmla="*/ 125413 h 273"/>
                  <a:gd name="T6" fmla="*/ 185738 w 204"/>
                  <a:gd name="T7" fmla="*/ 125413 h 273"/>
                  <a:gd name="T8" fmla="*/ 125413 w 204"/>
                  <a:gd name="T9" fmla="*/ 192088 h 273"/>
                  <a:gd name="T10" fmla="*/ 125413 w 204"/>
                  <a:gd name="T11" fmla="*/ 192088 h 273"/>
                  <a:gd name="T12" fmla="*/ 125413 w 204"/>
                  <a:gd name="T13" fmla="*/ 192088 h 273"/>
                  <a:gd name="T14" fmla="*/ 76200 w 204"/>
                  <a:gd name="T15" fmla="*/ 268288 h 273"/>
                  <a:gd name="T16" fmla="*/ 76200 w 204"/>
                  <a:gd name="T17" fmla="*/ 268288 h 273"/>
                  <a:gd name="T18" fmla="*/ 76200 w 204"/>
                  <a:gd name="T19" fmla="*/ 268288 h 273"/>
                  <a:gd name="T20" fmla="*/ 33338 w 204"/>
                  <a:gd name="T21" fmla="*/ 350838 h 273"/>
                  <a:gd name="T22" fmla="*/ 33338 w 204"/>
                  <a:gd name="T23" fmla="*/ 344488 h 273"/>
                  <a:gd name="T24" fmla="*/ 33338 w 204"/>
                  <a:gd name="T25" fmla="*/ 344488 h 273"/>
                  <a:gd name="T26" fmla="*/ 11113 w 204"/>
                  <a:gd name="T27" fmla="*/ 433388 h 273"/>
                  <a:gd name="T28" fmla="*/ 11113 w 204"/>
                  <a:gd name="T29" fmla="*/ 433388 h 273"/>
                  <a:gd name="T30" fmla="*/ 0 w 204"/>
                  <a:gd name="T31" fmla="*/ 433388 h 273"/>
                  <a:gd name="T32" fmla="*/ 0 w 204"/>
                  <a:gd name="T33" fmla="*/ 433388 h 273"/>
                  <a:gd name="T34" fmla="*/ 22225 w 204"/>
                  <a:gd name="T35" fmla="*/ 344488 h 273"/>
                  <a:gd name="T36" fmla="*/ 22225 w 204"/>
                  <a:gd name="T37" fmla="*/ 344488 h 273"/>
                  <a:gd name="T38" fmla="*/ 22225 w 204"/>
                  <a:gd name="T39" fmla="*/ 344488 h 273"/>
                  <a:gd name="T40" fmla="*/ 65088 w 204"/>
                  <a:gd name="T41" fmla="*/ 263525 h 273"/>
                  <a:gd name="T42" fmla="*/ 65088 w 204"/>
                  <a:gd name="T43" fmla="*/ 263525 h 273"/>
                  <a:gd name="T44" fmla="*/ 65088 w 204"/>
                  <a:gd name="T45" fmla="*/ 263525 h 273"/>
                  <a:gd name="T46" fmla="*/ 114300 w 204"/>
                  <a:gd name="T47" fmla="*/ 185738 h 273"/>
                  <a:gd name="T48" fmla="*/ 114300 w 204"/>
                  <a:gd name="T49" fmla="*/ 185738 h 273"/>
                  <a:gd name="T50" fmla="*/ 120650 w 204"/>
                  <a:gd name="T51" fmla="*/ 185738 h 273"/>
                  <a:gd name="T52" fmla="*/ 180975 w 204"/>
                  <a:gd name="T53" fmla="*/ 120650 h 273"/>
                  <a:gd name="T54" fmla="*/ 180975 w 204"/>
                  <a:gd name="T55" fmla="*/ 120650 h 273"/>
                  <a:gd name="T56" fmla="*/ 180975 w 204"/>
                  <a:gd name="T57" fmla="*/ 114300 h 273"/>
                  <a:gd name="T58" fmla="*/ 317500 w 204"/>
                  <a:gd name="T59" fmla="*/ 0 h 273"/>
                  <a:gd name="T60" fmla="*/ 323850 w 204"/>
                  <a:gd name="T61" fmla="*/ 11113 h 27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4" h="273">
                    <a:moveTo>
                      <a:pt x="204" y="7"/>
                    </a:moveTo>
                    <a:lnTo>
                      <a:pt x="117" y="79"/>
                    </a:lnTo>
                    <a:lnTo>
                      <a:pt x="79" y="121"/>
                    </a:lnTo>
                    <a:lnTo>
                      <a:pt x="48" y="169"/>
                    </a:lnTo>
                    <a:lnTo>
                      <a:pt x="21" y="221"/>
                    </a:lnTo>
                    <a:lnTo>
                      <a:pt x="21" y="217"/>
                    </a:lnTo>
                    <a:lnTo>
                      <a:pt x="7" y="273"/>
                    </a:lnTo>
                    <a:lnTo>
                      <a:pt x="0" y="273"/>
                    </a:lnTo>
                    <a:lnTo>
                      <a:pt x="14" y="217"/>
                    </a:lnTo>
                    <a:lnTo>
                      <a:pt x="41" y="166"/>
                    </a:lnTo>
                    <a:lnTo>
                      <a:pt x="72" y="117"/>
                    </a:lnTo>
                    <a:lnTo>
                      <a:pt x="76" y="117"/>
                    </a:lnTo>
                    <a:lnTo>
                      <a:pt x="114" y="76"/>
                    </a:lnTo>
                    <a:lnTo>
                      <a:pt x="114" y="72"/>
                    </a:lnTo>
                    <a:lnTo>
                      <a:pt x="200" y="0"/>
                    </a:lnTo>
                    <a:lnTo>
                      <a:pt x="20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Freeform 76"/>
              <p:cNvSpPr>
                <a:spLocks/>
              </p:cNvSpPr>
              <p:nvPr/>
            </p:nvSpPr>
            <p:spPr bwMode="auto">
              <a:xfrm>
                <a:off x="8570914" y="3573464"/>
                <a:ext cx="22225" cy="103187"/>
              </a:xfrm>
              <a:custGeom>
                <a:avLst/>
                <a:gdLst>
                  <a:gd name="T0" fmla="*/ 22225 w 14"/>
                  <a:gd name="T1" fmla="*/ 0 h 65"/>
                  <a:gd name="T2" fmla="*/ 11113 w 14"/>
                  <a:gd name="T3" fmla="*/ 103187 h 65"/>
                  <a:gd name="T4" fmla="*/ 11113 w 14"/>
                  <a:gd name="T5" fmla="*/ 103187 h 65"/>
                  <a:gd name="T6" fmla="*/ 0 w 14"/>
                  <a:gd name="T7" fmla="*/ 103187 h 65"/>
                  <a:gd name="T8" fmla="*/ 0 w 14"/>
                  <a:gd name="T9" fmla="*/ 103187 h 65"/>
                  <a:gd name="T10" fmla="*/ 11113 w 14"/>
                  <a:gd name="T11" fmla="*/ 0 h 65"/>
                  <a:gd name="T12" fmla="*/ 22225 w 14"/>
                  <a:gd name="T13" fmla="*/ 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65">
                    <a:moveTo>
                      <a:pt x="14" y="0"/>
                    </a:moveTo>
                    <a:lnTo>
                      <a:pt x="7" y="65"/>
                    </a:lnTo>
                    <a:lnTo>
                      <a:pt x="0" y="65"/>
                    </a:lnTo>
                    <a:lnTo>
                      <a:pt x="7" y="0"/>
                    </a:lnTo>
                    <a:lnTo>
                      <a:pt x="1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Rectangle 77"/>
              <p:cNvSpPr>
                <a:spLocks noChangeArrowheads="1"/>
              </p:cNvSpPr>
              <p:nvPr/>
            </p:nvSpPr>
            <p:spPr bwMode="auto">
              <a:xfrm>
                <a:off x="8582026" y="3787776"/>
                <a:ext cx="11113" cy="476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2" name="Freeform 78"/>
              <p:cNvSpPr>
                <a:spLocks/>
              </p:cNvSpPr>
              <p:nvPr/>
            </p:nvSpPr>
            <p:spPr bwMode="auto">
              <a:xfrm>
                <a:off x="8570914" y="3676651"/>
                <a:ext cx="22225" cy="111125"/>
              </a:xfrm>
              <a:custGeom>
                <a:avLst/>
                <a:gdLst>
                  <a:gd name="T0" fmla="*/ 11113 w 14"/>
                  <a:gd name="T1" fmla="*/ 0 h 70"/>
                  <a:gd name="T2" fmla="*/ 0 w 14"/>
                  <a:gd name="T3" fmla="*/ 0 h 70"/>
                  <a:gd name="T4" fmla="*/ 11113 w 14"/>
                  <a:gd name="T5" fmla="*/ 111125 h 70"/>
                  <a:gd name="T6" fmla="*/ 22225 w 14"/>
                  <a:gd name="T7" fmla="*/ 111125 h 70"/>
                  <a:gd name="T8" fmla="*/ 11113 w 14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70">
                    <a:moveTo>
                      <a:pt x="7" y="0"/>
                    </a:moveTo>
                    <a:lnTo>
                      <a:pt x="0" y="0"/>
                    </a:lnTo>
                    <a:lnTo>
                      <a:pt x="7" y="70"/>
                    </a:lnTo>
                    <a:lnTo>
                      <a:pt x="14" y="70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Freeform 79"/>
              <p:cNvSpPr>
                <a:spLocks/>
              </p:cNvSpPr>
              <p:nvPr/>
            </p:nvSpPr>
            <p:spPr bwMode="auto">
              <a:xfrm>
                <a:off x="8582026" y="3781426"/>
                <a:ext cx="11113" cy="11113"/>
              </a:xfrm>
              <a:custGeom>
                <a:avLst/>
                <a:gdLst>
                  <a:gd name="T0" fmla="*/ 11113 w 7"/>
                  <a:gd name="T1" fmla="*/ 6350 h 7"/>
                  <a:gd name="T2" fmla="*/ 11113 w 7"/>
                  <a:gd name="T3" fmla="*/ 0 h 7"/>
                  <a:gd name="T4" fmla="*/ 0 w 7"/>
                  <a:gd name="T5" fmla="*/ 6350 h 7"/>
                  <a:gd name="T6" fmla="*/ 0 w 7"/>
                  <a:gd name="T7" fmla="*/ 11113 h 7"/>
                  <a:gd name="T8" fmla="*/ 11113 w 7"/>
                  <a:gd name="T9" fmla="*/ 635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7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Freeform 80"/>
              <p:cNvSpPr>
                <a:spLocks/>
              </p:cNvSpPr>
              <p:nvPr/>
            </p:nvSpPr>
            <p:spPr bwMode="auto">
              <a:xfrm>
                <a:off x="8582026" y="3787775"/>
                <a:ext cx="93663" cy="323850"/>
              </a:xfrm>
              <a:custGeom>
                <a:avLst/>
                <a:gdLst>
                  <a:gd name="T0" fmla="*/ 11113 w 59"/>
                  <a:gd name="T1" fmla="*/ 0 h 204"/>
                  <a:gd name="T2" fmla="*/ 49213 w 59"/>
                  <a:gd name="T3" fmla="*/ 60325 h 204"/>
                  <a:gd name="T4" fmla="*/ 49213 w 59"/>
                  <a:gd name="T5" fmla="*/ 60325 h 204"/>
                  <a:gd name="T6" fmla="*/ 49213 w 59"/>
                  <a:gd name="T7" fmla="*/ 60325 h 204"/>
                  <a:gd name="T8" fmla="*/ 76200 w 59"/>
                  <a:gd name="T9" fmla="*/ 120650 h 204"/>
                  <a:gd name="T10" fmla="*/ 76200 w 59"/>
                  <a:gd name="T11" fmla="*/ 120650 h 204"/>
                  <a:gd name="T12" fmla="*/ 76200 w 59"/>
                  <a:gd name="T13" fmla="*/ 120650 h 204"/>
                  <a:gd name="T14" fmla="*/ 93663 w 59"/>
                  <a:gd name="T15" fmla="*/ 174625 h 204"/>
                  <a:gd name="T16" fmla="*/ 93663 w 59"/>
                  <a:gd name="T17" fmla="*/ 174625 h 204"/>
                  <a:gd name="T18" fmla="*/ 93663 w 59"/>
                  <a:gd name="T19" fmla="*/ 174625 h 204"/>
                  <a:gd name="T20" fmla="*/ 93663 w 59"/>
                  <a:gd name="T21" fmla="*/ 230188 h 204"/>
                  <a:gd name="T22" fmla="*/ 93663 w 59"/>
                  <a:gd name="T23" fmla="*/ 230188 h 204"/>
                  <a:gd name="T24" fmla="*/ 93663 w 59"/>
                  <a:gd name="T25" fmla="*/ 230188 h 204"/>
                  <a:gd name="T26" fmla="*/ 71438 w 59"/>
                  <a:gd name="T27" fmla="*/ 317500 h 204"/>
                  <a:gd name="T28" fmla="*/ 71438 w 59"/>
                  <a:gd name="T29" fmla="*/ 323850 h 204"/>
                  <a:gd name="T30" fmla="*/ 60325 w 59"/>
                  <a:gd name="T31" fmla="*/ 317500 h 204"/>
                  <a:gd name="T32" fmla="*/ 60325 w 59"/>
                  <a:gd name="T33" fmla="*/ 317500 h 204"/>
                  <a:gd name="T34" fmla="*/ 82550 w 59"/>
                  <a:gd name="T35" fmla="*/ 230188 h 204"/>
                  <a:gd name="T36" fmla="*/ 82550 w 59"/>
                  <a:gd name="T37" fmla="*/ 230188 h 204"/>
                  <a:gd name="T38" fmla="*/ 82550 w 59"/>
                  <a:gd name="T39" fmla="*/ 230188 h 204"/>
                  <a:gd name="T40" fmla="*/ 82550 w 59"/>
                  <a:gd name="T41" fmla="*/ 174625 h 204"/>
                  <a:gd name="T42" fmla="*/ 82550 w 59"/>
                  <a:gd name="T43" fmla="*/ 174625 h 204"/>
                  <a:gd name="T44" fmla="*/ 82550 w 59"/>
                  <a:gd name="T45" fmla="*/ 180975 h 204"/>
                  <a:gd name="T46" fmla="*/ 65088 w 59"/>
                  <a:gd name="T47" fmla="*/ 125413 h 204"/>
                  <a:gd name="T48" fmla="*/ 65088 w 59"/>
                  <a:gd name="T49" fmla="*/ 125413 h 204"/>
                  <a:gd name="T50" fmla="*/ 65088 w 59"/>
                  <a:gd name="T51" fmla="*/ 125413 h 204"/>
                  <a:gd name="T52" fmla="*/ 38100 w 59"/>
                  <a:gd name="T53" fmla="*/ 65088 h 204"/>
                  <a:gd name="T54" fmla="*/ 38100 w 59"/>
                  <a:gd name="T55" fmla="*/ 65088 h 204"/>
                  <a:gd name="T56" fmla="*/ 38100 w 59"/>
                  <a:gd name="T57" fmla="*/ 65088 h 204"/>
                  <a:gd name="T58" fmla="*/ 0 w 59"/>
                  <a:gd name="T59" fmla="*/ 4763 h 204"/>
                  <a:gd name="T60" fmla="*/ 11113 w 5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9" h="204">
                    <a:moveTo>
                      <a:pt x="7" y="0"/>
                    </a:moveTo>
                    <a:lnTo>
                      <a:pt x="31" y="38"/>
                    </a:lnTo>
                    <a:lnTo>
                      <a:pt x="48" y="76"/>
                    </a:lnTo>
                    <a:lnTo>
                      <a:pt x="59" y="110"/>
                    </a:lnTo>
                    <a:lnTo>
                      <a:pt x="59" y="145"/>
                    </a:lnTo>
                    <a:lnTo>
                      <a:pt x="45" y="200"/>
                    </a:lnTo>
                    <a:lnTo>
                      <a:pt x="45" y="204"/>
                    </a:lnTo>
                    <a:lnTo>
                      <a:pt x="38" y="200"/>
                    </a:lnTo>
                    <a:lnTo>
                      <a:pt x="52" y="145"/>
                    </a:lnTo>
                    <a:lnTo>
                      <a:pt x="52" y="110"/>
                    </a:lnTo>
                    <a:lnTo>
                      <a:pt x="52" y="114"/>
                    </a:lnTo>
                    <a:lnTo>
                      <a:pt x="41" y="79"/>
                    </a:lnTo>
                    <a:lnTo>
                      <a:pt x="24" y="41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5" name="Freeform 81"/>
              <p:cNvSpPr>
                <a:spLocks/>
              </p:cNvSpPr>
              <p:nvPr/>
            </p:nvSpPr>
            <p:spPr bwMode="auto">
              <a:xfrm>
                <a:off x="8615363" y="4105275"/>
                <a:ext cx="38100" cy="44450"/>
              </a:xfrm>
              <a:custGeom>
                <a:avLst/>
                <a:gdLst>
                  <a:gd name="T0" fmla="*/ 38100 w 24"/>
                  <a:gd name="T1" fmla="*/ 6350 h 28"/>
                  <a:gd name="T2" fmla="*/ 11113 w 24"/>
                  <a:gd name="T3" fmla="*/ 44450 h 28"/>
                  <a:gd name="T4" fmla="*/ 11113 w 24"/>
                  <a:gd name="T5" fmla="*/ 44450 h 28"/>
                  <a:gd name="T6" fmla="*/ 4763 w 24"/>
                  <a:gd name="T7" fmla="*/ 38100 h 28"/>
                  <a:gd name="T8" fmla="*/ 0 w 24"/>
                  <a:gd name="T9" fmla="*/ 38100 h 28"/>
                  <a:gd name="T10" fmla="*/ 26988 w 24"/>
                  <a:gd name="T11" fmla="*/ 0 h 28"/>
                  <a:gd name="T12" fmla="*/ 38100 w 24"/>
                  <a:gd name="T13" fmla="*/ 635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8">
                    <a:moveTo>
                      <a:pt x="24" y="4"/>
                    </a:moveTo>
                    <a:lnTo>
                      <a:pt x="7" y="28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17" y="0"/>
                    </a:lnTo>
                    <a:lnTo>
                      <a:pt x="24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6" name="Freeform 82"/>
              <p:cNvSpPr>
                <a:spLocks/>
              </p:cNvSpPr>
              <p:nvPr/>
            </p:nvSpPr>
            <p:spPr bwMode="auto">
              <a:xfrm>
                <a:off x="8593138" y="4171951"/>
                <a:ext cx="4762" cy="4763"/>
              </a:xfrm>
              <a:custGeom>
                <a:avLst/>
                <a:gdLst>
                  <a:gd name="T0" fmla="*/ 4762 w 3"/>
                  <a:gd name="T1" fmla="*/ 4763 h 3"/>
                  <a:gd name="T2" fmla="*/ 4762 w 3"/>
                  <a:gd name="T3" fmla="*/ 4763 h 3"/>
                  <a:gd name="T4" fmla="*/ 0 w 3"/>
                  <a:gd name="T5" fmla="*/ 0 h 3"/>
                  <a:gd name="T6" fmla="*/ 0 w 3"/>
                  <a:gd name="T7" fmla="*/ 0 h 3"/>
                  <a:gd name="T8" fmla="*/ 4762 w 3"/>
                  <a:gd name="T9" fmla="*/ 476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7" name="Freeform 83"/>
              <p:cNvSpPr>
                <a:spLocks/>
              </p:cNvSpPr>
              <p:nvPr/>
            </p:nvSpPr>
            <p:spPr bwMode="auto">
              <a:xfrm>
                <a:off x="8593139" y="4143375"/>
                <a:ext cx="33337" cy="33338"/>
              </a:xfrm>
              <a:custGeom>
                <a:avLst/>
                <a:gdLst>
                  <a:gd name="T0" fmla="*/ 33337 w 21"/>
                  <a:gd name="T1" fmla="*/ 6350 h 21"/>
                  <a:gd name="T2" fmla="*/ 26987 w 21"/>
                  <a:gd name="T3" fmla="*/ 0 h 21"/>
                  <a:gd name="T4" fmla="*/ 0 w 21"/>
                  <a:gd name="T5" fmla="*/ 28575 h 21"/>
                  <a:gd name="T6" fmla="*/ 4762 w 21"/>
                  <a:gd name="T7" fmla="*/ 33338 h 21"/>
                  <a:gd name="T8" fmla="*/ 33337 w 21"/>
                  <a:gd name="T9" fmla="*/ 635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4"/>
                    </a:moveTo>
                    <a:lnTo>
                      <a:pt x="17" y="0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21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8" name="Freeform 84"/>
              <p:cNvSpPr>
                <a:spLocks/>
              </p:cNvSpPr>
              <p:nvPr/>
            </p:nvSpPr>
            <p:spPr bwMode="auto">
              <a:xfrm>
                <a:off x="7770813" y="3562351"/>
                <a:ext cx="11112" cy="11113"/>
              </a:xfrm>
              <a:custGeom>
                <a:avLst/>
                <a:gdLst>
                  <a:gd name="T0" fmla="*/ 11112 w 7"/>
                  <a:gd name="T1" fmla="*/ 4763 h 7"/>
                  <a:gd name="T2" fmla="*/ 11112 w 7"/>
                  <a:gd name="T3" fmla="*/ 0 h 7"/>
                  <a:gd name="T4" fmla="*/ 0 w 7"/>
                  <a:gd name="T5" fmla="*/ 4763 h 7"/>
                  <a:gd name="T6" fmla="*/ 0 w 7"/>
                  <a:gd name="T7" fmla="*/ 11113 h 7"/>
                  <a:gd name="T8" fmla="*/ 11112 w 7"/>
                  <a:gd name="T9" fmla="*/ 476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7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Freeform 85"/>
              <p:cNvSpPr>
                <a:spLocks/>
              </p:cNvSpPr>
              <p:nvPr/>
            </p:nvSpPr>
            <p:spPr bwMode="auto">
              <a:xfrm>
                <a:off x="7770813" y="3567114"/>
                <a:ext cx="569912" cy="549275"/>
              </a:xfrm>
              <a:custGeom>
                <a:avLst/>
                <a:gdLst>
                  <a:gd name="T0" fmla="*/ 11112 w 359"/>
                  <a:gd name="T1" fmla="*/ 0 h 346"/>
                  <a:gd name="T2" fmla="*/ 49212 w 359"/>
                  <a:gd name="T3" fmla="*/ 131763 h 346"/>
                  <a:gd name="T4" fmla="*/ 49212 w 359"/>
                  <a:gd name="T5" fmla="*/ 131763 h 346"/>
                  <a:gd name="T6" fmla="*/ 49212 w 359"/>
                  <a:gd name="T7" fmla="*/ 131763 h 346"/>
                  <a:gd name="T8" fmla="*/ 120650 w 359"/>
                  <a:gd name="T9" fmla="*/ 247650 h 346"/>
                  <a:gd name="T10" fmla="*/ 120650 w 359"/>
                  <a:gd name="T11" fmla="*/ 247650 h 346"/>
                  <a:gd name="T12" fmla="*/ 120650 w 359"/>
                  <a:gd name="T13" fmla="*/ 247650 h 346"/>
                  <a:gd name="T14" fmla="*/ 214312 w 359"/>
                  <a:gd name="T15" fmla="*/ 346075 h 346"/>
                  <a:gd name="T16" fmla="*/ 214312 w 359"/>
                  <a:gd name="T17" fmla="*/ 341313 h 346"/>
                  <a:gd name="T18" fmla="*/ 214312 w 359"/>
                  <a:gd name="T19" fmla="*/ 341313 h 346"/>
                  <a:gd name="T20" fmla="*/ 317500 w 359"/>
                  <a:gd name="T21" fmla="*/ 423863 h 346"/>
                  <a:gd name="T22" fmla="*/ 317500 w 359"/>
                  <a:gd name="T23" fmla="*/ 423863 h 346"/>
                  <a:gd name="T24" fmla="*/ 317500 w 359"/>
                  <a:gd name="T25" fmla="*/ 423863 h 346"/>
                  <a:gd name="T26" fmla="*/ 438150 w 359"/>
                  <a:gd name="T27" fmla="*/ 488950 h 346"/>
                  <a:gd name="T28" fmla="*/ 438150 w 359"/>
                  <a:gd name="T29" fmla="*/ 488950 h 346"/>
                  <a:gd name="T30" fmla="*/ 438150 w 359"/>
                  <a:gd name="T31" fmla="*/ 488950 h 346"/>
                  <a:gd name="T32" fmla="*/ 569912 w 359"/>
                  <a:gd name="T33" fmla="*/ 538163 h 346"/>
                  <a:gd name="T34" fmla="*/ 569912 w 359"/>
                  <a:gd name="T35" fmla="*/ 538163 h 346"/>
                  <a:gd name="T36" fmla="*/ 565150 w 359"/>
                  <a:gd name="T37" fmla="*/ 549275 h 346"/>
                  <a:gd name="T38" fmla="*/ 565150 w 359"/>
                  <a:gd name="T39" fmla="*/ 549275 h 346"/>
                  <a:gd name="T40" fmla="*/ 433387 w 359"/>
                  <a:gd name="T41" fmla="*/ 500063 h 346"/>
                  <a:gd name="T42" fmla="*/ 433387 w 359"/>
                  <a:gd name="T43" fmla="*/ 500063 h 346"/>
                  <a:gd name="T44" fmla="*/ 433387 w 359"/>
                  <a:gd name="T45" fmla="*/ 500063 h 346"/>
                  <a:gd name="T46" fmla="*/ 312737 w 359"/>
                  <a:gd name="T47" fmla="*/ 433388 h 346"/>
                  <a:gd name="T48" fmla="*/ 312737 w 359"/>
                  <a:gd name="T49" fmla="*/ 433388 h 346"/>
                  <a:gd name="T50" fmla="*/ 312737 w 359"/>
                  <a:gd name="T51" fmla="*/ 433388 h 346"/>
                  <a:gd name="T52" fmla="*/ 207962 w 359"/>
                  <a:gd name="T53" fmla="*/ 352425 h 346"/>
                  <a:gd name="T54" fmla="*/ 207962 w 359"/>
                  <a:gd name="T55" fmla="*/ 352425 h 346"/>
                  <a:gd name="T56" fmla="*/ 207962 w 359"/>
                  <a:gd name="T57" fmla="*/ 352425 h 346"/>
                  <a:gd name="T58" fmla="*/ 114300 w 359"/>
                  <a:gd name="T59" fmla="*/ 252413 h 346"/>
                  <a:gd name="T60" fmla="*/ 114300 w 359"/>
                  <a:gd name="T61" fmla="*/ 252413 h 346"/>
                  <a:gd name="T62" fmla="*/ 109537 w 359"/>
                  <a:gd name="T63" fmla="*/ 252413 h 346"/>
                  <a:gd name="T64" fmla="*/ 38100 w 359"/>
                  <a:gd name="T65" fmla="*/ 138113 h 346"/>
                  <a:gd name="T66" fmla="*/ 38100 w 359"/>
                  <a:gd name="T67" fmla="*/ 138113 h 346"/>
                  <a:gd name="T68" fmla="*/ 38100 w 359"/>
                  <a:gd name="T69" fmla="*/ 138113 h 346"/>
                  <a:gd name="T70" fmla="*/ 0 w 359"/>
                  <a:gd name="T71" fmla="*/ 6350 h 346"/>
                  <a:gd name="T72" fmla="*/ 11112 w 359"/>
                  <a:gd name="T73" fmla="*/ 0 h 3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9" h="346">
                    <a:moveTo>
                      <a:pt x="7" y="0"/>
                    </a:moveTo>
                    <a:lnTo>
                      <a:pt x="31" y="83"/>
                    </a:lnTo>
                    <a:lnTo>
                      <a:pt x="76" y="156"/>
                    </a:lnTo>
                    <a:lnTo>
                      <a:pt x="135" y="218"/>
                    </a:lnTo>
                    <a:lnTo>
                      <a:pt x="135" y="215"/>
                    </a:lnTo>
                    <a:lnTo>
                      <a:pt x="200" y="267"/>
                    </a:lnTo>
                    <a:lnTo>
                      <a:pt x="276" y="308"/>
                    </a:lnTo>
                    <a:lnTo>
                      <a:pt x="359" y="339"/>
                    </a:lnTo>
                    <a:lnTo>
                      <a:pt x="356" y="346"/>
                    </a:lnTo>
                    <a:lnTo>
                      <a:pt x="273" y="315"/>
                    </a:lnTo>
                    <a:lnTo>
                      <a:pt x="197" y="273"/>
                    </a:lnTo>
                    <a:lnTo>
                      <a:pt x="131" y="222"/>
                    </a:lnTo>
                    <a:lnTo>
                      <a:pt x="72" y="159"/>
                    </a:lnTo>
                    <a:lnTo>
                      <a:pt x="69" y="159"/>
                    </a:lnTo>
                    <a:lnTo>
                      <a:pt x="24" y="8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Freeform 86"/>
              <p:cNvSpPr>
                <a:spLocks/>
              </p:cNvSpPr>
              <p:nvPr/>
            </p:nvSpPr>
            <p:spPr bwMode="auto">
              <a:xfrm>
                <a:off x="8335964" y="4105276"/>
                <a:ext cx="130175" cy="49213"/>
              </a:xfrm>
              <a:custGeom>
                <a:avLst/>
                <a:gdLst>
                  <a:gd name="T0" fmla="*/ 4763 w 82"/>
                  <a:gd name="T1" fmla="*/ 0 h 31"/>
                  <a:gd name="T2" fmla="*/ 130175 w 82"/>
                  <a:gd name="T3" fmla="*/ 38100 h 31"/>
                  <a:gd name="T4" fmla="*/ 125413 w 82"/>
                  <a:gd name="T5" fmla="*/ 38100 h 31"/>
                  <a:gd name="T6" fmla="*/ 125413 w 82"/>
                  <a:gd name="T7" fmla="*/ 49213 h 31"/>
                  <a:gd name="T8" fmla="*/ 125413 w 82"/>
                  <a:gd name="T9" fmla="*/ 49213 h 31"/>
                  <a:gd name="T10" fmla="*/ 0 w 82"/>
                  <a:gd name="T11" fmla="*/ 11113 h 31"/>
                  <a:gd name="T12" fmla="*/ 4763 w 82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31">
                    <a:moveTo>
                      <a:pt x="3" y="0"/>
                    </a:moveTo>
                    <a:lnTo>
                      <a:pt x="82" y="24"/>
                    </a:lnTo>
                    <a:lnTo>
                      <a:pt x="79" y="24"/>
                    </a:lnTo>
                    <a:lnTo>
                      <a:pt x="79" y="3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1" name="Rectangle 87"/>
              <p:cNvSpPr>
                <a:spLocks noChangeArrowheads="1"/>
              </p:cNvSpPr>
              <p:nvPr/>
            </p:nvSpPr>
            <p:spPr bwMode="auto">
              <a:xfrm>
                <a:off x="8593138" y="4165601"/>
                <a:ext cx="4762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2" name="Freeform 88"/>
              <p:cNvSpPr>
                <a:spLocks/>
              </p:cNvSpPr>
              <p:nvPr/>
            </p:nvSpPr>
            <p:spPr bwMode="auto">
              <a:xfrm>
                <a:off x="8461376" y="4143375"/>
                <a:ext cx="131763" cy="33338"/>
              </a:xfrm>
              <a:custGeom>
                <a:avLst/>
                <a:gdLst>
                  <a:gd name="T0" fmla="*/ 0 w 83"/>
                  <a:gd name="T1" fmla="*/ 0 h 21"/>
                  <a:gd name="T2" fmla="*/ 0 w 83"/>
                  <a:gd name="T3" fmla="*/ 11113 h 21"/>
                  <a:gd name="T4" fmla="*/ 131763 w 83"/>
                  <a:gd name="T5" fmla="*/ 33338 h 21"/>
                  <a:gd name="T6" fmla="*/ 131763 w 83"/>
                  <a:gd name="T7" fmla="*/ 22225 h 21"/>
                  <a:gd name="T8" fmla="*/ 0 w 8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21">
                    <a:moveTo>
                      <a:pt x="0" y="0"/>
                    </a:moveTo>
                    <a:lnTo>
                      <a:pt x="0" y="7"/>
                    </a:lnTo>
                    <a:lnTo>
                      <a:pt x="83" y="21"/>
                    </a:lnTo>
                    <a:lnTo>
                      <a:pt x="83" y="1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Freeform 89"/>
              <p:cNvSpPr>
                <a:spLocks/>
              </p:cNvSpPr>
              <p:nvPr/>
            </p:nvSpPr>
            <p:spPr bwMode="auto">
              <a:xfrm>
                <a:off x="8921751" y="3441701"/>
                <a:ext cx="11113" cy="11113"/>
              </a:xfrm>
              <a:custGeom>
                <a:avLst/>
                <a:gdLst>
                  <a:gd name="T0" fmla="*/ 0 w 7"/>
                  <a:gd name="T1" fmla="*/ 11113 h 7"/>
                  <a:gd name="T2" fmla="*/ 4763 w 7"/>
                  <a:gd name="T3" fmla="*/ 11113 h 7"/>
                  <a:gd name="T4" fmla="*/ 11113 w 7"/>
                  <a:gd name="T5" fmla="*/ 0 h 7"/>
                  <a:gd name="T6" fmla="*/ 4763 w 7"/>
                  <a:gd name="T7" fmla="*/ 0 h 7"/>
                  <a:gd name="T8" fmla="*/ 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3" y="7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4" name="Freeform 90"/>
              <p:cNvSpPr>
                <a:spLocks/>
              </p:cNvSpPr>
              <p:nvPr/>
            </p:nvSpPr>
            <p:spPr bwMode="auto">
              <a:xfrm>
                <a:off x="7956551" y="3392488"/>
                <a:ext cx="169863" cy="87312"/>
              </a:xfrm>
              <a:custGeom>
                <a:avLst/>
                <a:gdLst>
                  <a:gd name="T0" fmla="*/ 169863 w 107"/>
                  <a:gd name="T1" fmla="*/ 11112 h 55"/>
                  <a:gd name="T2" fmla="*/ 6350 w 107"/>
                  <a:gd name="T3" fmla="*/ 87312 h 55"/>
                  <a:gd name="T4" fmla="*/ 6350 w 107"/>
                  <a:gd name="T5" fmla="*/ 87312 h 55"/>
                  <a:gd name="T6" fmla="*/ 0 w 107"/>
                  <a:gd name="T7" fmla="*/ 76200 h 55"/>
                  <a:gd name="T8" fmla="*/ 0 w 107"/>
                  <a:gd name="T9" fmla="*/ 76200 h 55"/>
                  <a:gd name="T10" fmla="*/ 165100 w 107"/>
                  <a:gd name="T11" fmla="*/ 0 h 55"/>
                  <a:gd name="T12" fmla="*/ 169863 w 107"/>
                  <a:gd name="T13" fmla="*/ 11112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55">
                    <a:moveTo>
                      <a:pt x="107" y="7"/>
                    </a:moveTo>
                    <a:lnTo>
                      <a:pt x="4" y="55"/>
                    </a:lnTo>
                    <a:lnTo>
                      <a:pt x="0" y="48"/>
                    </a:lnTo>
                    <a:lnTo>
                      <a:pt x="104" y="0"/>
                    </a:lnTo>
                    <a:lnTo>
                      <a:pt x="10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Freeform 91"/>
              <p:cNvSpPr>
                <a:spLocks/>
              </p:cNvSpPr>
              <p:nvPr/>
            </p:nvSpPr>
            <p:spPr bwMode="auto">
              <a:xfrm>
                <a:off x="7770813" y="3562351"/>
                <a:ext cx="11112" cy="11113"/>
              </a:xfrm>
              <a:custGeom>
                <a:avLst/>
                <a:gdLst>
                  <a:gd name="T0" fmla="*/ 11112 w 7"/>
                  <a:gd name="T1" fmla="*/ 11113 h 7"/>
                  <a:gd name="T2" fmla="*/ 4762 w 7"/>
                  <a:gd name="T3" fmla="*/ 11113 h 7"/>
                  <a:gd name="T4" fmla="*/ 0 w 7"/>
                  <a:gd name="T5" fmla="*/ 0 h 7"/>
                  <a:gd name="T6" fmla="*/ 4762 w 7"/>
                  <a:gd name="T7" fmla="*/ 0 h 7"/>
                  <a:gd name="T8" fmla="*/ 11112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6" name="Freeform 92"/>
              <p:cNvSpPr>
                <a:spLocks/>
              </p:cNvSpPr>
              <p:nvPr/>
            </p:nvSpPr>
            <p:spPr bwMode="auto">
              <a:xfrm>
                <a:off x="7775576" y="3468689"/>
                <a:ext cx="187325" cy="104775"/>
              </a:xfrm>
              <a:custGeom>
                <a:avLst/>
                <a:gdLst>
                  <a:gd name="T0" fmla="*/ 187325 w 118"/>
                  <a:gd name="T1" fmla="*/ 11113 h 66"/>
                  <a:gd name="T2" fmla="*/ 180975 w 118"/>
                  <a:gd name="T3" fmla="*/ 0 h 66"/>
                  <a:gd name="T4" fmla="*/ 0 w 118"/>
                  <a:gd name="T5" fmla="*/ 93663 h 66"/>
                  <a:gd name="T6" fmla="*/ 6350 w 118"/>
                  <a:gd name="T7" fmla="*/ 104775 h 66"/>
                  <a:gd name="T8" fmla="*/ 187325 w 118"/>
                  <a:gd name="T9" fmla="*/ 1111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8" h="66">
                    <a:moveTo>
                      <a:pt x="118" y="7"/>
                    </a:moveTo>
                    <a:lnTo>
                      <a:pt x="114" y="0"/>
                    </a:lnTo>
                    <a:lnTo>
                      <a:pt x="0" y="59"/>
                    </a:lnTo>
                    <a:lnTo>
                      <a:pt x="4" y="66"/>
                    </a:lnTo>
                    <a:lnTo>
                      <a:pt x="118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7" name="Freeform 93"/>
              <p:cNvSpPr>
                <a:spLocks/>
              </p:cNvSpPr>
              <p:nvPr/>
            </p:nvSpPr>
            <p:spPr bwMode="auto">
              <a:xfrm>
                <a:off x="8586788" y="4165601"/>
                <a:ext cx="11112" cy="11113"/>
              </a:xfrm>
              <a:custGeom>
                <a:avLst/>
                <a:gdLst>
                  <a:gd name="T0" fmla="*/ 11112 w 7"/>
                  <a:gd name="T1" fmla="*/ 11113 h 7"/>
                  <a:gd name="T2" fmla="*/ 11112 w 7"/>
                  <a:gd name="T3" fmla="*/ 6350 h 7"/>
                  <a:gd name="T4" fmla="*/ 0 w 7"/>
                  <a:gd name="T5" fmla="*/ 0 h 7"/>
                  <a:gd name="T6" fmla="*/ 0 w 7"/>
                  <a:gd name="T7" fmla="*/ 6350 h 7"/>
                  <a:gd name="T8" fmla="*/ 11112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8" name="Freeform 94"/>
              <p:cNvSpPr>
                <a:spLocks/>
              </p:cNvSpPr>
              <p:nvPr/>
            </p:nvSpPr>
            <p:spPr bwMode="auto">
              <a:xfrm>
                <a:off x="8455026" y="4171950"/>
                <a:ext cx="142875" cy="630238"/>
              </a:xfrm>
              <a:custGeom>
                <a:avLst/>
                <a:gdLst>
                  <a:gd name="T0" fmla="*/ 142875 w 90"/>
                  <a:gd name="T1" fmla="*/ 4763 h 397"/>
                  <a:gd name="T2" fmla="*/ 88900 w 90"/>
                  <a:gd name="T3" fmla="*/ 92075 h 397"/>
                  <a:gd name="T4" fmla="*/ 88900 w 90"/>
                  <a:gd name="T5" fmla="*/ 92075 h 397"/>
                  <a:gd name="T6" fmla="*/ 88900 w 90"/>
                  <a:gd name="T7" fmla="*/ 92075 h 397"/>
                  <a:gd name="T8" fmla="*/ 50800 w 90"/>
                  <a:gd name="T9" fmla="*/ 192088 h 397"/>
                  <a:gd name="T10" fmla="*/ 50800 w 90"/>
                  <a:gd name="T11" fmla="*/ 192088 h 397"/>
                  <a:gd name="T12" fmla="*/ 50800 w 90"/>
                  <a:gd name="T13" fmla="*/ 192088 h 397"/>
                  <a:gd name="T14" fmla="*/ 22225 w 90"/>
                  <a:gd name="T15" fmla="*/ 295275 h 397"/>
                  <a:gd name="T16" fmla="*/ 22225 w 90"/>
                  <a:gd name="T17" fmla="*/ 290513 h 397"/>
                  <a:gd name="T18" fmla="*/ 22225 w 90"/>
                  <a:gd name="T19" fmla="*/ 290513 h 397"/>
                  <a:gd name="T20" fmla="*/ 11113 w 90"/>
                  <a:gd name="T21" fmla="*/ 404813 h 397"/>
                  <a:gd name="T22" fmla="*/ 11113 w 90"/>
                  <a:gd name="T23" fmla="*/ 404813 h 397"/>
                  <a:gd name="T24" fmla="*/ 11113 w 90"/>
                  <a:gd name="T25" fmla="*/ 404813 h 397"/>
                  <a:gd name="T26" fmla="*/ 11113 w 90"/>
                  <a:gd name="T27" fmla="*/ 520700 h 397"/>
                  <a:gd name="T28" fmla="*/ 11113 w 90"/>
                  <a:gd name="T29" fmla="*/ 520700 h 397"/>
                  <a:gd name="T30" fmla="*/ 11113 w 90"/>
                  <a:gd name="T31" fmla="*/ 520700 h 397"/>
                  <a:gd name="T32" fmla="*/ 22225 w 90"/>
                  <a:gd name="T33" fmla="*/ 630238 h 397"/>
                  <a:gd name="T34" fmla="*/ 22225 w 90"/>
                  <a:gd name="T35" fmla="*/ 630238 h 397"/>
                  <a:gd name="T36" fmla="*/ 11113 w 90"/>
                  <a:gd name="T37" fmla="*/ 630238 h 397"/>
                  <a:gd name="T38" fmla="*/ 11113 w 90"/>
                  <a:gd name="T39" fmla="*/ 630238 h 397"/>
                  <a:gd name="T40" fmla="*/ 0 w 90"/>
                  <a:gd name="T41" fmla="*/ 520700 h 397"/>
                  <a:gd name="T42" fmla="*/ 0 w 90"/>
                  <a:gd name="T43" fmla="*/ 520700 h 397"/>
                  <a:gd name="T44" fmla="*/ 0 w 90"/>
                  <a:gd name="T45" fmla="*/ 520700 h 397"/>
                  <a:gd name="T46" fmla="*/ 0 w 90"/>
                  <a:gd name="T47" fmla="*/ 404813 h 397"/>
                  <a:gd name="T48" fmla="*/ 0 w 90"/>
                  <a:gd name="T49" fmla="*/ 404813 h 397"/>
                  <a:gd name="T50" fmla="*/ 0 w 90"/>
                  <a:gd name="T51" fmla="*/ 404813 h 397"/>
                  <a:gd name="T52" fmla="*/ 11113 w 90"/>
                  <a:gd name="T53" fmla="*/ 290513 h 397"/>
                  <a:gd name="T54" fmla="*/ 11113 w 90"/>
                  <a:gd name="T55" fmla="*/ 290513 h 397"/>
                  <a:gd name="T56" fmla="*/ 11113 w 90"/>
                  <a:gd name="T57" fmla="*/ 290513 h 397"/>
                  <a:gd name="T58" fmla="*/ 39688 w 90"/>
                  <a:gd name="T59" fmla="*/ 185738 h 397"/>
                  <a:gd name="T60" fmla="*/ 39688 w 90"/>
                  <a:gd name="T61" fmla="*/ 185738 h 397"/>
                  <a:gd name="T62" fmla="*/ 39688 w 90"/>
                  <a:gd name="T63" fmla="*/ 185738 h 397"/>
                  <a:gd name="T64" fmla="*/ 77788 w 90"/>
                  <a:gd name="T65" fmla="*/ 87313 h 397"/>
                  <a:gd name="T66" fmla="*/ 77788 w 90"/>
                  <a:gd name="T67" fmla="*/ 87313 h 397"/>
                  <a:gd name="T68" fmla="*/ 77788 w 90"/>
                  <a:gd name="T69" fmla="*/ 87313 h 397"/>
                  <a:gd name="T70" fmla="*/ 131763 w 90"/>
                  <a:gd name="T71" fmla="*/ 0 h 397"/>
                  <a:gd name="T72" fmla="*/ 142875 w 90"/>
                  <a:gd name="T73" fmla="*/ 4763 h 3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0" h="397">
                    <a:moveTo>
                      <a:pt x="90" y="3"/>
                    </a:moveTo>
                    <a:lnTo>
                      <a:pt x="56" y="58"/>
                    </a:lnTo>
                    <a:lnTo>
                      <a:pt x="32" y="121"/>
                    </a:lnTo>
                    <a:lnTo>
                      <a:pt x="14" y="186"/>
                    </a:lnTo>
                    <a:lnTo>
                      <a:pt x="14" y="183"/>
                    </a:lnTo>
                    <a:lnTo>
                      <a:pt x="7" y="255"/>
                    </a:lnTo>
                    <a:lnTo>
                      <a:pt x="7" y="328"/>
                    </a:lnTo>
                    <a:lnTo>
                      <a:pt x="14" y="397"/>
                    </a:lnTo>
                    <a:lnTo>
                      <a:pt x="7" y="397"/>
                    </a:lnTo>
                    <a:lnTo>
                      <a:pt x="0" y="328"/>
                    </a:lnTo>
                    <a:lnTo>
                      <a:pt x="0" y="255"/>
                    </a:lnTo>
                    <a:lnTo>
                      <a:pt x="7" y="183"/>
                    </a:lnTo>
                    <a:lnTo>
                      <a:pt x="25" y="117"/>
                    </a:lnTo>
                    <a:lnTo>
                      <a:pt x="49" y="55"/>
                    </a:lnTo>
                    <a:lnTo>
                      <a:pt x="83" y="0"/>
                    </a:lnTo>
                    <a:lnTo>
                      <a:pt x="90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9" name="Freeform 95"/>
              <p:cNvSpPr>
                <a:spLocks/>
              </p:cNvSpPr>
              <p:nvPr/>
            </p:nvSpPr>
            <p:spPr bwMode="auto">
              <a:xfrm>
                <a:off x="8466139" y="4802189"/>
                <a:ext cx="33337" cy="109537"/>
              </a:xfrm>
              <a:custGeom>
                <a:avLst/>
                <a:gdLst>
                  <a:gd name="T0" fmla="*/ 11112 w 21"/>
                  <a:gd name="T1" fmla="*/ 0 h 69"/>
                  <a:gd name="T2" fmla="*/ 33337 w 21"/>
                  <a:gd name="T3" fmla="*/ 104775 h 69"/>
                  <a:gd name="T4" fmla="*/ 33337 w 21"/>
                  <a:gd name="T5" fmla="*/ 104775 h 69"/>
                  <a:gd name="T6" fmla="*/ 22225 w 21"/>
                  <a:gd name="T7" fmla="*/ 109537 h 69"/>
                  <a:gd name="T8" fmla="*/ 22225 w 21"/>
                  <a:gd name="T9" fmla="*/ 104775 h 69"/>
                  <a:gd name="T10" fmla="*/ 0 w 21"/>
                  <a:gd name="T11" fmla="*/ 0 h 69"/>
                  <a:gd name="T12" fmla="*/ 11112 w 21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69">
                    <a:moveTo>
                      <a:pt x="7" y="0"/>
                    </a:moveTo>
                    <a:lnTo>
                      <a:pt x="21" y="66"/>
                    </a:lnTo>
                    <a:lnTo>
                      <a:pt x="14" y="69"/>
                    </a:lnTo>
                    <a:lnTo>
                      <a:pt x="14" y="66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0" name="Freeform 96"/>
              <p:cNvSpPr>
                <a:spLocks/>
              </p:cNvSpPr>
              <p:nvPr/>
            </p:nvSpPr>
            <p:spPr bwMode="auto">
              <a:xfrm>
                <a:off x="8521701" y="5005388"/>
                <a:ext cx="11113" cy="11112"/>
              </a:xfrm>
              <a:custGeom>
                <a:avLst/>
                <a:gdLst>
                  <a:gd name="T0" fmla="*/ 11113 w 7"/>
                  <a:gd name="T1" fmla="*/ 0 h 7"/>
                  <a:gd name="T2" fmla="*/ 11113 w 7"/>
                  <a:gd name="T3" fmla="*/ 6350 h 7"/>
                  <a:gd name="T4" fmla="*/ 0 w 7"/>
                  <a:gd name="T5" fmla="*/ 11112 h 7"/>
                  <a:gd name="T6" fmla="*/ 0 w 7"/>
                  <a:gd name="T7" fmla="*/ 6350 h 7"/>
                  <a:gd name="T8" fmla="*/ 11113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4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1" name="Freeform 97"/>
              <p:cNvSpPr>
                <a:spLocks/>
              </p:cNvSpPr>
              <p:nvPr/>
            </p:nvSpPr>
            <p:spPr bwMode="auto">
              <a:xfrm>
                <a:off x="8488363" y="4906964"/>
                <a:ext cx="44450" cy="104775"/>
              </a:xfrm>
              <a:custGeom>
                <a:avLst/>
                <a:gdLst>
                  <a:gd name="T0" fmla="*/ 11113 w 28"/>
                  <a:gd name="T1" fmla="*/ 0 h 66"/>
                  <a:gd name="T2" fmla="*/ 0 w 28"/>
                  <a:gd name="T3" fmla="*/ 4763 h 66"/>
                  <a:gd name="T4" fmla="*/ 33338 w 28"/>
                  <a:gd name="T5" fmla="*/ 104775 h 66"/>
                  <a:gd name="T6" fmla="*/ 44450 w 28"/>
                  <a:gd name="T7" fmla="*/ 98425 h 66"/>
                  <a:gd name="T8" fmla="*/ 11113 w 2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66">
                    <a:moveTo>
                      <a:pt x="7" y="0"/>
                    </a:moveTo>
                    <a:lnTo>
                      <a:pt x="0" y="3"/>
                    </a:lnTo>
                    <a:lnTo>
                      <a:pt x="21" y="66"/>
                    </a:lnTo>
                    <a:lnTo>
                      <a:pt x="28" y="62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2" name="Freeform 98"/>
              <p:cNvSpPr>
                <a:spLocks/>
              </p:cNvSpPr>
              <p:nvPr/>
            </p:nvSpPr>
            <p:spPr bwMode="auto">
              <a:xfrm>
                <a:off x="8428038" y="3694114"/>
                <a:ext cx="317500" cy="192087"/>
              </a:xfrm>
              <a:custGeom>
                <a:avLst/>
                <a:gdLst>
                  <a:gd name="T0" fmla="*/ 317500 w 200"/>
                  <a:gd name="T1" fmla="*/ 93662 h 121"/>
                  <a:gd name="T2" fmla="*/ 301625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4762 h 121"/>
                  <a:gd name="T8" fmla="*/ 158750 w 200"/>
                  <a:gd name="T9" fmla="*/ 0 h 121"/>
                  <a:gd name="T10" fmla="*/ 98425 w 200"/>
                  <a:gd name="T11" fmla="*/ 4762 h 121"/>
                  <a:gd name="T12" fmla="*/ 44450 w 200"/>
                  <a:gd name="T13" fmla="*/ 26987 h 121"/>
                  <a:gd name="T14" fmla="*/ 11113 w 200"/>
                  <a:gd name="T15" fmla="*/ 60325 h 121"/>
                  <a:gd name="T16" fmla="*/ 0 w 200"/>
                  <a:gd name="T17" fmla="*/ 93662 h 121"/>
                  <a:gd name="T18" fmla="*/ 11113 w 200"/>
                  <a:gd name="T19" fmla="*/ 131762 h 121"/>
                  <a:gd name="T20" fmla="*/ 44450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2 h 121"/>
                  <a:gd name="T32" fmla="*/ 317500 w 200"/>
                  <a:gd name="T33" fmla="*/ 93662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8" y="17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8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3" name="Freeform 99"/>
              <p:cNvSpPr>
                <a:spLocks/>
              </p:cNvSpPr>
              <p:nvPr/>
            </p:nvSpPr>
            <p:spPr bwMode="auto">
              <a:xfrm>
                <a:off x="8423276" y="3687763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3050 w 207"/>
                  <a:gd name="T5" fmla="*/ 39688 h 128"/>
                  <a:gd name="T6" fmla="*/ 223838 w 207"/>
                  <a:gd name="T7" fmla="*/ 17463 h 128"/>
                  <a:gd name="T8" fmla="*/ 223838 w 207"/>
                  <a:gd name="T9" fmla="*/ 17463 h 128"/>
                  <a:gd name="T10" fmla="*/ 163513 w 207"/>
                  <a:gd name="T11" fmla="*/ 11113 h 128"/>
                  <a:gd name="T12" fmla="*/ 103188 w 207"/>
                  <a:gd name="T13" fmla="*/ 17463 h 128"/>
                  <a:gd name="T14" fmla="*/ 109538 w 207"/>
                  <a:gd name="T15" fmla="*/ 17463 h 128"/>
                  <a:gd name="T16" fmla="*/ 53975 w 207"/>
                  <a:gd name="T17" fmla="*/ 39688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100013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3975 w 207"/>
                  <a:gd name="T29" fmla="*/ 165100 h 128"/>
                  <a:gd name="T30" fmla="*/ 109538 w 207"/>
                  <a:gd name="T31" fmla="*/ 180975 h 128"/>
                  <a:gd name="T32" fmla="*/ 103188 w 207"/>
                  <a:gd name="T33" fmla="*/ 180975 h 128"/>
                  <a:gd name="T34" fmla="*/ 163513 w 207"/>
                  <a:gd name="T35" fmla="*/ 192088 h 128"/>
                  <a:gd name="T36" fmla="*/ 223838 w 207"/>
                  <a:gd name="T37" fmla="*/ 180975 h 128"/>
                  <a:gd name="T38" fmla="*/ 223838 w 207"/>
                  <a:gd name="T39" fmla="*/ 180975 h 128"/>
                  <a:gd name="T40" fmla="*/ 273050 w 207"/>
                  <a:gd name="T41" fmla="*/ 171450 h 128"/>
                  <a:gd name="T42" fmla="*/ 306388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100013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8 w 207"/>
                  <a:gd name="T57" fmla="*/ 192088 h 128"/>
                  <a:gd name="T58" fmla="*/ 163513 w 207"/>
                  <a:gd name="T59" fmla="*/ 203200 h 128"/>
                  <a:gd name="T60" fmla="*/ 163513 w 207"/>
                  <a:gd name="T61" fmla="*/ 203200 h 128"/>
                  <a:gd name="T62" fmla="*/ 103188 w 207"/>
                  <a:gd name="T63" fmla="*/ 192088 h 128"/>
                  <a:gd name="T64" fmla="*/ 49213 w 207"/>
                  <a:gd name="T65" fmla="*/ 176213 h 128"/>
                  <a:gd name="T66" fmla="*/ 49213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100013 h 128"/>
                  <a:gd name="T74" fmla="*/ 11113 w 207"/>
                  <a:gd name="T75" fmla="*/ 66675 h 128"/>
                  <a:gd name="T76" fmla="*/ 49213 w 207"/>
                  <a:gd name="T77" fmla="*/ 33338 h 128"/>
                  <a:gd name="T78" fmla="*/ 49213 w 207"/>
                  <a:gd name="T79" fmla="*/ 28575 h 128"/>
                  <a:gd name="T80" fmla="*/ 103188 w 207"/>
                  <a:gd name="T81" fmla="*/ 6350 h 128"/>
                  <a:gd name="T82" fmla="*/ 163513 w 207"/>
                  <a:gd name="T83" fmla="*/ 0 h 128"/>
                  <a:gd name="T84" fmla="*/ 163513 w 207"/>
                  <a:gd name="T85" fmla="*/ 0 h 128"/>
                  <a:gd name="T86" fmla="*/ 223838 w 207"/>
                  <a:gd name="T87" fmla="*/ 6350 h 128"/>
                  <a:gd name="T88" fmla="*/ 279400 w 207"/>
                  <a:gd name="T89" fmla="*/ 28575 h 128"/>
                  <a:gd name="T90" fmla="*/ 279400 w 207"/>
                  <a:gd name="T91" fmla="*/ 33338 h 128"/>
                  <a:gd name="T92" fmla="*/ 312738 w 207"/>
                  <a:gd name="T93" fmla="*/ 66675 h 128"/>
                  <a:gd name="T94" fmla="*/ 328613 w 207"/>
                  <a:gd name="T95" fmla="*/ 100013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2" y="25"/>
                    </a:lnTo>
                    <a:lnTo>
                      <a:pt x="141" y="11"/>
                    </a:lnTo>
                    <a:lnTo>
                      <a:pt x="103" y="7"/>
                    </a:lnTo>
                    <a:lnTo>
                      <a:pt x="65" y="11"/>
                    </a:lnTo>
                    <a:lnTo>
                      <a:pt x="69" y="11"/>
                    </a:lnTo>
                    <a:lnTo>
                      <a:pt x="34" y="25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3"/>
                    </a:lnTo>
                    <a:lnTo>
                      <a:pt x="14" y="87"/>
                    </a:lnTo>
                    <a:lnTo>
                      <a:pt x="34" y="108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8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3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65" y="4"/>
                    </a:lnTo>
                    <a:lnTo>
                      <a:pt x="103" y="0"/>
                    </a:lnTo>
                    <a:lnTo>
                      <a:pt x="141" y="4"/>
                    </a:lnTo>
                    <a:lnTo>
                      <a:pt x="145" y="4"/>
                    </a:lnTo>
                    <a:lnTo>
                      <a:pt x="176" y="18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3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4" name="Freeform 100"/>
              <p:cNvSpPr>
                <a:spLocks/>
              </p:cNvSpPr>
              <p:nvPr/>
            </p:nvSpPr>
            <p:spPr bwMode="auto">
              <a:xfrm>
                <a:off x="8740776" y="3787776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4763 h 3"/>
                  <a:gd name="T6" fmla="*/ 11113 w 7"/>
                  <a:gd name="T7" fmla="*/ 0 h 3"/>
                  <a:gd name="T8" fmla="*/ 11113 w 7"/>
                  <a:gd name="T9" fmla="*/ 4763 h 3"/>
                  <a:gd name="T10" fmla="*/ 11113 w 7"/>
                  <a:gd name="T11" fmla="*/ 4763 h 3"/>
                  <a:gd name="T12" fmla="*/ 0 w 7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" name="Rectangle 101"/>
              <p:cNvSpPr>
                <a:spLocks noChangeArrowheads="1"/>
              </p:cNvSpPr>
              <p:nvPr/>
            </p:nvSpPr>
            <p:spPr bwMode="auto">
              <a:xfrm>
                <a:off x="8518526" y="3732214"/>
                <a:ext cx="169863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JFK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36" name="Freeform 102"/>
              <p:cNvSpPr>
                <a:spLocks/>
              </p:cNvSpPr>
              <p:nvPr/>
            </p:nvSpPr>
            <p:spPr bwMode="auto">
              <a:xfrm>
                <a:off x="8740775" y="3051175"/>
                <a:ext cx="317500" cy="192088"/>
              </a:xfrm>
              <a:custGeom>
                <a:avLst/>
                <a:gdLst>
                  <a:gd name="T0" fmla="*/ 317500 w 200"/>
                  <a:gd name="T1" fmla="*/ 93663 h 121"/>
                  <a:gd name="T2" fmla="*/ 301625 w 200"/>
                  <a:gd name="T3" fmla="*/ 60325 h 121"/>
                  <a:gd name="T4" fmla="*/ 268288 w 200"/>
                  <a:gd name="T5" fmla="*/ 28575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4450 w 200"/>
                  <a:gd name="T13" fmla="*/ 28575 h 121"/>
                  <a:gd name="T14" fmla="*/ 11113 w 200"/>
                  <a:gd name="T15" fmla="*/ 60325 h 121"/>
                  <a:gd name="T16" fmla="*/ 0 w 200"/>
                  <a:gd name="T17" fmla="*/ 93663 h 121"/>
                  <a:gd name="T18" fmla="*/ 11113 w 200"/>
                  <a:gd name="T19" fmla="*/ 131763 h 121"/>
                  <a:gd name="T20" fmla="*/ 44450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8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3 h 121"/>
                  <a:gd name="T32" fmla="*/ 317500 w 200"/>
                  <a:gd name="T33" fmla="*/ 93663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8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8" y="18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8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Freeform 103"/>
              <p:cNvSpPr>
                <a:spLocks/>
              </p:cNvSpPr>
              <p:nvPr/>
            </p:nvSpPr>
            <p:spPr bwMode="auto">
              <a:xfrm>
                <a:off x="8736013" y="3046413"/>
                <a:ext cx="328612" cy="203200"/>
              </a:xfrm>
              <a:custGeom>
                <a:avLst/>
                <a:gdLst>
                  <a:gd name="T0" fmla="*/ 300037 w 207"/>
                  <a:gd name="T1" fmla="*/ 71438 h 128"/>
                  <a:gd name="T2" fmla="*/ 306387 w 207"/>
                  <a:gd name="T3" fmla="*/ 71438 h 128"/>
                  <a:gd name="T4" fmla="*/ 273050 w 207"/>
                  <a:gd name="T5" fmla="*/ 38100 h 128"/>
                  <a:gd name="T6" fmla="*/ 223837 w 207"/>
                  <a:gd name="T7" fmla="*/ 15875 h 128"/>
                  <a:gd name="T8" fmla="*/ 223837 w 207"/>
                  <a:gd name="T9" fmla="*/ 15875 h 128"/>
                  <a:gd name="T10" fmla="*/ 163512 w 207"/>
                  <a:gd name="T11" fmla="*/ 11113 h 128"/>
                  <a:gd name="T12" fmla="*/ 103187 w 207"/>
                  <a:gd name="T13" fmla="*/ 15875 h 128"/>
                  <a:gd name="T14" fmla="*/ 109537 w 207"/>
                  <a:gd name="T15" fmla="*/ 15875 h 128"/>
                  <a:gd name="T16" fmla="*/ 53975 w 207"/>
                  <a:gd name="T17" fmla="*/ 38100 h 128"/>
                  <a:gd name="T18" fmla="*/ 20637 w 207"/>
                  <a:gd name="T19" fmla="*/ 71438 h 128"/>
                  <a:gd name="T20" fmla="*/ 20637 w 207"/>
                  <a:gd name="T21" fmla="*/ 71438 h 128"/>
                  <a:gd name="T22" fmla="*/ 9525 w 207"/>
                  <a:gd name="T23" fmla="*/ 98425 h 128"/>
                  <a:gd name="T24" fmla="*/ 20637 w 207"/>
                  <a:gd name="T25" fmla="*/ 136525 h 128"/>
                  <a:gd name="T26" fmla="*/ 20637 w 207"/>
                  <a:gd name="T27" fmla="*/ 136525 h 128"/>
                  <a:gd name="T28" fmla="*/ 53975 w 207"/>
                  <a:gd name="T29" fmla="*/ 165100 h 128"/>
                  <a:gd name="T30" fmla="*/ 109537 w 207"/>
                  <a:gd name="T31" fmla="*/ 180975 h 128"/>
                  <a:gd name="T32" fmla="*/ 103187 w 207"/>
                  <a:gd name="T33" fmla="*/ 180975 h 128"/>
                  <a:gd name="T34" fmla="*/ 163512 w 207"/>
                  <a:gd name="T35" fmla="*/ 192088 h 128"/>
                  <a:gd name="T36" fmla="*/ 223837 w 207"/>
                  <a:gd name="T37" fmla="*/ 180975 h 128"/>
                  <a:gd name="T38" fmla="*/ 223837 w 207"/>
                  <a:gd name="T39" fmla="*/ 180975 h 128"/>
                  <a:gd name="T40" fmla="*/ 273050 w 207"/>
                  <a:gd name="T41" fmla="*/ 169863 h 128"/>
                  <a:gd name="T42" fmla="*/ 306387 w 207"/>
                  <a:gd name="T43" fmla="*/ 136525 h 128"/>
                  <a:gd name="T44" fmla="*/ 300037 w 207"/>
                  <a:gd name="T45" fmla="*/ 136525 h 128"/>
                  <a:gd name="T46" fmla="*/ 317500 w 207"/>
                  <a:gd name="T47" fmla="*/ 98425 h 128"/>
                  <a:gd name="T48" fmla="*/ 328612 w 207"/>
                  <a:gd name="T49" fmla="*/ 104775 h 128"/>
                  <a:gd name="T50" fmla="*/ 311150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7 w 207"/>
                  <a:gd name="T57" fmla="*/ 192088 h 128"/>
                  <a:gd name="T58" fmla="*/ 163512 w 207"/>
                  <a:gd name="T59" fmla="*/ 203200 h 128"/>
                  <a:gd name="T60" fmla="*/ 163512 w 207"/>
                  <a:gd name="T61" fmla="*/ 203200 h 128"/>
                  <a:gd name="T62" fmla="*/ 103187 w 207"/>
                  <a:gd name="T63" fmla="*/ 192088 h 128"/>
                  <a:gd name="T64" fmla="*/ 49212 w 207"/>
                  <a:gd name="T65" fmla="*/ 176213 h 128"/>
                  <a:gd name="T66" fmla="*/ 49212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9525 w 207"/>
                  <a:gd name="T75" fmla="*/ 65088 h 128"/>
                  <a:gd name="T76" fmla="*/ 49212 w 207"/>
                  <a:gd name="T77" fmla="*/ 33338 h 128"/>
                  <a:gd name="T78" fmla="*/ 49212 w 207"/>
                  <a:gd name="T79" fmla="*/ 26988 h 128"/>
                  <a:gd name="T80" fmla="*/ 103187 w 207"/>
                  <a:gd name="T81" fmla="*/ 4763 h 128"/>
                  <a:gd name="T82" fmla="*/ 163512 w 207"/>
                  <a:gd name="T83" fmla="*/ 0 h 128"/>
                  <a:gd name="T84" fmla="*/ 163512 w 207"/>
                  <a:gd name="T85" fmla="*/ 0 h 128"/>
                  <a:gd name="T86" fmla="*/ 223837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1150 w 207"/>
                  <a:gd name="T93" fmla="*/ 65088 h 128"/>
                  <a:gd name="T94" fmla="*/ 328612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89" y="45"/>
                    </a:lnTo>
                    <a:lnTo>
                      <a:pt x="193" y="45"/>
                    </a:lnTo>
                    <a:lnTo>
                      <a:pt x="172" y="24"/>
                    </a:lnTo>
                    <a:lnTo>
                      <a:pt x="141" y="10"/>
                    </a:lnTo>
                    <a:lnTo>
                      <a:pt x="103" y="7"/>
                    </a:lnTo>
                    <a:lnTo>
                      <a:pt x="65" y="10"/>
                    </a:lnTo>
                    <a:lnTo>
                      <a:pt x="69" y="10"/>
                    </a:lnTo>
                    <a:lnTo>
                      <a:pt x="34" y="24"/>
                    </a:lnTo>
                    <a:lnTo>
                      <a:pt x="13" y="45"/>
                    </a:lnTo>
                    <a:lnTo>
                      <a:pt x="6" y="66"/>
                    </a:lnTo>
                    <a:lnTo>
                      <a:pt x="6" y="62"/>
                    </a:lnTo>
                    <a:lnTo>
                      <a:pt x="13" y="86"/>
                    </a:lnTo>
                    <a:lnTo>
                      <a:pt x="34" y="107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7"/>
                    </a:lnTo>
                    <a:lnTo>
                      <a:pt x="193" y="86"/>
                    </a:lnTo>
                    <a:lnTo>
                      <a:pt x="189" y="86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6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6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6" y="41"/>
                    </a:lnTo>
                    <a:lnTo>
                      <a:pt x="10" y="41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5" y="3"/>
                    </a:lnTo>
                    <a:lnTo>
                      <a:pt x="103" y="0"/>
                    </a:lnTo>
                    <a:lnTo>
                      <a:pt x="141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6" y="41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Freeform 104"/>
              <p:cNvSpPr>
                <a:spLocks/>
              </p:cNvSpPr>
              <p:nvPr/>
            </p:nvSpPr>
            <p:spPr bwMode="auto">
              <a:xfrm>
                <a:off x="9053513" y="3144838"/>
                <a:ext cx="11112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2 w 7"/>
                  <a:gd name="T7" fmla="*/ 0 h 4"/>
                  <a:gd name="T8" fmla="*/ 11112 w 7"/>
                  <a:gd name="T9" fmla="*/ 6350 h 4"/>
                  <a:gd name="T10" fmla="*/ 11112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Rectangle 105"/>
              <p:cNvSpPr>
                <a:spLocks noChangeArrowheads="1"/>
              </p:cNvSpPr>
              <p:nvPr/>
            </p:nvSpPr>
            <p:spPr bwMode="auto">
              <a:xfrm>
                <a:off x="8828088" y="3090864"/>
                <a:ext cx="20037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BOS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40" name="Freeform 106"/>
              <p:cNvSpPr>
                <a:spLocks/>
              </p:cNvSpPr>
              <p:nvPr/>
            </p:nvSpPr>
            <p:spPr bwMode="auto">
              <a:xfrm>
                <a:off x="8367713" y="4911725"/>
                <a:ext cx="317500" cy="192088"/>
              </a:xfrm>
              <a:custGeom>
                <a:avLst/>
                <a:gdLst>
                  <a:gd name="T0" fmla="*/ 317500 w 200"/>
                  <a:gd name="T1" fmla="*/ 93663 h 121"/>
                  <a:gd name="T2" fmla="*/ 301625 w 200"/>
                  <a:gd name="T3" fmla="*/ 60325 h 121"/>
                  <a:gd name="T4" fmla="*/ 268288 w 200"/>
                  <a:gd name="T5" fmla="*/ 28575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4450 w 200"/>
                  <a:gd name="T13" fmla="*/ 28575 h 121"/>
                  <a:gd name="T14" fmla="*/ 11113 w 200"/>
                  <a:gd name="T15" fmla="*/ 60325 h 121"/>
                  <a:gd name="T16" fmla="*/ 0 w 200"/>
                  <a:gd name="T17" fmla="*/ 93663 h 121"/>
                  <a:gd name="T18" fmla="*/ 11113 w 200"/>
                  <a:gd name="T19" fmla="*/ 131763 h 121"/>
                  <a:gd name="T20" fmla="*/ 44450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8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3 h 121"/>
                  <a:gd name="T32" fmla="*/ 317500 w 200"/>
                  <a:gd name="T33" fmla="*/ 93663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8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8" y="18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8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Freeform 107"/>
              <p:cNvSpPr>
                <a:spLocks/>
              </p:cNvSpPr>
              <p:nvPr/>
            </p:nvSpPr>
            <p:spPr bwMode="auto">
              <a:xfrm>
                <a:off x="8362951" y="4906963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3050 w 207"/>
                  <a:gd name="T5" fmla="*/ 38100 h 128"/>
                  <a:gd name="T6" fmla="*/ 223838 w 207"/>
                  <a:gd name="T7" fmla="*/ 15875 h 128"/>
                  <a:gd name="T8" fmla="*/ 223838 w 207"/>
                  <a:gd name="T9" fmla="*/ 15875 h 128"/>
                  <a:gd name="T10" fmla="*/ 163513 w 207"/>
                  <a:gd name="T11" fmla="*/ 11113 h 128"/>
                  <a:gd name="T12" fmla="*/ 103188 w 207"/>
                  <a:gd name="T13" fmla="*/ 15875 h 128"/>
                  <a:gd name="T14" fmla="*/ 109538 w 207"/>
                  <a:gd name="T15" fmla="*/ 15875 h 128"/>
                  <a:gd name="T16" fmla="*/ 53975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6525 h 128"/>
                  <a:gd name="T26" fmla="*/ 22225 w 207"/>
                  <a:gd name="T27" fmla="*/ 136525 h 128"/>
                  <a:gd name="T28" fmla="*/ 53975 w 207"/>
                  <a:gd name="T29" fmla="*/ 165100 h 128"/>
                  <a:gd name="T30" fmla="*/ 109538 w 207"/>
                  <a:gd name="T31" fmla="*/ 180975 h 128"/>
                  <a:gd name="T32" fmla="*/ 103188 w 207"/>
                  <a:gd name="T33" fmla="*/ 180975 h 128"/>
                  <a:gd name="T34" fmla="*/ 163513 w 207"/>
                  <a:gd name="T35" fmla="*/ 192088 h 128"/>
                  <a:gd name="T36" fmla="*/ 223838 w 207"/>
                  <a:gd name="T37" fmla="*/ 180975 h 128"/>
                  <a:gd name="T38" fmla="*/ 223838 w 207"/>
                  <a:gd name="T39" fmla="*/ 180975 h 128"/>
                  <a:gd name="T40" fmla="*/ 273050 w 207"/>
                  <a:gd name="T41" fmla="*/ 169863 h 128"/>
                  <a:gd name="T42" fmla="*/ 306388 w 207"/>
                  <a:gd name="T43" fmla="*/ 136525 h 128"/>
                  <a:gd name="T44" fmla="*/ 301625 w 207"/>
                  <a:gd name="T45" fmla="*/ 136525 h 128"/>
                  <a:gd name="T46" fmla="*/ 317500 w 207"/>
                  <a:gd name="T47" fmla="*/ 98425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4625 h 128"/>
                  <a:gd name="T54" fmla="*/ 279400 w 207"/>
                  <a:gd name="T55" fmla="*/ 174625 h 128"/>
                  <a:gd name="T56" fmla="*/ 230188 w 207"/>
                  <a:gd name="T57" fmla="*/ 192088 h 128"/>
                  <a:gd name="T58" fmla="*/ 163513 w 207"/>
                  <a:gd name="T59" fmla="*/ 203200 h 128"/>
                  <a:gd name="T60" fmla="*/ 163513 w 207"/>
                  <a:gd name="T61" fmla="*/ 203200 h 128"/>
                  <a:gd name="T62" fmla="*/ 103188 w 207"/>
                  <a:gd name="T63" fmla="*/ 192088 h 128"/>
                  <a:gd name="T64" fmla="*/ 49213 w 207"/>
                  <a:gd name="T65" fmla="*/ 174625 h 128"/>
                  <a:gd name="T66" fmla="*/ 49213 w 207"/>
                  <a:gd name="T67" fmla="*/ 174625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3 w 207"/>
                  <a:gd name="T75" fmla="*/ 65088 h 128"/>
                  <a:gd name="T76" fmla="*/ 49213 w 207"/>
                  <a:gd name="T77" fmla="*/ 33338 h 128"/>
                  <a:gd name="T78" fmla="*/ 49213 w 207"/>
                  <a:gd name="T79" fmla="*/ 26988 h 128"/>
                  <a:gd name="T80" fmla="*/ 103188 w 207"/>
                  <a:gd name="T81" fmla="*/ 4763 h 128"/>
                  <a:gd name="T82" fmla="*/ 163513 w 207"/>
                  <a:gd name="T83" fmla="*/ 0 h 128"/>
                  <a:gd name="T84" fmla="*/ 163513 w 207"/>
                  <a:gd name="T85" fmla="*/ 0 h 128"/>
                  <a:gd name="T86" fmla="*/ 223838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8 w 207"/>
                  <a:gd name="T93" fmla="*/ 65088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2" y="24"/>
                    </a:lnTo>
                    <a:lnTo>
                      <a:pt x="141" y="10"/>
                    </a:lnTo>
                    <a:lnTo>
                      <a:pt x="103" y="7"/>
                    </a:lnTo>
                    <a:lnTo>
                      <a:pt x="65" y="10"/>
                    </a:lnTo>
                    <a:lnTo>
                      <a:pt x="69" y="10"/>
                    </a:lnTo>
                    <a:lnTo>
                      <a:pt x="34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6"/>
                    </a:lnTo>
                    <a:lnTo>
                      <a:pt x="34" y="107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7"/>
                    </a:lnTo>
                    <a:lnTo>
                      <a:pt x="193" y="86"/>
                    </a:lnTo>
                    <a:lnTo>
                      <a:pt x="190" y="86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0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0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1"/>
                    </a:lnTo>
                    <a:lnTo>
                      <a:pt x="10" y="41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5" y="3"/>
                    </a:lnTo>
                    <a:lnTo>
                      <a:pt x="103" y="0"/>
                    </a:lnTo>
                    <a:lnTo>
                      <a:pt x="141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1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Freeform 108"/>
              <p:cNvSpPr>
                <a:spLocks/>
              </p:cNvSpPr>
              <p:nvPr/>
            </p:nvSpPr>
            <p:spPr bwMode="auto">
              <a:xfrm>
                <a:off x="8680451" y="5005388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3 w 7"/>
                  <a:gd name="T7" fmla="*/ 0 h 4"/>
                  <a:gd name="T8" fmla="*/ 11113 w 7"/>
                  <a:gd name="T9" fmla="*/ 6350 h 4"/>
                  <a:gd name="T10" fmla="*/ 11113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Rectangle 109"/>
              <p:cNvSpPr>
                <a:spLocks noChangeArrowheads="1"/>
              </p:cNvSpPr>
              <p:nvPr/>
            </p:nvSpPr>
            <p:spPr bwMode="auto">
              <a:xfrm>
                <a:off x="8461375" y="4949825"/>
                <a:ext cx="1968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MIA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44" name="Freeform 110"/>
              <p:cNvSpPr>
                <a:spLocks/>
              </p:cNvSpPr>
              <p:nvPr/>
            </p:nvSpPr>
            <p:spPr bwMode="auto">
              <a:xfrm>
                <a:off x="7616825" y="3475039"/>
                <a:ext cx="319088" cy="192087"/>
              </a:xfrm>
              <a:custGeom>
                <a:avLst/>
                <a:gdLst>
                  <a:gd name="T0" fmla="*/ 319088 w 201"/>
                  <a:gd name="T1" fmla="*/ 92075 h 121"/>
                  <a:gd name="T2" fmla="*/ 301625 w 201"/>
                  <a:gd name="T3" fmla="*/ 60325 h 121"/>
                  <a:gd name="T4" fmla="*/ 268288 w 201"/>
                  <a:gd name="T5" fmla="*/ 26987 h 121"/>
                  <a:gd name="T6" fmla="*/ 219075 w 201"/>
                  <a:gd name="T7" fmla="*/ 4762 h 121"/>
                  <a:gd name="T8" fmla="*/ 158750 w 201"/>
                  <a:gd name="T9" fmla="*/ 0 h 121"/>
                  <a:gd name="T10" fmla="*/ 98425 w 201"/>
                  <a:gd name="T11" fmla="*/ 4762 h 121"/>
                  <a:gd name="T12" fmla="*/ 44450 w 201"/>
                  <a:gd name="T13" fmla="*/ 26987 h 121"/>
                  <a:gd name="T14" fmla="*/ 11113 w 201"/>
                  <a:gd name="T15" fmla="*/ 60325 h 121"/>
                  <a:gd name="T16" fmla="*/ 0 w 201"/>
                  <a:gd name="T17" fmla="*/ 92075 h 121"/>
                  <a:gd name="T18" fmla="*/ 11113 w 201"/>
                  <a:gd name="T19" fmla="*/ 131762 h 121"/>
                  <a:gd name="T20" fmla="*/ 44450 w 201"/>
                  <a:gd name="T21" fmla="*/ 163512 h 121"/>
                  <a:gd name="T22" fmla="*/ 98425 w 201"/>
                  <a:gd name="T23" fmla="*/ 180975 h 121"/>
                  <a:gd name="T24" fmla="*/ 158750 w 201"/>
                  <a:gd name="T25" fmla="*/ 192087 h 121"/>
                  <a:gd name="T26" fmla="*/ 219075 w 201"/>
                  <a:gd name="T27" fmla="*/ 180975 h 121"/>
                  <a:gd name="T28" fmla="*/ 268288 w 201"/>
                  <a:gd name="T29" fmla="*/ 163512 h 121"/>
                  <a:gd name="T30" fmla="*/ 301625 w 201"/>
                  <a:gd name="T31" fmla="*/ 131762 h 121"/>
                  <a:gd name="T32" fmla="*/ 319088 w 201"/>
                  <a:gd name="T33" fmla="*/ 9207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1" h="121">
                    <a:moveTo>
                      <a:pt x="201" y="58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8" y="17"/>
                    </a:lnTo>
                    <a:lnTo>
                      <a:pt x="7" y="38"/>
                    </a:lnTo>
                    <a:lnTo>
                      <a:pt x="0" y="58"/>
                    </a:lnTo>
                    <a:lnTo>
                      <a:pt x="7" y="83"/>
                    </a:lnTo>
                    <a:lnTo>
                      <a:pt x="28" y="103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3"/>
                    </a:lnTo>
                    <a:lnTo>
                      <a:pt x="190" y="83"/>
                    </a:lnTo>
                    <a:lnTo>
                      <a:pt x="201" y="5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Freeform 111"/>
              <p:cNvSpPr>
                <a:spLocks/>
              </p:cNvSpPr>
              <p:nvPr/>
            </p:nvSpPr>
            <p:spPr bwMode="auto">
              <a:xfrm>
                <a:off x="7612063" y="3468688"/>
                <a:ext cx="328612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7 w 207"/>
                  <a:gd name="T3" fmla="*/ 71438 h 128"/>
                  <a:gd name="T4" fmla="*/ 273050 w 207"/>
                  <a:gd name="T5" fmla="*/ 38100 h 128"/>
                  <a:gd name="T6" fmla="*/ 223837 w 207"/>
                  <a:gd name="T7" fmla="*/ 15875 h 128"/>
                  <a:gd name="T8" fmla="*/ 223837 w 207"/>
                  <a:gd name="T9" fmla="*/ 15875 h 128"/>
                  <a:gd name="T10" fmla="*/ 163512 w 207"/>
                  <a:gd name="T11" fmla="*/ 11113 h 128"/>
                  <a:gd name="T12" fmla="*/ 103187 w 207"/>
                  <a:gd name="T13" fmla="*/ 15875 h 128"/>
                  <a:gd name="T14" fmla="*/ 109537 w 207"/>
                  <a:gd name="T15" fmla="*/ 15875 h 128"/>
                  <a:gd name="T16" fmla="*/ 53975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2 w 207"/>
                  <a:gd name="T23" fmla="*/ 98425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3975 w 207"/>
                  <a:gd name="T29" fmla="*/ 165100 h 128"/>
                  <a:gd name="T30" fmla="*/ 109537 w 207"/>
                  <a:gd name="T31" fmla="*/ 180975 h 128"/>
                  <a:gd name="T32" fmla="*/ 103187 w 207"/>
                  <a:gd name="T33" fmla="*/ 180975 h 128"/>
                  <a:gd name="T34" fmla="*/ 163512 w 207"/>
                  <a:gd name="T35" fmla="*/ 192088 h 128"/>
                  <a:gd name="T36" fmla="*/ 223837 w 207"/>
                  <a:gd name="T37" fmla="*/ 180975 h 128"/>
                  <a:gd name="T38" fmla="*/ 223837 w 207"/>
                  <a:gd name="T39" fmla="*/ 180975 h 128"/>
                  <a:gd name="T40" fmla="*/ 273050 w 207"/>
                  <a:gd name="T41" fmla="*/ 169863 h 128"/>
                  <a:gd name="T42" fmla="*/ 306387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98425 h 128"/>
                  <a:gd name="T48" fmla="*/ 328612 w 207"/>
                  <a:gd name="T49" fmla="*/ 104775 h 128"/>
                  <a:gd name="T50" fmla="*/ 312737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7 w 207"/>
                  <a:gd name="T57" fmla="*/ 192088 h 128"/>
                  <a:gd name="T58" fmla="*/ 163512 w 207"/>
                  <a:gd name="T59" fmla="*/ 203200 h 128"/>
                  <a:gd name="T60" fmla="*/ 163512 w 207"/>
                  <a:gd name="T61" fmla="*/ 203200 h 128"/>
                  <a:gd name="T62" fmla="*/ 103187 w 207"/>
                  <a:gd name="T63" fmla="*/ 192088 h 128"/>
                  <a:gd name="T64" fmla="*/ 49212 w 207"/>
                  <a:gd name="T65" fmla="*/ 176213 h 128"/>
                  <a:gd name="T66" fmla="*/ 49212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2 w 207"/>
                  <a:gd name="T75" fmla="*/ 66675 h 128"/>
                  <a:gd name="T76" fmla="*/ 49212 w 207"/>
                  <a:gd name="T77" fmla="*/ 33338 h 128"/>
                  <a:gd name="T78" fmla="*/ 49212 w 207"/>
                  <a:gd name="T79" fmla="*/ 26988 h 128"/>
                  <a:gd name="T80" fmla="*/ 103187 w 207"/>
                  <a:gd name="T81" fmla="*/ 6350 h 128"/>
                  <a:gd name="T82" fmla="*/ 163512 w 207"/>
                  <a:gd name="T83" fmla="*/ 0 h 128"/>
                  <a:gd name="T84" fmla="*/ 163512 w 207"/>
                  <a:gd name="T85" fmla="*/ 0 h 128"/>
                  <a:gd name="T86" fmla="*/ 223837 w 207"/>
                  <a:gd name="T87" fmla="*/ 6350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7 w 207"/>
                  <a:gd name="T93" fmla="*/ 66675 h 128"/>
                  <a:gd name="T94" fmla="*/ 328612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2" y="24"/>
                    </a:lnTo>
                    <a:lnTo>
                      <a:pt x="141" y="10"/>
                    </a:lnTo>
                    <a:lnTo>
                      <a:pt x="103" y="7"/>
                    </a:lnTo>
                    <a:lnTo>
                      <a:pt x="65" y="10"/>
                    </a:lnTo>
                    <a:lnTo>
                      <a:pt x="69" y="10"/>
                    </a:lnTo>
                    <a:lnTo>
                      <a:pt x="34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7"/>
                    </a:lnTo>
                    <a:lnTo>
                      <a:pt x="34" y="107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7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5" y="4"/>
                    </a:lnTo>
                    <a:lnTo>
                      <a:pt x="103" y="0"/>
                    </a:lnTo>
                    <a:lnTo>
                      <a:pt x="141" y="4"/>
                    </a:lnTo>
                    <a:lnTo>
                      <a:pt x="145" y="4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Freeform 112"/>
              <p:cNvSpPr>
                <a:spLocks/>
              </p:cNvSpPr>
              <p:nvPr/>
            </p:nvSpPr>
            <p:spPr bwMode="auto">
              <a:xfrm>
                <a:off x="7929563" y="3567113"/>
                <a:ext cx="11112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2 w 7"/>
                  <a:gd name="T7" fmla="*/ 0 h 4"/>
                  <a:gd name="T8" fmla="*/ 11112 w 7"/>
                  <a:gd name="T9" fmla="*/ 6350 h 4"/>
                  <a:gd name="T10" fmla="*/ 11112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Rectangle 113"/>
              <p:cNvSpPr>
                <a:spLocks noChangeArrowheads="1"/>
              </p:cNvSpPr>
              <p:nvPr/>
            </p:nvSpPr>
            <p:spPr bwMode="auto">
              <a:xfrm>
                <a:off x="7697788" y="3513139"/>
                <a:ext cx="21640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ORD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48" name="Freeform 114"/>
              <p:cNvSpPr>
                <a:spLocks/>
              </p:cNvSpPr>
              <p:nvPr/>
            </p:nvSpPr>
            <p:spPr bwMode="auto">
              <a:xfrm>
                <a:off x="6275388" y="4587875"/>
                <a:ext cx="317500" cy="192088"/>
              </a:xfrm>
              <a:custGeom>
                <a:avLst/>
                <a:gdLst>
                  <a:gd name="T0" fmla="*/ 317500 w 200"/>
                  <a:gd name="T1" fmla="*/ 93663 h 121"/>
                  <a:gd name="T2" fmla="*/ 300038 w 200"/>
                  <a:gd name="T3" fmla="*/ 60325 h 121"/>
                  <a:gd name="T4" fmla="*/ 268288 w 200"/>
                  <a:gd name="T5" fmla="*/ 28575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2863 w 200"/>
                  <a:gd name="T13" fmla="*/ 28575 h 121"/>
                  <a:gd name="T14" fmla="*/ 9525 w 200"/>
                  <a:gd name="T15" fmla="*/ 60325 h 121"/>
                  <a:gd name="T16" fmla="*/ 0 w 200"/>
                  <a:gd name="T17" fmla="*/ 93663 h 121"/>
                  <a:gd name="T18" fmla="*/ 9525 w 200"/>
                  <a:gd name="T19" fmla="*/ 131763 h 121"/>
                  <a:gd name="T20" fmla="*/ 42863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8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0038 w 200"/>
                  <a:gd name="T31" fmla="*/ 131763 h 121"/>
                  <a:gd name="T32" fmla="*/ 317500 w 200"/>
                  <a:gd name="T33" fmla="*/ 93663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89" y="38"/>
                    </a:lnTo>
                    <a:lnTo>
                      <a:pt x="169" y="18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7" y="18"/>
                    </a:lnTo>
                    <a:lnTo>
                      <a:pt x="6" y="38"/>
                    </a:lnTo>
                    <a:lnTo>
                      <a:pt x="0" y="59"/>
                    </a:lnTo>
                    <a:lnTo>
                      <a:pt x="6" y="83"/>
                    </a:lnTo>
                    <a:lnTo>
                      <a:pt x="27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89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Freeform 115"/>
              <p:cNvSpPr>
                <a:spLocks/>
              </p:cNvSpPr>
              <p:nvPr/>
            </p:nvSpPr>
            <p:spPr bwMode="auto">
              <a:xfrm>
                <a:off x="6269038" y="4583113"/>
                <a:ext cx="328612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7 w 207"/>
                  <a:gd name="T3" fmla="*/ 71438 h 128"/>
                  <a:gd name="T4" fmla="*/ 274637 w 207"/>
                  <a:gd name="T5" fmla="*/ 38100 h 128"/>
                  <a:gd name="T6" fmla="*/ 225425 w 207"/>
                  <a:gd name="T7" fmla="*/ 15875 h 128"/>
                  <a:gd name="T8" fmla="*/ 225425 w 207"/>
                  <a:gd name="T9" fmla="*/ 15875 h 128"/>
                  <a:gd name="T10" fmla="*/ 165100 w 207"/>
                  <a:gd name="T11" fmla="*/ 11113 h 128"/>
                  <a:gd name="T12" fmla="*/ 104775 w 207"/>
                  <a:gd name="T13" fmla="*/ 15875 h 128"/>
                  <a:gd name="T14" fmla="*/ 109537 w 207"/>
                  <a:gd name="T15" fmla="*/ 15875 h 128"/>
                  <a:gd name="T16" fmla="*/ 55562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2 w 207"/>
                  <a:gd name="T23" fmla="*/ 98425 h 128"/>
                  <a:gd name="T24" fmla="*/ 22225 w 207"/>
                  <a:gd name="T25" fmla="*/ 136525 h 128"/>
                  <a:gd name="T26" fmla="*/ 22225 w 207"/>
                  <a:gd name="T27" fmla="*/ 136525 h 128"/>
                  <a:gd name="T28" fmla="*/ 55562 w 207"/>
                  <a:gd name="T29" fmla="*/ 165100 h 128"/>
                  <a:gd name="T30" fmla="*/ 109537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7 w 207"/>
                  <a:gd name="T41" fmla="*/ 169863 h 128"/>
                  <a:gd name="T42" fmla="*/ 306387 w 207"/>
                  <a:gd name="T43" fmla="*/ 136525 h 128"/>
                  <a:gd name="T44" fmla="*/ 301625 w 207"/>
                  <a:gd name="T45" fmla="*/ 136525 h 128"/>
                  <a:gd name="T46" fmla="*/ 317500 w 207"/>
                  <a:gd name="T47" fmla="*/ 98425 h 128"/>
                  <a:gd name="T48" fmla="*/ 328612 w 207"/>
                  <a:gd name="T49" fmla="*/ 104775 h 128"/>
                  <a:gd name="T50" fmla="*/ 312737 w 207"/>
                  <a:gd name="T51" fmla="*/ 142875 h 128"/>
                  <a:gd name="T52" fmla="*/ 279400 w 207"/>
                  <a:gd name="T53" fmla="*/ 174625 h 128"/>
                  <a:gd name="T54" fmla="*/ 279400 w 207"/>
                  <a:gd name="T55" fmla="*/ 174625 h 128"/>
                  <a:gd name="T56" fmla="*/ 230187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2 w 207"/>
                  <a:gd name="T65" fmla="*/ 174625 h 128"/>
                  <a:gd name="T66" fmla="*/ 49212 w 207"/>
                  <a:gd name="T67" fmla="*/ 174625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2 w 207"/>
                  <a:gd name="T75" fmla="*/ 65088 h 128"/>
                  <a:gd name="T76" fmla="*/ 49212 w 207"/>
                  <a:gd name="T77" fmla="*/ 33338 h 128"/>
                  <a:gd name="T78" fmla="*/ 49212 w 207"/>
                  <a:gd name="T79" fmla="*/ 26988 h 128"/>
                  <a:gd name="T80" fmla="*/ 104775 w 207"/>
                  <a:gd name="T81" fmla="*/ 4763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7 w 207"/>
                  <a:gd name="T93" fmla="*/ 65088 h 128"/>
                  <a:gd name="T94" fmla="*/ 328612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3" y="24"/>
                    </a:lnTo>
                    <a:lnTo>
                      <a:pt x="142" y="10"/>
                    </a:lnTo>
                    <a:lnTo>
                      <a:pt x="104" y="7"/>
                    </a:lnTo>
                    <a:lnTo>
                      <a:pt x="66" y="10"/>
                    </a:lnTo>
                    <a:lnTo>
                      <a:pt x="69" y="10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6"/>
                    </a:lnTo>
                    <a:lnTo>
                      <a:pt x="35" y="107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7"/>
                    </a:lnTo>
                    <a:lnTo>
                      <a:pt x="193" y="86"/>
                    </a:lnTo>
                    <a:lnTo>
                      <a:pt x="190" y="86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0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0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1"/>
                    </a:lnTo>
                    <a:lnTo>
                      <a:pt x="10" y="41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6" y="3"/>
                    </a:lnTo>
                    <a:lnTo>
                      <a:pt x="104" y="0"/>
                    </a:lnTo>
                    <a:lnTo>
                      <a:pt x="142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1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0" name="Freeform 116"/>
              <p:cNvSpPr>
                <a:spLocks/>
              </p:cNvSpPr>
              <p:nvPr/>
            </p:nvSpPr>
            <p:spPr bwMode="auto">
              <a:xfrm>
                <a:off x="6586538" y="4681538"/>
                <a:ext cx="11112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2 w 7"/>
                  <a:gd name="T7" fmla="*/ 0 h 4"/>
                  <a:gd name="T8" fmla="*/ 11112 w 7"/>
                  <a:gd name="T9" fmla="*/ 6350 h 4"/>
                  <a:gd name="T10" fmla="*/ 11112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Rectangle 117"/>
              <p:cNvSpPr>
                <a:spLocks noChangeArrowheads="1"/>
              </p:cNvSpPr>
              <p:nvPr/>
            </p:nvSpPr>
            <p:spPr bwMode="auto">
              <a:xfrm>
                <a:off x="6361113" y="4627564"/>
                <a:ext cx="20999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LAX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52" name="Freeform 118"/>
              <p:cNvSpPr>
                <a:spLocks/>
              </p:cNvSpPr>
              <p:nvPr/>
            </p:nvSpPr>
            <p:spPr bwMode="auto">
              <a:xfrm>
                <a:off x="7245350" y="4484689"/>
                <a:ext cx="317500" cy="192087"/>
              </a:xfrm>
              <a:custGeom>
                <a:avLst/>
                <a:gdLst>
                  <a:gd name="T0" fmla="*/ 317500 w 200"/>
                  <a:gd name="T1" fmla="*/ 92075 h 121"/>
                  <a:gd name="T2" fmla="*/ 300038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4762 h 121"/>
                  <a:gd name="T8" fmla="*/ 158750 w 200"/>
                  <a:gd name="T9" fmla="*/ 0 h 121"/>
                  <a:gd name="T10" fmla="*/ 98425 w 200"/>
                  <a:gd name="T11" fmla="*/ 4762 h 121"/>
                  <a:gd name="T12" fmla="*/ 42863 w 200"/>
                  <a:gd name="T13" fmla="*/ 26987 h 121"/>
                  <a:gd name="T14" fmla="*/ 9525 w 200"/>
                  <a:gd name="T15" fmla="*/ 60325 h 121"/>
                  <a:gd name="T16" fmla="*/ 0 w 200"/>
                  <a:gd name="T17" fmla="*/ 92075 h 121"/>
                  <a:gd name="T18" fmla="*/ 9525 w 200"/>
                  <a:gd name="T19" fmla="*/ 131762 h 121"/>
                  <a:gd name="T20" fmla="*/ 42863 w 200"/>
                  <a:gd name="T21" fmla="*/ 163512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3512 h 121"/>
                  <a:gd name="T30" fmla="*/ 300038 w 200"/>
                  <a:gd name="T31" fmla="*/ 131762 h 121"/>
                  <a:gd name="T32" fmla="*/ 317500 w 200"/>
                  <a:gd name="T33" fmla="*/ 9207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8"/>
                    </a:moveTo>
                    <a:lnTo>
                      <a:pt x="189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7" y="17"/>
                    </a:lnTo>
                    <a:lnTo>
                      <a:pt x="6" y="38"/>
                    </a:lnTo>
                    <a:lnTo>
                      <a:pt x="0" y="58"/>
                    </a:lnTo>
                    <a:lnTo>
                      <a:pt x="6" y="83"/>
                    </a:lnTo>
                    <a:lnTo>
                      <a:pt x="27" y="103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3"/>
                    </a:lnTo>
                    <a:lnTo>
                      <a:pt x="189" y="83"/>
                    </a:lnTo>
                    <a:lnTo>
                      <a:pt x="200" y="5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Freeform 119"/>
              <p:cNvSpPr>
                <a:spLocks/>
              </p:cNvSpPr>
              <p:nvPr/>
            </p:nvSpPr>
            <p:spPr bwMode="auto">
              <a:xfrm>
                <a:off x="7239001" y="4478338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4638 w 207"/>
                  <a:gd name="T5" fmla="*/ 38100 h 128"/>
                  <a:gd name="T6" fmla="*/ 225425 w 207"/>
                  <a:gd name="T7" fmla="*/ 17463 h 128"/>
                  <a:gd name="T8" fmla="*/ 225425 w 207"/>
                  <a:gd name="T9" fmla="*/ 17463 h 128"/>
                  <a:gd name="T10" fmla="*/ 165100 w 207"/>
                  <a:gd name="T11" fmla="*/ 11113 h 128"/>
                  <a:gd name="T12" fmla="*/ 104775 w 207"/>
                  <a:gd name="T13" fmla="*/ 17463 h 128"/>
                  <a:gd name="T14" fmla="*/ 109538 w 207"/>
                  <a:gd name="T15" fmla="*/ 17463 h 128"/>
                  <a:gd name="T16" fmla="*/ 55563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5563 w 207"/>
                  <a:gd name="T29" fmla="*/ 165100 h 128"/>
                  <a:gd name="T30" fmla="*/ 109538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8 w 207"/>
                  <a:gd name="T41" fmla="*/ 169863 h 128"/>
                  <a:gd name="T42" fmla="*/ 306388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98425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8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3 w 207"/>
                  <a:gd name="T65" fmla="*/ 176213 h 128"/>
                  <a:gd name="T66" fmla="*/ 49213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3 w 207"/>
                  <a:gd name="T75" fmla="*/ 66675 h 128"/>
                  <a:gd name="T76" fmla="*/ 49213 w 207"/>
                  <a:gd name="T77" fmla="*/ 33338 h 128"/>
                  <a:gd name="T78" fmla="*/ 49213 w 207"/>
                  <a:gd name="T79" fmla="*/ 26988 h 128"/>
                  <a:gd name="T80" fmla="*/ 104775 w 207"/>
                  <a:gd name="T81" fmla="*/ 6350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6350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8 w 207"/>
                  <a:gd name="T93" fmla="*/ 66675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3" y="24"/>
                    </a:lnTo>
                    <a:lnTo>
                      <a:pt x="142" y="11"/>
                    </a:lnTo>
                    <a:lnTo>
                      <a:pt x="104" y="7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7"/>
                    </a:lnTo>
                    <a:lnTo>
                      <a:pt x="35" y="107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7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6" y="4"/>
                    </a:lnTo>
                    <a:lnTo>
                      <a:pt x="104" y="0"/>
                    </a:lnTo>
                    <a:lnTo>
                      <a:pt x="142" y="4"/>
                    </a:lnTo>
                    <a:lnTo>
                      <a:pt x="145" y="4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4" name="Freeform 120"/>
              <p:cNvSpPr>
                <a:spLocks/>
              </p:cNvSpPr>
              <p:nvPr/>
            </p:nvSpPr>
            <p:spPr bwMode="auto">
              <a:xfrm>
                <a:off x="7556501" y="4576763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3 w 7"/>
                  <a:gd name="T7" fmla="*/ 0 h 4"/>
                  <a:gd name="T8" fmla="*/ 11113 w 7"/>
                  <a:gd name="T9" fmla="*/ 6350 h 4"/>
                  <a:gd name="T10" fmla="*/ 11113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5" name="Rectangle 121"/>
              <p:cNvSpPr>
                <a:spLocks noChangeArrowheads="1"/>
              </p:cNvSpPr>
              <p:nvPr/>
            </p:nvSpPr>
            <p:spPr bwMode="auto">
              <a:xfrm>
                <a:off x="7318376" y="4522789"/>
                <a:ext cx="225425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DFW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56" name="Freeform 122"/>
              <p:cNvSpPr>
                <a:spLocks/>
              </p:cNvSpPr>
              <p:nvPr/>
            </p:nvSpPr>
            <p:spPr bwMode="auto">
              <a:xfrm>
                <a:off x="6224589" y="4029075"/>
                <a:ext cx="319087" cy="192088"/>
              </a:xfrm>
              <a:custGeom>
                <a:avLst/>
                <a:gdLst>
                  <a:gd name="T0" fmla="*/ 319087 w 201"/>
                  <a:gd name="T1" fmla="*/ 92075 h 121"/>
                  <a:gd name="T2" fmla="*/ 301625 w 201"/>
                  <a:gd name="T3" fmla="*/ 60325 h 121"/>
                  <a:gd name="T4" fmla="*/ 269875 w 201"/>
                  <a:gd name="T5" fmla="*/ 26988 h 121"/>
                  <a:gd name="T6" fmla="*/ 220662 w 201"/>
                  <a:gd name="T7" fmla="*/ 4763 h 121"/>
                  <a:gd name="T8" fmla="*/ 160337 w 201"/>
                  <a:gd name="T9" fmla="*/ 0 h 121"/>
                  <a:gd name="T10" fmla="*/ 100012 w 201"/>
                  <a:gd name="T11" fmla="*/ 4763 h 121"/>
                  <a:gd name="T12" fmla="*/ 44450 w 201"/>
                  <a:gd name="T13" fmla="*/ 26988 h 121"/>
                  <a:gd name="T14" fmla="*/ 11112 w 201"/>
                  <a:gd name="T15" fmla="*/ 60325 h 121"/>
                  <a:gd name="T16" fmla="*/ 0 w 201"/>
                  <a:gd name="T17" fmla="*/ 92075 h 121"/>
                  <a:gd name="T18" fmla="*/ 11112 w 201"/>
                  <a:gd name="T19" fmla="*/ 131763 h 121"/>
                  <a:gd name="T20" fmla="*/ 44450 w 201"/>
                  <a:gd name="T21" fmla="*/ 163513 h 121"/>
                  <a:gd name="T22" fmla="*/ 100012 w 201"/>
                  <a:gd name="T23" fmla="*/ 180975 h 121"/>
                  <a:gd name="T24" fmla="*/ 160337 w 201"/>
                  <a:gd name="T25" fmla="*/ 192088 h 121"/>
                  <a:gd name="T26" fmla="*/ 220662 w 201"/>
                  <a:gd name="T27" fmla="*/ 180975 h 121"/>
                  <a:gd name="T28" fmla="*/ 269875 w 201"/>
                  <a:gd name="T29" fmla="*/ 163513 h 121"/>
                  <a:gd name="T30" fmla="*/ 301625 w 201"/>
                  <a:gd name="T31" fmla="*/ 131763 h 121"/>
                  <a:gd name="T32" fmla="*/ 319087 w 201"/>
                  <a:gd name="T33" fmla="*/ 9207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1" h="121">
                    <a:moveTo>
                      <a:pt x="201" y="58"/>
                    </a:moveTo>
                    <a:lnTo>
                      <a:pt x="190" y="38"/>
                    </a:lnTo>
                    <a:lnTo>
                      <a:pt x="170" y="17"/>
                    </a:lnTo>
                    <a:lnTo>
                      <a:pt x="139" y="3"/>
                    </a:lnTo>
                    <a:lnTo>
                      <a:pt x="101" y="0"/>
                    </a:lnTo>
                    <a:lnTo>
                      <a:pt x="63" y="3"/>
                    </a:lnTo>
                    <a:lnTo>
                      <a:pt x="28" y="17"/>
                    </a:lnTo>
                    <a:lnTo>
                      <a:pt x="7" y="38"/>
                    </a:lnTo>
                    <a:lnTo>
                      <a:pt x="0" y="58"/>
                    </a:lnTo>
                    <a:lnTo>
                      <a:pt x="7" y="83"/>
                    </a:lnTo>
                    <a:lnTo>
                      <a:pt x="28" y="103"/>
                    </a:lnTo>
                    <a:lnTo>
                      <a:pt x="63" y="114"/>
                    </a:lnTo>
                    <a:lnTo>
                      <a:pt x="101" y="121"/>
                    </a:lnTo>
                    <a:lnTo>
                      <a:pt x="139" y="114"/>
                    </a:lnTo>
                    <a:lnTo>
                      <a:pt x="170" y="103"/>
                    </a:lnTo>
                    <a:lnTo>
                      <a:pt x="190" y="83"/>
                    </a:lnTo>
                    <a:lnTo>
                      <a:pt x="201" y="5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Freeform 123"/>
              <p:cNvSpPr>
                <a:spLocks/>
              </p:cNvSpPr>
              <p:nvPr/>
            </p:nvSpPr>
            <p:spPr bwMode="auto">
              <a:xfrm>
                <a:off x="6219826" y="4022725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4638 w 207"/>
                  <a:gd name="T5" fmla="*/ 38100 h 128"/>
                  <a:gd name="T6" fmla="*/ 225425 w 207"/>
                  <a:gd name="T7" fmla="*/ 17463 h 128"/>
                  <a:gd name="T8" fmla="*/ 225425 w 207"/>
                  <a:gd name="T9" fmla="*/ 17463 h 128"/>
                  <a:gd name="T10" fmla="*/ 165100 w 207"/>
                  <a:gd name="T11" fmla="*/ 11113 h 128"/>
                  <a:gd name="T12" fmla="*/ 104775 w 207"/>
                  <a:gd name="T13" fmla="*/ 17463 h 128"/>
                  <a:gd name="T14" fmla="*/ 109538 w 207"/>
                  <a:gd name="T15" fmla="*/ 17463 h 128"/>
                  <a:gd name="T16" fmla="*/ 55563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5563 w 207"/>
                  <a:gd name="T29" fmla="*/ 165100 h 128"/>
                  <a:gd name="T30" fmla="*/ 109538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8 w 207"/>
                  <a:gd name="T41" fmla="*/ 169863 h 128"/>
                  <a:gd name="T42" fmla="*/ 306388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98425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8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3 w 207"/>
                  <a:gd name="T65" fmla="*/ 176213 h 128"/>
                  <a:gd name="T66" fmla="*/ 49213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3 w 207"/>
                  <a:gd name="T75" fmla="*/ 66675 h 128"/>
                  <a:gd name="T76" fmla="*/ 49213 w 207"/>
                  <a:gd name="T77" fmla="*/ 33338 h 128"/>
                  <a:gd name="T78" fmla="*/ 49213 w 207"/>
                  <a:gd name="T79" fmla="*/ 28575 h 128"/>
                  <a:gd name="T80" fmla="*/ 104775 w 207"/>
                  <a:gd name="T81" fmla="*/ 6350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6350 h 128"/>
                  <a:gd name="T88" fmla="*/ 279400 w 207"/>
                  <a:gd name="T89" fmla="*/ 28575 h 128"/>
                  <a:gd name="T90" fmla="*/ 279400 w 207"/>
                  <a:gd name="T91" fmla="*/ 33338 h 128"/>
                  <a:gd name="T92" fmla="*/ 312738 w 207"/>
                  <a:gd name="T93" fmla="*/ 66675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3" y="24"/>
                    </a:lnTo>
                    <a:lnTo>
                      <a:pt x="142" y="11"/>
                    </a:lnTo>
                    <a:lnTo>
                      <a:pt x="104" y="7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7"/>
                    </a:lnTo>
                    <a:lnTo>
                      <a:pt x="35" y="107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7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66" y="4"/>
                    </a:lnTo>
                    <a:lnTo>
                      <a:pt x="104" y="0"/>
                    </a:lnTo>
                    <a:lnTo>
                      <a:pt x="142" y="4"/>
                    </a:lnTo>
                    <a:lnTo>
                      <a:pt x="145" y="4"/>
                    </a:lnTo>
                    <a:lnTo>
                      <a:pt x="176" y="18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Freeform 124"/>
              <p:cNvSpPr>
                <a:spLocks/>
              </p:cNvSpPr>
              <p:nvPr/>
            </p:nvSpPr>
            <p:spPr bwMode="auto">
              <a:xfrm>
                <a:off x="6537326" y="4121150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3 w 7"/>
                  <a:gd name="T7" fmla="*/ 0 h 4"/>
                  <a:gd name="T8" fmla="*/ 11113 w 7"/>
                  <a:gd name="T9" fmla="*/ 6350 h 4"/>
                  <a:gd name="T10" fmla="*/ 11113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9" name="Rectangle 125"/>
              <p:cNvSpPr>
                <a:spLocks noChangeArrowheads="1"/>
              </p:cNvSpPr>
              <p:nvPr/>
            </p:nvSpPr>
            <p:spPr bwMode="auto">
              <a:xfrm>
                <a:off x="6318251" y="4067175"/>
                <a:ext cx="18732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SFO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60" name="Freeform 126"/>
              <p:cNvSpPr>
                <a:spLocks/>
              </p:cNvSpPr>
              <p:nvPr/>
            </p:nvSpPr>
            <p:spPr bwMode="auto">
              <a:xfrm>
                <a:off x="8434388" y="4078289"/>
                <a:ext cx="317500" cy="192087"/>
              </a:xfrm>
              <a:custGeom>
                <a:avLst/>
                <a:gdLst>
                  <a:gd name="T0" fmla="*/ 317500 w 200"/>
                  <a:gd name="T1" fmla="*/ 93662 h 121"/>
                  <a:gd name="T2" fmla="*/ 301625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4762 h 121"/>
                  <a:gd name="T8" fmla="*/ 158750 w 200"/>
                  <a:gd name="T9" fmla="*/ 0 h 121"/>
                  <a:gd name="T10" fmla="*/ 98425 w 200"/>
                  <a:gd name="T11" fmla="*/ 4762 h 121"/>
                  <a:gd name="T12" fmla="*/ 42863 w 200"/>
                  <a:gd name="T13" fmla="*/ 26987 h 121"/>
                  <a:gd name="T14" fmla="*/ 11113 w 200"/>
                  <a:gd name="T15" fmla="*/ 60325 h 121"/>
                  <a:gd name="T16" fmla="*/ 0 w 200"/>
                  <a:gd name="T17" fmla="*/ 93662 h 121"/>
                  <a:gd name="T18" fmla="*/ 11113 w 200"/>
                  <a:gd name="T19" fmla="*/ 131762 h 121"/>
                  <a:gd name="T20" fmla="*/ 42863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2 h 121"/>
                  <a:gd name="T32" fmla="*/ 317500 w 200"/>
                  <a:gd name="T33" fmla="*/ 93662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7" y="17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7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Freeform 127"/>
              <p:cNvSpPr>
                <a:spLocks/>
              </p:cNvSpPr>
              <p:nvPr/>
            </p:nvSpPr>
            <p:spPr bwMode="auto">
              <a:xfrm>
                <a:off x="8428038" y="4071938"/>
                <a:ext cx="328612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7975 w 207"/>
                  <a:gd name="T3" fmla="*/ 71438 h 128"/>
                  <a:gd name="T4" fmla="*/ 274637 w 207"/>
                  <a:gd name="T5" fmla="*/ 39688 h 128"/>
                  <a:gd name="T6" fmla="*/ 225425 w 207"/>
                  <a:gd name="T7" fmla="*/ 17463 h 128"/>
                  <a:gd name="T8" fmla="*/ 225425 w 207"/>
                  <a:gd name="T9" fmla="*/ 17463 h 128"/>
                  <a:gd name="T10" fmla="*/ 165100 w 207"/>
                  <a:gd name="T11" fmla="*/ 11113 h 128"/>
                  <a:gd name="T12" fmla="*/ 104775 w 207"/>
                  <a:gd name="T13" fmla="*/ 17463 h 128"/>
                  <a:gd name="T14" fmla="*/ 109537 w 207"/>
                  <a:gd name="T15" fmla="*/ 17463 h 128"/>
                  <a:gd name="T16" fmla="*/ 55562 w 207"/>
                  <a:gd name="T17" fmla="*/ 39688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2 w 207"/>
                  <a:gd name="T23" fmla="*/ 100013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5562 w 207"/>
                  <a:gd name="T29" fmla="*/ 165100 h 128"/>
                  <a:gd name="T30" fmla="*/ 109537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7 w 207"/>
                  <a:gd name="T41" fmla="*/ 171450 h 128"/>
                  <a:gd name="T42" fmla="*/ 307975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100013 h 128"/>
                  <a:gd name="T48" fmla="*/ 328612 w 207"/>
                  <a:gd name="T49" fmla="*/ 104775 h 128"/>
                  <a:gd name="T50" fmla="*/ 312737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7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2 w 207"/>
                  <a:gd name="T65" fmla="*/ 176213 h 128"/>
                  <a:gd name="T66" fmla="*/ 49212 w 207"/>
                  <a:gd name="T67" fmla="*/ 176213 h 128"/>
                  <a:gd name="T68" fmla="*/ 17462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100013 h 128"/>
                  <a:gd name="T74" fmla="*/ 11112 w 207"/>
                  <a:gd name="T75" fmla="*/ 66675 h 128"/>
                  <a:gd name="T76" fmla="*/ 49212 w 207"/>
                  <a:gd name="T77" fmla="*/ 33338 h 128"/>
                  <a:gd name="T78" fmla="*/ 49212 w 207"/>
                  <a:gd name="T79" fmla="*/ 28575 h 128"/>
                  <a:gd name="T80" fmla="*/ 104775 w 207"/>
                  <a:gd name="T81" fmla="*/ 6350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6350 h 128"/>
                  <a:gd name="T88" fmla="*/ 279400 w 207"/>
                  <a:gd name="T89" fmla="*/ 28575 h 128"/>
                  <a:gd name="T90" fmla="*/ 279400 w 207"/>
                  <a:gd name="T91" fmla="*/ 33338 h 128"/>
                  <a:gd name="T92" fmla="*/ 312737 w 207"/>
                  <a:gd name="T93" fmla="*/ 66675 h 128"/>
                  <a:gd name="T94" fmla="*/ 328612 w 207"/>
                  <a:gd name="T95" fmla="*/ 100013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4" y="45"/>
                    </a:lnTo>
                    <a:lnTo>
                      <a:pt x="173" y="25"/>
                    </a:lnTo>
                    <a:lnTo>
                      <a:pt x="142" y="11"/>
                    </a:lnTo>
                    <a:lnTo>
                      <a:pt x="104" y="7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35" y="25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3"/>
                    </a:lnTo>
                    <a:lnTo>
                      <a:pt x="14" y="87"/>
                    </a:lnTo>
                    <a:lnTo>
                      <a:pt x="35" y="108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8"/>
                    </a:lnTo>
                    <a:lnTo>
                      <a:pt x="194" y="87"/>
                    </a:lnTo>
                    <a:lnTo>
                      <a:pt x="190" y="87"/>
                    </a:lnTo>
                    <a:lnTo>
                      <a:pt x="200" y="63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1"/>
                    </a:lnTo>
                    <a:lnTo>
                      <a:pt x="11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7" y="42"/>
                    </a:lnTo>
                    <a:lnTo>
                      <a:pt x="11" y="42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66" y="4"/>
                    </a:lnTo>
                    <a:lnTo>
                      <a:pt x="104" y="0"/>
                    </a:lnTo>
                    <a:lnTo>
                      <a:pt x="142" y="4"/>
                    </a:lnTo>
                    <a:lnTo>
                      <a:pt x="145" y="4"/>
                    </a:lnTo>
                    <a:lnTo>
                      <a:pt x="176" y="18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3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Freeform 128"/>
              <p:cNvSpPr>
                <a:spLocks/>
              </p:cNvSpPr>
              <p:nvPr/>
            </p:nvSpPr>
            <p:spPr bwMode="auto">
              <a:xfrm>
                <a:off x="8745538" y="4171951"/>
                <a:ext cx="11112" cy="476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4763 h 3"/>
                  <a:gd name="T6" fmla="*/ 11112 w 7"/>
                  <a:gd name="T7" fmla="*/ 0 h 3"/>
                  <a:gd name="T8" fmla="*/ 11112 w 7"/>
                  <a:gd name="T9" fmla="*/ 4763 h 3"/>
                  <a:gd name="T10" fmla="*/ 11112 w 7"/>
                  <a:gd name="T11" fmla="*/ 4763 h 3"/>
                  <a:gd name="T12" fmla="*/ 0 w 7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Rectangle 129"/>
              <p:cNvSpPr>
                <a:spLocks noChangeArrowheads="1"/>
              </p:cNvSpPr>
              <p:nvPr/>
            </p:nvSpPr>
            <p:spPr bwMode="auto">
              <a:xfrm>
                <a:off x="8521700" y="4116389"/>
                <a:ext cx="19685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 dirty="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BWI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  <p:sp>
            <p:nvSpPr>
              <p:cNvPr id="18564" name="Freeform 130"/>
              <p:cNvSpPr>
                <a:spLocks/>
              </p:cNvSpPr>
              <p:nvPr/>
            </p:nvSpPr>
            <p:spPr bwMode="auto">
              <a:xfrm>
                <a:off x="8763000" y="3348039"/>
                <a:ext cx="317500" cy="192087"/>
              </a:xfrm>
              <a:custGeom>
                <a:avLst/>
                <a:gdLst>
                  <a:gd name="T0" fmla="*/ 317500 w 200"/>
                  <a:gd name="T1" fmla="*/ 93662 h 121"/>
                  <a:gd name="T2" fmla="*/ 301625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2863 w 200"/>
                  <a:gd name="T13" fmla="*/ 26987 h 121"/>
                  <a:gd name="T14" fmla="*/ 11113 w 200"/>
                  <a:gd name="T15" fmla="*/ 60325 h 121"/>
                  <a:gd name="T16" fmla="*/ 0 w 200"/>
                  <a:gd name="T17" fmla="*/ 93662 h 121"/>
                  <a:gd name="T18" fmla="*/ 11113 w 200"/>
                  <a:gd name="T19" fmla="*/ 131762 h 121"/>
                  <a:gd name="T20" fmla="*/ 42863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2 h 121"/>
                  <a:gd name="T32" fmla="*/ 317500 w 200"/>
                  <a:gd name="T33" fmla="*/ 93662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7" y="17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7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Freeform 131"/>
              <p:cNvSpPr>
                <a:spLocks/>
              </p:cNvSpPr>
              <p:nvPr/>
            </p:nvSpPr>
            <p:spPr bwMode="auto">
              <a:xfrm>
                <a:off x="8756651" y="3343275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7975 w 207"/>
                  <a:gd name="T3" fmla="*/ 71438 h 128"/>
                  <a:gd name="T4" fmla="*/ 274638 w 207"/>
                  <a:gd name="T5" fmla="*/ 38100 h 128"/>
                  <a:gd name="T6" fmla="*/ 225425 w 207"/>
                  <a:gd name="T7" fmla="*/ 15875 h 128"/>
                  <a:gd name="T8" fmla="*/ 225425 w 207"/>
                  <a:gd name="T9" fmla="*/ 15875 h 128"/>
                  <a:gd name="T10" fmla="*/ 165100 w 207"/>
                  <a:gd name="T11" fmla="*/ 11113 h 128"/>
                  <a:gd name="T12" fmla="*/ 104775 w 207"/>
                  <a:gd name="T13" fmla="*/ 15875 h 128"/>
                  <a:gd name="T14" fmla="*/ 109538 w 207"/>
                  <a:gd name="T15" fmla="*/ 15875 h 128"/>
                  <a:gd name="T16" fmla="*/ 55563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6525 h 128"/>
                  <a:gd name="T26" fmla="*/ 22225 w 207"/>
                  <a:gd name="T27" fmla="*/ 136525 h 128"/>
                  <a:gd name="T28" fmla="*/ 55563 w 207"/>
                  <a:gd name="T29" fmla="*/ 163513 h 128"/>
                  <a:gd name="T30" fmla="*/ 109538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8 w 207"/>
                  <a:gd name="T41" fmla="*/ 169863 h 128"/>
                  <a:gd name="T42" fmla="*/ 307975 w 207"/>
                  <a:gd name="T43" fmla="*/ 136525 h 128"/>
                  <a:gd name="T44" fmla="*/ 301625 w 207"/>
                  <a:gd name="T45" fmla="*/ 136525 h 128"/>
                  <a:gd name="T46" fmla="*/ 319088 w 207"/>
                  <a:gd name="T47" fmla="*/ 98425 h 128"/>
                  <a:gd name="T48" fmla="*/ 328613 w 207"/>
                  <a:gd name="T49" fmla="*/ 103188 h 128"/>
                  <a:gd name="T50" fmla="*/ 312738 w 207"/>
                  <a:gd name="T51" fmla="*/ 141288 h 128"/>
                  <a:gd name="T52" fmla="*/ 279400 w 207"/>
                  <a:gd name="T53" fmla="*/ 174625 h 128"/>
                  <a:gd name="T54" fmla="*/ 279400 w 207"/>
                  <a:gd name="T55" fmla="*/ 174625 h 128"/>
                  <a:gd name="T56" fmla="*/ 230188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3 w 207"/>
                  <a:gd name="T65" fmla="*/ 174625 h 128"/>
                  <a:gd name="T66" fmla="*/ 49213 w 207"/>
                  <a:gd name="T67" fmla="*/ 174625 h 128"/>
                  <a:gd name="T68" fmla="*/ 17463 w 207"/>
                  <a:gd name="T69" fmla="*/ 141288 h 128"/>
                  <a:gd name="T70" fmla="*/ 0 w 207"/>
                  <a:gd name="T71" fmla="*/ 103188 h 128"/>
                  <a:gd name="T72" fmla="*/ 0 w 207"/>
                  <a:gd name="T73" fmla="*/ 98425 h 128"/>
                  <a:gd name="T74" fmla="*/ 11113 w 207"/>
                  <a:gd name="T75" fmla="*/ 65088 h 128"/>
                  <a:gd name="T76" fmla="*/ 49213 w 207"/>
                  <a:gd name="T77" fmla="*/ 31750 h 128"/>
                  <a:gd name="T78" fmla="*/ 49213 w 207"/>
                  <a:gd name="T79" fmla="*/ 26988 h 128"/>
                  <a:gd name="T80" fmla="*/ 104775 w 207"/>
                  <a:gd name="T81" fmla="*/ 4763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1750 h 128"/>
                  <a:gd name="T92" fmla="*/ 312738 w 207"/>
                  <a:gd name="T93" fmla="*/ 65088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1" y="65"/>
                    </a:moveTo>
                    <a:lnTo>
                      <a:pt x="190" y="45"/>
                    </a:lnTo>
                    <a:lnTo>
                      <a:pt x="194" y="45"/>
                    </a:lnTo>
                    <a:lnTo>
                      <a:pt x="173" y="24"/>
                    </a:lnTo>
                    <a:lnTo>
                      <a:pt x="142" y="10"/>
                    </a:lnTo>
                    <a:lnTo>
                      <a:pt x="104" y="7"/>
                    </a:lnTo>
                    <a:lnTo>
                      <a:pt x="66" y="10"/>
                    </a:lnTo>
                    <a:lnTo>
                      <a:pt x="69" y="10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5"/>
                    </a:lnTo>
                    <a:lnTo>
                      <a:pt x="7" y="62"/>
                    </a:lnTo>
                    <a:lnTo>
                      <a:pt x="14" y="86"/>
                    </a:lnTo>
                    <a:lnTo>
                      <a:pt x="35" y="107"/>
                    </a:lnTo>
                    <a:lnTo>
                      <a:pt x="35" y="103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3"/>
                    </a:lnTo>
                    <a:lnTo>
                      <a:pt x="173" y="107"/>
                    </a:lnTo>
                    <a:lnTo>
                      <a:pt x="194" y="86"/>
                    </a:lnTo>
                    <a:lnTo>
                      <a:pt x="190" y="86"/>
                    </a:lnTo>
                    <a:lnTo>
                      <a:pt x="201" y="62"/>
                    </a:lnTo>
                    <a:lnTo>
                      <a:pt x="207" y="65"/>
                    </a:lnTo>
                    <a:lnTo>
                      <a:pt x="197" y="89"/>
                    </a:lnTo>
                    <a:lnTo>
                      <a:pt x="176" y="110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0"/>
                    </a:lnTo>
                    <a:lnTo>
                      <a:pt x="11" y="89"/>
                    </a:lnTo>
                    <a:lnTo>
                      <a:pt x="7" y="89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7" y="41"/>
                    </a:lnTo>
                    <a:lnTo>
                      <a:pt x="11" y="41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66" y="3"/>
                    </a:lnTo>
                    <a:lnTo>
                      <a:pt x="104" y="0"/>
                    </a:lnTo>
                    <a:lnTo>
                      <a:pt x="142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0"/>
                    </a:lnTo>
                    <a:lnTo>
                      <a:pt x="197" y="41"/>
                    </a:lnTo>
                    <a:lnTo>
                      <a:pt x="207" y="62"/>
                    </a:lnTo>
                    <a:lnTo>
                      <a:pt x="201" y="6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6" name="Freeform 132"/>
              <p:cNvSpPr>
                <a:spLocks/>
              </p:cNvSpPr>
              <p:nvPr/>
            </p:nvSpPr>
            <p:spPr bwMode="auto">
              <a:xfrm>
                <a:off x="9075739" y="3441701"/>
                <a:ext cx="9525" cy="476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4763 h 3"/>
                  <a:gd name="T6" fmla="*/ 9525 w 6"/>
                  <a:gd name="T7" fmla="*/ 0 h 3"/>
                  <a:gd name="T8" fmla="*/ 9525 w 6"/>
                  <a:gd name="T9" fmla="*/ 4763 h 3"/>
                  <a:gd name="T10" fmla="*/ 9525 w 6"/>
                  <a:gd name="T11" fmla="*/ 4763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7" name="Rectangle 133"/>
              <p:cNvSpPr>
                <a:spLocks noChangeArrowheads="1"/>
              </p:cNvSpPr>
              <p:nvPr/>
            </p:nvSpPr>
            <p:spPr bwMode="auto">
              <a:xfrm>
                <a:off x="8848725" y="3386139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PVD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68" name="Rectangle 134"/>
              <p:cNvSpPr>
                <a:spLocks noChangeArrowheads="1"/>
              </p:cNvSpPr>
              <p:nvPr/>
            </p:nvSpPr>
            <p:spPr bwMode="auto">
              <a:xfrm>
                <a:off x="8412163" y="311785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867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69" name="Rectangle 135"/>
              <p:cNvSpPr>
                <a:spLocks noChangeArrowheads="1"/>
              </p:cNvSpPr>
              <p:nvPr/>
            </p:nvSpPr>
            <p:spPr bwMode="auto">
              <a:xfrm>
                <a:off x="7491413" y="3024189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 dirty="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2704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  <p:sp>
            <p:nvSpPr>
              <p:cNvPr id="18570" name="Rectangle 136"/>
              <p:cNvSpPr>
                <a:spLocks noChangeArrowheads="1"/>
              </p:cNvSpPr>
              <p:nvPr/>
            </p:nvSpPr>
            <p:spPr bwMode="auto">
              <a:xfrm>
                <a:off x="8648700" y="351790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187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1" name="Rectangle 137"/>
              <p:cNvSpPr>
                <a:spLocks noChangeArrowheads="1"/>
              </p:cNvSpPr>
              <p:nvPr/>
            </p:nvSpPr>
            <p:spPr bwMode="auto">
              <a:xfrm>
                <a:off x="9085263" y="3897314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1258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2" name="Rectangle 138"/>
              <p:cNvSpPr>
                <a:spLocks noChangeArrowheads="1"/>
              </p:cNvSpPr>
              <p:nvPr/>
            </p:nvSpPr>
            <p:spPr bwMode="auto">
              <a:xfrm>
                <a:off x="8313738" y="335915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849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3" name="Rectangle 139"/>
              <p:cNvSpPr>
                <a:spLocks noChangeArrowheads="1"/>
              </p:cNvSpPr>
              <p:nvPr/>
            </p:nvSpPr>
            <p:spPr bwMode="auto">
              <a:xfrm>
                <a:off x="8901113" y="364490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144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4" name="Rectangle 140"/>
              <p:cNvSpPr>
                <a:spLocks noChangeArrowheads="1"/>
              </p:cNvSpPr>
              <p:nvPr/>
            </p:nvSpPr>
            <p:spPr bwMode="auto">
              <a:xfrm>
                <a:off x="8154988" y="3633789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 dirty="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740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  <p:sp>
            <p:nvSpPr>
              <p:cNvPr id="18575" name="Rectangle 141"/>
              <p:cNvSpPr>
                <a:spLocks noChangeArrowheads="1"/>
              </p:cNvSpPr>
              <p:nvPr/>
            </p:nvSpPr>
            <p:spPr bwMode="auto">
              <a:xfrm>
                <a:off x="7853363" y="4165600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1391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6" name="Rectangle 142"/>
              <p:cNvSpPr>
                <a:spLocks noChangeArrowheads="1"/>
              </p:cNvSpPr>
              <p:nvPr/>
            </p:nvSpPr>
            <p:spPr bwMode="auto">
              <a:xfrm>
                <a:off x="8458200" y="3919539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184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7" name="Rectangle 143"/>
              <p:cNvSpPr>
                <a:spLocks noChangeArrowheads="1"/>
              </p:cNvSpPr>
              <p:nvPr/>
            </p:nvSpPr>
            <p:spPr bwMode="auto">
              <a:xfrm>
                <a:off x="8532813" y="4522789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946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8" name="Rectangle 144"/>
              <p:cNvSpPr>
                <a:spLocks noChangeArrowheads="1"/>
              </p:cNvSpPr>
              <p:nvPr/>
            </p:nvSpPr>
            <p:spPr bwMode="auto">
              <a:xfrm>
                <a:off x="8707438" y="4352925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1090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9" name="Rectangle 145"/>
              <p:cNvSpPr>
                <a:spLocks noChangeArrowheads="1"/>
              </p:cNvSpPr>
              <p:nvPr/>
            </p:nvSpPr>
            <p:spPr bwMode="auto">
              <a:xfrm>
                <a:off x="7793038" y="4819650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1121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0" name="Rectangle 146"/>
              <p:cNvSpPr>
                <a:spLocks noChangeArrowheads="1"/>
              </p:cNvSpPr>
              <p:nvPr/>
            </p:nvSpPr>
            <p:spPr bwMode="auto">
              <a:xfrm>
                <a:off x="7354888" y="5092700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2342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1" name="Rectangle 147"/>
              <p:cNvSpPr>
                <a:spLocks noChangeArrowheads="1"/>
              </p:cNvSpPr>
              <p:nvPr/>
            </p:nvSpPr>
            <p:spPr bwMode="auto">
              <a:xfrm>
                <a:off x="7085013" y="3743325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1846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2" name="Rectangle 148"/>
              <p:cNvSpPr>
                <a:spLocks noChangeArrowheads="1"/>
              </p:cNvSpPr>
              <p:nvPr/>
            </p:nvSpPr>
            <p:spPr bwMode="auto">
              <a:xfrm>
                <a:off x="8012113" y="3770314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621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3" name="Rectangle 149"/>
              <p:cNvSpPr>
                <a:spLocks noChangeArrowheads="1"/>
              </p:cNvSpPr>
              <p:nvPr/>
            </p:nvSpPr>
            <p:spPr bwMode="auto">
              <a:xfrm>
                <a:off x="7589838" y="3984625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802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4" name="Rectangle 150"/>
              <p:cNvSpPr>
                <a:spLocks noChangeArrowheads="1"/>
              </p:cNvSpPr>
              <p:nvPr/>
            </p:nvSpPr>
            <p:spPr bwMode="auto">
              <a:xfrm>
                <a:off x="6767513" y="4252914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1464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5" name="Rectangle 151"/>
              <p:cNvSpPr>
                <a:spLocks noChangeArrowheads="1"/>
              </p:cNvSpPr>
              <p:nvPr/>
            </p:nvSpPr>
            <p:spPr bwMode="auto">
              <a:xfrm>
                <a:off x="6805613" y="4627564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1235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6" name="Rectangle 152"/>
              <p:cNvSpPr>
                <a:spLocks noChangeArrowheads="1"/>
              </p:cNvSpPr>
              <p:nvPr/>
            </p:nvSpPr>
            <p:spPr bwMode="auto">
              <a:xfrm>
                <a:off x="6407150" y="433070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337</a:t>
                </a:r>
                <a:endParaRPr lang="en-US" altLang="zh-TW">
                  <a:ea typeface="新細明體" pitchFamily="18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8870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Shortest Paths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5301" name="Group 3"/>
          <p:cNvGrpSpPr>
            <a:grpSpLocks/>
          </p:cNvGrpSpPr>
          <p:nvPr/>
        </p:nvGrpSpPr>
        <p:grpSpPr bwMode="auto">
          <a:xfrm>
            <a:off x="6172200" y="3124201"/>
            <a:ext cx="3390900" cy="2227263"/>
            <a:chOff x="3396" y="901"/>
            <a:chExt cx="2136" cy="1403"/>
          </a:xfrm>
        </p:grpSpPr>
        <p:sp>
          <p:nvSpPr>
            <p:cNvPr id="55302" name="Freeform 4"/>
            <p:cNvSpPr>
              <a:spLocks/>
            </p:cNvSpPr>
            <p:nvPr/>
          </p:nvSpPr>
          <p:spPr bwMode="auto">
            <a:xfrm>
              <a:off x="4053" y="901"/>
              <a:ext cx="1479" cy="1042"/>
            </a:xfrm>
            <a:custGeom>
              <a:avLst/>
              <a:gdLst>
                <a:gd name="T0" fmla="*/ 447 w 1479"/>
                <a:gd name="T1" fmla="*/ 23 h 1042"/>
                <a:gd name="T2" fmla="*/ 1113 w 1479"/>
                <a:gd name="T3" fmla="*/ 149 h 1042"/>
                <a:gd name="T4" fmla="*/ 1413 w 1479"/>
                <a:gd name="T5" fmla="*/ 917 h 1042"/>
                <a:gd name="T6" fmla="*/ 717 w 1479"/>
                <a:gd name="T7" fmla="*/ 899 h 1042"/>
                <a:gd name="T8" fmla="*/ 249 w 1479"/>
                <a:gd name="T9" fmla="*/ 983 h 1042"/>
                <a:gd name="T10" fmla="*/ 69 w 1479"/>
                <a:gd name="T11" fmla="*/ 646 h 1042"/>
                <a:gd name="T12" fmla="*/ 63 w 1479"/>
                <a:gd name="T13" fmla="*/ 166 h 1042"/>
                <a:gd name="T14" fmla="*/ 447 w 1479"/>
                <a:gd name="T15" fmla="*/ 23 h 10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9"/>
                <a:gd name="T25" fmla="*/ 0 h 1042"/>
                <a:gd name="T26" fmla="*/ 1479 w 1479"/>
                <a:gd name="T27" fmla="*/ 1042 h 10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9" h="1042">
                  <a:moveTo>
                    <a:pt x="447" y="23"/>
                  </a:moveTo>
                  <a:cubicBezTo>
                    <a:pt x="622" y="20"/>
                    <a:pt x="952" y="0"/>
                    <a:pt x="1113" y="149"/>
                  </a:cubicBezTo>
                  <a:cubicBezTo>
                    <a:pt x="1274" y="298"/>
                    <a:pt x="1479" y="792"/>
                    <a:pt x="1413" y="917"/>
                  </a:cubicBezTo>
                  <a:cubicBezTo>
                    <a:pt x="1347" y="1042"/>
                    <a:pt x="911" y="888"/>
                    <a:pt x="717" y="899"/>
                  </a:cubicBezTo>
                  <a:cubicBezTo>
                    <a:pt x="523" y="910"/>
                    <a:pt x="357" y="1025"/>
                    <a:pt x="249" y="983"/>
                  </a:cubicBezTo>
                  <a:cubicBezTo>
                    <a:pt x="141" y="941"/>
                    <a:pt x="100" y="782"/>
                    <a:pt x="69" y="646"/>
                  </a:cubicBezTo>
                  <a:cubicBezTo>
                    <a:pt x="38" y="510"/>
                    <a:pt x="0" y="270"/>
                    <a:pt x="63" y="166"/>
                  </a:cubicBezTo>
                  <a:cubicBezTo>
                    <a:pt x="126" y="62"/>
                    <a:pt x="272" y="26"/>
                    <a:pt x="447" y="2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03" name="Oval 5"/>
            <p:cNvSpPr>
              <a:spLocks noChangeAspect="1" noChangeArrowheads="1"/>
            </p:cNvSpPr>
            <p:nvPr/>
          </p:nvSpPr>
          <p:spPr bwMode="auto">
            <a:xfrm>
              <a:off x="4261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C</a:t>
              </a:r>
            </a:p>
          </p:txBody>
        </p:sp>
        <p:sp>
          <p:nvSpPr>
            <p:cNvPr id="55304" name="Oval 6"/>
            <p:cNvSpPr>
              <a:spLocks noChangeAspect="1" noChangeArrowheads="1"/>
            </p:cNvSpPr>
            <p:nvPr/>
          </p:nvSpPr>
          <p:spPr bwMode="auto">
            <a:xfrm>
              <a:off x="3396" y="1564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B</a:t>
              </a:r>
            </a:p>
          </p:txBody>
        </p:sp>
        <p:sp>
          <p:nvSpPr>
            <p:cNvPr id="55305" name="Oval 7"/>
            <p:cNvSpPr>
              <a:spLocks noChangeAspect="1" noChangeArrowheads="1"/>
            </p:cNvSpPr>
            <p:nvPr/>
          </p:nvSpPr>
          <p:spPr bwMode="auto">
            <a:xfrm>
              <a:off x="4260" y="105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55306" name="Oval 8"/>
            <p:cNvSpPr>
              <a:spLocks noChangeAspect="1" noChangeArrowheads="1"/>
            </p:cNvSpPr>
            <p:nvPr/>
          </p:nvSpPr>
          <p:spPr bwMode="auto">
            <a:xfrm>
              <a:off x="3780" y="207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55307" name="AutoShape 9"/>
            <p:cNvCxnSpPr>
              <a:cxnSpLocks noChangeAspect="1" noChangeShapeType="1"/>
              <a:stCxn id="55305" idx="2"/>
              <a:endCxn id="55304" idx="0"/>
            </p:cNvCxnSpPr>
            <p:nvPr/>
          </p:nvCxnSpPr>
          <p:spPr bwMode="auto">
            <a:xfrm rot="10800000" flipV="1">
              <a:off x="3511" y="1171"/>
              <a:ext cx="736" cy="386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8" name="AutoShape 10"/>
            <p:cNvCxnSpPr>
              <a:cxnSpLocks noChangeAspect="1" noChangeShapeType="1"/>
              <a:stCxn id="55306" idx="2"/>
              <a:endCxn id="55304" idx="4"/>
            </p:cNvCxnSpPr>
            <p:nvPr/>
          </p:nvCxnSpPr>
          <p:spPr bwMode="auto">
            <a:xfrm rot="10800000">
              <a:off x="3511" y="1800"/>
              <a:ext cx="262" cy="388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9" name="AutoShape 11"/>
            <p:cNvCxnSpPr>
              <a:cxnSpLocks noChangeAspect="1" noChangeShapeType="1"/>
              <a:stCxn id="55306" idx="6"/>
              <a:endCxn id="55303" idx="3"/>
            </p:cNvCxnSpPr>
            <p:nvPr/>
          </p:nvCxnSpPr>
          <p:spPr bwMode="auto">
            <a:xfrm flipV="1">
              <a:off x="4016" y="1773"/>
              <a:ext cx="278" cy="415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0" name="AutoShape 12"/>
            <p:cNvCxnSpPr>
              <a:cxnSpLocks noChangeAspect="1" noChangeShapeType="1"/>
              <a:stCxn id="55305" idx="4"/>
              <a:endCxn id="55303" idx="0"/>
            </p:cNvCxnSpPr>
            <p:nvPr/>
          </p:nvCxnSpPr>
          <p:spPr bwMode="auto">
            <a:xfrm>
              <a:off x="4375" y="1298"/>
              <a:ext cx="1" cy="25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1" name="AutoShape 13"/>
            <p:cNvCxnSpPr>
              <a:cxnSpLocks noChangeAspect="1" noChangeShapeType="1"/>
              <a:stCxn id="55304" idx="6"/>
              <a:endCxn id="55303" idx="2"/>
            </p:cNvCxnSpPr>
            <p:nvPr/>
          </p:nvCxnSpPr>
          <p:spPr bwMode="auto">
            <a:xfrm>
              <a:off x="3632" y="1679"/>
              <a:ext cx="61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12" name="Oval 14"/>
            <p:cNvSpPr>
              <a:spLocks noChangeAspect="1" noChangeArrowheads="1"/>
            </p:cNvSpPr>
            <p:nvPr/>
          </p:nvSpPr>
          <p:spPr bwMode="auto">
            <a:xfrm>
              <a:off x="5119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cxnSp>
          <p:nvCxnSpPr>
            <p:cNvPr id="55313" name="AutoShape 15"/>
            <p:cNvCxnSpPr>
              <a:cxnSpLocks noChangeAspect="1" noChangeShapeType="1"/>
              <a:stCxn id="55316" idx="6"/>
              <a:endCxn id="55312" idx="4"/>
            </p:cNvCxnSpPr>
            <p:nvPr/>
          </p:nvCxnSpPr>
          <p:spPr bwMode="auto">
            <a:xfrm flipV="1">
              <a:off x="4970" y="1806"/>
              <a:ext cx="264" cy="382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4" name="AutoShape 16"/>
            <p:cNvCxnSpPr>
              <a:cxnSpLocks noChangeAspect="1" noChangeShapeType="1"/>
              <a:stCxn id="55312" idx="0"/>
              <a:endCxn id="55305" idx="6"/>
            </p:cNvCxnSpPr>
            <p:nvPr/>
          </p:nvCxnSpPr>
          <p:spPr bwMode="auto">
            <a:xfrm rot="5400000" flipH="1">
              <a:off x="4678" y="995"/>
              <a:ext cx="380" cy="732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5" name="AutoShape 17"/>
            <p:cNvCxnSpPr>
              <a:cxnSpLocks noChangeAspect="1" noChangeShapeType="1"/>
              <a:stCxn id="55303" idx="6"/>
              <a:endCxn id="55312" idx="2"/>
            </p:cNvCxnSpPr>
            <p:nvPr/>
          </p:nvCxnSpPr>
          <p:spPr bwMode="auto">
            <a:xfrm>
              <a:off x="4503" y="1679"/>
              <a:ext cx="603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16" name="Oval 18"/>
            <p:cNvSpPr>
              <a:spLocks noChangeAspect="1" noChangeArrowheads="1"/>
            </p:cNvSpPr>
            <p:nvPr/>
          </p:nvSpPr>
          <p:spPr bwMode="auto">
            <a:xfrm>
              <a:off x="4734" y="207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cxnSp>
          <p:nvCxnSpPr>
            <p:cNvPr id="55317" name="AutoShape 19"/>
            <p:cNvCxnSpPr>
              <a:cxnSpLocks noChangeAspect="1" noChangeShapeType="1"/>
              <a:stCxn id="55303" idx="5"/>
              <a:endCxn id="55316" idx="2"/>
            </p:cNvCxnSpPr>
            <p:nvPr/>
          </p:nvCxnSpPr>
          <p:spPr bwMode="auto">
            <a:xfrm rot="16200000" flipH="1">
              <a:off x="4385" y="1846"/>
              <a:ext cx="415" cy="269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18" name="Text Box 20"/>
            <p:cNvSpPr txBox="1">
              <a:spLocks noChangeArrowheads="1"/>
            </p:cNvSpPr>
            <p:nvPr/>
          </p:nvSpPr>
          <p:spPr bwMode="auto">
            <a:xfrm>
              <a:off x="4408" y="9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55319" name="Text Box 21"/>
            <p:cNvSpPr txBox="1">
              <a:spLocks noChangeArrowheads="1"/>
            </p:cNvSpPr>
            <p:nvPr/>
          </p:nvSpPr>
          <p:spPr bwMode="auto">
            <a:xfrm>
              <a:off x="5284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55320" name="Text Box 22"/>
            <p:cNvSpPr txBox="1">
              <a:spLocks noChangeArrowheads="1"/>
            </p:cNvSpPr>
            <p:nvPr/>
          </p:nvSpPr>
          <p:spPr bwMode="auto">
            <a:xfrm>
              <a:off x="4428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55321" name="Text Box 23"/>
            <p:cNvSpPr txBox="1">
              <a:spLocks noChangeArrowheads="1"/>
            </p:cNvSpPr>
            <p:nvPr/>
          </p:nvSpPr>
          <p:spPr bwMode="auto">
            <a:xfrm>
              <a:off x="3564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55322" name="Text Box 24"/>
            <p:cNvSpPr txBox="1">
              <a:spLocks noChangeArrowheads="1"/>
            </p:cNvSpPr>
            <p:nvPr/>
          </p:nvSpPr>
          <p:spPr bwMode="auto">
            <a:xfrm>
              <a:off x="3736" y="188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5323" name="Text Box 25"/>
            <p:cNvSpPr txBox="1">
              <a:spLocks noChangeArrowheads="1"/>
            </p:cNvSpPr>
            <p:nvPr/>
          </p:nvSpPr>
          <p:spPr bwMode="auto">
            <a:xfrm>
              <a:off x="4848" y="188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55324" name="Text Box 26"/>
            <p:cNvSpPr txBox="1">
              <a:spLocks noChangeArrowheads="1"/>
            </p:cNvSpPr>
            <p:nvPr/>
          </p:nvSpPr>
          <p:spPr bwMode="auto">
            <a:xfrm>
              <a:off x="4936" y="106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55325" name="Text Box 27"/>
            <p:cNvSpPr txBox="1">
              <a:spLocks noChangeArrowheads="1"/>
            </p:cNvSpPr>
            <p:nvPr/>
          </p:nvSpPr>
          <p:spPr bwMode="auto">
            <a:xfrm>
              <a:off x="3588" y="110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55326" name="Text Box 28"/>
            <p:cNvSpPr txBox="1">
              <a:spLocks noChangeArrowheads="1"/>
            </p:cNvSpPr>
            <p:nvPr/>
          </p:nvSpPr>
          <p:spPr bwMode="auto">
            <a:xfrm>
              <a:off x="3828" y="14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55327" name="Text Box 29"/>
            <p:cNvSpPr txBox="1">
              <a:spLocks noChangeArrowheads="1"/>
            </p:cNvSpPr>
            <p:nvPr/>
          </p:nvSpPr>
          <p:spPr bwMode="auto">
            <a:xfrm>
              <a:off x="4740" y="14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55328" name="Text Box 30"/>
            <p:cNvSpPr txBox="1">
              <a:spLocks noChangeArrowheads="1"/>
            </p:cNvSpPr>
            <p:nvPr/>
          </p:nvSpPr>
          <p:spPr bwMode="auto">
            <a:xfrm>
              <a:off x="3396" y="199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55329" name="Text Box 31"/>
            <p:cNvSpPr txBox="1">
              <a:spLocks noChangeArrowheads="1"/>
            </p:cNvSpPr>
            <p:nvPr/>
          </p:nvSpPr>
          <p:spPr bwMode="auto">
            <a:xfrm>
              <a:off x="5124" y="199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55330" name="Text Box 32"/>
            <p:cNvSpPr txBox="1">
              <a:spLocks noChangeArrowheads="1"/>
            </p:cNvSpPr>
            <p:nvPr/>
          </p:nvSpPr>
          <p:spPr bwMode="auto">
            <a:xfrm>
              <a:off x="4164" y="129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55331" name="Text Box 33"/>
            <p:cNvSpPr txBox="1">
              <a:spLocks noChangeArrowheads="1"/>
            </p:cNvSpPr>
            <p:nvPr/>
          </p:nvSpPr>
          <p:spPr bwMode="auto">
            <a:xfrm>
              <a:off x="4068" y="18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55332" name="Text Box 34"/>
            <p:cNvSpPr txBox="1">
              <a:spLocks noChangeArrowheads="1"/>
            </p:cNvSpPr>
            <p:nvPr/>
          </p:nvSpPr>
          <p:spPr bwMode="auto">
            <a:xfrm>
              <a:off x="4476" y="18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7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Shortest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Given a weighted graph and two vertices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, we want to find a path of minimum total weight between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Length of a path is the sum of the weights of its edges.</a:t>
                </a:r>
              </a:p>
              <a:p>
                <a:r>
                  <a:rPr lang="en-US" altLang="zh-TW" dirty="0" smtClean="0"/>
                  <a:t>Example:</a:t>
                </a:r>
              </a:p>
              <a:p>
                <a:pPr lvl="1"/>
                <a:r>
                  <a:rPr lang="en-US" altLang="zh-TW" dirty="0" smtClean="0"/>
                  <a:t>Shortest path between Providence and Honolulu</a:t>
                </a:r>
              </a:p>
              <a:p>
                <a:r>
                  <a:rPr lang="en-US" altLang="zh-TW" dirty="0" smtClean="0"/>
                  <a:t>Applications</a:t>
                </a:r>
              </a:p>
              <a:p>
                <a:pPr lvl="1"/>
                <a:r>
                  <a:rPr lang="en-US" altLang="zh-TW" dirty="0" smtClean="0"/>
                  <a:t>Internet packet routing </a:t>
                </a:r>
              </a:p>
              <a:p>
                <a:pPr lvl="1"/>
                <a:r>
                  <a:rPr lang="en-US" altLang="zh-TW" dirty="0" smtClean="0"/>
                  <a:t>Flight reservations</a:t>
                </a:r>
              </a:p>
              <a:p>
                <a:pPr lvl="1"/>
                <a:r>
                  <a:rPr lang="en-US" altLang="zh-TW" dirty="0" smtClean="0"/>
                  <a:t>Driving directions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5837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6" t="-3098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91416" y="4283928"/>
            <a:ext cx="7489825" cy="2384424"/>
            <a:chOff x="2286001" y="4038601"/>
            <a:chExt cx="7489825" cy="2384424"/>
          </a:xfrm>
        </p:grpSpPr>
        <p:sp>
          <p:nvSpPr>
            <p:cNvPr id="58374" name="Oval 4"/>
            <p:cNvSpPr>
              <a:spLocks noChangeArrowheads="1"/>
            </p:cNvSpPr>
            <p:nvPr/>
          </p:nvSpPr>
          <p:spPr bwMode="auto">
            <a:xfrm>
              <a:off x="63246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58375" name="Oval 5"/>
            <p:cNvSpPr>
              <a:spLocks noChangeArrowheads="1"/>
            </p:cNvSpPr>
            <p:nvPr/>
          </p:nvSpPr>
          <p:spPr bwMode="auto">
            <a:xfrm>
              <a:off x="8839201" y="40576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58376" name="Oval 6"/>
            <p:cNvSpPr>
              <a:spLocks noChangeArrowheads="1"/>
            </p:cNvSpPr>
            <p:nvPr/>
          </p:nvSpPr>
          <p:spPr bwMode="auto">
            <a:xfrm>
              <a:off x="8588376" y="59658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58377" name="Oval 7"/>
            <p:cNvSpPr>
              <a:spLocks noChangeArrowheads="1"/>
            </p:cNvSpPr>
            <p:nvPr/>
          </p:nvSpPr>
          <p:spPr bwMode="auto">
            <a:xfrm>
              <a:off x="6035676" y="57277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58378" name="Oval 8"/>
            <p:cNvSpPr>
              <a:spLocks noChangeArrowheads="1"/>
            </p:cNvSpPr>
            <p:nvPr/>
          </p:nvSpPr>
          <p:spPr bwMode="auto">
            <a:xfrm>
              <a:off x="4114801" y="44418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58379" name="Oval 9"/>
            <p:cNvSpPr>
              <a:spLocks noChangeArrowheads="1"/>
            </p:cNvSpPr>
            <p:nvPr/>
          </p:nvSpPr>
          <p:spPr bwMode="auto">
            <a:xfrm>
              <a:off x="4267201" y="55848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58380" name="Oval 10"/>
            <p:cNvSpPr>
              <a:spLocks noChangeArrowheads="1"/>
            </p:cNvSpPr>
            <p:nvPr/>
          </p:nvSpPr>
          <p:spPr bwMode="auto">
            <a:xfrm>
              <a:off x="7902576" y="48228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58381" name="Oval 11"/>
            <p:cNvSpPr>
              <a:spLocks noChangeArrowheads="1"/>
            </p:cNvSpPr>
            <p:nvPr/>
          </p:nvSpPr>
          <p:spPr bwMode="auto">
            <a:xfrm>
              <a:off x="22860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dirty="0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58382" name="AutoShape 12"/>
            <p:cNvCxnSpPr>
              <a:cxnSpLocks noChangeShapeType="1"/>
              <a:stCxn id="58378" idx="6"/>
              <a:endCxn id="58374" idx="2"/>
            </p:cNvCxnSpPr>
            <p:nvPr/>
          </p:nvCxnSpPr>
          <p:spPr bwMode="auto">
            <a:xfrm flipV="1">
              <a:off x="5060950" y="4441825"/>
              <a:ext cx="1244600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3" name="AutoShape 13"/>
            <p:cNvCxnSpPr>
              <a:cxnSpLocks noChangeShapeType="1"/>
              <a:stCxn id="58377" idx="0"/>
              <a:endCxn id="58374" idx="4"/>
            </p:cNvCxnSpPr>
            <p:nvPr/>
          </p:nvCxnSpPr>
          <p:spPr bwMode="auto">
            <a:xfrm flipV="1">
              <a:off x="6503989" y="4689475"/>
              <a:ext cx="2889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4" name="AutoShape 14"/>
            <p:cNvCxnSpPr>
              <a:cxnSpLocks noChangeShapeType="1"/>
              <a:stCxn id="58377" idx="7"/>
              <a:endCxn id="58380" idx="3"/>
            </p:cNvCxnSpPr>
            <p:nvPr/>
          </p:nvCxnSpPr>
          <p:spPr bwMode="auto">
            <a:xfrm flipV="1">
              <a:off x="6835776" y="52228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5" name="AutoShape 15"/>
            <p:cNvCxnSpPr>
              <a:cxnSpLocks noChangeShapeType="1"/>
              <a:stCxn id="58380" idx="0"/>
              <a:endCxn id="58375" idx="3"/>
            </p:cNvCxnSpPr>
            <p:nvPr/>
          </p:nvCxnSpPr>
          <p:spPr bwMode="auto">
            <a:xfrm flipV="1">
              <a:off x="8370889" y="4467226"/>
              <a:ext cx="604837" cy="3460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6" name="AutoShape 16"/>
            <p:cNvCxnSpPr>
              <a:cxnSpLocks noChangeShapeType="1"/>
              <a:stCxn id="58374" idx="6"/>
              <a:endCxn id="58375" idx="2"/>
            </p:cNvCxnSpPr>
            <p:nvPr/>
          </p:nvCxnSpPr>
          <p:spPr bwMode="auto">
            <a:xfrm flipV="1">
              <a:off x="7280276" y="4286251"/>
              <a:ext cx="1539875" cy="155575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7" name="AutoShape 17"/>
            <p:cNvCxnSpPr>
              <a:cxnSpLocks noChangeShapeType="1"/>
              <a:stCxn id="58381" idx="6"/>
              <a:endCxn id="58379" idx="2"/>
            </p:cNvCxnSpPr>
            <p:nvPr/>
          </p:nvCxnSpPr>
          <p:spPr bwMode="auto">
            <a:xfrm>
              <a:off x="3241676" y="5584825"/>
              <a:ext cx="1006475" cy="228600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8" name="AutoShape 18"/>
            <p:cNvCxnSpPr>
              <a:cxnSpLocks noChangeShapeType="1"/>
              <a:stCxn id="58378" idx="4"/>
              <a:endCxn id="58379" idx="0"/>
            </p:cNvCxnSpPr>
            <p:nvPr/>
          </p:nvCxnSpPr>
          <p:spPr bwMode="auto">
            <a:xfrm>
              <a:off x="4583113" y="4908551"/>
              <a:ext cx="152400" cy="657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9" name="AutoShape 19"/>
            <p:cNvCxnSpPr>
              <a:cxnSpLocks noChangeShapeType="1"/>
              <a:stCxn id="58380" idx="4"/>
              <a:endCxn id="58376" idx="0"/>
            </p:cNvCxnSpPr>
            <p:nvPr/>
          </p:nvCxnSpPr>
          <p:spPr bwMode="auto">
            <a:xfrm>
              <a:off x="8370888" y="52895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0" name="AutoShape 20"/>
            <p:cNvCxnSpPr>
              <a:cxnSpLocks noChangeShapeType="1"/>
              <a:endCxn id="58377" idx="6"/>
            </p:cNvCxnSpPr>
            <p:nvPr/>
          </p:nvCxnSpPr>
          <p:spPr bwMode="auto">
            <a:xfrm flipH="1" flipV="1">
              <a:off x="6981826" y="59563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1" name="AutoShape 21"/>
            <p:cNvCxnSpPr>
              <a:cxnSpLocks noChangeShapeType="1"/>
              <a:stCxn id="58379" idx="6"/>
              <a:endCxn id="58377" idx="2"/>
            </p:cNvCxnSpPr>
            <p:nvPr/>
          </p:nvCxnSpPr>
          <p:spPr bwMode="auto">
            <a:xfrm>
              <a:off x="5222876" y="5813426"/>
              <a:ext cx="803275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2" name="AutoShape 22"/>
            <p:cNvCxnSpPr>
              <a:cxnSpLocks noChangeShapeType="1"/>
              <a:stCxn id="58379" idx="7"/>
              <a:endCxn id="58374" idx="3"/>
            </p:cNvCxnSpPr>
            <p:nvPr/>
          </p:nvCxnSpPr>
          <p:spPr bwMode="auto">
            <a:xfrm flipV="1">
              <a:off x="5067301" y="4622800"/>
              <a:ext cx="1393825" cy="1009650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93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40386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849</a:t>
              </a:r>
            </a:p>
          </p:txBody>
        </p:sp>
        <p:sp>
          <p:nvSpPr>
            <p:cNvPr id="58394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7688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58395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58396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9498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58397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4213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58398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4165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58399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721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58400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5403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58401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50768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58402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356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58403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340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58404" name="AutoShape 34"/>
            <p:cNvCxnSpPr>
              <a:cxnSpLocks noChangeShapeType="1"/>
              <a:stCxn id="58375" idx="4"/>
              <a:endCxn id="58376" idx="7"/>
            </p:cNvCxnSpPr>
            <p:nvPr/>
          </p:nvCxnSpPr>
          <p:spPr bwMode="auto">
            <a:xfrm>
              <a:off x="9307513" y="4533901"/>
              <a:ext cx="80962" cy="14890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5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9236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58406" name="Picture 36" descr="BD19857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32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Shortest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If there is no path from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, we denote the distance between them by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What if there is a negative-weight cycle in the graph?</a:t>
                </a:r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5939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286001" y="4038601"/>
            <a:ext cx="7489825" cy="2384424"/>
            <a:chOff x="2286001" y="4038601"/>
            <a:chExt cx="7489825" cy="2384424"/>
          </a:xfrm>
        </p:grpSpPr>
        <p:sp>
          <p:nvSpPr>
            <p:cNvPr id="59398" name="Oval 4"/>
            <p:cNvSpPr>
              <a:spLocks noChangeArrowheads="1"/>
            </p:cNvSpPr>
            <p:nvPr/>
          </p:nvSpPr>
          <p:spPr bwMode="auto">
            <a:xfrm>
              <a:off x="63246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59399" name="Oval 5"/>
            <p:cNvSpPr>
              <a:spLocks noChangeArrowheads="1"/>
            </p:cNvSpPr>
            <p:nvPr/>
          </p:nvSpPr>
          <p:spPr bwMode="auto">
            <a:xfrm>
              <a:off x="8839201" y="40576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dirty="0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59400" name="Oval 6"/>
            <p:cNvSpPr>
              <a:spLocks noChangeArrowheads="1"/>
            </p:cNvSpPr>
            <p:nvPr/>
          </p:nvSpPr>
          <p:spPr bwMode="auto">
            <a:xfrm>
              <a:off x="8588376" y="59658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59401" name="Oval 7"/>
            <p:cNvSpPr>
              <a:spLocks noChangeArrowheads="1"/>
            </p:cNvSpPr>
            <p:nvPr/>
          </p:nvSpPr>
          <p:spPr bwMode="auto">
            <a:xfrm>
              <a:off x="6035676" y="57277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59402" name="Oval 8"/>
            <p:cNvSpPr>
              <a:spLocks noChangeArrowheads="1"/>
            </p:cNvSpPr>
            <p:nvPr/>
          </p:nvSpPr>
          <p:spPr bwMode="auto">
            <a:xfrm>
              <a:off x="4114801" y="44418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59403" name="Oval 9"/>
            <p:cNvSpPr>
              <a:spLocks noChangeArrowheads="1"/>
            </p:cNvSpPr>
            <p:nvPr/>
          </p:nvSpPr>
          <p:spPr bwMode="auto">
            <a:xfrm>
              <a:off x="4267201" y="55848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59404" name="Oval 10"/>
            <p:cNvSpPr>
              <a:spLocks noChangeArrowheads="1"/>
            </p:cNvSpPr>
            <p:nvPr/>
          </p:nvSpPr>
          <p:spPr bwMode="auto">
            <a:xfrm>
              <a:off x="7902576" y="48228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59405" name="Oval 11"/>
            <p:cNvSpPr>
              <a:spLocks noChangeArrowheads="1"/>
            </p:cNvSpPr>
            <p:nvPr/>
          </p:nvSpPr>
          <p:spPr bwMode="auto">
            <a:xfrm>
              <a:off x="22860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dirty="0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59406" name="AutoShape 13"/>
            <p:cNvCxnSpPr>
              <a:cxnSpLocks noChangeShapeType="1"/>
              <a:stCxn id="59401" idx="0"/>
              <a:endCxn id="59398" idx="4"/>
            </p:cNvCxnSpPr>
            <p:nvPr/>
          </p:nvCxnSpPr>
          <p:spPr bwMode="auto">
            <a:xfrm flipV="1">
              <a:off x="6503989" y="4689475"/>
              <a:ext cx="2889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7" name="AutoShape 14"/>
            <p:cNvCxnSpPr>
              <a:cxnSpLocks noChangeShapeType="1"/>
              <a:stCxn id="59401" idx="7"/>
              <a:endCxn id="59404" idx="3"/>
            </p:cNvCxnSpPr>
            <p:nvPr/>
          </p:nvCxnSpPr>
          <p:spPr bwMode="auto">
            <a:xfrm flipV="1">
              <a:off x="6835776" y="52228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5"/>
            <p:cNvCxnSpPr>
              <a:cxnSpLocks noChangeShapeType="1"/>
              <a:stCxn id="59404" idx="0"/>
              <a:endCxn id="59399" idx="3"/>
            </p:cNvCxnSpPr>
            <p:nvPr/>
          </p:nvCxnSpPr>
          <p:spPr bwMode="auto">
            <a:xfrm flipV="1">
              <a:off x="8370889" y="4467226"/>
              <a:ext cx="604837" cy="3460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9" name="AutoShape 16"/>
            <p:cNvCxnSpPr>
              <a:cxnSpLocks noChangeShapeType="1"/>
              <a:stCxn id="59398" idx="6"/>
              <a:endCxn id="59399" idx="2"/>
            </p:cNvCxnSpPr>
            <p:nvPr/>
          </p:nvCxnSpPr>
          <p:spPr bwMode="auto">
            <a:xfrm flipV="1">
              <a:off x="7280276" y="4286251"/>
              <a:ext cx="1539875" cy="155575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0" name="AutoShape 17"/>
            <p:cNvCxnSpPr>
              <a:cxnSpLocks noChangeShapeType="1"/>
              <a:stCxn id="59405" idx="6"/>
              <a:endCxn id="59403" idx="2"/>
            </p:cNvCxnSpPr>
            <p:nvPr/>
          </p:nvCxnSpPr>
          <p:spPr bwMode="auto">
            <a:xfrm>
              <a:off x="3241676" y="5584825"/>
              <a:ext cx="1006475" cy="228600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1" name="AutoShape 19"/>
            <p:cNvCxnSpPr>
              <a:cxnSpLocks noChangeShapeType="1"/>
              <a:stCxn id="59404" idx="4"/>
              <a:endCxn id="59400" idx="0"/>
            </p:cNvCxnSpPr>
            <p:nvPr/>
          </p:nvCxnSpPr>
          <p:spPr bwMode="auto">
            <a:xfrm>
              <a:off x="8370888" y="52895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2" name="AutoShape 20"/>
            <p:cNvCxnSpPr>
              <a:cxnSpLocks noChangeShapeType="1"/>
              <a:endCxn id="59401" idx="6"/>
            </p:cNvCxnSpPr>
            <p:nvPr/>
          </p:nvCxnSpPr>
          <p:spPr bwMode="auto">
            <a:xfrm flipH="1" flipV="1">
              <a:off x="6981826" y="59563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3" name="AutoShape 21"/>
            <p:cNvCxnSpPr>
              <a:cxnSpLocks noChangeShapeType="1"/>
              <a:stCxn id="59403" idx="6"/>
              <a:endCxn id="59401" idx="2"/>
            </p:cNvCxnSpPr>
            <p:nvPr/>
          </p:nvCxnSpPr>
          <p:spPr bwMode="auto">
            <a:xfrm>
              <a:off x="5222876" y="5813426"/>
              <a:ext cx="803275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4" name="AutoShape 22"/>
            <p:cNvCxnSpPr>
              <a:cxnSpLocks noChangeShapeType="1"/>
              <a:stCxn id="59403" idx="7"/>
              <a:endCxn id="59398" idx="3"/>
            </p:cNvCxnSpPr>
            <p:nvPr/>
          </p:nvCxnSpPr>
          <p:spPr bwMode="auto">
            <a:xfrm flipV="1">
              <a:off x="5067301" y="4622800"/>
              <a:ext cx="1393825" cy="1009650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15" name="Text Box 23"/>
            <p:cNvSpPr txBox="1">
              <a:spLocks noChangeArrowheads="1"/>
            </p:cNvSpPr>
            <p:nvPr/>
          </p:nvSpPr>
          <p:spPr bwMode="auto">
            <a:xfrm rot="21252715">
              <a:off x="7605714" y="40386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849</a:t>
              </a:r>
            </a:p>
          </p:txBody>
        </p:sp>
        <p:sp>
          <p:nvSpPr>
            <p:cNvPr id="59416" name="Text Box 24"/>
            <p:cNvSpPr txBox="1">
              <a:spLocks noChangeArrowheads="1"/>
            </p:cNvSpPr>
            <p:nvPr/>
          </p:nvSpPr>
          <p:spPr bwMode="auto">
            <a:xfrm rot="16937753">
              <a:off x="6238082" y="4768057"/>
              <a:ext cx="6905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-802</a:t>
              </a:r>
            </a:p>
          </p:txBody>
        </p:sp>
        <p:sp>
          <p:nvSpPr>
            <p:cNvPr id="59417" name="Text Box 25"/>
            <p:cNvSpPr txBox="1">
              <a:spLocks noChangeArrowheads="1"/>
            </p:cNvSpPr>
            <p:nvPr/>
          </p:nvSpPr>
          <p:spPr bwMode="auto">
            <a:xfrm rot="20055131">
              <a:off x="6959600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59418" name="Text Box 26"/>
            <p:cNvSpPr txBox="1">
              <a:spLocks noChangeArrowheads="1"/>
            </p:cNvSpPr>
            <p:nvPr/>
          </p:nvSpPr>
          <p:spPr bwMode="auto">
            <a:xfrm rot="19463698">
              <a:off x="5100639" y="4949826"/>
              <a:ext cx="8286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-1743</a:t>
              </a:r>
            </a:p>
          </p:txBody>
        </p:sp>
        <p:sp>
          <p:nvSpPr>
            <p:cNvPr id="59419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4165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59420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721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59421" name="Text Box 30"/>
            <p:cNvSpPr txBox="1">
              <a:spLocks noChangeArrowheads="1"/>
            </p:cNvSpPr>
            <p:nvPr/>
          </p:nvSpPr>
          <p:spPr bwMode="auto">
            <a:xfrm rot="695916">
              <a:off x="5253039" y="5540376"/>
              <a:ext cx="8286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-1233</a:t>
              </a:r>
            </a:p>
          </p:txBody>
        </p:sp>
        <p:sp>
          <p:nvSpPr>
            <p:cNvPr id="59422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356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59423" name="Text Box 33"/>
            <p:cNvSpPr txBox="1">
              <a:spLocks noChangeArrowheads="1"/>
            </p:cNvSpPr>
            <p:nvPr/>
          </p:nvSpPr>
          <p:spPr bwMode="auto">
            <a:xfrm rot="19708333">
              <a:off x="8307389" y="4340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59424" name="AutoShape 34"/>
            <p:cNvCxnSpPr>
              <a:cxnSpLocks noChangeShapeType="1"/>
              <a:stCxn id="59399" idx="4"/>
              <a:endCxn id="59400" idx="7"/>
            </p:cNvCxnSpPr>
            <p:nvPr/>
          </p:nvCxnSpPr>
          <p:spPr bwMode="auto">
            <a:xfrm>
              <a:off x="9307513" y="4533901"/>
              <a:ext cx="80962" cy="14890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25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9236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59426" name="Picture 36" descr="BD19857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2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Shortest Path Properties</a:t>
            </a:r>
          </a:p>
        </p:txBody>
      </p:sp>
      <p:sp>
        <p:nvSpPr>
          <p:cNvPr id="60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Property 1: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 err="1" smtClean="0"/>
              <a:t>subpath</a:t>
            </a:r>
            <a:r>
              <a:rPr lang="en-US" altLang="zh-TW" dirty="0" smtClean="0"/>
              <a:t> of a shortest path is itself a shortest path</a:t>
            </a:r>
          </a:p>
          <a:p>
            <a:r>
              <a:rPr lang="en-US" altLang="zh-TW" dirty="0" smtClean="0"/>
              <a:t>Property 2:</a:t>
            </a:r>
          </a:p>
          <a:p>
            <a:pPr lvl="1"/>
            <a:r>
              <a:rPr lang="en-US" altLang="zh-TW" dirty="0" smtClean="0"/>
              <a:t>There is a tree of shortest paths from a start vertex to all the other vertices</a:t>
            </a:r>
          </a:p>
          <a:p>
            <a:r>
              <a:rPr lang="en-US" altLang="zh-TW" dirty="0" smtClean="0"/>
              <a:t>Example:</a:t>
            </a:r>
          </a:p>
          <a:p>
            <a:pPr lvl="1"/>
            <a:r>
              <a:rPr lang="en-US" altLang="zh-TW" dirty="0" smtClean="0"/>
              <a:t>Tree of shortest paths</a:t>
            </a:r>
            <a:br>
              <a:rPr lang="en-US" altLang="zh-TW" dirty="0" smtClean="0"/>
            </a:br>
            <a:r>
              <a:rPr lang="en-US" altLang="zh-TW" dirty="0" smtClean="0"/>
              <a:t>from Providence</a:t>
            </a:r>
            <a:endParaRPr lang="en-US" altLang="zh-TW" dirty="0"/>
          </a:p>
        </p:txBody>
      </p:sp>
      <p:grpSp>
        <p:nvGrpSpPr>
          <p:cNvPr id="4" name="Group 3"/>
          <p:cNvGrpSpPr/>
          <p:nvPr/>
        </p:nvGrpSpPr>
        <p:grpSpPr>
          <a:xfrm>
            <a:off x="3557586" y="4274710"/>
            <a:ext cx="7489825" cy="2384424"/>
            <a:chOff x="2286001" y="3940176"/>
            <a:chExt cx="7489825" cy="2384424"/>
          </a:xfrm>
        </p:grpSpPr>
        <p:sp>
          <p:nvSpPr>
            <p:cNvPr id="60422" name="Oval 4"/>
            <p:cNvSpPr>
              <a:spLocks noChangeArrowheads="1"/>
            </p:cNvSpPr>
            <p:nvPr/>
          </p:nvSpPr>
          <p:spPr bwMode="auto">
            <a:xfrm>
              <a:off x="6324601" y="41148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60423" name="Oval 5"/>
            <p:cNvSpPr>
              <a:spLocks noChangeArrowheads="1"/>
            </p:cNvSpPr>
            <p:nvPr/>
          </p:nvSpPr>
          <p:spPr bwMode="auto">
            <a:xfrm>
              <a:off x="8839201" y="3959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dirty="0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60424" name="Oval 6"/>
            <p:cNvSpPr>
              <a:spLocks noChangeArrowheads="1"/>
            </p:cNvSpPr>
            <p:nvPr/>
          </p:nvSpPr>
          <p:spPr bwMode="auto">
            <a:xfrm>
              <a:off x="8588376" y="5867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60425" name="Oval 7"/>
            <p:cNvSpPr>
              <a:spLocks noChangeArrowheads="1"/>
            </p:cNvSpPr>
            <p:nvPr/>
          </p:nvSpPr>
          <p:spPr bwMode="auto">
            <a:xfrm>
              <a:off x="6035676" y="56292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60426" name="Oval 8"/>
            <p:cNvSpPr>
              <a:spLocks noChangeArrowheads="1"/>
            </p:cNvSpPr>
            <p:nvPr/>
          </p:nvSpPr>
          <p:spPr bwMode="auto">
            <a:xfrm>
              <a:off x="4114801" y="4343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dirty="0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60427" name="Oval 9"/>
            <p:cNvSpPr>
              <a:spLocks noChangeArrowheads="1"/>
            </p:cNvSpPr>
            <p:nvPr/>
          </p:nvSpPr>
          <p:spPr bwMode="auto">
            <a:xfrm>
              <a:off x="4267201" y="5486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60428" name="Oval 10"/>
            <p:cNvSpPr>
              <a:spLocks noChangeArrowheads="1"/>
            </p:cNvSpPr>
            <p:nvPr/>
          </p:nvSpPr>
          <p:spPr bwMode="auto">
            <a:xfrm>
              <a:off x="7902576" y="4724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60429" name="Oval 11"/>
            <p:cNvSpPr>
              <a:spLocks noChangeArrowheads="1"/>
            </p:cNvSpPr>
            <p:nvPr/>
          </p:nvSpPr>
          <p:spPr bwMode="auto">
            <a:xfrm>
              <a:off x="2286001" y="52578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dirty="0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60430" name="AutoShape 12"/>
            <p:cNvCxnSpPr>
              <a:cxnSpLocks noChangeShapeType="1"/>
              <a:stCxn id="60426" idx="6"/>
              <a:endCxn id="60422" idx="2"/>
            </p:cNvCxnSpPr>
            <p:nvPr/>
          </p:nvCxnSpPr>
          <p:spPr bwMode="auto">
            <a:xfrm flipV="1">
              <a:off x="5070476" y="4343400"/>
              <a:ext cx="1235075" cy="228600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1" name="AutoShape 13"/>
            <p:cNvCxnSpPr>
              <a:cxnSpLocks noChangeShapeType="1"/>
              <a:stCxn id="60425" idx="0"/>
              <a:endCxn id="60422" idx="4"/>
            </p:cNvCxnSpPr>
            <p:nvPr/>
          </p:nvCxnSpPr>
          <p:spPr bwMode="auto">
            <a:xfrm flipV="1">
              <a:off x="6503989" y="4591051"/>
              <a:ext cx="288925" cy="10191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2" name="AutoShape 14"/>
            <p:cNvCxnSpPr>
              <a:cxnSpLocks noChangeShapeType="1"/>
              <a:stCxn id="60425" idx="7"/>
              <a:endCxn id="60428" idx="3"/>
            </p:cNvCxnSpPr>
            <p:nvPr/>
          </p:nvCxnSpPr>
          <p:spPr bwMode="auto">
            <a:xfrm flipV="1">
              <a:off x="6835776" y="5133976"/>
              <a:ext cx="1203325" cy="542925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3" name="AutoShape 15"/>
            <p:cNvCxnSpPr>
              <a:cxnSpLocks noChangeShapeType="1"/>
              <a:stCxn id="60428" idx="0"/>
              <a:endCxn id="60423" idx="3"/>
            </p:cNvCxnSpPr>
            <p:nvPr/>
          </p:nvCxnSpPr>
          <p:spPr bwMode="auto">
            <a:xfrm flipV="1">
              <a:off x="8370889" y="4368800"/>
              <a:ext cx="604837" cy="336550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4" name="AutoShape 16"/>
            <p:cNvCxnSpPr>
              <a:cxnSpLocks noChangeShapeType="1"/>
              <a:stCxn id="60422" idx="6"/>
              <a:endCxn id="60423" idx="2"/>
            </p:cNvCxnSpPr>
            <p:nvPr/>
          </p:nvCxnSpPr>
          <p:spPr bwMode="auto">
            <a:xfrm flipV="1">
              <a:off x="7280276" y="4187826"/>
              <a:ext cx="1539875" cy="155575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5" name="AutoShape 17"/>
            <p:cNvCxnSpPr>
              <a:cxnSpLocks noChangeShapeType="1"/>
              <a:stCxn id="60429" idx="6"/>
              <a:endCxn id="60427" idx="2"/>
            </p:cNvCxnSpPr>
            <p:nvPr/>
          </p:nvCxnSpPr>
          <p:spPr bwMode="auto">
            <a:xfrm>
              <a:off x="3241676" y="5486400"/>
              <a:ext cx="1006475" cy="228600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6" name="AutoShape 18"/>
            <p:cNvCxnSpPr>
              <a:cxnSpLocks noChangeShapeType="1"/>
              <a:stCxn id="60426" idx="4"/>
              <a:endCxn id="60427" idx="0"/>
            </p:cNvCxnSpPr>
            <p:nvPr/>
          </p:nvCxnSpPr>
          <p:spPr bwMode="auto">
            <a:xfrm>
              <a:off x="4583113" y="4819650"/>
              <a:ext cx="152400" cy="647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7" name="AutoShape 19"/>
            <p:cNvCxnSpPr>
              <a:cxnSpLocks noChangeShapeType="1"/>
              <a:stCxn id="60428" idx="4"/>
              <a:endCxn id="60424" idx="0"/>
            </p:cNvCxnSpPr>
            <p:nvPr/>
          </p:nvCxnSpPr>
          <p:spPr bwMode="auto">
            <a:xfrm>
              <a:off x="8370888" y="5200650"/>
              <a:ext cx="685800" cy="647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8" name="AutoShape 20"/>
            <p:cNvCxnSpPr>
              <a:cxnSpLocks noChangeShapeType="1"/>
              <a:endCxn id="60425" idx="6"/>
            </p:cNvCxnSpPr>
            <p:nvPr/>
          </p:nvCxnSpPr>
          <p:spPr bwMode="auto">
            <a:xfrm flipH="1" flipV="1">
              <a:off x="6991351" y="5857876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9" name="AutoShape 21"/>
            <p:cNvCxnSpPr>
              <a:cxnSpLocks noChangeShapeType="1"/>
              <a:stCxn id="60427" idx="6"/>
              <a:endCxn id="60425" idx="2"/>
            </p:cNvCxnSpPr>
            <p:nvPr/>
          </p:nvCxnSpPr>
          <p:spPr bwMode="auto">
            <a:xfrm>
              <a:off x="5222875" y="5715001"/>
              <a:ext cx="79375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40" name="AutoShape 22"/>
            <p:cNvCxnSpPr>
              <a:cxnSpLocks noChangeShapeType="1"/>
              <a:stCxn id="60427" idx="7"/>
              <a:endCxn id="60422" idx="3"/>
            </p:cNvCxnSpPr>
            <p:nvPr/>
          </p:nvCxnSpPr>
          <p:spPr bwMode="auto">
            <a:xfrm flipV="1">
              <a:off x="5067301" y="4524375"/>
              <a:ext cx="1393825" cy="1009650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41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94017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accent2"/>
                  </a:solidFill>
                  <a:ea typeface="新細明體" pitchFamily="18" charset="-120"/>
                </a:rPr>
                <a:t>849</a:t>
              </a:r>
            </a:p>
          </p:txBody>
        </p:sp>
        <p:sp>
          <p:nvSpPr>
            <p:cNvPr id="60442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670426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60443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50895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 dirty="0">
                  <a:solidFill>
                    <a:schemeClr val="accent2"/>
                  </a:solidFill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60444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85140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accent2"/>
                  </a:solidFill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60445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411480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accent2"/>
                  </a:solidFill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60446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3181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60447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6229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60448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441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60449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9784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60450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25780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accent2"/>
                  </a:solidFill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60451" name="Text Box 33"/>
            <p:cNvSpPr txBox="1">
              <a:spLocks noChangeArrowheads="1"/>
            </p:cNvSpPr>
            <p:nvPr/>
          </p:nvSpPr>
          <p:spPr bwMode="auto">
            <a:xfrm rot="19708333">
              <a:off x="8206475" y="4227804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 dirty="0">
                  <a:solidFill>
                    <a:schemeClr val="accent2"/>
                  </a:solidFill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60452" name="AutoShape 34"/>
            <p:cNvCxnSpPr>
              <a:cxnSpLocks noChangeShapeType="1"/>
              <a:stCxn id="60423" idx="4"/>
              <a:endCxn id="60424" idx="7"/>
            </p:cNvCxnSpPr>
            <p:nvPr/>
          </p:nvCxnSpPr>
          <p:spPr bwMode="auto">
            <a:xfrm>
              <a:off x="9307513" y="4435475"/>
              <a:ext cx="80962" cy="1479550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53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825207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accent2"/>
                  </a:solidFill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60454" name="Picture 36" descr="BD1985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4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The distance of a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from a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is the length of a shortest path between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Dijkstra’s algorithm computes the distances of all the vertices from a given start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(single-source shortest paths)</a:t>
                </a:r>
              </a:p>
              <a:p>
                <a:r>
                  <a:rPr lang="en-US" altLang="zh-TW" dirty="0" smtClean="0"/>
                  <a:t>Assumptions:</a:t>
                </a:r>
              </a:p>
              <a:p>
                <a:pPr lvl="1"/>
                <a:r>
                  <a:rPr lang="en-US" altLang="zh-TW" dirty="0"/>
                  <a:t>T</a:t>
                </a:r>
                <a:r>
                  <a:rPr lang="en-US" altLang="zh-TW" dirty="0" smtClean="0"/>
                  <a:t>he graph is connected</a:t>
                </a:r>
              </a:p>
              <a:p>
                <a:pPr lvl="1"/>
                <a:r>
                  <a:rPr lang="en-US" altLang="zh-TW" dirty="0"/>
                  <a:t>T</a:t>
                </a:r>
                <a:r>
                  <a:rPr lang="en-US" altLang="zh-TW" dirty="0" smtClean="0"/>
                  <a:t>he edges are undirected</a:t>
                </a:r>
              </a:p>
              <a:p>
                <a:pPr lvl="1"/>
                <a:r>
                  <a:rPr lang="en-US" altLang="zh-TW" dirty="0"/>
                  <a:t>T</a:t>
                </a:r>
                <a:r>
                  <a:rPr lang="en-US" altLang="zh-TW" dirty="0" smtClean="0"/>
                  <a:t>he edge weights are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nonnegative</a:t>
                </a:r>
              </a:p>
              <a:p>
                <a:r>
                  <a:rPr lang="en-US" altLang="zh-TW" dirty="0" smtClean="0"/>
                  <a:t>Extremely similar to Prim-</a:t>
                </a:r>
                <a:r>
                  <a:rPr lang="en-US" altLang="zh-TW" dirty="0" err="1" smtClean="0"/>
                  <a:t>Jarnik’s</a:t>
                </a:r>
                <a:r>
                  <a:rPr lang="en-US" altLang="zh-TW" dirty="0" smtClean="0"/>
                  <a:t> MST Algorithm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144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44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We grow a “cloud” of vertices, beginning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and eventually covering all the vertices</a:t>
                </a:r>
              </a:p>
              <a:p>
                <a:r>
                  <a:rPr lang="en-US" altLang="zh-TW" dirty="0" smtClean="0"/>
                  <a:t>We store with each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a label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TW" dirty="0" smtClean="0"/>
                  <a:t> representing the distance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from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in the subgraph consisting of the cloud and its adjacent vertices</a:t>
                </a:r>
              </a:p>
              <a:p>
                <a:r>
                  <a:rPr lang="en-US" altLang="zh-TW" dirty="0" smtClean="0"/>
                  <a:t>The label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TW" dirty="0" smtClean="0"/>
                  <a:t> is initialized to positive infinity</a:t>
                </a:r>
              </a:p>
              <a:p>
                <a:r>
                  <a:rPr lang="en-US" altLang="zh-TW" dirty="0" smtClean="0"/>
                  <a:t>At each step</a:t>
                </a:r>
              </a:p>
              <a:p>
                <a:pPr lvl="1"/>
                <a:r>
                  <a:rPr lang="en-US" altLang="zh-TW" dirty="0" smtClean="0"/>
                  <a:t>We add to the cloud the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outside the cloud with the smallest distance label,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We update the labels of the vertices adjacent to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, in a process called edge relaxation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1444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1252" t="-2065" r="-250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47" name="Picture 5" descr="j0149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5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Edge Relaxation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5149853" cy="354171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Consider an edge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TW" dirty="0" smtClean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is the vertex most recently added to the cloud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is not in the cloud</a:t>
                </a:r>
              </a:p>
              <a:p>
                <a:r>
                  <a:rPr lang="en-US" altLang="zh-TW" dirty="0" smtClean="0"/>
                  <a:t>The relaxation of edge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updates distance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TW" dirty="0" smtClean="0"/>
                  <a:t> as follows: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246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149853" cy="3541714"/>
              </a:xfrm>
              <a:blipFill rotWithShape="0">
                <a:blip r:embed="rId2"/>
                <a:stretch>
                  <a:fillRect l="-2012" t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70" name="AutoShape 4"/>
          <p:cNvSpPr>
            <a:spLocks noChangeArrowheads="1"/>
          </p:cNvSpPr>
          <p:nvPr/>
        </p:nvSpPr>
        <p:spPr bwMode="auto">
          <a:xfrm rot="5400000">
            <a:off x="8417302" y="3971926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62501" name="Picture 35" descr="j01983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46050"/>
            <a:ext cx="20447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393239" y="2065338"/>
            <a:ext cx="4535487" cy="1712912"/>
            <a:chOff x="6393239" y="2065338"/>
            <a:chExt cx="4535487" cy="1712912"/>
          </a:xfrm>
        </p:grpSpPr>
        <p:sp>
          <p:nvSpPr>
            <p:cNvPr id="62472" name="Freeform 6"/>
            <p:cNvSpPr>
              <a:spLocks/>
            </p:cNvSpPr>
            <p:nvPr/>
          </p:nvSpPr>
          <p:spPr bwMode="auto">
            <a:xfrm>
              <a:off x="6393239" y="2065338"/>
              <a:ext cx="2844800" cy="1712912"/>
            </a:xfrm>
            <a:custGeom>
              <a:avLst/>
              <a:gdLst>
                <a:gd name="T0" fmla="*/ 2147483647 w 1792"/>
                <a:gd name="T1" fmla="*/ 78124027 h 1079"/>
                <a:gd name="T2" fmla="*/ 2147483647 w 1792"/>
                <a:gd name="T3" fmla="*/ 395663622 h 1079"/>
                <a:gd name="T4" fmla="*/ 2147483647 w 1792"/>
                <a:gd name="T5" fmla="*/ 1439008005 h 1079"/>
                <a:gd name="T6" fmla="*/ 2147483647 w 1792"/>
                <a:gd name="T7" fmla="*/ 2147483647 h 1079"/>
                <a:gd name="T8" fmla="*/ 1917839700 w 1792"/>
                <a:gd name="T9" fmla="*/ 2147483647 h 1079"/>
                <a:gd name="T10" fmla="*/ 435987825 w 1792"/>
                <a:gd name="T11" fmla="*/ 2147483647 h 1079"/>
                <a:gd name="T12" fmla="*/ 42843450 w 1792"/>
                <a:gd name="T13" fmla="*/ 1575096403 h 1079"/>
                <a:gd name="T14" fmla="*/ 693043763 w 1792"/>
                <a:gd name="T15" fmla="*/ 864412548 h 1079"/>
                <a:gd name="T16" fmla="*/ 2147483647 w 1792"/>
                <a:gd name="T17" fmla="*/ 78124027 h 10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2"/>
                <a:gd name="T28" fmla="*/ 0 h 1079"/>
                <a:gd name="T29" fmla="*/ 1792 w 1792"/>
                <a:gd name="T30" fmla="*/ 1079 h 10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2" h="1079">
                  <a:moveTo>
                    <a:pt x="1283" y="31"/>
                  </a:moveTo>
                  <a:cubicBezTo>
                    <a:pt x="1527" y="0"/>
                    <a:pt x="1686" y="67"/>
                    <a:pt x="1739" y="157"/>
                  </a:cubicBezTo>
                  <a:cubicBezTo>
                    <a:pt x="1792" y="247"/>
                    <a:pt x="1644" y="427"/>
                    <a:pt x="1601" y="571"/>
                  </a:cubicBezTo>
                  <a:cubicBezTo>
                    <a:pt x="1558" y="715"/>
                    <a:pt x="1621" y="963"/>
                    <a:pt x="1481" y="1021"/>
                  </a:cubicBezTo>
                  <a:cubicBezTo>
                    <a:pt x="1341" y="1079"/>
                    <a:pt x="979" y="937"/>
                    <a:pt x="761" y="919"/>
                  </a:cubicBezTo>
                  <a:cubicBezTo>
                    <a:pt x="543" y="901"/>
                    <a:pt x="297" y="965"/>
                    <a:pt x="173" y="916"/>
                  </a:cubicBezTo>
                  <a:cubicBezTo>
                    <a:pt x="49" y="867"/>
                    <a:pt x="0" y="720"/>
                    <a:pt x="17" y="625"/>
                  </a:cubicBezTo>
                  <a:cubicBezTo>
                    <a:pt x="34" y="530"/>
                    <a:pt x="64" y="442"/>
                    <a:pt x="275" y="343"/>
                  </a:cubicBezTo>
                  <a:cubicBezTo>
                    <a:pt x="486" y="244"/>
                    <a:pt x="1029" y="55"/>
                    <a:pt x="1283" y="31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471" name="Rectangle 5"/>
            <p:cNvSpPr>
              <a:spLocks noChangeArrowheads="1"/>
            </p:cNvSpPr>
            <p:nvPr/>
          </p:nvSpPr>
          <p:spPr bwMode="auto">
            <a:xfrm>
              <a:off x="9773026" y="2286001"/>
              <a:ext cx="11557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D</a:t>
              </a:r>
              <a:r>
                <a:rPr lang="en-US" altLang="zh-TW" sz="20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[</a:t>
              </a:r>
              <a:r>
                <a:rPr lang="en-US" altLang="zh-TW" sz="2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z</a:t>
              </a:r>
              <a:r>
                <a:rPr lang="en-US" altLang="zh-TW" sz="20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] </a:t>
              </a:r>
              <a:r>
                <a:rPr lang="en-US" altLang="zh-TW" sz="2000">
                  <a:solidFill>
                    <a:schemeClr val="accent2"/>
                  </a:solidFill>
                  <a:latin typeface="Symbol" panose="05050102010706020507" pitchFamily="18" charset="2"/>
                  <a:ea typeface="新細明體" pitchFamily="18" charset="-120"/>
                </a:rPr>
                <a:t>= </a:t>
              </a:r>
              <a:r>
                <a:rPr lang="en-US" altLang="zh-TW" sz="20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75</a:t>
              </a:r>
            </a:p>
          </p:txBody>
        </p:sp>
        <p:sp>
          <p:nvSpPr>
            <p:cNvPr id="62473" name="Oval 7"/>
            <p:cNvSpPr>
              <a:spLocks noChangeArrowheads="1"/>
            </p:cNvSpPr>
            <p:nvPr/>
          </p:nvSpPr>
          <p:spPr bwMode="auto">
            <a:xfrm>
              <a:off x="10106402" y="2667001"/>
              <a:ext cx="277813" cy="2778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zh-TW" altLang="en-US" sz="1800" b="1" i="1"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cxnSp>
          <p:nvCxnSpPr>
            <p:cNvPr id="62474" name="AutoShape 8"/>
            <p:cNvCxnSpPr>
              <a:cxnSpLocks noChangeShapeType="1"/>
              <a:stCxn id="62477" idx="7"/>
              <a:endCxn id="62478" idx="2"/>
            </p:cNvCxnSpPr>
            <p:nvPr/>
          </p:nvCxnSpPr>
          <p:spPr bwMode="auto">
            <a:xfrm rot="-5400000">
              <a:off x="7493377" y="1895476"/>
              <a:ext cx="500063" cy="1865313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5" name="AutoShape 9"/>
            <p:cNvCxnSpPr>
              <a:cxnSpLocks noChangeShapeType="1"/>
              <a:stCxn id="62477" idx="6"/>
              <a:endCxn id="62479" idx="2"/>
            </p:cNvCxnSpPr>
            <p:nvPr/>
          </p:nvCxnSpPr>
          <p:spPr bwMode="auto">
            <a:xfrm>
              <a:off x="6864726" y="3189289"/>
              <a:ext cx="1587500" cy="168275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6" name="AutoShape 10"/>
            <p:cNvCxnSpPr>
              <a:cxnSpLocks noChangeShapeType="1"/>
              <a:stCxn id="62478" idx="6"/>
              <a:endCxn id="62473" idx="1"/>
            </p:cNvCxnSpPr>
            <p:nvPr/>
          </p:nvCxnSpPr>
          <p:spPr bwMode="auto">
            <a:xfrm>
              <a:off x="8987214" y="2578100"/>
              <a:ext cx="1160462" cy="120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77" name="Oval 11"/>
            <p:cNvSpPr>
              <a:spLocks noChangeArrowheads="1"/>
            </p:cNvSpPr>
            <p:nvPr/>
          </p:nvSpPr>
          <p:spPr bwMode="auto">
            <a:xfrm>
              <a:off x="6572626" y="3051176"/>
              <a:ext cx="279400" cy="2778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zh-TW" altLang="en-US" sz="1800" b="1" i="1"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478" name="Oval 12"/>
            <p:cNvSpPr>
              <a:spLocks noChangeArrowheads="1"/>
            </p:cNvSpPr>
            <p:nvPr/>
          </p:nvSpPr>
          <p:spPr bwMode="auto">
            <a:xfrm>
              <a:off x="8688764" y="2438401"/>
              <a:ext cx="279400" cy="2778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zh-TW" altLang="en-US" sz="1800" b="1" i="1"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479" name="Oval 13"/>
            <p:cNvSpPr>
              <a:spLocks noChangeArrowheads="1"/>
            </p:cNvSpPr>
            <p:nvPr/>
          </p:nvSpPr>
          <p:spPr bwMode="auto">
            <a:xfrm>
              <a:off x="8466514" y="3217863"/>
              <a:ext cx="277812" cy="2778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 i="1">
                  <a:latin typeface="Times New Roman" panose="02020603050405020304" pitchFamily="18" charset="0"/>
                  <a:ea typeface="新細明體" pitchFamily="18" charset="-120"/>
                </a:rPr>
                <a:t> </a:t>
              </a:r>
            </a:p>
          </p:txBody>
        </p:sp>
        <p:cxnSp>
          <p:nvCxnSpPr>
            <p:cNvPr id="62480" name="AutoShape 14"/>
            <p:cNvCxnSpPr>
              <a:cxnSpLocks noChangeShapeType="1"/>
              <a:stCxn id="62479" idx="6"/>
              <a:endCxn id="62473" idx="3"/>
            </p:cNvCxnSpPr>
            <p:nvPr/>
          </p:nvCxnSpPr>
          <p:spPr bwMode="auto">
            <a:xfrm flipV="1">
              <a:off x="8763376" y="2913063"/>
              <a:ext cx="1384300" cy="4445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81" name="Rectangle 15"/>
            <p:cNvSpPr>
              <a:spLocks noChangeArrowheads="1"/>
            </p:cNvSpPr>
            <p:nvPr/>
          </p:nvSpPr>
          <p:spPr bwMode="auto">
            <a:xfrm>
              <a:off x="8061702" y="2128838"/>
              <a:ext cx="10969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D</a:t>
              </a:r>
              <a:r>
                <a:rPr lang="en-US" altLang="zh-TW" sz="1800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[</a:t>
              </a:r>
              <a:r>
                <a:rPr lang="en-US" altLang="zh-TW" sz="1800" b="1" i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u</a:t>
              </a:r>
              <a:r>
                <a:rPr lang="en-US" altLang="zh-TW" sz="1800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] </a:t>
              </a:r>
              <a:r>
                <a:rPr lang="en-US" altLang="zh-TW" sz="1800" dirty="0" smtClean="0">
                  <a:solidFill>
                    <a:schemeClr val="accent2"/>
                  </a:solidFill>
                  <a:latin typeface="Symbol" panose="05050102010706020507" pitchFamily="18" charset="2"/>
                  <a:ea typeface="新細明體" pitchFamily="18" charset="-120"/>
                </a:rPr>
                <a:t>= </a:t>
              </a:r>
              <a:r>
                <a:rPr lang="en-US" altLang="zh-TW" sz="1800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50</a:t>
              </a:r>
              <a:endParaRPr lang="en-US" altLang="zh-TW" sz="1800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482" name="Rectangle 16"/>
            <p:cNvSpPr>
              <a:spLocks noChangeArrowheads="1"/>
            </p:cNvSpPr>
            <p:nvPr/>
          </p:nvSpPr>
          <p:spPr bwMode="auto">
            <a:xfrm rot="230089">
              <a:off x="9420601" y="2305051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10</a:t>
              </a:r>
              <a:endParaRPr lang="en-US" altLang="zh-TW" sz="1800" baseline="-25000"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483" name="Rectangle 17"/>
            <p:cNvSpPr>
              <a:spLocks noChangeArrowheads="1"/>
            </p:cNvSpPr>
            <p:nvPr/>
          </p:nvSpPr>
          <p:spPr bwMode="auto">
            <a:xfrm>
              <a:off x="10323889" y="2743201"/>
              <a:ext cx="273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z</a:t>
              </a:r>
              <a:endParaRPr lang="en-US" altLang="zh-TW" sz="1800"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484" name="Rectangle 18"/>
            <p:cNvSpPr>
              <a:spLocks noChangeArrowheads="1"/>
            </p:cNvSpPr>
            <p:nvPr/>
          </p:nvSpPr>
          <p:spPr bwMode="auto">
            <a:xfrm>
              <a:off x="6574214" y="2757488"/>
              <a:ext cx="273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s</a:t>
              </a:r>
              <a:endParaRPr lang="en-US" altLang="zh-TW" sz="1800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485" name="Rectangle 19"/>
            <p:cNvSpPr>
              <a:spLocks noChangeArrowheads="1"/>
            </p:cNvSpPr>
            <p:nvPr/>
          </p:nvSpPr>
          <p:spPr bwMode="auto">
            <a:xfrm>
              <a:off x="8506201" y="2590801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u</a:t>
              </a:r>
              <a:endParaRPr lang="en-US" altLang="zh-TW" sz="18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502" name="Text Box 36"/>
            <p:cNvSpPr txBox="1">
              <a:spLocks noChangeArrowheads="1"/>
            </p:cNvSpPr>
            <p:nvPr/>
          </p:nvSpPr>
          <p:spPr bwMode="auto">
            <a:xfrm>
              <a:off x="9274551" y="2514601"/>
              <a:ext cx="285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62504" name="Rectangle 38"/>
            <p:cNvSpPr>
              <a:spLocks noChangeArrowheads="1"/>
            </p:cNvSpPr>
            <p:nvPr/>
          </p:nvSpPr>
          <p:spPr bwMode="auto">
            <a:xfrm>
              <a:off x="8193464" y="3278188"/>
              <a:ext cx="285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y</a:t>
              </a:r>
            </a:p>
          </p:txBody>
        </p:sp>
        <p:sp>
          <p:nvSpPr>
            <p:cNvPr id="62506" name="Rectangle 40"/>
            <p:cNvSpPr>
              <a:spLocks noChangeArrowheads="1"/>
            </p:cNvSpPr>
            <p:nvPr/>
          </p:nvSpPr>
          <p:spPr bwMode="auto">
            <a:xfrm>
              <a:off x="7601327" y="2917826"/>
              <a:ext cx="1071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D</a:t>
              </a:r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[</a:t>
              </a:r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y</a:t>
              </a:r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] </a:t>
              </a:r>
              <a:r>
                <a:rPr lang="en-US" altLang="zh-TW" sz="1800">
                  <a:solidFill>
                    <a:schemeClr val="accent2"/>
                  </a:solidFill>
                  <a:latin typeface="Symbol" panose="05050102010706020507" pitchFamily="18" charset="2"/>
                  <a:ea typeface="新細明體" pitchFamily="18" charset="-120"/>
                </a:rPr>
                <a:t>= </a:t>
              </a:r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20</a:t>
              </a:r>
              <a:endParaRPr lang="en-US" altLang="zh-TW" sz="1800" baseline="-250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507" name="Rectangle 41"/>
            <p:cNvSpPr>
              <a:spLocks noChangeArrowheads="1"/>
            </p:cNvSpPr>
            <p:nvPr/>
          </p:nvSpPr>
          <p:spPr bwMode="auto">
            <a:xfrm rot="230089">
              <a:off x="9328526" y="3133726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55</a:t>
              </a:r>
              <a:endParaRPr lang="en-US" altLang="zh-TW" sz="1800" baseline="-250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91651" y="4535488"/>
            <a:ext cx="4535488" cy="1712912"/>
            <a:chOff x="6391651" y="4535488"/>
            <a:chExt cx="4535488" cy="1712912"/>
          </a:xfrm>
        </p:grpSpPr>
        <p:sp>
          <p:nvSpPr>
            <p:cNvPr id="62486" name="Rectangle 20"/>
            <p:cNvSpPr>
              <a:spLocks noChangeArrowheads="1"/>
            </p:cNvSpPr>
            <p:nvPr/>
          </p:nvSpPr>
          <p:spPr bwMode="auto">
            <a:xfrm>
              <a:off x="9771439" y="4756151"/>
              <a:ext cx="11557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 b="1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D</a:t>
              </a:r>
              <a:r>
                <a:rPr lang="en-US" altLang="zh-TW" sz="2000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[</a:t>
              </a:r>
              <a:r>
                <a:rPr lang="en-US" altLang="zh-TW" sz="2000" b="1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z</a:t>
              </a:r>
              <a:r>
                <a:rPr lang="en-US" altLang="zh-TW" sz="2000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] </a:t>
              </a:r>
              <a:r>
                <a:rPr lang="en-US" altLang="zh-TW" sz="2000" dirty="0">
                  <a:solidFill>
                    <a:schemeClr val="accent2"/>
                  </a:solidFill>
                  <a:latin typeface="Symbol" panose="05050102010706020507" pitchFamily="18" charset="2"/>
                  <a:ea typeface="新細明體" pitchFamily="18" charset="-120"/>
                </a:rPr>
                <a:t>= </a:t>
              </a:r>
              <a:r>
                <a:rPr lang="en-US" altLang="zh-TW" sz="2000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60</a:t>
              </a:r>
            </a:p>
          </p:txBody>
        </p:sp>
        <p:sp>
          <p:nvSpPr>
            <p:cNvPr id="62487" name="Freeform 21"/>
            <p:cNvSpPr>
              <a:spLocks/>
            </p:cNvSpPr>
            <p:nvPr/>
          </p:nvSpPr>
          <p:spPr bwMode="auto">
            <a:xfrm>
              <a:off x="6391651" y="4535488"/>
              <a:ext cx="2844800" cy="1712912"/>
            </a:xfrm>
            <a:custGeom>
              <a:avLst/>
              <a:gdLst>
                <a:gd name="T0" fmla="*/ 2147483647 w 1792"/>
                <a:gd name="T1" fmla="*/ 78124027 h 1079"/>
                <a:gd name="T2" fmla="*/ 2147483647 w 1792"/>
                <a:gd name="T3" fmla="*/ 395663622 h 1079"/>
                <a:gd name="T4" fmla="*/ 2147483647 w 1792"/>
                <a:gd name="T5" fmla="*/ 1439008005 h 1079"/>
                <a:gd name="T6" fmla="*/ 2147483647 w 1792"/>
                <a:gd name="T7" fmla="*/ 2147483647 h 1079"/>
                <a:gd name="T8" fmla="*/ 1917839700 w 1792"/>
                <a:gd name="T9" fmla="*/ 2147483647 h 1079"/>
                <a:gd name="T10" fmla="*/ 435987825 w 1792"/>
                <a:gd name="T11" fmla="*/ 2147483647 h 1079"/>
                <a:gd name="T12" fmla="*/ 42843450 w 1792"/>
                <a:gd name="T13" fmla="*/ 1575096403 h 1079"/>
                <a:gd name="T14" fmla="*/ 693043763 w 1792"/>
                <a:gd name="T15" fmla="*/ 864412548 h 1079"/>
                <a:gd name="T16" fmla="*/ 2147483647 w 1792"/>
                <a:gd name="T17" fmla="*/ 78124027 h 10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2"/>
                <a:gd name="T28" fmla="*/ 0 h 1079"/>
                <a:gd name="T29" fmla="*/ 1792 w 1792"/>
                <a:gd name="T30" fmla="*/ 1079 h 10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2" h="1079">
                  <a:moveTo>
                    <a:pt x="1283" y="31"/>
                  </a:moveTo>
                  <a:cubicBezTo>
                    <a:pt x="1527" y="0"/>
                    <a:pt x="1686" y="67"/>
                    <a:pt x="1739" y="157"/>
                  </a:cubicBezTo>
                  <a:cubicBezTo>
                    <a:pt x="1792" y="247"/>
                    <a:pt x="1644" y="427"/>
                    <a:pt x="1601" y="571"/>
                  </a:cubicBezTo>
                  <a:cubicBezTo>
                    <a:pt x="1558" y="715"/>
                    <a:pt x="1621" y="963"/>
                    <a:pt x="1481" y="1021"/>
                  </a:cubicBezTo>
                  <a:cubicBezTo>
                    <a:pt x="1341" y="1079"/>
                    <a:pt x="979" y="937"/>
                    <a:pt x="761" y="919"/>
                  </a:cubicBezTo>
                  <a:cubicBezTo>
                    <a:pt x="543" y="901"/>
                    <a:pt x="297" y="965"/>
                    <a:pt x="173" y="916"/>
                  </a:cubicBezTo>
                  <a:cubicBezTo>
                    <a:pt x="49" y="867"/>
                    <a:pt x="0" y="720"/>
                    <a:pt x="17" y="625"/>
                  </a:cubicBezTo>
                  <a:cubicBezTo>
                    <a:pt x="34" y="530"/>
                    <a:pt x="64" y="442"/>
                    <a:pt x="275" y="343"/>
                  </a:cubicBezTo>
                  <a:cubicBezTo>
                    <a:pt x="486" y="244"/>
                    <a:pt x="1029" y="55"/>
                    <a:pt x="1283" y="31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488" name="Oval 22"/>
            <p:cNvSpPr>
              <a:spLocks noChangeArrowheads="1"/>
            </p:cNvSpPr>
            <p:nvPr/>
          </p:nvSpPr>
          <p:spPr bwMode="auto">
            <a:xfrm>
              <a:off x="10104814" y="5137151"/>
              <a:ext cx="277812" cy="2778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zh-TW" altLang="en-US" sz="1800" b="1" i="1"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cxnSp>
          <p:nvCxnSpPr>
            <p:cNvPr id="62489" name="AutoShape 23"/>
            <p:cNvCxnSpPr>
              <a:cxnSpLocks noChangeShapeType="1"/>
              <a:stCxn id="62492" idx="7"/>
              <a:endCxn id="62493" idx="2"/>
            </p:cNvCxnSpPr>
            <p:nvPr/>
          </p:nvCxnSpPr>
          <p:spPr bwMode="auto">
            <a:xfrm rot="-5400000">
              <a:off x="7491789" y="4365626"/>
              <a:ext cx="500063" cy="1865312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90" name="AutoShape 24"/>
            <p:cNvCxnSpPr>
              <a:cxnSpLocks noChangeShapeType="1"/>
              <a:stCxn id="62492" idx="6"/>
              <a:endCxn id="62494" idx="2"/>
            </p:cNvCxnSpPr>
            <p:nvPr/>
          </p:nvCxnSpPr>
          <p:spPr bwMode="auto">
            <a:xfrm>
              <a:off x="6863139" y="5659439"/>
              <a:ext cx="1587500" cy="168275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91" name="AutoShape 25"/>
            <p:cNvCxnSpPr>
              <a:cxnSpLocks noChangeShapeType="1"/>
              <a:stCxn id="62493" idx="6"/>
              <a:endCxn id="62488" idx="1"/>
            </p:cNvCxnSpPr>
            <p:nvPr/>
          </p:nvCxnSpPr>
          <p:spPr bwMode="auto">
            <a:xfrm>
              <a:off x="8985627" y="5048250"/>
              <a:ext cx="1160463" cy="1206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92" name="Oval 26"/>
            <p:cNvSpPr>
              <a:spLocks noChangeArrowheads="1"/>
            </p:cNvSpPr>
            <p:nvPr/>
          </p:nvSpPr>
          <p:spPr bwMode="auto">
            <a:xfrm>
              <a:off x="6571039" y="5521326"/>
              <a:ext cx="279400" cy="2778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zh-TW" altLang="en-US" sz="1800" b="1" i="1"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493" name="Oval 27"/>
            <p:cNvSpPr>
              <a:spLocks noChangeArrowheads="1"/>
            </p:cNvSpPr>
            <p:nvPr/>
          </p:nvSpPr>
          <p:spPr bwMode="auto">
            <a:xfrm>
              <a:off x="8687176" y="4908551"/>
              <a:ext cx="279400" cy="2778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zh-TW" altLang="en-US" sz="1800" b="1" i="1"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494" name="Oval 28"/>
            <p:cNvSpPr>
              <a:spLocks noChangeArrowheads="1"/>
            </p:cNvSpPr>
            <p:nvPr/>
          </p:nvSpPr>
          <p:spPr bwMode="auto">
            <a:xfrm>
              <a:off x="8464927" y="5688013"/>
              <a:ext cx="277813" cy="2778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 i="1">
                  <a:latin typeface="Times New Roman" panose="02020603050405020304" pitchFamily="18" charset="0"/>
                  <a:ea typeface="新細明體" pitchFamily="18" charset="-120"/>
                </a:rPr>
                <a:t> </a:t>
              </a:r>
            </a:p>
          </p:txBody>
        </p:sp>
        <p:cxnSp>
          <p:nvCxnSpPr>
            <p:cNvPr id="62495" name="AutoShape 29"/>
            <p:cNvCxnSpPr>
              <a:cxnSpLocks noChangeShapeType="1"/>
              <a:stCxn id="62494" idx="6"/>
              <a:endCxn id="62488" idx="3"/>
            </p:cNvCxnSpPr>
            <p:nvPr/>
          </p:nvCxnSpPr>
          <p:spPr bwMode="auto">
            <a:xfrm flipV="1">
              <a:off x="8761789" y="5383213"/>
              <a:ext cx="1384300" cy="4445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96" name="Rectangle 30"/>
            <p:cNvSpPr>
              <a:spLocks noChangeArrowheads="1"/>
            </p:cNvSpPr>
            <p:nvPr/>
          </p:nvSpPr>
          <p:spPr bwMode="auto">
            <a:xfrm>
              <a:off x="8060114" y="4598988"/>
              <a:ext cx="10969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D</a:t>
              </a:r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[</a:t>
              </a:r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u</a:t>
              </a:r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] </a:t>
              </a:r>
              <a:r>
                <a:rPr lang="en-US" altLang="zh-TW" sz="1800">
                  <a:solidFill>
                    <a:schemeClr val="accent2"/>
                  </a:solidFill>
                  <a:latin typeface="Symbol" panose="05050102010706020507" pitchFamily="18" charset="2"/>
                  <a:ea typeface="新細明體" pitchFamily="18" charset="-120"/>
                </a:rPr>
                <a:t>= </a:t>
              </a:r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50</a:t>
              </a:r>
              <a:endParaRPr lang="en-US" altLang="zh-TW" sz="1800" baseline="-250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497" name="Rectangle 31"/>
            <p:cNvSpPr>
              <a:spLocks noChangeArrowheads="1"/>
            </p:cNvSpPr>
            <p:nvPr/>
          </p:nvSpPr>
          <p:spPr bwMode="auto">
            <a:xfrm rot="230089">
              <a:off x="9419014" y="4775201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10</a:t>
              </a:r>
              <a:endParaRPr lang="en-US" altLang="zh-TW" sz="1800" baseline="-250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498" name="Rectangle 32"/>
            <p:cNvSpPr>
              <a:spLocks noChangeArrowheads="1"/>
            </p:cNvSpPr>
            <p:nvPr/>
          </p:nvSpPr>
          <p:spPr bwMode="auto">
            <a:xfrm>
              <a:off x="10322301" y="5213351"/>
              <a:ext cx="273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z</a:t>
              </a:r>
              <a:endParaRPr lang="en-US" altLang="zh-TW" sz="1800"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499" name="Rectangle 33"/>
            <p:cNvSpPr>
              <a:spLocks noChangeArrowheads="1"/>
            </p:cNvSpPr>
            <p:nvPr/>
          </p:nvSpPr>
          <p:spPr bwMode="auto">
            <a:xfrm>
              <a:off x="6572626" y="5227638"/>
              <a:ext cx="273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s</a:t>
              </a:r>
              <a:endParaRPr lang="en-US" altLang="zh-TW" sz="18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500" name="Rectangle 34"/>
            <p:cNvSpPr>
              <a:spLocks noChangeArrowheads="1"/>
            </p:cNvSpPr>
            <p:nvPr/>
          </p:nvSpPr>
          <p:spPr bwMode="auto">
            <a:xfrm>
              <a:off x="8504614" y="5060951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u</a:t>
              </a:r>
              <a:endParaRPr lang="en-US" altLang="zh-TW" sz="18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503" name="Text Box 37"/>
            <p:cNvSpPr txBox="1">
              <a:spLocks noChangeArrowheads="1"/>
            </p:cNvSpPr>
            <p:nvPr/>
          </p:nvSpPr>
          <p:spPr bwMode="auto">
            <a:xfrm>
              <a:off x="9274551" y="5029201"/>
              <a:ext cx="285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62505" name="Rectangle 39"/>
            <p:cNvSpPr>
              <a:spLocks noChangeArrowheads="1"/>
            </p:cNvSpPr>
            <p:nvPr/>
          </p:nvSpPr>
          <p:spPr bwMode="auto">
            <a:xfrm>
              <a:off x="8250614" y="5799138"/>
              <a:ext cx="285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y</a:t>
              </a:r>
            </a:p>
          </p:txBody>
        </p:sp>
        <p:sp>
          <p:nvSpPr>
            <p:cNvPr id="62508" name="Rectangle 42"/>
            <p:cNvSpPr>
              <a:spLocks noChangeArrowheads="1"/>
            </p:cNvSpPr>
            <p:nvPr/>
          </p:nvSpPr>
          <p:spPr bwMode="auto">
            <a:xfrm>
              <a:off x="7536240" y="5443538"/>
              <a:ext cx="107473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D</a:t>
              </a:r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[</a:t>
              </a:r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y</a:t>
              </a:r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] = 20</a:t>
              </a:r>
              <a:endParaRPr lang="en-US" altLang="zh-TW" sz="1800" baseline="-250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62509" name="Rectangle 44"/>
            <p:cNvSpPr>
              <a:spLocks noChangeArrowheads="1"/>
            </p:cNvSpPr>
            <p:nvPr/>
          </p:nvSpPr>
          <p:spPr bwMode="auto">
            <a:xfrm rot="230089">
              <a:off x="9420601" y="5521326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55</a:t>
              </a:r>
              <a:endParaRPr lang="en-US" altLang="zh-TW" sz="1800" baseline="-25000"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0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</a:t>
            </a:r>
          </a:p>
        </p:txBody>
      </p:sp>
      <p:sp>
        <p:nvSpPr>
          <p:cNvPr id="63509" name="AutoShape 19"/>
          <p:cNvSpPr>
            <a:spLocks noChangeArrowheads="1"/>
          </p:cNvSpPr>
          <p:nvPr/>
        </p:nvSpPr>
        <p:spPr bwMode="auto">
          <a:xfrm rot="5400000">
            <a:off x="8234363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3510" name="AutoShape 20"/>
          <p:cNvSpPr>
            <a:spLocks noChangeArrowheads="1"/>
          </p:cNvSpPr>
          <p:nvPr/>
        </p:nvSpPr>
        <p:spPr bwMode="auto">
          <a:xfrm rot="8100000" flipH="1" flipV="1">
            <a:off x="5691188" y="36195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3511" name="AutoShape 21"/>
          <p:cNvSpPr>
            <a:spLocks noChangeArrowheads="1"/>
          </p:cNvSpPr>
          <p:nvPr/>
        </p:nvSpPr>
        <p:spPr bwMode="auto">
          <a:xfrm rot="5400000">
            <a:off x="3814763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2438400" y="1436688"/>
            <a:ext cx="3336126" cy="2220912"/>
            <a:chOff x="2438400" y="1436688"/>
            <a:chExt cx="3336126" cy="2220912"/>
          </a:xfrm>
        </p:grpSpPr>
        <p:sp>
          <p:nvSpPr>
            <p:cNvPr id="63493" name="Freeform 2"/>
            <p:cNvSpPr>
              <a:spLocks/>
            </p:cNvSpPr>
            <p:nvPr/>
          </p:nvSpPr>
          <p:spPr bwMode="auto">
            <a:xfrm>
              <a:off x="3535364" y="1436688"/>
              <a:ext cx="1044575" cy="736600"/>
            </a:xfrm>
            <a:custGeom>
              <a:avLst/>
              <a:gdLst>
                <a:gd name="T0" fmla="*/ 829132200 w 658"/>
                <a:gd name="T1" fmla="*/ 32762825 h 464"/>
                <a:gd name="T2" fmla="*/ 1645662825 w 658"/>
                <a:gd name="T3" fmla="*/ 652721263 h 464"/>
                <a:gd name="T4" fmla="*/ 753527513 w 658"/>
                <a:gd name="T5" fmla="*/ 1136591263 h 464"/>
                <a:gd name="T6" fmla="*/ 12601575 w 658"/>
                <a:gd name="T7" fmla="*/ 456149075 h 464"/>
                <a:gd name="T8" fmla="*/ 829132200 w 658"/>
                <a:gd name="T9" fmla="*/ 32762825 h 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464"/>
                <a:gd name="T17" fmla="*/ 658 w 658"/>
                <a:gd name="T18" fmla="*/ 464 h 4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464">
                  <a:moveTo>
                    <a:pt x="329" y="13"/>
                  </a:moveTo>
                  <a:cubicBezTo>
                    <a:pt x="437" y="26"/>
                    <a:pt x="658" y="186"/>
                    <a:pt x="653" y="259"/>
                  </a:cubicBezTo>
                  <a:cubicBezTo>
                    <a:pt x="647" y="328"/>
                    <a:pt x="407" y="464"/>
                    <a:pt x="299" y="451"/>
                  </a:cubicBezTo>
                  <a:cubicBezTo>
                    <a:pt x="191" y="438"/>
                    <a:pt x="0" y="254"/>
                    <a:pt x="5" y="181"/>
                  </a:cubicBezTo>
                  <a:cubicBezTo>
                    <a:pt x="10" y="108"/>
                    <a:pt x="221" y="0"/>
                    <a:pt x="329" y="1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494" name="Oval 4"/>
            <p:cNvSpPr>
              <a:spLocks noChangeAspect="1" noChangeArrowheads="1"/>
            </p:cNvSpPr>
            <p:nvPr/>
          </p:nvSpPr>
          <p:spPr bwMode="auto">
            <a:xfrm>
              <a:off x="3811588" y="24828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C</a:t>
              </a:r>
            </a:p>
          </p:txBody>
        </p:sp>
        <p:sp>
          <p:nvSpPr>
            <p:cNvPr id="63495" name="Oval 5"/>
            <p:cNvSpPr>
              <a:spLocks noChangeAspect="1" noChangeArrowheads="1"/>
            </p:cNvSpPr>
            <p:nvPr/>
          </p:nvSpPr>
          <p:spPr bwMode="auto">
            <a:xfrm>
              <a:off x="2438401" y="24828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B</a:t>
              </a:r>
            </a:p>
          </p:txBody>
        </p:sp>
        <p:sp>
          <p:nvSpPr>
            <p:cNvPr id="63496" name="Oval 6"/>
            <p:cNvSpPr>
              <a:spLocks noChangeAspect="1" noChangeArrowheads="1"/>
            </p:cNvSpPr>
            <p:nvPr/>
          </p:nvSpPr>
          <p:spPr bwMode="auto">
            <a:xfrm>
              <a:off x="3810001" y="167640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63497" name="Oval 7"/>
            <p:cNvSpPr>
              <a:spLocks noChangeAspect="1" noChangeArrowheads="1"/>
            </p:cNvSpPr>
            <p:nvPr/>
          </p:nvSpPr>
          <p:spPr bwMode="auto">
            <a:xfrm>
              <a:off x="3048001" y="3290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63498" name="AutoShape 8"/>
            <p:cNvCxnSpPr>
              <a:cxnSpLocks noChangeAspect="1" noChangeShapeType="1"/>
              <a:stCxn id="63496" idx="2"/>
              <a:endCxn id="63495" idx="0"/>
            </p:cNvCxnSpPr>
            <p:nvPr/>
          </p:nvCxnSpPr>
          <p:spPr bwMode="auto">
            <a:xfrm rot="10800000" flipV="1">
              <a:off x="2620963" y="1858964"/>
              <a:ext cx="1168400" cy="612775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99" name="AutoShape 9"/>
            <p:cNvCxnSpPr>
              <a:cxnSpLocks noChangeAspect="1" noChangeShapeType="1"/>
              <a:stCxn id="63497" idx="2"/>
              <a:endCxn id="63495" idx="4"/>
            </p:cNvCxnSpPr>
            <p:nvPr/>
          </p:nvCxnSpPr>
          <p:spPr bwMode="auto">
            <a:xfrm rot="10800000">
              <a:off x="2620964" y="2857500"/>
              <a:ext cx="415925" cy="6159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0" name="AutoShape 10"/>
            <p:cNvCxnSpPr>
              <a:cxnSpLocks noChangeAspect="1" noChangeShapeType="1"/>
              <a:stCxn id="63497" idx="6"/>
              <a:endCxn id="63494" idx="3"/>
            </p:cNvCxnSpPr>
            <p:nvPr/>
          </p:nvCxnSpPr>
          <p:spPr bwMode="auto">
            <a:xfrm flipV="1">
              <a:off x="3422651" y="2805114"/>
              <a:ext cx="441325" cy="668337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1" name="AutoShape 11"/>
            <p:cNvCxnSpPr>
              <a:cxnSpLocks noChangeAspect="1" noChangeShapeType="1"/>
              <a:stCxn id="63496" idx="4"/>
              <a:endCxn id="63494" idx="0"/>
            </p:cNvCxnSpPr>
            <p:nvPr/>
          </p:nvCxnSpPr>
          <p:spPr bwMode="auto">
            <a:xfrm>
              <a:off x="3992564" y="2060576"/>
              <a:ext cx="1587" cy="41116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2" name="AutoShape 12"/>
            <p:cNvCxnSpPr>
              <a:cxnSpLocks noChangeAspect="1" noChangeShapeType="1"/>
              <a:stCxn id="63495" idx="6"/>
              <a:endCxn id="63494" idx="2"/>
            </p:cNvCxnSpPr>
            <p:nvPr/>
          </p:nvCxnSpPr>
          <p:spPr bwMode="auto">
            <a:xfrm>
              <a:off x="2813051" y="2665413"/>
              <a:ext cx="9874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03" name="Oval 13"/>
            <p:cNvSpPr>
              <a:spLocks noChangeAspect="1" noChangeArrowheads="1"/>
            </p:cNvSpPr>
            <p:nvPr/>
          </p:nvSpPr>
          <p:spPr bwMode="auto">
            <a:xfrm>
              <a:off x="5173663" y="24828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D</a:t>
              </a:r>
            </a:p>
          </p:txBody>
        </p:sp>
        <p:cxnSp>
          <p:nvCxnSpPr>
            <p:cNvPr id="63504" name="AutoShape 14"/>
            <p:cNvCxnSpPr>
              <a:cxnSpLocks noChangeAspect="1" noChangeShapeType="1"/>
              <a:stCxn id="63507" idx="6"/>
              <a:endCxn id="63503" idx="4"/>
            </p:cNvCxnSpPr>
            <p:nvPr/>
          </p:nvCxnSpPr>
          <p:spPr bwMode="auto">
            <a:xfrm flipV="1">
              <a:off x="4937125" y="2857500"/>
              <a:ext cx="419100" cy="6159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5" name="AutoShape 15"/>
            <p:cNvCxnSpPr>
              <a:cxnSpLocks noChangeAspect="1" noChangeShapeType="1"/>
              <a:stCxn id="63503" idx="0"/>
              <a:endCxn id="63496" idx="6"/>
            </p:cNvCxnSpPr>
            <p:nvPr/>
          </p:nvCxnSpPr>
          <p:spPr bwMode="auto">
            <a:xfrm rot="5400000" flipH="1">
              <a:off x="4468813" y="1584326"/>
              <a:ext cx="612775" cy="1162050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6" name="AutoShape 16"/>
            <p:cNvCxnSpPr>
              <a:cxnSpLocks noChangeAspect="1" noChangeShapeType="1"/>
              <a:stCxn id="63494" idx="6"/>
              <a:endCxn id="63503" idx="2"/>
            </p:cNvCxnSpPr>
            <p:nvPr/>
          </p:nvCxnSpPr>
          <p:spPr bwMode="auto">
            <a:xfrm>
              <a:off x="4186238" y="2665413"/>
              <a:ext cx="9763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07" name="Oval 17"/>
            <p:cNvSpPr>
              <a:spLocks noChangeAspect="1" noChangeArrowheads="1"/>
            </p:cNvSpPr>
            <p:nvPr/>
          </p:nvSpPr>
          <p:spPr bwMode="auto">
            <a:xfrm>
              <a:off x="4562476" y="3290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cxnSp>
          <p:nvCxnSpPr>
            <p:cNvPr id="63508" name="AutoShape 18"/>
            <p:cNvCxnSpPr>
              <a:cxnSpLocks noChangeAspect="1" noChangeShapeType="1"/>
              <a:stCxn id="63494" idx="5"/>
              <a:endCxn id="63507" idx="2"/>
            </p:cNvCxnSpPr>
            <p:nvPr/>
          </p:nvCxnSpPr>
          <p:spPr bwMode="auto">
            <a:xfrm rot="16200000" flipH="1">
              <a:off x="4003676" y="2925763"/>
              <a:ext cx="668337" cy="427038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12" name="Text Box 22"/>
            <p:cNvSpPr txBox="1">
              <a:spLocks noChangeArrowheads="1"/>
            </p:cNvSpPr>
            <p:nvPr/>
          </p:nvSpPr>
          <p:spPr bwMode="auto">
            <a:xfrm>
              <a:off x="4044950" y="14478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 dirty="0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63513" name="Text Box 23"/>
            <p:cNvSpPr txBox="1">
              <a:spLocks noChangeArrowheads="1"/>
            </p:cNvSpPr>
            <p:nvPr/>
          </p:nvSpPr>
          <p:spPr bwMode="auto">
            <a:xfrm>
              <a:off x="5397500" y="2133600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3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63514" name="Text Box 24"/>
            <p:cNvSpPr txBox="1">
              <a:spLocks noChangeArrowheads="1"/>
            </p:cNvSpPr>
            <p:nvPr/>
          </p:nvSpPr>
          <p:spPr bwMode="auto">
            <a:xfrm>
              <a:off x="4038600" y="2133600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3000" b="1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3515" name="Text Box 25"/>
            <p:cNvSpPr txBox="1">
              <a:spLocks noChangeArrowheads="1"/>
            </p:cNvSpPr>
            <p:nvPr/>
          </p:nvSpPr>
          <p:spPr bwMode="auto">
            <a:xfrm>
              <a:off x="2667000" y="2127250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3000" b="1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63516" name="Text Box 26"/>
            <p:cNvSpPr txBox="1">
              <a:spLocks noChangeArrowheads="1"/>
            </p:cNvSpPr>
            <p:nvPr/>
          </p:nvSpPr>
          <p:spPr bwMode="auto">
            <a:xfrm>
              <a:off x="2895601" y="2994026"/>
              <a:ext cx="3476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63517" name="Text Box 27"/>
            <p:cNvSpPr txBox="1">
              <a:spLocks noChangeArrowheads="1"/>
            </p:cNvSpPr>
            <p:nvPr/>
          </p:nvSpPr>
          <p:spPr bwMode="auto">
            <a:xfrm>
              <a:off x="4757738" y="2994026"/>
              <a:ext cx="3476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63518" name="Text Box 28"/>
            <p:cNvSpPr txBox="1">
              <a:spLocks noChangeArrowheads="1"/>
            </p:cNvSpPr>
            <p:nvPr/>
          </p:nvSpPr>
          <p:spPr bwMode="auto">
            <a:xfrm>
              <a:off x="4883150" y="16906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63519" name="Text Box 29"/>
            <p:cNvSpPr txBox="1">
              <a:spLocks noChangeArrowheads="1"/>
            </p:cNvSpPr>
            <p:nvPr/>
          </p:nvSpPr>
          <p:spPr bwMode="auto">
            <a:xfrm>
              <a:off x="2743200" y="17526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63520" name="Text Box 30"/>
            <p:cNvSpPr txBox="1">
              <a:spLocks noChangeArrowheads="1"/>
            </p:cNvSpPr>
            <p:nvPr/>
          </p:nvSpPr>
          <p:spPr bwMode="auto">
            <a:xfrm>
              <a:off x="3124200" y="23622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63521" name="Text Box 31"/>
            <p:cNvSpPr txBox="1">
              <a:spLocks noChangeArrowheads="1"/>
            </p:cNvSpPr>
            <p:nvPr/>
          </p:nvSpPr>
          <p:spPr bwMode="auto">
            <a:xfrm>
              <a:off x="4572000" y="23622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63522" name="Text Box 32"/>
            <p:cNvSpPr txBox="1">
              <a:spLocks noChangeArrowheads="1"/>
            </p:cNvSpPr>
            <p:nvPr/>
          </p:nvSpPr>
          <p:spPr bwMode="auto">
            <a:xfrm>
              <a:off x="2438400" y="31623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63523" name="Text Box 33"/>
            <p:cNvSpPr txBox="1">
              <a:spLocks noChangeArrowheads="1"/>
            </p:cNvSpPr>
            <p:nvPr/>
          </p:nvSpPr>
          <p:spPr bwMode="auto">
            <a:xfrm>
              <a:off x="5181600" y="31623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63524" name="Text Box 34"/>
            <p:cNvSpPr txBox="1">
              <a:spLocks noChangeArrowheads="1"/>
            </p:cNvSpPr>
            <p:nvPr/>
          </p:nvSpPr>
          <p:spPr bwMode="auto">
            <a:xfrm>
              <a:off x="3657600" y="20574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63525" name="Text Box 35"/>
            <p:cNvSpPr txBox="1">
              <a:spLocks noChangeArrowheads="1"/>
            </p:cNvSpPr>
            <p:nvPr/>
          </p:nvSpPr>
          <p:spPr bwMode="auto">
            <a:xfrm>
              <a:off x="3505200" y="28956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63526" name="Text Box 36"/>
            <p:cNvSpPr txBox="1">
              <a:spLocks noChangeArrowheads="1"/>
            </p:cNvSpPr>
            <p:nvPr/>
          </p:nvSpPr>
          <p:spPr bwMode="auto">
            <a:xfrm>
              <a:off x="4152900" y="28956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19350" y="4125913"/>
            <a:ext cx="3336126" cy="2209801"/>
            <a:chOff x="2419350" y="4125913"/>
            <a:chExt cx="3336126" cy="2209801"/>
          </a:xfrm>
        </p:grpSpPr>
        <p:sp>
          <p:nvSpPr>
            <p:cNvPr id="63527" name="Freeform 37"/>
            <p:cNvSpPr>
              <a:spLocks/>
            </p:cNvSpPr>
            <p:nvPr/>
          </p:nvSpPr>
          <p:spPr bwMode="auto">
            <a:xfrm>
              <a:off x="3479800" y="4151313"/>
              <a:ext cx="1073150" cy="1536700"/>
            </a:xfrm>
            <a:custGeom>
              <a:avLst/>
              <a:gdLst>
                <a:gd name="T0" fmla="*/ 932457813 w 676"/>
                <a:gd name="T1" fmla="*/ 17641888 h 968"/>
                <a:gd name="T2" fmla="*/ 1612900000 w 676"/>
                <a:gd name="T3" fmla="*/ 456149075 h 968"/>
                <a:gd name="T4" fmla="*/ 1476811563 w 676"/>
                <a:gd name="T5" fmla="*/ 1665824075 h 968"/>
                <a:gd name="T6" fmla="*/ 796369375 w 676"/>
                <a:gd name="T7" fmla="*/ 2147483647 h 968"/>
                <a:gd name="T8" fmla="*/ 146169063 w 676"/>
                <a:gd name="T9" fmla="*/ 1559977513 h 968"/>
                <a:gd name="T10" fmla="*/ 131048125 w 676"/>
                <a:gd name="T11" fmla="*/ 350302513 h 968"/>
                <a:gd name="T12" fmla="*/ 932457813 w 676"/>
                <a:gd name="T13" fmla="*/ 17641888 h 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6"/>
                <a:gd name="T22" fmla="*/ 0 h 968"/>
                <a:gd name="T23" fmla="*/ 676 w 676"/>
                <a:gd name="T24" fmla="*/ 968 h 9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6" h="968">
                  <a:moveTo>
                    <a:pt x="370" y="7"/>
                  </a:moveTo>
                  <a:cubicBezTo>
                    <a:pt x="468" y="14"/>
                    <a:pt x="604" y="72"/>
                    <a:pt x="640" y="181"/>
                  </a:cubicBezTo>
                  <a:cubicBezTo>
                    <a:pt x="676" y="290"/>
                    <a:pt x="640" y="531"/>
                    <a:pt x="586" y="661"/>
                  </a:cubicBezTo>
                  <a:cubicBezTo>
                    <a:pt x="532" y="791"/>
                    <a:pt x="404" y="968"/>
                    <a:pt x="316" y="961"/>
                  </a:cubicBezTo>
                  <a:cubicBezTo>
                    <a:pt x="228" y="954"/>
                    <a:pt x="102" y="756"/>
                    <a:pt x="58" y="619"/>
                  </a:cubicBezTo>
                  <a:cubicBezTo>
                    <a:pt x="14" y="482"/>
                    <a:pt x="0" y="241"/>
                    <a:pt x="52" y="139"/>
                  </a:cubicBezTo>
                  <a:cubicBezTo>
                    <a:pt x="104" y="37"/>
                    <a:pt x="272" y="0"/>
                    <a:pt x="370" y="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28" name="Oval 38"/>
            <p:cNvSpPr>
              <a:spLocks noChangeAspect="1" noChangeArrowheads="1"/>
            </p:cNvSpPr>
            <p:nvPr/>
          </p:nvSpPr>
          <p:spPr bwMode="auto">
            <a:xfrm>
              <a:off x="3792538" y="5160963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63529" name="Oval 39"/>
            <p:cNvSpPr>
              <a:spLocks noChangeAspect="1" noChangeArrowheads="1"/>
            </p:cNvSpPr>
            <p:nvPr/>
          </p:nvSpPr>
          <p:spPr bwMode="auto">
            <a:xfrm>
              <a:off x="2419351" y="516096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B</a:t>
              </a:r>
            </a:p>
          </p:txBody>
        </p:sp>
        <p:sp>
          <p:nvSpPr>
            <p:cNvPr id="63530" name="Oval 40"/>
            <p:cNvSpPr>
              <a:spLocks noChangeAspect="1" noChangeArrowheads="1"/>
            </p:cNvSpPr>
            <p:nvPr/>
          </p:nvSpPr>
          <p:spPr bwMode="auto">
            <a:xfrm>
              <a:off x="3790951" y="4354513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63531" name="Oval 41"/>
            <p:cNvSpPr>
              <a:spLocks noChangeAspect="1" noChangeArrowheads="1"/>
            </p:cNvSpPr>
            <p:nvPr/>
          </p:nvSpPr>
          <p:spPr bwMode="auto">
            <a:xfrm>
              <a:off x="3028951" y="596900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63532" name="AutoShape 42"/>
            <p:cNvCxnSpPr>
              <a:cxnSpLocks noChangeAspect="1" noChangeShapeType="1"/>
              <a:stCxn id="63530" idx="2"/>
              <a:endCxn id="63529" idx="0"/>
            </p:cNvCxnSpPr>
            <p:nvPr/>
          </p:nvCxnSpPr>
          <p:spPr bwMode="auto">
            <a:xfrm rot="10800000" flipV="1">
              <a:off x="2601913" y="4537076"/>
              <a:ext cx="1168400" cy="612775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3" name="AutoShape 43"/>
            <p:cNvCxnSpPr>
              <a:cxnSpLocks noChangeAspect="1" noChangeShapeType="1"/>
              <a:stCxn id="63531" idx="2"/>
              <a:endCxn id="63529" idx="4"/>
            </p:cNvCxnSpPr>
            <p:nvPr/>
          </p:nvCxnSpPr>
          <p:spPr bwMode="auto">
            <a:xfrm rot="10800000">
              <a:off x="2601914" y="5535613"/>
              <a:ext cx="415925" cy="6159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4" name="AutoShape 44"/>
            <p:cNvCxnSpPr>
              <a:cxnSpLocks noChangeAspect="1" noChangeShapeType="1"/>
              <a:stCxn id="63531" idx="6"/>
              <a:endCxn id="63528" idx="3"/>
            </p:cNvCxnSpPr>
            <p:nvPr/>
          </p:nvCxnSpPr>
          <p:spPr bwMode="auto">
            <a:xfrm flipV="1">
              <a:off x="3403601" y="5492751"/>
              <a:ext cx="441325" cy="658813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5" name="AutoShape 45"/>
            <p:cNvCxnSpPr>
              <a:cxnSpLocks noChangeAspect="1" noChangeShapeType="1"/>
              <a:stCxn id="63530" idx="4"/>
              <a:endCxn id="63528" idx="0"/>
            </p:cNvCxnSpPr>
            <p:nvPr/>
          </p:nvCxnSpPr>
          <p:spPr bwMode="auto">
            <a:xfrm>
              <a:off x="3973514" y="4738689"/>
              <a:ext cx="1587" cy="40163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6" name="AutoShape 46"/>
            <p:cNvCxnSpPr>
              <a:cxnSpLocks noChangeAspect="1" noChangeShapeType="1"/>
              <a:stCxn id="63529" idx="6"/>
              <a:endCxn id="63528" idx="2"/>
            </p:cNvCxnSpPr>
            <p:nvPr/>
          </p:nvCxnSpPr>
          <p:spPr bwMode="auto">
            <a:xfrm>
              <a:off x="2794000" y="5343525"/>
              <a:ext cx="9779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37" name="Oval 47"/>
            <p:cNvSpPr>
              <a:spLocks noChangeAspect="1" noChangeArrowheads="1"/>
            </p:cNvSpPr>
            <p:nvPr/>
          </p:nvSpPr>
          <p:spPr bwMode="auto">
            <a:xfrm>
              <a:off x="5154613" y="516096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D</a:t>
              </a:r>
            </a:p>
          </p:txBody>
        </p:sp>
        <p:cxnSp>
          <p:nvCxnSpPr>
            <p:cNvPr id="63538" name="AutoShape 48"/>
            <p:cNvCxnSpPr>
              <a:cxnSpLocks noChangeAspect="1" noChangeShapeType="1"/>
              <a:stCxn id="63541" idx="6"/>
              <a:endCxn id="63537" idx="4"/>
            </p:cNvCxnSpPr>
            <p:nvPr/>
          </p:nvCxnSpPr>
          <p:spPr bwMode="auto">
            <a:xfrm flipV="1">
              <a:off x="4918075" y="5535613"/>
              <a:ext cx="419100" cy="6159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9" name="AutoShape 49"/>
            <p:cNvCxnSpPr>
              <a:cxnSpLocks noChangeAspect="1" noChangeShapeType="1"/>
              <a:stCxn id="63537" idx="0"/>
              <a:endCxn id="63530" idx="6"/>
            </p:cNvCxnSpPr>
            <p:nvPr/>
          </p:nvCxnSpPr>
          <p:spPr bwMode="auto">
            <a:xfrm rot="5400000" flipH="1">
              <a:off x="4449763" y="4262438"/>
              <a:ext cx="612775" cy="1162050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40" name="AutoShape 50"/>
            <p:cNvCxnSpPr>
              <a:cxnSpLocks noChangeAspect="1" noChangeShapeType="1"/>
              <a:stCxn id="63528" idx="6"/>
              <a:endCxn id="63537" idx="2"/>
            </p:cNvCxnSpPr>
            <p:nvPr/>
          </p:nvCxnSpPr>
          <p:spPr bwMode="auto">
            <a:xfrm>
              <a:off x="4176714" y="5343525"/>
              <a:ext cx="966787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41" name="Oval 51"/>
            <p:cNvSpPr>
              <a:spLocks noChangeAspect="1" noChangeArrowheads="1"/>
            </p:cNvSpPr>
            <p:nvPr/>
          </p:nvSpPr>
          <p:spPr bwMode="auto">
            <a:xfrm>
              <a:off x="4543426" y="596900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cxnSp>
          <p:nvCxnSpPr>
            <p:cNvPr id="63542" name="AutoShape 52"/>
            <p:cNvCxnSpPr>
              <a:cxnSpLocks noChangeAspect="1" noChangeShapeType="1"/>
              <a:stCxn id="63528" idx="5"/>
              <a:endCxn id="63541" idx="2"/>
            </p:cNvCxnSpPr>
            <p:nvPr/>
          </p:nvCxnSpPr>
          <p:spPr bwMode="auto">
            <a:xfrm rot="16200000" flipH="1">
              <a:off x="3989388" y="5608638"/>
              <a:ext cx="658813" cy="427038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43" name="Text Box 53"/>
            <p:cNvSpPr txBox="1">
              <a:spLocks noChangeArrowheads="1"/>
            </p:cNvSpPr>
            <p:nvPr/>
          </p:nvSpPr>
          <p:spPr bwMode="auto">
            <a:xfrm>
              <a:off x="4025900" y="412591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63544" name="Text Box 54"/>
            <p:cNvSpPr txBox="1">
              <a:spLocks noChangeArrowheads="1"/>
            </p:cNvSpPr>
            <p:nvPr/>
          </p:nvSpPr>
          <p:spPr bwMode="auto">
            <a:xfrm>
              <a:off x="5378450" y="4868863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3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63545" name="Text Box 55"/>
            <p:cNvSpPr txBox="1">
              <a:spLocks noChangeArrowheads="1"/>
            </p:cNvSpPr>
            <p:nvPr/>
          </p:nvSpPr>
          <p:spPr bwMode="auto">
            <a:xfrm>
              <a:off x="4057650" y="49530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3546" name="Text Box 56"/>
            <p:cNvSpPr txBox="1">
              <a:spLocks noChangeArrowheads="1"/>
            </p:cNvSpPr>
            <p:nvPr/>
          </p:nvSpPr>
          <p:spPr bwMode="auto">
            <a:xfrm>
              <a:off x="2686050" y="495300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63547" name="Text Box 57"/>
            <p:cNvSpPr txBox="1">
              <a:spLocks noChangeArrowheads="1"/>
            </p:cNvSpPr>
            <p:nvPr/>
          </p:nvSpPr>
          <p:spPr bwMode="auto">
            <a:xfrm>
              <a:off x="2921000" y="5589588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3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3548" name="Text Box 58"/>
            <p:cNvSpPr txBox="1">
              <a:spLocks noChangeArrowheads="1"/>
            </p:cNvSpPr>
            <p:nvPr/>
          </p:nvSpPr>
          <p:spPr bwMode="auto">
            <a:xfrm>
              <a:off x="4629151" y="5589588"/>
              <a:ext cx="5481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3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11</a:t>
              </a:r>
            </a:p>
          </p:txBody>
        </p:sp>
        <p:sp>
          <p:nvSpPr>
            <p:cNvPr id="63549" name="Text Box 59"/>
            <p:cNvSpPr txBox="1">
              <a:spLocks noChangeArrowheads="1"/>
            </p:cNvSpPr>
            <p:nvPr/>
          </p:nvSpPr>
          <p:spPr bwMode="auto">
            <a:xfrm>
              <a:off x="4864100" y="43688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63550" name="Text Box 60"/>
            <p:cNvSpPr txBox="1">
              <a:spLocks noChangeArrowheads="1"/>
            </p:cNvSpPr>
            <p:nvPr/>
          </p:nvSpPr>
          <p:spPr bwMode="auto">
            <a:xfrm>
              <a:off x="2724150" y="443071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63551" name="Text Box 61"/>
            <p:cNvSpPr txBox="1">
              <a:spLocks noChangeArrowheads="1"/>
            </p:cNvSpPr>
            <p:nvPr/>
          </p:nvSpPr>
          <p:spPr bwMode="auto">
            <a:xfrm>
              <a:off x="3105150" y="504031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63552" name="Text Box 62"/>
            <p:cNvSpPr txBox="1">
              <a:spLocks noChangeArrowheads="1"/>
            </p:cNvSpPr>
            <p:nvPr/>
          </p:nvSpPr>
          <p:spPr bwMode="auto">
            <a:xfrm>
              <a:off x="4552950" y="504031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63553" name="Text Box 63"/>
            <p:cNvSpPr txBox="1">
              <a:spLocks noChangeArrowheads="1"/>
            </p:cNvSpPr>
            <p:nvPr/>
          </p:nvSpPr>
          <p:spPr bwMode="auto">
            <a:xfrm>
              <a:off x="2419350" y="584041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63554" name="Text Box 64"/>
            <p:cNvSpPr txBox="1">
              <a:spLocks noChangeArrowheads="1"/>
            </p:cNvSpPr>
            <p:nvPr/>
          </p:nvSpPr>
          <p:spPr bwMode="auto">
            <a:xfrm>
              <a:off x="5162550" y="584041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63555" name="Text Box 65"/>
            <p:cNvSpPr txBox="1">
              <a:spLocks noChangeArrowheads="1"/>
            </p:cNvSpPr>
            <p:nvPr/>
          </p:nvSpPr>
          <p:spPr bwMode="auto">
            <a:xfrm>
              <a:off x="3638550" y="473551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63556" name="Text Box 66"/>
            <p:cNvSpPr txBox="1">
              <a:spLocks noChangeArrowheads="1"/>
            </p:cNvSpPr>
            <p:nvPr/>
          </p:nvSpPr>
          <p:spPr bwMode="auto">
            <a:xfrm>
              <a:off x="3486150" y="557371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63557" name="Text Box 67"/>
            <p:cNvSpPr txBox="1">
              <a:spLocks noChangeArrowheads="1"/>
            </p:cNvSpPr>
            <p:nvPr/>
          </p:nvSpPr>
          <p:spPr bwMode="auto">
            <a:xfrm>
              <a:off x="4133850" y="557371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  <p:grpSp>
        <p:nvGrpSpPr>
          <p:cNvPr id="63558" name="Group 68"/>
          <p:cNvGrpSpPr>
            <a:grpSpLocks/>
          </p:cNvGrpSpPr>
          <p:nvPr/>
        </p:nvGrpSpPr>
        <p:grpSpPr bwMode="auto">
          <a:xfrm>
            <a:off x="6915150" y="1430338"/>
            <a:ext cx="3390900" cy="2227262"/>
            <a:chOff x="3396" y="901"/>
            <a:chExt cx="2136" cy="1403"/>
          </a:xfrm>
        </p:grpSpPr>
        <p:sp>
          <p:nvSpPr>
            <p:cNvPr id="63592" name="Freeform 69"/>
            <p:cNvSpPr>
              <a:spLocks/>
            </p:cNvSpPr>
            <p:nvPr/>
          </p:nvSpPr>
          <p:spPr bwMode="auto">
            <a:xfrm>
              <a:off x="4053" y="901"/>
              <a:ext cx="1479" cy="1042"/>
            </a:xfrm>
            <a:custGeom>
              <a:avLst/>
              <a:gdLst>
                <a:gd name="T0" fmla="*/ 447 w 1479"/>
                <a:gd name="T1" fmla="*/ 23 h 1042"/>
                <a:gd name="T2" fmla="*/ 1113 w 1479"/>
                <a:gd name="T3" fmla="*/ 149 h 1042"/>
                <a:gd name="T4" fmla="*/ 1413 w 1479"/>
                <a:gd name="T5" fmla="*/ 917 h 1042"/>
                <a:gd name="T6" fmla="*/ 717 w 1479"/>
                <a:gd name="T7" fmla="*/ 899 h 1042"/>
                <a:gd name="T8" fmla="*/ 249 w 1479"/>
                <a:gd name="T9" fmla="*/ 983 h 1042"/>
                <a:gd name="T10" fmla="*/ 69 w 1479"/>
                <a:gd name="T11" fmla="*/ 646 h 1042"/>
                <a:gd name="T12" fmla="*/ 63 w 1479"/>
                <a:gd name="T13" fmla="*/ 166 h 1042"/>
                <a:gd name="T14" fmla="*/ 447 w 1479"/>
                <a:gd name="T15" fmla="*/ 23 h 10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9"/>
                <a:gd name="T25" fmla="*/ 0 h 1042"/>
                <a:gd name="T26" fmla="*/ 1479 w 1479"/>
                <a:gd name="T27" fmla="*/ 1042 h 10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9" h="1042">
                  <a:moveTo>
                    <a:pt x="447" y="23"/>
                  </a:moveTo>
                  <a:cubicBezTo>
                    <a:pt x="622" y="20"/>
                    <a:pt x="952" y="0"/>
                    <a:pt x="1113" y="149"/>
                  </a:cubicBezTo>
                  <a:cubicBezTo>
                    <a:pt x="1274" y="298"/>
                    <a:pt x="1479" y="792"/>
                    <a:pt x="1413" y="917"/>
                  </a:cubicBezTo>
                  <a:cubicBezTo>
                    <a:pt x="1347" y="1042"/>
                    <a:pt x="911" y="888"/>
                    <a:pt x="717" y="899"/>
                  </a:cubicBezTo>
                  <a:cubicBezTo>
                    <a:pt x="523" y="910"/>
                    <a:pt x="357" y="1025"/>
                    <a:pt x="249" y="983"/>
                  </a:cubicBezTo>
                  <a:cubicBezTo>
                    <a:pt x="141" y="941"/>
                    <a:pt x="100" y="782"/>
                    <a:pt x="69" y="646"/>
                  </a:cubicBezTo>
                  <a:cubicBezTo>
                    <a:pt x="38" y="510"/>
                    <a:pt x="0" y="270"/>
                    <a:pt x="63" y="166"/>
                  </a:cubicBezTo>
                  <a:cubicBezTo>
                    <a:pt x="126" y="62"/>
                    <a:pt x="272" y="26"/>
                    <a:pt x="447" y="2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93" name="Oval 70"/>
            <p:cNvSpPr>
              <a:spLocks noChangeAspect="1" noChangeArrowheads="1"/>
            </p:cNvSpPr>
            <p:nvPr/>
          </p:nvSpPr>
          <p:spPr bwMode="auto">
            <a:xfrm>
              <a:off x="4261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63594" name="Oval 71"/>
            <p:cNvSpPr>
              <a:spLocks noChangeAspect="1" noChangeArrowheads="1"/>
            </p:cNvSpPr>
            <p:nvPr/>
          </p:nvSpPr>
          <p:spPr bwMode="auto">
            <a:xfrm>
              <a:off x="3396" y="1564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B</a:t>
              </a:r>
            </a:p>
          </p:txBody>
        </p:sp>
        <p:sp>
          <p:nvSpPr>
            <p:cNvPr id="63595" name="Oval 72"/>
            <p:cNvSpPr>
              <a:spLocks noChangeAspect="1" noChangeArrowheads="1"/>
            </p:cNvSpPr>
            <p:nvPr/>
          </p:nvSpPr>
          <p:spPr bwMode="auto">
            <a:xfrm>
              <a:off x="4260" y="105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63596" name="Oval 73"/>
            <p:cNvSpPr>
              <a:spLocks noChangeAspect="1" noChangeArrowheads="1"/>
            </p:cNvSpPr>
            <p:nvPr/>
          </p:nvSpPr>
          <p:spPr bwMode="auto">
            <a:xfrm>
              <a:off x="3780" y="207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63597" name="AutoShape 74"/>
            <p:cNvCxnSpPr>
              <a:cxnSpLocks noChangeAspect="1" noChangeShapeType="1"/>
              <a:stCxn id="63595" idx="2"/>
              <a:endCxn id="63594" idx="0"/>
            </p:cNvCxnSpPr>
            <p:nvPr/>
          </p:nvCxnSpPr>
          <p:spPr bwMode="auto">
            <a:xfrm rot="10800000" flipV="1">
              <a:off x="3511" y="1171"/>
              <a:ext cx="736" cy="386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98" name="AutoShape 75"/>
            <p:cNvCxnSpPr>
              <a:cxnSpLocks noChangeAspect="1" noChangeShapeType="1"/>
              <a:stCxn id="63596" idx="2"/>
              <a:endCxn id="63594" idx="4"/>
            </p:cNvCxnSpPr>
            <p:nvPr/>
          </p:nvCxnSpPr>
          <p:spPr bwMode="auto">
            <a:xfrm rot="10800000">
              <a:off x="3511" y="1800"/>
              <a:ext cx="262" cy="388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99" name="AutoShape 76"/>
            <p:cNvCxnSpPr>
              <a:cxnSpLocks noChangeAspect="1" noChangeShapeType="1"/>
              <a:stCxn id="63596" idx="6"/>
              <a:endCxn id="63593" idx="3"/>
            </p:cNvCxnSpPr>
            <p:nvPr/>
          </p:nvCxnSpPr>
          <p:spPr bwMode="auto">
            <a:xfrm flipV="1">
              <a:off x="4016" y="1773"/>
              <a:ext cx="278" cy="415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600" name="AutoShape 77"/>
            <p:cNvCxnSpPr>
              <a:cxnSpLocks noChangeAspect="1" noChangeShapeType="1"/>
              <a:stCxn id="63595" idx="4"/>
              <a:endCxn id="63593" idx="0"/>
            </p:cNvCxnSpPr>
            <p:nvPr/>
          </p:nvCxnSpPr>
          <p:spPr bwMode="auto">
            <a:xfrm>
              <a:off x="4375" y="1298"/>
              <a:ext cx="1" cy="25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601" name="AutoShape 78"/>
            <p:cNvCxnSpPr>
              <a:cxnSpLocks noChangeAspect="1" noChangeShapeType="1"/>
              <a:stCxn id="63594" idx="6"/>
              <a:endCxn id="63593" idx="2"/>
            </p:cNvCxnSpPr>
            <p:nvPr/>
          </p:nvCxnSpPr>
          <p:spPr bwMode="auto">
            <a:xfrm>
              <a:off x="3632" y="1679"/>
              <a:ext cx="61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602" name="Oval 79"/>
            <p:cNvSpPr>
              <a:spLocks noChangeAspect="1" noChangeArrowheads="1"/>
            </p:cNvSpPr>
            <p:nvPr/>
          </p:nvSpPr>
          <p:spPr bwMode="auto">
            <a:xfrm>
              <a:off x="5119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cxnSp>
          <p:nvCxnSpPr>
            <p:cNvPr id="63603" name="AutoShape 80"/>
            <p:cNvCxnSpPr>
              <a:cxnSpLocks noChangeAspect="1" noChangeShapeType="1"/>
              <a:stCxn id="63606" idx="6"/>
              <a:endCxn id="63602" idx="4"/>
            </p:cNvCxnSpPr>
            <p:nvPr/>
          </p:nvCxnSpPr>
          <p:spPr bwMode="auto">
            <a:xfrm flipV="1">
              <a:off x="4970" y="1806"/>
              <a:ext cx="264" cy="382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604" name="AutoShape 81"/>
            <p:cNvCxnSpPr>
              <a:cxnSpLocks noChangeAspect="1" noChangeShapeType="1"/>
              <a:stCxn id="63602" idx="0"/>
              <a:endCxn id="63595" idx="6"/>
            </p:cNvCxnSpPr>
            <p:nvPr/>
          </p:nvCxnSpPr>
          <p:spPr bwMode="auto">
            <a:xfrm rot="5400000" flipH="1">
              <a:off x="4678" y="995"/>
              <a:ext cx="380" cy="732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605" name="AutoShape 82"/>
            <p:cNvCxnSpPr>
              <a:cxnSpLocks noChangeAspect="1" noChangeShapeType="1"/>
              <a:stCxn id="63593" idx="6"/>
              <a:endCxn id="63602" idx="2"/>
            </p:cNvCxnSpPr>
            <p:nvPr/>
          </p:nvCxnSpPr>
          <p:spPr bwMode="auto">
            <a:xfrm>
              <a:off x="4503" y="1679"/>
              <a:ext cx="603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606" name="Oval 83"/>
            <p:cNvSpPr>
              <a:spLocks noChangeAspect="1" noChangeArrowheads="1"/>
            </p:cNvSpPr>
            <p:nvPr/>
          </p:nvSpPr>
          <p:spPr bwMode="auto">
            <a:xfrm>
              <a:off x="4734" y="207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cxnSp>
          <p:nvCxnSpPr>
            <p:cNvPr id="63607" name="AutoShape 84"/>
            <p:cNvCxnSpPr>
              <a:cxnSpLocks noChangeAspect="1" noChangeShapeType="1"/>
              <a:stCxn id="63593" idx="5"/>
              <a:endCxn id="63606" idx="2"/>
            </p:cNvCxnSpPr>
            <p:nvPr/>
          </p:nvCxnSpPr>
          <p:spPr bwMode="auto">
            <a:xfrm rot="16200000" flipH="1">
              <a:off x="4385" y="1846"/>
              <a:ext cx="415" cy="269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608" name="Text Box 85"/>
            <p:cNvSpPr txBox="1">
              <a:spLocks noChangeArrowheads="1"/>
            </p:cNvSpPr>
            <p:nvPr/>
          </p:nvSpPr>
          <p:spPr bwMode="auto">
            <a:xfrm>
              <a:off x="4408" y="9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 dirty="0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63609" name="Text Box 86"/>
            <p:cNvSpPr txBox="1">
              <a:spLocks noChangeArrowheads="1"/>
            </p:cNvSpPr>
            <p:nvPr/>
          </p:nvSpPr>
          <p:spPr bwMode="auto">
            <a:xfrm>
              <a:off x="5284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63610" name="Text Box 87"/>
            <p:cNvSpPr txBox="1">
              <a:spLocks noChangeArrowheads="1"/>
            </p:cNvSpPr>
            <p:nvPr/>
          </p:nvSpPr>
          <p:spPr bwMode="auto">
            <a:xfrm>
              <a:off x="4428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3611" name="Text Box 88"/>
            <p:cNvSpPr txBox="1">
              <a:spLocks noChangeArrowheads="1"/>
            </p:cNvSpPr>
            <p:nvPr/>
          </p:nvSpPr>
          <p:spPr bwMode="auto">
            <a:xfrm>
              <a:off x="3564" y="1433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63612" name="Text Box 89"/>
            <p:cNvSpPr txBox="1">
              <a:spLocks noChangeArrowheads="1"/>
            </p:cNvSpPr>
            <p:nvPr/>
          </p:nvSpPr>
          <p:spPr bwMode="auto">
            <a:xfrm>
              <a:off x="3736" y="1889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3613" name="Text Box 90"/>
            <p:cNvSpPr txBox="1">
              <a:spLocks noChangeArrowheads="1"/>
            </p:cNvSpPr>
            <p:nvPr/>
          </p:nvSpPr>
          <p:spPr bwMode="auto">
            <a:xfrm>
              <a:off x="4824" y="1889"/>
              <a:ext cx="23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3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63614" name="Text Box 91"/>
            <p:cNvSpPr txBox="1">
              <a:spLocks noChangeArrowheads="1"/>
            </p:cNvSpPr>
            <p:nvPr/>
          </p:nvSpPr>
          <p:spPr bwMode="auto">
            <a:xfrm>
              <a:off x="4936" y="106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63615" name="Text Box 92"/>
            <p:cNvSpPr txBox="1">
              <a:spLocks noChangeArrowheads="1"/>
            </p:cNvSpPr>
            <p:nvPr/>
          </p:nvSpPr>
          <p:spPr bwMode="auto">
            <a:xfrm>
              <a:off x="3588" y="110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63616" name="Text Box 93"/>
            <p:cNvSpPr txBox="1">
              <a:spLocks noChangeArrowheads="1"/>
            </p:cNvSpPr>
            <p:nvPr/>
          </p:nvSpPr>
          <p:spPr bwMode="auto">
            <a:xfrm>
              <a:off x="3828" y="14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63617" name="Text Box 94"/>
            <p:cNvSpPr txBox="1">
              <a:spLocks noChangeArrowheads="1"/>
            </p:cNvSpPr>
            <p:nvPr/>
          </p:nvSpPr>
          <p:spPr bwMode="auto">
            <a:xfrm>
              <a:off x="4740" y="14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63618" name="Text Box 95"/>
            <p:cNvSpPr txBox="1">
              <a:spLocks noChangeArrowheads="1"/>
            </p:cNvSpPr>
            <p:nvPr/>
          </p:nvSpPr>
          <p:spPr bwMode="auto">
            <a:xfrm>
              <a:off x="3396" y="199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63619" name="Text Box 96"/>
            <p:cNvSpPr txBox="1">
              <a:spLocks noChangeArrowheads="1"/>
            </p:cNvSpPr>
            <p:nvPr/>
          </p:nvSpPr>
          <p:spPr bwMode="auto">
            <a:xfrm>
              <a:off x="5124" y="199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63620" name="Text Box 97"/>
            <p:cNvSpPr txBox="1">
              <a:spLocks noChangeArrowheads="1"/>
            </p:cNvSpPr>
            <p:nvPr/>
          </p:nvSpPr>
          <p:spPr bwMode="auto">
            <a:xfrm>
              <a:off x="4164" y="129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63621" name="Text Box 98"/>
            <p:cNvSpPr txBox="1">
              <a:spLocks noChangeArrowheads="1"/>
            </p:cNvSpPr>
            <p:nvPr/>
          </p:nvSpPr>
          <p:spPr bwMode="auto">
            <a:xfrm>
              <a:off x="4068" y="18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63622" name="Text Box 99"/>
            <p:cNvSpPr txBox="1">
              <a:spLocks noChangeArrowheads="1"/>
            </p:cNvSpPr>
            <p:nvPr/>
          </p:nvSpPr>
          <p:spPr bwMode="auto">
            <a:xfrm>
              <a:off x="4476" y="18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34200" y="4114801"/>
            <a:ext cx="3451225" cy="2390775"/>
            <a:chOff x="6934200" y="4114801"/>
            <a:chExt cx="3451225" cy="2390775"/>
          </a:xfrm>
        </p:grpSpPr>
        <p:sp>
          <p:nvSpPr>
            <p:cNvPr id="63559" name="Freeform 100"/>
            <p:cNvSpPr>
              <a:spLocks/>
            </p:cNvSpPr>
            <p:nvPr/>
          </p:nvSpPr>
          <p:spPr bwMode="auto">
            <a:xfrm>
              <a:off x="7280275" y="4114801"/>
              <a:ext cx="3105150" cy="2390775"/>
            </a:xfrm>
            <a:custGeom>
              <a:avLst/>
              <a:gdLst>
                <a:gd name="T0" fmla="*/ 2147483647 w 1956"/>
                <a:gd name="T1" fmla="*/ 57964388 h 1506"/>
                <a:gd name="T2" fmla="*/ 2147483647 w 1956"/>
                <a:gd name="T3" fmla="*/ 375504075 h 1506"/>
                <a:gd name="T4" fmla="*/ 2147483647 w 1956"/>
                <a:gd name="T5" fmla="*/ 2147483647 h 1506"/>
                <a:gd name="T6" fmla="*/ 2147483647 w 1956"/>
                <a:gd name="T7" fmla="*/ 2147483647 h 1506"/>
                <a:gd name="T8" fmla="*/ 1370965000 w 1956"/>
                <a:gd name="T9" fmla="*/ 2147483647 h 1506"/>
                <a:gd name="T10" fmla="*/ 282257500 w 1956"/>
                <a:gd name="T11" fmla="*/ 2147483647 h 1506"/>
                <a:gd name="T12" fmla="*/ 85685313 w 1956"/>
                <a:gd name="T13" fmla="*/ 2147483647 h 1506"/>
                <a:gd name="T14" fmla="*/ 796369375 w 1956"/>
                <a:gd name="T15" fmla="*/ 2147483647 h 1506"/>
                <a:gd name="T16" fmla="*/ 1280239375 w 1956"/>
                <a:gd name="T17" fmla="*/ 1628020938 h 1506"/>
                <a:gd name="T18" fmla="*/ 1265118438 w 1956"/>
                <a:gd name="T19" fmla="*/ 418345938 h 1506"/>
                <a:gd name="T20" fmla="*/ 2147483647 w 1956"/>
                <a:gd name="T21" fmla="*/ 57964388 h 15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6"/>
                <a:gd name="T34" fmla="*/ 0 h 1506"/>
                <a:gd name="T35" fmla="*/ 1956 w 1956"/>
                <a:gd name="T36" fmla="*/ 1506 h 15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6" h="1506">
                  <a:moveTo>
                    <a:pt x="886" y="23"/>
                  </a:moveTo>
                  <a:cubicBezTo>
                    <a:pt x="1061" y="20"/>
                    <a:pt x="1391" y="0"/>
                    <a:pt x="1552" y="149"/>
                  </a:cubicBezTo>
                  <a:cubicBezTo>
                    <a:pt x="1713" y="298"/>
                    <a:pt x="1956" y="787"/>
                    <a:pt x="1852" y="917"/>
                  </a:cubicBezTo>
                  <a:cubicBezTo>
                    <a:pt x="1748" y="1047"/>
                    <a:pt x="1146" y="847"/>
                    <a:pt x="928" y="930"/>
                  </a:cubicBezTo>
                  <a:cubicBezTo>
                    <a:pt x="710" y="1013"/>
                    <a:pt x="680" y="1330"/>
                    <a:pt x="544" y="1416"/>
                  </a:cubicBezTo>
                  <a:cubicBezTo>
                    <a:pt x="408" y="1502"/>
                    <a:pt x="197" y="1506"/>
                    <a:pt x="112" y="1446"/>
                  </a:cubicBezTo>
                  <a:cubicBezTo>
                    <a:pt x="27" y="1386"/>
                    <a:pt x="0" y="1150"/>
                    <a:pt x="34" y="1056"/>
                  </a:cubicBezTo>
                  <a:cubicBezTo>
                    <a:pt x="68" y="962"/>
                    <a:pt x="237" y="950"/>
                    <a:pt x="316" y="882"/>
                  </a:cubicBezTo>
                  <a:cubicBezTo>
                    <a:pt x="395" y="814"/>
                    <a:pt x="477" y="765"/>
                    <a:pt x="508" y="646"/>
                  </a:cubicBezTo>
                  <a:cubicBezTo>
                    <a:pt x="539" y="527"/>
                    <a:pt x="439" y="270"/>
                    <a:pt x="502" y="166"/>
                  </a:cubicBezTo>
                  <a:cubicBezTo>
                    <a:pt x="565" y="62"/>
                    <a:pt x="711" y="26"/>
                    <a:pt x="886" y="2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60" name="Oval 101"/>
            <p:cNvSpPr>
              <a:spLocks noChangeAspect="1" noChangeArrowheads="1"/>
            </p:cNvSpPr>
            <p:nvPr/>
          </p:nvSpPr>
          <p:spPr bwMode="auto">
            <a:xfrm>
              <a:off x="8307388" y="5167313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63561" name="Oval 102"/>
            <p:cNvSpPr>
              <a:spLocks noChangeAspect="1" noChangeArrowheads="1"/>
            </p:cNvSpPr>
            <p:nvPr/>
          </p:nvSpPr>
          <p:spPr bwMode="auto">
            <a:xfrm>
              <a:off x="6934201" y="51673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B</a:t>
              </a:r>
            </a:p>
          </p:txBody>
        </p:sp>
        <p:sp>
          <p:nvSpPr>
            <p:cNvPr id="63562" name="Oval 103"/>
            <p:cNvSpPr>
              <a:spLocks noChangeAspect="1" noChangeArrowheads="1"/>
            </p:cNvSpPr>
            <p:nvPr/>
          </p:nvSpPr>
          <p:spPr bwMode="auto">
            <a:xfrm>
              <a:off x="8305801" y="4360863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63563" name="Oval 104"/>
            <p:cNvSpPr>
              <a:spLocks noChangeAspect="1" noChangeArrowheads="1"/>
            </p:cNvSpPr>
            <p:nvPr/>
          </p:nvSpPr>
          <p:spPr bwMode="auto">
            <a:xfrm>
              <a:off x="7543801" y="59753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63564" name="AutoShape 105"/>
            <p:cNvCxnSpPr>
              <a:cxnSpLocks noChangeAspect="1" noChangeShapeType="1"/>
              <a:stCxn id="63562" idx="2"/>
              <a:endCxn id="63561" idx="0"/>
            </p:cNvCxnSpPr>
            <p:nvPr/>
          </p:nvCxnSpPr>
          <p:spPr bwMode="auto">
            <a:xfrm rot="10800000" flipV="1">
              <a:off x="7116763" y="4543426"/>
              <a:ext cx="1168400" cy="612775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65" name="AutoShape 106"/>
            <p:cNvCxnSpPr>
              <a:cxnSpLocks noChangeAspect="1" noChangeShapeType="1"/>
              <a:stCxn id="63563" idx="2"/>
              <a:endCxn id="63561" idx="4"/>
            </p:cNvCxnSpPr>
            <p:nvPr/>
          </p:nvCxnSpPr>
          <p:spPr bwMode="auto">
            <a:xfrm rot="10800000">
              <a:off x="7116763" y="5541963"/>
              <a:ext cx="406400" cy="615950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66" name="AutoShape 107"/>
            <p:cNvCxnSpPr>
              <a:cxnSpLocks noChangeAspect="1" noChangeShapeType="1"/>
              <a:stCxn id="63563" idx="6"/>
              <a:endCxn id="63560" idx="3"/>
            </p:cNvCxnSpPr>
            <p:nvPr/>
          </p:nvCxnSpPr>
          <p:spPr bwMode="auto">
            <a:xfrm flipV="1">
              <a:off x="7927975" y="5499101"/>
              <a:ext cx="431800" cy="658813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67" name="AutoShape 108"/>
            <p:cNvCxnSpPr>
              <a:cxnSpLocks noChangeAspect="1" noChangeShapeType="1"/>
              <a:stCxn id="63562" idx="4"/>
              <a:endCxn id="63560" idx="0"/>
            </p:cNvCxnSpPr>
            <p:nvPr/>
          </p:nvCxnSpPr>
          <p:spPr bwMode="auto">
            <a:xfrm>
              <a:off x="8488364" y="4745039"/>
              <a:ext cx="1587" cy="40163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68" name="AutoShape 109"/>
            <p:cNvCxnSpPr>
              <a:cxnSpLocks noChangeAspect="1" noChangeShapeType="1"/>
              <a:stCxn id="63561" idx="6"/>
              <a:endCxn id="63560" idx="2"/>
            </p:cNvCxnSpPr>
            <p:nvPr/>
          </p:nvCxnSpPr>
          <p:spPr bwMode="auto">
            <a:xfrm>
              <a:off x="7308850" y="5349875"/>
              <a:ext cx="9779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69" name="Oval 110"/>
            <p:cNvSpPr>
              <a:spLocks noChangeAspect="1" noChangeArrowheads="1"/>
            </p:cNvSpPr>
            <p:nvPr/>
          </p:nvSpPr>
          <p:spPr bwMode="auto">
            <a:xfrm>
              <a:off x="9669463" y="5167313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cxnSp>
          <p:nvCxnSpPr>
            <p:cNvPr id="63570" name="AutoShape 111"/>
            <p:cNvCxnSpPr>
              <a:cxnSpLocks noChangeAspect="1" noChangeShapeType="1"/>
              <a:stCxn id="63573" idx="6"/>
              <a:endCxn id="63569" idx="4"/>
            </p:cNvCxnSpPr>
            <p:nvPr/>
          </p:nvCxnSpPr>
          <p:spPr bwMode="auto">
            <a:xfrm flipV="1">
              <a:off x="9432925" y="5551489"/>
              <a:ext cx="419100" cy="606425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71" name="AutoShape 112"/>
            <p:cNvCxnSpPr>
              <a:cxnSpLocks noChangeAspect="1" noChangeShapeType="1"/>
              <a:stCxn id="63569" idx="0"/>
              <a:endCxn id="63562" idx="6"/>
            </p:cNvCxnSpPr>
            <p:nvPr/>
          </p:nvCxnSpPr>
          <p:spPr bwMode="auto">
            <a:xfrm rot="5400000" flipH="1">
              <a:off x="8969375" y="4264025"/>
              <a:ext cx="603250" cy="1162050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72" name="AutoShape 113"/>
            <p:cNvCxnSpPr>
              <a:cxnSpLocks noChangeAspect="1" noChangeShapeType="1"/>
              <a:stCxn id="63560" idx="6"/>
              <a:endCxn id="63569" idx="2"/>
            </p:cNvCxnSpPr>
            <p:nvPr/>
          </p:nvCxnSpPr>
          <p:spPr bwMode="auto">
            <a:xfrm>
              <a:off x="8691563" y="5349875"/>
              <a:ext cx="957262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73" name="Oval 114"/>
            <p:cNvSpPr>
              <a:spLocks noChangeAspect="1" noChangeArrowheads="1"/>
            </p:cNvSpPr>
            <p:nvPr/>
          </p:nvSpPr>
          <p:spPr bwMode="auto">
            <a:xfrm>
              <a:off x="9058276" y="59753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cxnSp>
          <p:nvCxnSpPr>
            <p:cNvPr id="63574" name="AutoShape 115"/>
            <p:cNvCxnSpPr>
              <a:cxnSpLocks noChangeAspect="1" noChangeShapeType="1"/>
              <a:stCxn id="63560" idx="5"/>
              <a:endCxn id="63573" idx="2"/>
            </p:cNvCxnSpPr>
            <p:nvPr/>
          </p:nvCxnSpPr>
          <p:spPr bwMode="auto">
            <a:xfrm rot="16200000" flipH="1">
              <a:off x="8504238" y="5614988"/>
              <a:ext cx="658813" cy="427038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75" name="Text Box 116"/>
            <p:cNvSpPr txBox="1">
              <a:spLocks noChangeArrowheads="1"/>
            </p:cNvSpPr>
            <p:nvPr/>
          </p:nvSpPr>
          <p:spPr bwMode="auto">
            <a:xfrm>
              <a:off x="8540750" y="41322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 dirty="0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63576" name="Text Box 117"/>
            <p:cNvSpPr txBox="1">
              <a:spLocks noChangeArrowheads="1"/>
            </p:cNvSpPr>
            <p:nvPr/>
          </p:nvSpPr>
          <p:spPr bwMode="auto">
            <a:xfrm>
              <a:off x="9931400" y="495935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63577" name="Text Box 118"/>
            <p:cNvSpPr txBox="1">
              <a:spLocks noChangeArrowheads="1"/>
            </p:cNvSpPr>
            <p:nvPr/>
          </p:nvSpPr>
          <p:spPr bwMode="auto">
            <a:xfrm>
              <a:off x="8572500" y="495935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3578" name="Text Box 119"/>
            <p:cNvSpPr txBox="1">
              <a:spLocks noChangeArrowheads="1"/>
            </p:cNvSpPr>
            <p:nvPr/>
          </p:nvSpPr>
          <p:spPr bwMode="auto">
            <a:xfrm>
              <a:off x="7032625" y="4895850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3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63579" name="Text Box 120"/>
            <p:cNvSpPr txBox="1">
              <a:spLocks noChangeArrowheads="1"/>
            </p:cNvSpPr>
            <p:nvPr/>
          </p:nvSpPr>
          <p:spPr bwMode="auto">
            <a:xfrm>
              <a:off x="7473950" y="568325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3580" name="Text Box 121"/>
            <p:cNvSpPr txBox="1">
              <a:spLocks noChangeArrowheads="1"/>
            </p:cNvSpPr>
            <p:nvPr/>
          </p:nvSpPr>
          <p:spPr bwMode="auto">
            <a:xfrm>
              <a:off x="9239250" y="56832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63581" name="Text Box 122"/>
            <p:cNvSpPr txBox="1">
              <a:spLocks noChangeArrowheads="1"/>
            </p:cNvSpPr>
            <p:nvPr/>
          </p:nvSpPr>
          <p:spPr bwMode="auto">
            <a:xfrm>
              <a:off x="9378950" y="437515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63582" name="Text Box 123"/>
            <p:cNvSpPr txBox="1">
              <a:spLocks noChangeArrowheads="1"/>
            </p:cNvSpPr>
            <p:nvPr/>
          </p:nvSpPr>
          <p:spPr bwMode="auto">
            <a:xfrm>
              <a:off x="7239000" y="44370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63583" name="Text Box 124"/>
            <p:cNvSpPr txBox="1">
              <a:spLocks noChangeArrowheads="1"/>
            </p:cNvSpPr>
            <p:nvPr/>
          </p:nvSpPr>
          <p:spPr bwMode="auto">
            <a:xfrm>
              <a:off x="7620000" y="50466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63584" name="Text Box 125"/>
            <p:cNvSpPr txBox="1">
              <a:spLocks noChangeArrowheads="1"/>
            </p:cNvSpPr>
            <p:nvPr/>
          </p:nvSpPr>
          <p:spPr bwMode="auto">
            <a:xfrm>
              <a:off x="9067800" y="50466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63585" name="Text Box 126"/>
            <p:cNvSpPr txBox="1">
              <a:spLocks noChangeArrowheads="1"/>
            </p:cNvSpPr>
            <p:nvPr/>
          </p:nvSpPr>
          <p:spPr bwMode="auto">
            <a:xfrm>
              <a:off x="6934200" y="58467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63586" name="Text Box 127"/>
            <p:cNvSpPr txBox="1">
              <a:spLocks noChangeArrowheads="1"/>
            </p:cNvSpPr>
            <p:nvPr/>
          </p:nvSpPr>
          <p:spPr bwMode="auto">
            <a:xfrm>
              <a:off x="9677400" y="58467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63587" name="Text Box 128"/>
            <p:cNvSpPr txBox="1">
              <a:spLocks noChangeArrowheads="1"/>
            </p:cNvSpPr>
            <p:nvPr/>
          </p:nvSpPr>
          <p:spPr bwMode="auto">
            <a:xfrm>
              <a:off x="8153400" y="47418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63588" name="Text Box 129"/>
            <p:cNvSpPr txBox="1">
              <a:spLocks noChangeArrowheads="1"/>
            </p:cNvSpPr>
            <p:nvPr/>
          </p:nvSpPr>
          <p:spPr bwMode="auto">
            <a:xfrm>
              <a:off x="8001000" y="55800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63589" name="Text Box 130"/>
            <p:cNvSpPr txBox="1">
              <a:spLocks noChangeArrowheads="1"/>
            </p:cNvSpPr>
            <p:nvPr/>
          </p:nvSpPr>
          <p:spPr bwMode="auto">
            <a:xfrm>
              <a:off x="8648700" y="55800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  <p:sp>
        <p:nvSpPr>
          <p:cNvPr id="63591" name="Text Box 132"/>
          <p:cNvSpPr txBox="1">
            <a:spLocks noChangeArrowheads="1"/>
          </p:cNvSpPr>
          <p:nvPr/>
        </p:nvSpPr>
        <p:spPr bwMode="auto">
          <a:xfrm>
            <a:off x="4295775" y="115889"/>
            <a:ext cx="64579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TW" sz="2000" dirty="0">
                <a:latin typeface="+mn-lt"/>
                <a:ea typeface="新細明體" pitchFamily="18" charset="-120"/>
              </a:rPr>
              <a:t>Pull in one of the vertices with </a:t>
            </a:r>
            <a:r>
              <a:rPr lang="en-US" altLang="zh-TW" sz="2000" b="1" dirty="0">
                <a:solidFill>
                  <a:schemeClr val="accent2"/>
                </a:solidFill>
                <a:latin typeface="+mn-lt"/>
                <a:ea typeface="新細明體" pitchFamily="18" charset="-120"/>
              </a:rPr>
              <a:t>red labels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TW" sz="2000" dirty="0">
                <a:latin typeface="+mn-lt"/>
                <a:ea typeface="新細明體" pitchFamily="18" charset="-120"/>
              </a:rPr>
              <a:t>The relaxation of edges updates the labels of </a:t>
            </a:r>
            <a:r>
              <a:rPr lang="en-US" altLang="zh-TW" sz="2000" b="1" dirty="0">
                <a:solidFill>
                  <a:schemeClr val="accent2"/>
                </a:solidFill>
                <a:latin typeface="+mn-lt"/>
                <a:ea typeface="新細明體" pitchFamily="18" charset="-120"/>
              </a:rPr>
              <a:t>LARGER font size</a:t>
            </a:r>
          </a:p>
        </p:txBody>
      </p:sp>
    </p:spTree>
    <p:extLst>
      <p:ext uri="{BB962C8B-B14F-4D97-AF65-F5344CB8AC3E}">
        <p14:creationId xmlns:p14="http://schemas.microsoft.com/office/powerpoint/2010/main" val="30700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9" grpId="0" animBg="1"/>
      <p:bldP spid="63510" grpId="0" animBg="1"/>
      <p:bldP spid="635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92339" y="1676401"/>
            <a:ext cx="3711575" cy="2406649"/>
            <a:chOff x="2192339" y="1676401"/>
            <a:chExt cx="3711575" cy="2406649"/>
          </a:xfrm>
        </p:grpSpPr>
        <p:sp>
          <p:nvSpPr>
            <p:cNvPr id="64517" name="Freeform 3"/>
            <p:cNvSpPr>
              <a:spLocks/>
            </p:cNvSpPr>
            <p:nvPr/>
          </p:nvSpPr>
          <p:spPr bwMode="auto">
            <a:xfrm>
              <a:off x="2192339" y="1695450"/>
              <a:ext cx="3711575" cy="2387600"/>
            </a:xfrm>
            <a:custGeom>
              <a:avLst/>
              <a:gdLst>
                <a:gd name="T0" fmla="*/ 2147483647 w 2338"/>
                <a:gd name="T1" fmla="*/ 0 h 1504"/>
                <a:gd name="T2" fmla="*/ 2147483647 w 2338"/>
                <a:gd name="T3" fmla="*/ 463708750 h 1504"/>
                <a:gd name="T4" fmla="*/ 2147483647 w 2338"/>
                <a:gd name="T5" fmla="*/ 2147483647 h 1504"/>
                <a:gd name="T6" fmla="*/ 2147483647 w 2338"/>
                <a:gd name="T7" fmla="*/ 2147483647 h 1504"/>
                <a:gd name="T8" fmla="*/ 2147483647 w 2338"/>
                <a:gd name="T9" fmla="*/ 2147483647 h 1504"/>
                <a:gd name="T10" fmla="*/ 1055946263 w 2338"/>
                <a:gd name="T11" fmla="*/ 2147483647 h 1504"/>
                <a:gd name="T12" fmla="*/ 254536575 w 2338"/>
                <a:gd name="T13" fmla="*/ 2147483647 h 1504"/>
                <a:gd name="T14" fmla="*/ 103327200 w 2338"/>
                <a:gd name="T15" fmla="*/ 1572577500 h 1504"/>
                <a:gd name="T16" fmla="*/ 874495013 w 2338"/>
                <a:gd name="T17" fmla="*/ 347781563 h 1504"/>
                <a:gd name="T18" fmla="*/ 2147483647 w 2338"/>
                <a:gd name="T19" fmla="*/ 75604688 h 1504"/>
                <a:gd name="T20" fmla="*/ 2147483647 w 2338"/>
                <a:gd name="T21" fmla="*/ 0 h 15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8"/>
                <a:gd name="T34" fmla="*/ 0 h 1504"/>
                <a:gd name="T35" fmla="*/ 2338 w 2338"/>
                <a:gd name="T36" fmla="*/ 1504 h 15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8" h="1504">
                  <a:moveTo>
                    <a:pt x="1271" y="0"/>
                  </a:moveTo>
                  <a:cubicBezTo>
                    <a:pt x="1459" y="15"/>
                    <a:pt x="1840" y="26"/>
                    <a:pt x="1996" y="184"/>
                  </a:cubicBezTo>
                  <a:cubicBezTo>
                    <a:pt x="2152" y="342"/>
                    <a:pt x="2338" y="822"/>
                    <a:pt x="2207" y="950"/>
                  </a:cubicBezTo>
                  <a:cubicBezTo>
                    <a:pt x="2076" y="1078"/>
                    <a:pt x="1426" y="883"/>
                    <a:pt x="1211" y="954"/>
                  </a:cubicBezTo>
                  <a:cubicBezTo>
                    <a:pt x="996" y="1025"/>
                    <a:pt x="1049" y="1286"/>
                    <a:pt x="917" y="1374"/>
                  </a:cubicBezTo>
                  <a:cubicBezTo>
                    <a:pt x="785" y="1462"/>
                    <a:pt x="555" y="1504"/>
                    <a:pt x="419" y="1482"/>
                  </a:cubicBezTo>
                  <a:cubicBezTo>
                    <a:pt x="283" y="1460"/>
                    <a:pt x="164" y="1385"/>
                    <a:pt x="101" y="1242"/>
                  </a:cubicBezTo>
                  <a:cubicBezTo>
                    <a:pt x="38" y="1099"/>
                    <a:pt x="0" y="808"/>
                    <a:pt x="41" y="624"/>
                  </a:cubicBezTo>
                  <a:cubicBezTo>
                    <a:pt x="82" y="440"/>
                    <a:pt x="210" y="237"/>
                    <a:pt x="347" y="138"/>
                  </a:cubicBezTo>
                  <a:cubicBezTo>
                    <a:pt x="484" y="39"/>
                    <a:pt x="709" y="53"/>
                    <a:pt x="863" y="30"/>
                  </a:cubicBezTo>
                  <a:cubicBezTo>
                    <a:pt x="1017" y="7"/>
                    <a:pt x="1186" y="6"/>
                    <a:pt x="1271" y="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4518" name="Oval 4"/>
            <p:cNvSpPr>
              <a:spLocks noChangeAspect="1" noChangeArrowheads="1"/>
            </p:cNvSpPr>
            <p:nvPr/>
          </p:nvSpPr>
          <p:spPr bwMode="auto">
            <a:xfrm>
              <a:off x="3716338" y="27114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64519" name="Oval 5"/>
            <p:cNvSpPr>
              <a:spLocks noChangeAspect="1" noChangeArrowheads="1"/>
            </p:cNvSpPr>
            <p:nvPr/>
          </p:nvSpPr>
          <p:spPr bwMode="auto">
            <a:xfrm>
              <a:off x="2343151" y="27114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64520" name="Oval 6"/>
            <p:cNvSpPr>
              <a:spLocks noChangeAspect="1" noChangeArrowheads="1"/>
            </p:cNvSpPr>
            <p:nvPr/>
          </p:nvSpPr>
          <p:spPr bwMode="auto">
            <a:xfrm>
              <a:off x="3714751" y="190500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64521" name="Oval 7"/>
            <p:cNvSpPr>
              <a:spLocks noChangeAspect="1" noChangeArrowheads="1"/>
            </p:cNvSpPr>
            <p:nvPr/>
          </p:nvSpPr>
          <p:spPr bwMode="auto">
            <a:xfrm>
              <a:off x="2952751" y="35194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64522" name="AutoShape 8"/>
            <p:cNvCxnSpPr>
              <a:cxnSpLocks noChangeAspect="1" noChangeShapeType="1"/>
              <a:stCxn id="64520" idx="2"/>
              <a:endCxn id="64519" idx="0"/>
            </p:cNvCxnSpPr>
            <p:nvPr/>
          </p:nvCxnSpPr>
          <p:spPr bwMode="auto">
            <a:xfrm rot="10800000" flipV="1">
              <a:off x="2525713" y="2087563"/>
              <a:ext cx="1168400" cy="603250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3" name="AutoShape 9"/>
            <p:cNvCxnSpPr>
              <a:cxnSpLocks noChangeAspect="1" noChangeShapeType="1"/>
              <a:stCxn id="64521" idx="2"/>
              <a:endCxn id="64519" idx="4"/>
            </p:cNvCxnSpPr>
            <p:nvPr/>
          </p:nvCxnSpPr>
          <p:spPr bwMode="auto">
            <a:xfrm rot="10800000">
              <a:off x="2525713" y="3095626"/>
              <a:ext cx="406400" cy="606425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4" name="AutoShape 10"/>
            <p:cNvCxnSpPr>
              <a:cxnSpLocks noChangeAspect="1" noChangeShapeType="1"/>
              <a:stCxn id="64521" idx="6"/>
              <a:endCxn id="64518" idx="3"/>
            </p:cNvCxnSpPr>
            <p:nvPr/>
          </p:nvCxnSpPr>
          <p:spPr bwMode="auto">
            <a:xfrm flipV="1">
              <a:off x="3336925" y="3043238"/>
              <a:ext cx="431800" cy="658812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5" name="AutoShape 11"/>
            <p:cNvCxnSpPr>
              <a:cxnSpLocks noChangeAspect="1" noChangeShapeType="1"/>
              <a:stCxn id="64520" idx="4"/>
              <a:endCxn id="64518" idx="0"/>
            </p:cNvCxnSpPr>
            <p:nvPr/>
          </p:nvCxnSpPr>
          <p:spPr bwMode="auto">
            <a:xfrm>
              <a:off x="3897314" y="2289175"/>
              <a:ext cx="1587" cy="40163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6" name="AutoShape 12"/>
            <p:cNvCxnSpPr>
              <a:cxnSpLocks noChangeAspect="1" noChangeShapeType="1"/>
              <a:stCxn id="64519" idx="6"/>
              <a:endCxn id="64518" idx="2"/>
            </p:cNvCxnSpPr>
            <p:nvPr/>
          </p:nvCxnSpPr>
          <p:spPr bwMode="auto">
            <a:xfrm>
              <a:off x="2727326" y="2894013"/>
              <a:ext cx="96837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7" name="Oval 13"/>
            <p:cNvSpPr>
              <a:spLocks noChangeAspect="1" noChangeArrowheads="1"/>
            </p:cNvSpPr>
            <p:nvPr/>
          </p:nvSpPr>
          <p:spPr bwMode="auto">
            <a:xfrm>
              <a:off x="5078413" y="27114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cxnSp>
          <p:nvCxnSpPr>
            <p:cNvPr id="64528" name="AutoShape 14"/>
            <p:cNvCxnSpPr>
              <a:cxnSpLocks noChangeAspect="1" noChangeShapeType="1"/>
              <a:stCxn id="64531" idx="6"/>
              <a:endCxn id="64527" idx="4"/>
            </p:cNvCxnSpPr>
            <p:nvPr/>
          </p:nvCxnSpPr>
          <p:spPr bwMode="auto">
            <a:xfrm flipV="1">
              <a:off x="4841875" y="3095626"/>
              <a:ext cx="419100" cy="606425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9" name="AutoShape 15"/>
            <p:cNvCxnSpPr>
              <a:cxnSpLocks noChangeAspect="1" noChangeShapeType="1"/>
              <a:stCxn id="64527" idx="0"/>
              <a:endCxn id="64520" idx="6"/>
            </p:cNvCxnSpPr>
            <p:nvPr/>
          </p:nvCxnSpPr>
          <p:spPr bwMode="auto">
            <a:xfrm rot="5400000" flipH="1">
              <a:off x="4378325" y="1808163"/>
              <a:ext cx="603250" cy="1162050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30" name="AutoShape 16"/>
            <p:cNvCxnSpPr>
              <a:cxnSpLocks noChangeAspect="1" noChangeShapeType="1"/>
              <a:stCxn id="64518" idx="6"/>
              <a:endCxn id="64527" idx="2"/>
            </p:cNvCxnSpPr>
            <p:nvPr/>
          </p:nvCxnSpPr>
          <p:spPr bwMode="auto">
            <a:xfrm>
              <a:off x="4100513" y="2894013"/>
              <a:ext cx="957262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1" name="Oval 17"/>
            <p:cNvSpPr>
              <a:spLocks noChangeAspect="1" noChangeArrowheads="1"/>
            </p:cNvSpPr>
            <p:nvPr/>
          </p:nvSpPr>
          <p:spPr bwMode="auto">
            <a:xfrm>
              <a:off x="4467226" y="35194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cxnSp>
          <p:nvCxnSpPr>
            <p:cNvPr id="64532" name="AutoShape 18"/>
            <p:cNvCxnSpPr>
              <a:cxnSpLocks noChangeAspect="1" noChangeShapeType="1"/>
              <a:stCxn id="64518" idx="5"/>
              <a:endCxn id="64531" idx="2"/>
            </p:cNvCxnSpPr>
            <p:nvPr/>
          </p:nvCxnSpPr>
          <p:spPr bwMode="auto">
            <a:xfrm rot="16200000" flipH="1">
              <a:off x="3913188" y="3159125"/>
              <a:ext cx="658812" cy="427038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3" name="Text Box 19"/>
            <p:cNvSpPr txBox="1">
              <a:spLocks noChangeArrowheads="1"/>
            </p:cNvSpPr>
            <p:nvPr/>
          </p:nvSpPr>
          <p:spPr bwMode="auto">
            <a:xfrm>
              <a:off x="3949700" y="16764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 dirty="0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64534" name="Text Box 20"/>
            <p:cNvSpPr txBox="1">
              <a:spLocks noChangeArrowheads="1"/>
            </p:cNvSpPr>
            <p:nvPr/>
          </p:nvSpPr>
          <p:spPr bwMode="auto">
            <a:xfrm>
              <a:off x="5340350" y="25034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64535" name="Text Box 21"/>
            <p:cNvSpPr txBox="1">
              <a:spLocks noChangeArrowheads="1"/>
            </p:cNvSpPr>
            <p:nvPr/>
          </p:nvSpPr>
          <p:spPr bwMode="auto">
            <a:xfrm>
              <a:off x="3981450" y="25034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4536" name="Text Box 22"/>
            <p:cNvSpPr txBox="1">
              <a:spLocks noChangeArrowheads="1"/>
            </p:cNvSpPr>
            <p:nvPr/>
          </p:nvSpPr>
          <p:spPr bwMode="auto">
            <a:xfrm>
              <a:off x="2609850" y="25034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64537" name="Text Box 23"/>
            <p:cNvSpPr txBox="1">
              <a:spLocks noChangeArrowheads="1"/>
            </p:cNvSpPr>
            <p:nvPr/>
          </p:nvSpPr>
          <p:spPr bwMode="auto">
            <a:xfrm>
              <a:off x="2824163" y="32273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4538" name="Text Box 24"/>
            <p:cNvSpPr txBox="1">
              <a:spLocks noChangeArrowheads="1"/>
            </p:cNvSpPr>
            <p:nvPr/>
          </p:nvSpPr>
          <p:spPr bwMode="auto">
            <a:xfrm>
              <a:off x="4648200" y="322738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64539" name="Text Box 25"/>
            <p:cNvSpPr txBox="1">
              <a:spLocks noChangeArrowheads="1"/>
            </p:cNvSpPr>
            <p:nvPr/>
          </p:nvSpPr>
          <p:spPr bwMode="auto">
            <a:xfrm>
              <a:off x="4787900" y="19192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64540" name="Text Box 26"/>
            <p:cNvSpPr txBox="1">
              <a:spLocks noChangeArrowheads="1"/>
            </p:cNvSpPr>
            <p:nvPr/>
          </p:nvSpPr>
          <p:spPr bwMode="auto">
            <a:xfrm>
              <a:off x="2647950" y="19812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64541" name="Text Box 27"/>
            <p:cNvSpPr txBox="1">
              <a:spLocks noChangeArrowheads="1"/>
            </p:cNvSpPr>
            <p:nvPr/>
          </p:nvSpPr>
          <p:spPr bwMode="auto">
            <a:xfrm>
              <a:off x="3028950" y="25908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64542" name="Text Box 28"/>
            <p:cNvSpPr txBox="1">
              <a:spLocks noChangeArrowheads="1"/>
            </p:cNvSpPr>
            <p:nvPr/>
          </p:nvSpPr>
          <p:spPr bwMode="auto">
            <a:xfrm>
              <a:off x="4476750" y="25908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64543" name="Text Box 29"/>
            <p:cNvSpPr txBox="1">
              <a:spLocks noChangeArrowheads="1"/>
            </p:cNvSpPr>
            <p:nvPr/>
          </p:nvSpPr>
          <p:spPr bwMode="auto">
            <a:xfrm>
              <a:off x="2343150" y="33909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64544" name="Text Box 30"/>
            <p:cNvSpPr txBox="1">
              <a:spLocks noChangeArrowheads="1"/>
            </p:cNvSpPr>
            <p:nvPr/>
          </p:nvSpPr>
          <p:spPr bwMode="auto">
            <a:xfrm>
              <a:off x="5086350" y="33909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64545" name="Text Box 31"/>
            <p:cNvSpPr txBox="1">
              <a:spLocks noChangeArrowheads="1"/>
            </p:cNvSpPr>
            <p:nvPr/>
          </p:nvSpPr>
          <p:spPr bwMode="auto">
            <a:xfrm>
              <a:off x="3562350" y="22860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64546" name="Text Box 32"/>
            <p:cNvSpPr txBox="1">
              <a:spLocks noChangeArrowheads="1"/>
            </p:cNvSpPr>
            <p:nvPr/>
          </p:nvSpPr>
          <p:spPr bwMode="auto">
            <a:xfrm>
              <a:off x="3409950" y="31242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64547" name="Text Box 33"/>
            <p:cNvSpPr txBox="1">
              <a:spLocks noChangeArrowheads="1"/>
            </p:cNvSpPr>
            <p:nvPr/>
          </p:nvSpPr>
          <p:spPr bwMode="auto">
            <a:xfrm>
              <a:off x="4057650" y="31242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54776" y="3810000"/>
            <a:ext cx="3567113" cy="2459038"/>
            <a:chOff x="6454776" y="3810000"/>
            <a:chExt cx="3567113" cy="2459038"/>
          </a:xfrm>
        </p:grpSpPr>
        <p:sp>
          <p:nvSpPr>
            <p:cNvPr id="64548" name="Freeform 34"/>
            <p:cNvSpPr>
              <a:spLocks/>
            </p:cNvSpPr>
            <p:nvPr/>
          </p:nvSpPr>
          <p:spPr bwMode="auto">
            <a:xfrm>
              <a:off x="6454776" y="3810000"/>
              <a:ext cx="3567113" cy="2459038"/>
            </a:xfrm>
            <a:custGeom>
              <a:avLst/>
              <a:gdLst>
                <a:gd name="T0" fmla="*/ 2147483647 w 2247"/>
                <a:gd name="T1" fmla="*/ 57964399 h 1549"/>
                <a:gd name="T2" fmla="*/ 2147483647 w 2247"/>
                <a:gd name="T3" fmla="*/ 375504151 h 1549"/>
                <a:gd name="T4" fmla="*/ 2147483647 w 2247"/>
                <a:gd name="T5" fmla="*/ 2147483647 h 1549"/>
                <a:gd name="T6" fmla="*/ 2147483647 w 2247"/>
                <a:gd name="T7" fmla="*/ 2147483647 h 1549"/>
                <a:gd name="T8" fmla="*/ 1139110785 w 2247"/>
                <a:gd name="T9" fmla="*/ 2147483647 h 1549"/>
                <a:gd name="T10" fmla="*/ 126007830 w 2247"/>
                <a:gd name="T11" fmla="*/ 2147483647 h 1549"/>
                <a:gd name="T12" fmla="*/ 383063804 w 2247"/>
                <a:gd name="T13" fmla="*/ 1149191484 h 1549"/>
                <a:gd name="T14" fmla="*/ 1350803939 w 2247"/>
                <a:gd name="T15" fmla="*/ 347781633 h 1549"/>
                <a:gd name="T16" fmla="*/ 2147483647 w 2247"/>
                <a:gd name="T17" fmla="*/ 57964399 h 15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47"/>
                <a:gd name="T28" fmla="*/ 0 h 1549"/>
                <a:gd name="T29" fmla="*/ 2247 w 2247"/>
                <a:gd name="T30" fmla="*/ 1549 h 15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47" h="1549">
                  <a:moveTo>
                    <a:pt x="1274" y="23"/>
                  </a:moveTo>
                  <a:cubicBezTo>
                    <a:pt x="1508" y="25"/>
                    <a:pt x="1779" y="0"/>
                    <a:pt x="1940" y="149"/>
                  </a:cubicBezTo>
                  <a:cubicBezTo>
                    <a:pt x="2101" y="298"/>
                    <a:pt x="2247" y="698"/>
                    <a:pt x="2240" y="917"/>
                  </a:cubicBezTo>
                  <a:cubicBezTo>
                    <a:pt x="2233" y="1136"/>
                    <a:pt x="2197" y="1373"/>
                    <a:pt x="1899" y="1461"/>
                  </a:cubicBezTo>
                  <a:cubicBezTo>
                    <a:pt x="1601" y="1549"/>
                    <a:pt x="760" y="1516"/>
                    <a:pt x="452" y="1446"/>
                  </a:cubicBezTo>
                  <a:cubicBezTo>
                    <a:pt x="144" y="1376"/>
                    <a:pt x="100" y="1203"/>
                    <a:pt x="50" y="1038"/>
                  </a:cubicBezTo>
                  <a:cubicBezTo>
                    <a:pt x="0" y="873"/>
                    <a:pt x="71" y="606"/>
                    <a:pt x="152" y="456"/>
                  </a:cubicBezTo>
                  <a:cubicBezTo>
                    <a:pt x="233" y="306"/>
                    <a:pt x="349" y="210"/>
                    <a:pt x="536" y="138"/>
                  </a:cubicBezTo>
                  <a:cubicBezTo>
                    <a:pt x="723" y="66"/>
                    <a:pt x="1040" y="21"/>
                    <a:pt x="1274" y="2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49" name="Oval 35"/>
            <p:cNvSpPr>
              <a:spLocks noChangeAspect="1" noChangeArrowheads="1"/>
            </p:cNvSpPr>
            <p:nvPr/>
          </p:nvSpPr>
          <p:spPr bwMode="auto">
            <a:xfrm>
              <a:off x="8097838" y="486251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64550" name="Oval 36"/>
            <p:cNvSpPr>
              <a:spLocks noChangeAspect="1" noChangeArrowheads="1"/>
            </p:cNvSpPr>
            <p:nvPr/>
          </p:nvSpPr>
          <p:spPr bwMode="auto">
            <a:xfrm>
              <a:off x="6724651" y="48625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64551" name="Oval 37"/>
            <p:cNvSpPr>
              <a:spLocks noChangeAspect="1" noChangeArrowheads="1"/>
            </p:cNvSpPr>
            <p:nvPr/>
          </p:nvSpPr>
          <p:spPr bwMode="auto">
            <a:xfrm>
              <a:off x="8096251" y="405606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64552" name="Oval 38"/>
            <p:cNvSpPr>
              <a:spLocks noChangeAspect="1" noChangeArrowheads="1"/>
            </p:cNvSpPr>
            <p:nvPr/>
          </p:nvSpPr>
          <p:spPr bwMode="auto">
            <a:xfrm>
              <a:off x="7334251" y="56705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64553" name="AutoShape 39"/>
            <p:cNvCxnSpPr>
              <a:cxnSpLocks noChangeAspect="1" noChangeShapeType="1"/>
              <a:stCxn id="64551" idx="2"/>
              <a:endCxn id="64550" idx="0"/>
            </p:cNvCxnSpPr>
            <p:nvPr/>
          </p:nvCxnSpPr>
          <p:spPr bwMode="auto">
            <a:xfrm rot="10800000" flipV="1">
              <a:off x="6907213" y="4238625"/>
              <a:ext cx="1168400" cy="603250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54" name="AutoShape 40"/>
            <p:cNvCxnSpPr>
              <a:cxnSpLocks noChangeAspect="1" noChangeShapeType="1"/>
              <a:stCxn id="64552" idx="2"/>
              <a:endCxn id="64550" idx="4"/>
            </p:cNvCxnSpPr>
            <p:nvPr/>
          </p:nvCxnSpPr>
          <p:spPr bwMode="auto">
            <a:xfrm rot="10800000">
              <a:off x="6907213" y="5246689"/>
              <a:ext cx="406400" cy="606425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55" name="AutoShape 41"/>
            <p:cNvCxnSpPr>
              <a:cxnSpLocks noChangeAspect="1" noChangeShapeType="1"/>
              <a:stCxn id="64552" idx="6"/>
              <a:endCxn id="64549" idx="3"/>
            </p:cNvCxnSpPr>
            <p:nvPr/>
          </p:nvCxnSpPr>
          <p:spPr bwMode="auto">
            <a:xfrm flipV="1">
              <a:off x="7718425" y="5194301"/>
              <a:ext cx="431800" cy="658813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56" name="AutoShape 42"/>
            <p:cNvCxnSpPr>
              <a:cxnSpLocks noChangeAspect="1" noChangeShapeType="1"/>
              <a:stCxn id="64551" idx="4"/>
              <a:endCxn id="64549" idx="0"/>
            </p:cNvCxnSpPr>
            <p:nvPr/>
          </p:nvCxnSpPr>
          <p:spPr bwMode="auto">
            <a:xfrm>
              <a:off x="8278814" y="4440239"/>
              <a:ext cx="1587" cy="40163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57" name="AutoShape 43"/>
            <p:cNvCxnSpPr>
              <a:cxnSpLocks noChangeAspect="1" noChangeShapeType="1"/>
              <a:stCxn id="64550" idx="6"/>
              <a:endCxn id="64549" idx="2"/>
            </p:cNvCxnSpPr>
            <p:nvPr/>
          </p:nvCxnSpPr>
          <p:spPr bwMode="auto">
            <a:xfrm>
              <a:off x="7108826" y="5045075"/>
              <a:ext cx="96837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58" name="Oval 44"/>
            <p:cNvSpPr>
              <a:spLocks noChangeAspect="1" noChangeArrowheads="1"/>
            </p:cNvSpPr>
            <p:nvPr/>
          </p:nvSpPr>
          <p:spPr bwMode="auto">
            <a:xfrm>
              <a:off x="9459913" y="486251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cxnSp>
          <p:nvCxnSpPr>
            <p:cNvPr id="64559" name="AutoShape 45"/>
            <p:cNvCxnSpPr>
              <a:cxnSpLocks noChangeAspect="1" noChangeShapeType="1"/>
              <a:stCxn id="64562" idx="6"/>
              <a:endCxn id="64558" idx="4"/>
            </p:cNvCxnSpPr>
            <p:nvPr/>
          </p:nvCxnSpPr>
          <p:spPr bwMode="auto">
            <a:xfrm flipV="1">
              <a:off x="9232901" y="5246689"/>
              <a:ext cx="409575" cy="606425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60" name="AutoShape 46"/>
            <p:cNvCxnSpPr>
              <a:cxnSpLocks noChangeAspect="1" noChangeShapeType="1"/>
              <a:stCxn id="64558" idx="0"/>
              <a:endCxn id="64551" idx="6"/>
            </p:cNvCxnSpPr>
            <p:nvPr/>
          </p:nvCxnSpPr>
          <p:spPr bwMode="auto">
            <a:xfrm rot="5400000" flipH="1">
              <a:off x="8759825" y="3959225"/>
              <a:ext cx="603250" cy="1162050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61" name="AutoShape 47"/>
            <p:cNvCxnSpPr>
              <a:cxnSpLocks noChangeAspect="1" noChangeShapeType="1"/>
              <a:stCxn id="64549" idx="6"/>
              <a:endCxn id="64558" idx="2"/>
            </p:cNvCxnSpPr>
            <p:nvPr/>
          </p:nvCxnSpPr>
          <p:spPr bwMode="auto">
            <a:xfrm>
              <a:off x="8482013" y="5045075"/>
              <a:ext cx="957262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62" name="Oval 48"/>
            <p:cNvSpPr>
              <a:spLocks noChangeAspect="1" noChangeArrowheads="1"/>
            </p:cNvSpPr>
            <p:nvPr/>
          </p:nvSpPr>
          <p:spPr bwMode="auto">
            <a:xfrm>
              <a:off x="8848726" y="56705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F</a:t>
              </a:r>
            </a:p>
          </p:txBody>
        </p:sp>
        <p:cxnSp>
          <p:nvCxnSpPr>
            <p:cNvPr id="64563" name="AutoShape 49"/>
            <p:cNvCxnSpPr>
              <a:cxnSpLocks noChangeAspect="1" noChangeShapeType="1"/>
              <a:stCxn id="64549" idx="5"/>
              <a:endCxn id="64562" idx="2"/>
            </p:cNvCxnSpPr>
            <p:nvPr/>
          </p:nvCxnSpPr>
          <p:spPr bwMode="auto">
            <a:xfrm rot="16200000" flipH="1">
              <a:off x="8289926" y="5314951"/>
              <a:ext cx="658813" cy="417513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64" name="Text Box 50"/>
            <p:cNvSpPr txBox="1">
              <a:spLocks noChangeArrowheads="1"/>
            </p:cNvSpPr>
            <p:nvPr/>
          </p:nvSpPr>
          <p:spPr bwMode="auto">
            <a:xfrm>
              <a:off x="8331200" y="38274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64565" name="Text Box 51"/>
            <p:cNvSpPr txBox="1">
              <a:spLocks noChangeArrowheads="1"/>
            </p:cNvSpPr>
            <p:nvPr/>
          </p:nvSpPr>
          <p:spPr bwMode="auto">
            <a:xfrm>
              <a:off x="9721850" y="465455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64566" name="Text Box 52"/>
            <p:cNvSpPr txBox="1">
              <a:spLocks noChangeArrowheads="1"/>
            </p:cNvSpPr>
            <p:nvPr/>
          </p:nvSpPr>
          <p:spPr bwMode="auto">
            <a:xfrm>
              <a:off x="8362950" y="465455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4567" name="Text Box 53"/>
            <p:cNvSpPr txBox="1">
              <a:spLocks noChangeArrowheads="1"/>
            </p:cNvSpPr>
            <p:nvPr/>
          </p:nvSpPr>
          <p:spPr bwMode="auto">
            <a:xfrm>
              <a:off x="6991350" y="465455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64568" name="Text Box 54"/>
            <p:cNvSpPr txBox="1">
              <a:spLocks noChangeArrowheads="1"/>
            </p:cNvSpPr>
            <p:nvPr/>
          </p:nvSpPr>
          <p:spPr bwMode="auto">
            <a:xfrm>
              <a:off x="7205663" y="537845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4569" name="Text Box 55"/>
            <p:cNvSpPr txBox="1">
              <a:spLocks noChangeArrowheads="1"/>
            </p:cNvSpPr>
            <p:nvPr/>
          </p:nvSpPr>
          <p:spPr bwMode="auto">
            <a:xfrm>
              <a:off x="9029700" y="537845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64570" name="Text Box 56"/>
            <p:cNvSpPr txBox="1">
              <a:spLocks noChangeArrowheads="1"/>
            </p:cNvSpPr>
            <p:nvPr/>
          </p:nvSpPr>
          <p:spPr bwMode="auto">
            <a:xfrm>
              <a:off x="9169400" y="407035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64571" name="Text Box 57"/>
            <p:cNvSpPr txBox="1">
              <a:spLocks noChangeArrowheads="1"/>
            </p:cNvSpPr>
            <p:nvPr/>
          </p:nvSpPr>
          <p:spPr bwMode="auto">
            <a:xfrm>
              <a:off x="7029450" y="41322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64572" name="Text Box 58"/>
            <p:cNvSpPr txBox="1">
              <a:spLocks noChangeArrowheads="1"/>
            </p:cNvSpPr>
            <p:nvPr/>
          </p:nvSpPr>
          <p:spPr bwMode="auto">
            <a:xfrm>
              <a:off x="7410450" y="47418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64573" name="Text Box 59"/>
            <p:cNvSpPr txBox="1">
              <a:spLocks noChangeArrowheads="1"/>
            </p:cNvSpPr>
            <p:nvPr/>
          </p:nvSpPr>
          <p:spPr bwMode="auto">
            <a:xfrm>
              <a:off x="8858250" y="47418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64574" name="Text Box 60"/>
            <p:cNvSpPr txBox="1">
              <a:spLocks noChangeArrowheads="1"/>
            </p:cNvSpPr>
            <p:nvPr/>
          </p:nvSpPr>
          <p:spPr bwMode="auto">
            <a:xfrm>
              <a:off x="6724650" y="55419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64575" name="Text Box 61"/>
            <p:cNvSpPr txBox="1">
              <a:spLocks noChangeArrowheads="1"/>
            </p:cNvSpPr>
            <p:nvPr/>
          </p:nvSpPr>
          <p:spPr bwMode="auto">
            <a:xfrm>
              <a:off x="9467850" y="55419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64576" name="Text Box 62"/>
            <p:cNvSpPr txBox="1">
              <a:spLocks noChangeArrowheads="1"/>
            </p:cNvSpPr>
            <p:nvPr/>
          </p:nvSpPr>
          <p:spPr bwMode="auto">
            <a:xfrm>
              <a:off x="7943850" y="44370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64577" name="Text Box 63"/>
            <p:cNvSpPr txBox="1">
              <a:spLocks noChangeArrowheads="1"/>
            </p:cNvSpPr>
            <p:nvPr/>
          </p:nvSpPr>
          <p:spPr bwMode="auto">
            <a:xfrm>
              <a:off x="7791450" y="52752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64578" name="Text Box 64"/>
            <p:cNvSpPr txBox="1">
              <a:spLocks noChangeArrowheads="1"/>
            </p:cNvSpPr>
            <p:nvPr/>
          </p:nvSpPr>
          <p:spPr bwMode="auto">
            <a:xfrm>
              <a:off x="8439150" y="52752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  <p:sp>
        <p:nvSpPr>
          <p:cNvPr id="64579" name="AutoShape 65"/>
          <p:cNvSpPr>
            <a:spLocks noChangeArrowheads="1"/>
          </p:cNvSpPr>
          <p:nvPr/>
        </p:nvSpPr>
        <p:spPr bwMode="auto">
          <a:xfrm rot="-8100000" flipH="1" flipV="1">
            <a:off x="6034088" y="3871913"/>
            <a:ext cx="609600" cy="333375"/>
          </a:xfrm>
          <a:prstGeom prst="rightArrow">
            <a:avLst>
              <a:gd name="adj1" fmla="val 50000"/>
              <a:gd name="adj2" fmla="val 457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2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7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Show how Dijkstra’s algorithm works on the following graph, assuming you start with SFO, i.e.,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/>
                  <a:t>SFO.</a:t>
                </a:r>
              </a:p>
              <a:p>
                <a:pPr lvl="1"/>
                <a:r>
                  <a:rPr lang="en-US" altLang="zh-TW" dirty="0" smtClean="0"/>
                  <a:t>Show how the labels are updated in each iteration (a separate figure for each iteration).</a:t>
                </a:r>
              </a:p>
            </p:txBody>
          </p:sp>
        </mc:Choice>
        <mc:Fallback xmlns="">
          <p:sp>
            <p:nvSpPr>
              <p:cNvPr id="6553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349498" y="4020344"/>
            <a:ext cx="7489825" cy="2384424"/>
            <a:chOff x="2286001" y="3810001"/>
            <a:chExt cx="7489825" cy="2384424"/>
          </a:xfrm>
        </p:grpSpPr>
        <p:sp>
          <p:nvSpPr>
            <p:cNvPr id="65542" name="Oval 4"/>
            <p:cNvSpPr>
              <a:spLocks noChangeArrowheads="1"/>
            </p:cNvSpPr>
            <p:nvPr/>
          </p:nvSpPr>
          <p:spPr bwMode="auto">
            <a:xfrm>
              <a:off x="6324601" y="3984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65543" name="Oval 5"/>
            <p:cNvSpPr>
              <a:spLocks noChangeArrowheads="1"/>
            </p:cNvSpPr>
            <p:nvPr/>
          </p:nvSpPr>
          <p:spPr bwMode="auto">
            <a:xfrm>
              <a:off x="8839201" y="38290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65544" name="Oval 6"/>
            <p:cNvSpPr>
              <a:spLocks noChangeArrowheads="1"/>
            </p:cNvSpPr>
            <p:nvPr/>
          </p:nvSpPr>
          <p:spPr bwMode="auto">
            <a:xfrm>
              <a:off x="8588376" y="5737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65545" name="Oval 7"/>
            <p:cNvSpPr>
              <a:spLocks noChangeArrowheads="1"/>
            </p:cNvSpPr>
            <p:nvPr/>
          </p:nvSpPr>
          <p:spPr bwMode="auto">
            <a:xfrm>
              <a:off x="6035676" y="5499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65546" name="Oval 8"/>
            <p:cNvSpPr>
              <a:spLocks noChangeArrowheads="1"/>
            </p:cNvSpPr>
            <p:nvPr/>
          </p:nvSpPr>
          <p:spPr bwMode="auto">
            <a:xfrm>
              <a:off x="41148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65547" name="Oval 9"/>
            <p:cNvSpPr>
              <a:spLocks noChangeArrowheads="1"/>
            </p:cNvSpPr>
            <p:nvPr/>
          </p:nvSpPr>
          <p:spPr bwMode="auto">
            <a:xfrm>
              <a:off x="42672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65548" name="Oval 10"/>
            <p:cNvSpPr>
              <a:spLocks noChangeArrowheads="1"/>
            </p:cNvSpPr>
            <p:nvPr/>
          </p:nvSpPr>
          <p:spPr bwMode="auto">
            <a:xfrm>
              <a:off x="7902576" y="4594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65549" name="Oval 11"/>
            <p:cNvSpPr>
              <a:spLocks noChangeArrowheads="1"/>
            </p:cNvSpPr>
            <p:nvPr/>
          </p:nvSpPr>
          <p:spPr bwMode="auto">
            <a:xfrm>
              <a:off x="2286001" y="5127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65550" name="AutoShape 12"/>
            <p:cNvCxnSpPr>
              <a:cxnSpLocks noChangeShapeType="1"/>
              <a:stCxn id="65546" idx="6"/>
              <a:endCxn id="65542" idx="2"/>
            </p:cNvCxnSpPr>
            <p:nvPr/>
          </p:nvCxnSpPr>
          <p:spPr bwMode="auto">
            <a:xfrm flipV="1">
              <a:off x="5060951" y="4213225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1" name="AutoShape 13"/>
            <p:cNvCxnSpPr>
              <a:cxnSpLocks noChangeShapeType="1"/>
              <a:stCxn id="65545" idx="0"/>
              <a:endCxn id="65542" idx="4"/>
            </p:cNvCxnSpPr>
            <p:nvPr/>
          </p:nvCxnSpPr>
          <p:spPr bwMode="auto">
            <a:xfrm flipV="1">
              <a:off x="6503989" y="4451351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2" name="AutoShape 14"/>
            <p:cNvCxnSpPr>
              <a:cxnSpLocks noChangeShapeType="1"/>
              <a:stCxn id="65545" idx="7"/>
              <a:endCxn id="65548" idx="3"/>
            </p:cNvCxnSpPr>
            <p:nvPr/>
          </p:nvCxnSpPr>
          <p:spPr bwMode="auto">
            <a:xfrm flipV="1">
              <a:off x="6835776" y="49942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3" name="AutoShape 15"/>
            <p:cNvCxnSpPr>
              <a:cxnSpLocks noChangeShapeType="1"/>
              <a:stCxn id="65548" idx="0"/>
              <a:endCxn id="65543" idx="3"/>
            </p:cNvCxnSpPr>
            <p:nvPr/>
          </p:nvCxnSpPr>
          <p:spPr bwMode="auto">
            <a:xfrm flipV="1">
              <a:off x="8370889" y="4229100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4" name="AutoShape 16"/>
            <p:cNvCxnSpPr>
              <a:cxnSpLocks noChangeShapeType="1"/>
              <a:stCxn id="65542" idx="6"/>
              <a:endCxn id="65543" idx="2"/>
            </p:cNvCxnSpPr>
            <p:nvPr/>
          </p:nvCxnSpPr>
          <p:spPr bwMode="auto">
            <a:xfrm flipV="1">
              <a:off x="7270751" y="4057651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5" name="AutoShape 17"/>
            <p:cNvCxnSpPr>
              <a:cxnSpLocks noChangeShapeType="1"/>
              <a:stCxn id="65549" idx="6"/>
              <a:endCxn id="65547" idx="2"/>
            </p:cNvCxnSpPr>
            <p:nvPr/>
          </p:nvCxnSpPr>
          <p:spPr bwMode="auto">
            <a:xfrm>
              <a:off x="3232151" y="5356225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6" name="AutoShape 18"/>
            <p:cNvCxnSpPr>
              <a:cxnSpLocks noChangeShapeType="1"/>
              <a:stCxn id="65546" idx="4"/>
              <a:endCxn id="65547" idx="0"/>
            </p:cNvCxnSpPr>
            <p:nvPr/>
          </p:nvCxnSpPr>
          <p:spPr bwMode="auto">
            <a:xfrm>
              <a:off x="4583113" y="4679950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7" name="AutoShape 19"/>
            <p:cNvCxnSpPr>
              <a:cxnSpLocks noChangeShapeType="1"/>
              <a:stCxn id="65548" idx="4"/>
              <a:endCxn id="65544" idx="0"/>
            </p:cNvCxnSpPr>
            <p:nvPr/>
          </p:nvCxnSpPr>
          <p:spPr bwMode="auto">
            <a:xfrm>
              <a:off x="8370888" y="50609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8" name="AutoShape 20"/>
            <p:cNvCxnSpPr>
              <a:cxnSpLocks noChangeShapeType="1"/>
              <a:endCxn id="65545" idx="6"/>
            </p:cNvCxnSpPr>
            <p:nvPr/>
          </p:nvCxnSpPr>
          <p:spPr bwMode="auto">
            <a:xfrm flipH="1" flipV="1">
              <a:off x="6981826" y="57277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9" name="AutoShape 21"/>
            <p:cNvCxnSpPr>
              <a:cxnSpLocks noChangeShapeType="1"/>
              <a:stCxn id="65547" idx="6"/>
              <a:endCxn id="65545" idx="2"/>
            </p:cNvCxnSpPr>
            <p:nvPr/>
          </p:nvCxnSpPr>
          <p:spPr bwMode="auto">
            <a:xfrm>
              <a:off x="5213350" y="5584826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60" name="AutoShape 22"/>
            <p:cNvCxnSpPr>
              <a:cxnSpLocks noChangeShapeType="1"/>
              <a:stCxn id="65547" idx="7"/>
              <a:endCxn id="65542" idx="3"/>
            </p:cNvCxnSpPr>
            <p:nvPr/>
          </p:nvCxnSpPr>
          <p:spPr bwMode="auto">
            <a:xfrm flipV="1">
              <a:off x="5067301" y="4384675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61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8100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849</a:t>
              </a:r>
            </a:p>
          </p:txBody>
        </p:sp>
        <p:sp>
          <p:nvSpPr>
            <p:cNvPr id="65562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5402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65563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4959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65564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721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65565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3984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65566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65567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4927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65568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3117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65569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848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65570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127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65571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1116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65572" name="AutoShape 34"/>
            <p:cNvCxnSpPr>
              <a:cxnSpLocks noChangeShapeType="1"/>
              <a:stCxn id="65543" idx="4"/>
              <a:endCxn id="65544" idx="7"/>
            </p:cNvCxnSpPr>
            <p:nvPr/>
          </p:nvCxnSpPr>
          <p:spPr bwMode="auto">
            <a:xfrm>
              <a:off x="9307513" y="4295775"/>
              <a:ext cx="80962" cy="149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73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6950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65574" name="Picture 36" descr="BD1985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altLang="zh-TW" dirty="0" smtClean="0"/>
                  <a:t>An adaptable priority queue stores the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vertices outside the cloud</a:t>
                </a:r>
              </a:p>
              <a:p>
                <a:pPr lvl="1"/>
                <a:r>
                  <a:rPr lang="en-US" altLang="zh-TW" dirty="0" smtClean="0"/>
                  <a:t>Key: distance</a:t>
                </a:r>
              </a:p>
              <a:p>
                <a:pPr lvl="1"/>
                <a:r>
                  <a:rPr lang="en-US" altLang="zh-TW" dirty="0" smtClean="0"/>
                  <a:t>Element: vertex</a:t>
                </a:r>
              </a:p>
              <a:p>
                <a:r>
                  <a:rPr lang="en-US" altLang="zh-TW" dirty="0" smtClean="0"/>
                  <a:t>We store with each vertex:</a:t>
                </a:r>
              </a:p>
              <a:p>
                <a:pPr lvl="1"/>
                <a:r>
                  <a:rPr lang="en-US" altLang="zh-TW" dirty="0" smtClean="0"/>
                  <a:t>distance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TW" dirty="0" smtClean="0"/>
                  <a:t> label</a:t>
                </a:r>
              </a:p>
              <a:p>
                <a:pPr lvl="1"/>
                <a:r>
                  <a:rPr lang="en-US" altLang="zh-TW" dirty="0" smtClean="0"/>
                  <a:t>locator in priority queue</a:t>
                </a:r>
              </a:p>
            </p:txBody>
          </p:sp>
        </mc:Choice>
        <mc:Fallback xmlns="">
          <p:sp>
            <p:nvSpPr>
              <p:cNvPr id="6656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500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70401" y="2097088"/>
                <a:ext cx="6019800" cy="4608514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0" i="0" u="sng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Dijkstras_sssp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u="sng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A simple undirected weighted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with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nonnegative edge weights and a source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A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is the length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of the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shorted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←∞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Let priority queue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contain all the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the key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do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iterations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//pull a new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in the cloud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each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 </a:t>
                </a:r>
                <a:r>
                  <a:rPr lang="en-US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𝑑𝑒𝑔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iterations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//relax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replace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70401" y="2097088"/>
                <a:ext cx="6019800" cy="4608514"/>
              </a:xfrm>
              <a:blipFill rotWithShape="0">
                <a:blip r:embed="rId4"/>
                <a:stretch>
                  <a:fillRect l="-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567" name="Picture 5" descr="TN006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52401"/>
            <a:ext cx="13906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7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Minimum Spanning Tree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141410" y="2249485"/>
            <a:ext cx="4878389" cy="4271057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Minimum spanning tree (MST)</a:t>
            </a:r>
          </a:p>
          <a:p>
            <a:pPr lvl="1"/>
            <a:r>
              <a:rPr lang="en-US" altLang="zh-TW" dirty="0" smtClean="0"/>
              <a:t>Spanning tree of a weighted graph with minimum total edge weight</a:t>
            </a:r>
          </a:p>
          <a:p>
            <a:r>
              <a:rPr lang="en-US" altLang="zh-TW" dirty="0" smtClean="0"/>
              <a:t>Applications</a:t>
            </a:r>
          </a:p>
          <a:p>
            <a:pPr lvl="1"/>
            <a:r>
              <a:rPr lang="en-US" altLang="zh-TW" dirty="0" smtClean="0"/>
              <a:t>Communications networks</a:t>
            </a:r>
          </a:p>
          <a:p>
            <a:pPr lvl="1"/>
            <a:r>
              <a:rPr lang="en-US" altLang="zh-TW" dirty="0" smtClean="0"/>
              <a:t>Transportation networks</a:t>
            </a:r>
          </a:p>
          <a:p>
            <a:pPr lvl="1"/>
            <a:endParaRPr lang="en-US" altLang="zh-TW" dirty="0"/>
          </a:p>
        </p:txBody>
      </p:sp>
      <p:grpSp>
        <p:nvGrpSpPr>
          <p:cNvPr id="6" name="Group 5"/>
          <p:cNvGrpSpPr/>
          <p:nvPr/>
        </p:nvGrpSpPr>
        <p:grpSpPr>
          <a:xfrm>
            <a:off x="6188076" y="1905000"/>
            <a:ext cx="4251325" cy="3752850"/>
            <a:chOff x="6188076" y="1905000"/>
            <a:chExt cx="4251325" cy="3752850"/>
          </a:xfrm>
        </p:grpSpPr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7820026" y="19050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21511" name="Oval 5"/>
            <p:cNvSpPr>
              <a:spLocks noChangeArrowheads="1"/>
            </p:cNvSpPr>
            <p:nvPr/>
          </p:nvSpPr>
          <p:spPr bwMode="auto">
            <a:xfrm>
              <a:off x="9417051" y="24288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PIT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9024939" y="52006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ATL</a:t>
              </a:r>
            </a:p>
          </p:txBody>
        </p:sp>
        <p:sp>
          <p:nvSpPr>
            <p:cNvPr id="21513" name="Oval 7"/>
            <p:cNvSpPr>
              <a:spLocks noChangeArrowheads="1"/>
            </p:cNvSpPr>
            <p:nvPr/>
          </p:nvSpPr>
          <p:spPr bwMode="auto">
            <a:xfrm>
              <a:off x="7683501" y="3848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STL</a:t>
              </a:r>
            </a:p>
          </p:txBody>
        </p:sp>
        <p:sp>
          <p:nvSpPr>
            <p:cNvPr id="21514" name="Oval 8"/>
            <p:cNvSpPr>
              <a:spLocks noChangeArrowheads="1"/>
            </p:cNvSpPr>
            <p:nvPr/>
          </p:nvSpPr>
          <p:spPr bwMode="auto">
            <a:xfrm>
              <a:off x="6188076" y="28956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DEN</a:t>
              </a:r>
            </a:p>
          </p:txBody>
        </p:sp>
        <p:sp>
          <p:nvSpPr>
            <p:cNvPr id="21515" name="Oval 9"/>
            <p:cNvSpPr>
              <a:spLocks noChangeArrowheads="1"/>
            </p:cNvSpPr>
            <p:nvPr/>
          </p:nvSpPr>
          <p:spPr bwMode="auto">
            <a:xfrm>
              <a:off x="6324601" y="51435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21516" name="Oval 10"/>
            <p:cNvSpPr>
              <a:spLocks noChangeArrowheads="1"/>
            </p:cNvSpPr>
            <p:nvPr/>
          </p:nvSpPr>
          <p:spPr bwMode="auto">
            <a:xfrm>
              <a:off x="9502776" y="35718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DCA</a:t>
              </a:r>
            </a:p>
          </p:txBody>
        </p:sp>
        <p:cxnSp>
          <p:nvCxnSpPr>
            <p:cNvPr id="21517" name="AutoShape 11"/>
            <p:cNvCxnSpPr>
              <a:cxnSpLocks noChangeShapeType="1"/>
              <a:stCxn id="21514" idx="7"/>
              <a:endCxn id="21510" idx="3"/>
            </p:cNvCxnSpPr>
            <p:nvPr/>
          </p:nvCxnSpPr>
          <p:spPr bwMode="auto">
            <a:xfrm flipV="1">
              <a:off x="6988176" y="2305050"/>
              <a:ext cx="968375" cy="6477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AutoShape 12"/>
            <p:cNvCxnSpPr>
              <a:cxnSpLocks noChangeShapeType="1"/>
              <a:stCxn id="21513" idx="0"/>
              <a:endCxn id="21510" idx="4"/>
            </p:cNvCxnSpPr>
            <p:nvPr/>
          </p:nvCxnSpPr>
          <p:spPr bwMode="auto">
            <a:xfrm flipV="1">
              <a:off x="8151814" y="2371725"/>
              <a:ext cx="136525" cy="14668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9" name="AutoShape 13"/>
            <p:cNvCxnSpPr>
              <a:cxnSpLocks noChangeShapeType="1"/>
              <a:stCxn id="21513" idx="6"/>
              <a:endCxn id="21516" idx="2"/>
            </p:cNvCxnSpPr>
            <p:nvPr/>
          </p:nvCxnSpPr>
          <p:spPr bwMode="auto">
            <a:xfrm flipV="1">
              <a:off x="8629650" y="3800476"/>
              <a:ext cx="863600" cy="2762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0" name="AutoShape 14"/>
            <p:cNvCxnSpPr>
              <a:cxnSpLocks noChangeShapeType="1"/>
              <a:stCxn id="21516" idx="0"/>
              <a:endCxn id="21511" idx="4"/>
            </p:cNvCxnSpPr>
            <p:nvPr/>
          </p:nvCxnSpPr>
          <p:spPr bwMode="auto">
            <a:xfrm flipH="1" flipV="1">
              <a:off x="9885364" y="2895600"/>
              <a:ext cx="85725" cy="6667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1" name="AutoShape 15"/>
            <p:cNvCxnSpPr>
              <a:cxnSpLocks noChangeShapeType="1"/>
              <a:stCxn id="21510" idx="5"/>
              <a:endCxn id="21511" idx="1"/>
            </p:cNvCxnSpPr>
            <p:nvPr/>
          </p:nvCxnSpPr>
          <p:spPr bwMode="auto">
            <a:xfrm>
              <a:off x="8620125" y="2305051"/>
              <a:ext cx="933450" cy="180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2" name="AutoShape 16"/>
            <p:cNvCxnSpPr>
              <a:cxnSpLocks noChangeShapeType="1"/>
              <a:stCxn id="21514" idx="4"/>
              <a:endCxn id="21515" idx="0"/>
            </p:cNvCxnSpPr>
            <p:nvPr/>
          </p:nvCxnSpPr>
          <p:spPr bwMode="auto">
            <a:xfrm>
              <a:off x="6656389" y="3362325"/>
              <a:ext cx="136525" cy="17716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3" name="AutoShape 17"/>
            <p:cNvCxnSpPr>
              <a:cxnSpLocks noChangeShapeType="1"/>
              <a:stCxn id="21516" idx="4"/>
              <a:endCxn id="21512" idx="0"/>
            </p:cNvCxnSpPr>
            <p:nvPr/>
          </p:nvCxnSpPr>
          <p:spPr bwMode="auto">
            <a:xfrm flipH="1">
              <a:off x="9493250" y="4038601"/>
              <a:ext cx="477838" cy="11525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4" name="AutoShape 18"/>
            <p:cNvCxnSpPr>
              <a:cxnSpLocks noChangeShapeType="1"/>
              <a:stCxn id="21512" idx="1"/>
              <a:endCxn id="21513" idx="5"/>
            </p:cNvCxnSpPr>
            <p:nvPr/>
          </p:nvCxnSpPr>
          <p:spPr bwMode="auto">
            <a:xfrm flipH="1" flipV="1">
              <a:off x="8483601" y="4248150"/>
              <a:ext cx="677863" cy="1009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5" name="AutoShape 19"/>
            <p:cNvCxnSpPr>
              <a:cxnSpLocks noChangeShapeType="1"/>
              <a:stCxn id="21515" idx="7"/>
              <a:endCxn id="21513" idx="3"/>
            </p:cNvCxnSpPr>
            <p:nvPr/>
          </p:nvCxnSpPr>
          <p:spPr bwMode="auto">
            <a:xfrm flipV="1">
              <a:off x="7124701" y="4248150"/>
              <a:ext cx="695325" cy="952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6" name="AutoShape 20"/>
            <p:cNvCxnSpPr>
              <a:cxnSpLocks noChangeShapeType="1"/>
              <a:stCxn id="21514" idx="5"/>
              <a:endCxn id="21513" idx="1"/>
            </p:cNvCxnSpPr>
            <p:nvPr/>
          </p:nvCxnSpPr>
          <p:spPr bwMode="auto">
            <a:xfrm>
              <a:off x="6988175" y="3295650"/>
              <a:ext cx="83185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7" name="Text Box 21"/>
            <p:cNvSpPr txBox="1">
              <a:spLocks noChangeArrowheads="1"/>
            </p:cNvSpPr>
            <p:nvPr/>
          </p:nvSpPr>
          <p:spPr bwMode="auto">
            <a:xfrm>
              <a:off x="8905876" y="2041526"/>
              <a:ext cx="4603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10</a:t>
              </a:r>
            </a:p>
          </p:txBody>
        </p:sp>
        <p:sp>
          <p:nvSpPr>
            <p:cNvPr id="21528" name="Text Box 22"/>
            <p:cNvSpPr txBox="1">
              <a:spLocks noChangeArrowheads="1"/>
            </p:cNvSpPr>
            <p:nvPr/>
          </p:nvSpPr>
          <p:spPr bwMode="auto">
            <a:xfrm>
              <a:off x="7143751" y="2346326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</a:t>
              </a:r>
            </a:p>
          </p:txBody>
        </p:sp>
        <p:sp>
          <p:nvSpPr>
            <p:cNvPr id="21529" name="Text Box 23"/>
            <p:cNvSpPr txBox="1">
              <a:spLocks noChangeArrowheads="1"/>
            </p:cNvSpPr>
            <p:nvPr/>
          </p:nvSpPr>
          <p:spPr bwMode="auto">
            <a:xfrm>
              <a:off x="7297738" y="3260726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1530" name="Text Box 24"/>
            <p:cNvSpPr txBox="1">
              <a:spLocks noChangeArrowheads="1"/>
            </p:cNvSpPr>
            <p:nvPr/>
          </p:nvSpPr>
          <p:spPr bwMode="auto">
            <a:xfrm>
              <a:off x="7162801" y="4419601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1531" name="Text Box 25"/>
            <p:cNvSpPr txBox="1">
              <a:spLocks noChangeArrowheads="1"/>
            </p:cNvSpPr>
            <p:nvPr/>
          </p:nvSpPr>
          <p:spPr bwMode="auto">
            <a:xfrm>
              <a:off x="8199438" y="2965451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6</a:t>
              </a:r>
            </a:p>
          </p:txBody>
        </p:sp>
        <p:sp>
          <p:nvSpPr>
            <p:cNvPr id="21532" name="Text Box 26"/>
            <p:cNvSpPr txBox="1">
              <a:spLocks noChangeArrowheads="1"/>
            </p:cNvSpPr>
            <p:nvPr/>
          </p:nvSpPr>
          <p:spPr bwMode="auto">
            <a:xfrm>
              <a:off x="8863013" y="3562351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1533" name="Text Box 27"/>
            <p:cNvSpPr txBox="1">
              <a:spLocks noChangeArrowheads="1"/>
            </p:cNvSpPr>
            <p:nvPr/>
          </p:nvSpPr>
          <p:spPr bwMode="auto">
            <a:xfrm>
              <a:off x="9744076" y="4459288"/>
              <a:ext cx="32226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2</a:t>
              </a:r>
            </a:p>
          </p:txBody>
        </p:sp>
        <p:sp>
          <p:nvSpPr>
            <p:cNvPr id="21534" name="Text Box 28"/>
            <p:cNvSpPr txBox="1">
              <a:spLocks noChangeArrowheads="1"/>
            </p:cNvSpPr>
            <p:nvPr/>
          </p:nvSpPr>
          <p:spPr bwMode="auto">
            <a:xfrm>
              <a:off x="8756651" y="4413251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5</a:t>
              </a:r>
            </a:p>
          </p:txBody>
        </p:sp>
        <p:sp>
          <p:nvSpPr>
            <p:cNvPr id="21535" name="Text Box 29"/>
            <p:cNvSpPr txBox="1">
              <a:spLocks noChangeArrowheads="1"/>
            </p:cNvSpPr>
            <p:nvPr/>
          </p:nvSpPr>
          <p:spPr bwMode="auto">
            <a:xfrm>
              <a:off x="9904413" y="3032126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1536" name="Text Box 30"/>
            <p:cNvSpPr txBox="1">
              <a:spLocks noChangeArrowheads="1"/>
            </p:cNvSpPr>
            <p:nvPr/>
          </p:nvSpPr>
          <p:spPr bwMode="auto">
            <a:xfrm>
              <a:off x="6705601" y="3959226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08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9905999" cy="445239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Graph operations</a:t>
                </a:r>
              </a:p>
              <a:p>
                <a:pPr lvl="1"/>
                <a:r>
                  <a:rPr lang="en-US" altLang="zh-TW" dirty="0" smtClean="0"/>
                  <a:t>We find incident edges once for each vertex</a:t>
                </a:r>
              </a:p>
              <a:p>
                <a:r>
                  <a:rPr lang="en-US" altLang="zh-TW" dirty="0" smtClean="0"/>
                  <a:t>Label operations</a:t>
                </a:r>
              </a:p>
              <a:p>
                <a:pPr lvl="1"/>
                <a:r>
                  <a:rPr lang="en-US" altLang="zh-TW" dirty="0" smtClean="0"/>
                  <a:t>We set/get the distance and locator labels of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times</a:t>
                </a:r>
              </a:p>
              <a:p>
                <a:pPr lvl="1"/>
                <a:r>
                  <a:rPr lang="en-US" altLang="zh-TW" dirty="0" smtClean="0"/>
                  <a:t>Setting/getting a label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r>
                  <a:rPr lang="en-US" altLang="zh-TW" dirty="0" smtClean="0"/>
                  <a:t>Priority queue operations</a:t>
                </a:r>
              </a:p>
              <a:p>
                <a:pPr lvl="1"/>
                <a:r>
                  <a:rPr lang="en-US" altLang="zh-TW" dirty="0" smtClean="0"/>
                  <a:t>Each vertex is inserted once into and removed once from the priority queue, where each insertion or removal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:r>
                  <a:rPr lang="en-US" altLang="zh-TW" dirty="0" smtClean="0"/>
                  <a:t>The key of a vertex in the priority queue is modified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 smtClean="0"/>
                  <a:t> times, where each key change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 </a:t>
                </a:r>
              </a:p>
              <a:p>
                <a:r>
                  <a:rPr lang="en-US" altLang="zh-TW" dirty="0" smtClean="0"/>
                  <a:t>Dijkstra’s algorithm runs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accent1"/>
                    </a:solidFill>
                  </a:rPr>
                  <a:t> time </a:t>
                </a:r>
                <a:r>
                  <a:rPr lang="en-US" altLang="zh-TW" dirty="0" smtClean="0"/>
                  <a:t>provided the graph is represented by the adjacency list structure</a:t>
                </a:r>
              </a:p>
              <a:p>
                <a:pPr lvl="1"/>
                <a:r>
                  <a:rPr lang="en-US" altLang="zh-TW" dirty="0" smtClean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running time can also be expressed 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if the graph is connected</a:t>
                </a:r>
              </a:p>
            </p:txBody>
          </p:sp>
        </mc:Choice>
        <mc:Fallback xmlns="">
          <p:sp>
            <p:nvSpPr>
              <p:cNvPr id="6758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452396"/>
              </a:xfrm>
              <a:blipFill rotWithShape="0">
                <a:blip r:embed="rId3"/>
                <a:stretch>
                  <a:fillRect l="-615" t="-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590" name="Picture 4" descr="TN00621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52401"/>
            <a:ext cx="13906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4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Why Dijkstra’s Algorithm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TW" dirty="0" smtClean="0"/>
                  <a:t>Dijkstra’s algorithm is based on the greedy method. It adds vertices by increasing distance.</a:t>
                </a:r>
              </a:p>
              <a:p>
                <a:r>
                  <a:rPr lang="en-US" altLang="zh-TW" dirty="0" smtClean="0"/>
                  <a:t>Proof by contradiction</a:t>
                </a:r>
              </a:p>
              <a:p>
                <a:pPr lvl="1"/>
                <a:r>
                  <a:rPr lang="en-US" altLang="zh-TW" dirty="0" smtClean="0"/>
                  <a:t>Suppose </a:t>
                </a:r>
                <a:r>
                  <a:rPr lang="en-US" altLang="zh-TW" dirty="0"/>
                  <a:t>it didn’t find all shortest distances. 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be the first wrong vertex the algorithm processed.</a:t>
                </a:r>
              </a:p>
              <a:p>
                <a:pPr lvl="1"/>
                <a:r>
                  <a:rPr lang="en-US" altLang="zh-TW" dirty="0"/>
                  <a:t>When the previous node,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dirty="0"/>
                  <a:t>, on the true shortest path was considered, its distance was correct.</a:t>
                </a:r>
              </a:p>
              <a:p>
                <a:pPr lvl="1"/>
                <a:r>
                  <a:rPr lang="en-US" altLang="zh-TW" dirty="0"/>
                  <a:t>But the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was relaxed at that time!</a:t>
                </a:r>
              </a:p>
              <a:p>
                <a:pPr lvl="1"/>
                <a:r>
                  <a:rPr lang="en-US" altLang="zh-TW" dirty="0"/>
                  <a:t>Thus, so long </a:t>
                </a:r>
                <a:r>
                  <a:rPr lang="en-US" altLang="zh-TW" dirty="0" smtClean="0"/>
                  <a:t>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TW" dirty="0" smtClean="0"/>
                  <a:t>’s </a:t>
                </a:r>
                <a:r>
                  <a:rPr lang="en-US" altLang="zh-TW" dirty="0"/>
                  <a:t>distance cannot be wrong.  That is, there is no wrong vertex</a:t>
                </a:r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706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500" t="-2238" r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662" name="Picture 35" descr="j0232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763" y="228601"/>
            <a:ext cx="963612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Freeform 67"/>
          <p:cNvSpPr>
            <a:spLocks/>
          </p:cNvSpPr>
          <p:nvPr/>
        </p:nvSpPr>
        <p:spPr bwMode="auto">
          <a:xfrm>
            <a:off x="6880226" y="2717800"/>
            <a:ext cx="3711575" cy="2387600"/>
          </a:xfrm>
          <a:custGeom>
            <a:avLst/>
            <a:gdLst>
              <a:gd name="T0" fmla="*/ 2147483647 w 2338"/>
              <a:gd name="T1" fmla="*/ 0 h 1504"/>
              <a:gd name="T2" fmla="*/ 2147483647 w 2338"/>
              <a:gd name="T3" fmla="*/ 463708750 h 1504"/>
              <a:gd name="T4" fmla="*/ 2147483647 w 2338"/>
              <a:gd name="T5" fmla="*/ 2147483647 h 1504"/>
              <a:gd name="T6" fmla="*/ 2147483647 w 2338"/>
              <a:gd name="T7" fmla="*/ 2147483647 h 1504"/>
              <a:gd name="T8" fmla="*/ 2147483647 w 2338"/>
              <a:gd name="T9" fmla="*/ 2147483647 h 1504"/>
              <a:gd name="T10" fmla="*/ 1055946263 w 2338"/>
              <a:gd name="T11" fmla="*/ 2147483647 h 1504"/>
              <a:gd name="T12" fmla="*/ 254536575 w 2338"/>
              <a:gd name="T13" fmla="*/ 2147483647 h 1504"/>
              <a:gd name="T14" fmla="*/ 103327200 w 2338"/>
              <a:gd name="T15" fmla="*/ 1572577500 h 1504"/>
              <a:gd name="T16" fmla="*/ 874495013 w 2338"/>
              <a:gd name="T17" fmla="*/ 347781563 h 1504"/>
              <a:gd name="T18" fmla="*/ 2147483647 w 2338"/>
              <a:gd name="T19" fmla="*/ 75604688 h 1504"/>
              <a:gd name="T20" fmla="*/ 2147483647 w 2338"/>
              <a:gd name="T21" fmla="*/ 0 h 15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38"/>
              <a:gd name="T34" fmla="*/ 0 h 1504"/>
              <a:gd name="T35" fmla="*/ 2338 w 2338"/>
              <a:gd name="T36" fmla="*/ 1504 h 15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38" h="1504">
                <a:moveTo>
                  <a:pt x="1271" y="0"/>
                </a:moveTo>
                <a:cubicBezTo>
                  <a:pt x="1459" y="15"/>
                  <a:pt x="1840" y="26"/>
                  <a:pt x="1996" y="184"/>
                </a:cubicBezTo>
                <a:cubicBezTo>
                  <a:pt x="2152" y="342"/>
                  <a:pt x="2338" y="822"/>
                  <a:pt x="2207" y="950"/>
                </a:cubicBezTo>
                <a:cubicBezTo>
                  <a:pt x="2076" y="1078"/>
                  <a:pt x="1426" y="883"/>
                  <a:pt x="1211" y="954"/>
                </a:cubicBezTo>
                <a:cubicBezTo>
                  <a:pt x="996" y="1025"/>
                  <a:pt x="1049" y="1286"/>
                  <a:pt x="917" y="1374"/>
                </a:cubicBezTo>
                <a:cubicBezTo>
                  <a:pt x="785" y="1462"/>
                  <a:pt x="555" y="1504"/>
                  <a:pt x="419" y="1482"/>
                </a:cubicBezTo>
                <a:cubicBezTo>
                  <a:pt x="283" y="1460"/>
                  <a:pt x="164" y="1385"/>
                  <a:pt x="101" y="1242"/>
                </a:cubicBezTo>
                <a:cubicBezTo>
                  <a:pt x="38" y="1099"/>
                  <a:pt x="0" y="808"/>
                  <a:pt x="41" y="624"/>
                </a:cubicBezTo>
                <a:cubicBezTo>
                  <a:pt x="82" y="440"/>
                  <a:pt x="210" y="237"/>
                  <a:pt x="347" y="138"/>
                </a:cubicBezTo>
                <a:cubicBezTo>
                  <a:pt x="484" y="39"/>
                  <a:pt x="709" y="53"/>
                  <a:pt x="863" y="30"/>
                </a:cubicBezTo>
                <a:cubicBezTo>
                  <a:pt x="1017" y="7"/>
                  <a:pt x="1186" y="6"/>
                  <a:pt x="1271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0665" name="Oval 68"/>
          <p:cNvSpPr>
            <a:spLocks noChangeAspect="1" noChangeArrowheads="1"/>
          </p:cNvSpPr>
          <p:nvPr/>
        </p:nvSpPr>
        <p:spPr bwMode="auto">
          <a:xfrm>
            <a:off x="8404226" y="3733801"/>
            <a:ext cx="366713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C</a:t>
            </a:r>
          </a:p>
        </p:txBody>
      </p:sp>
      <p:sp>
        <p:nvSpPr>
          <p:cNvPr id="70666" name="Oval 69"/>
          <p:cNvSpPr>
            <a:spLocks noChangeAspect="1" noChangeArrowheads="1"/>
          </p:cNvSpPr>
          <p:nvPr/>
        </p:nvSpPr>
        <p:spPr bwMode="auto">
          <a:xfrm>
            <a:off x="7031038" y="3733801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B</a:t>
            </a:r>
          </a:p>
        </p:txBody>
      </p:sp>
      <p:sp>
        <p:nvSpPr>
          <p:cNvPr id="70667" name="Oval 70"/>
          <p:cNvSpPr>
            <a:spLocks noChangeAspect="1" noChangeArrowheads="1"/>
          </p:cNvSpPr>
          <p:nvPr/>
        </p:nvSpPr>
        <p:spPr bwMode="auto">
          <a:xfrm>
            <a:off x="8402638" y="2927351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dirty="0">
                <a:solidFill>
                  <a:schemeClr val="tx2"/>
                </a:solidFill>
                <a:ea typeface="新細明體" pitchFamily="18" charset="-120"/>
              </a:rPr>
              <a:t>A</a:t>
            </a:r>
          </a:p>
        </p:txBody>
      </p:sp>
      <p:sp>
        <p:nvSpPr>
          <p:cNvPr id="70668" name="Oval 71"/>
          <p:cNvSpPr>
            <a:spLocks noChangeAspect="1" noChangeArrowheads="1"/>
          </p:cNvSpPr>
          <p:nvPr/>
        </p:nvSpPr>
        <p:spPr bwMode="auto">
          <a:xfrm>
            <a:off x="7640638" y="4541838"/>
            <a:ext cx="366712" cy="3667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E</a:t>
            </a:r>
          </a:p>
        </p:txBody>
      </p:sp>
      <p:cxnSp>
        <p:nvCxnSpPr>
          <p:cNvPr id="70669" name="AutoShape 72"/>
          <p:cNvCxnSpPr>
            <a:cxnSpLocks noChangeAspect="1" noChangeShapeType="1"/>
            <a:stCxn id="70667" idx="2"/>
            <a:endCxn id="70666" idx="0"/>
          </p:cNvCxnSpPr>
          <p:nvPr/>
        </p:nvCxnSpPr>
        <p:spPr bwMode="auto">
          <a:xfrm rot="10800000" flipV="1">
            <a:off x="7213600" y="3109913"/>
            <a:ext cx="1168400" cy="6032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0" name="AutoShape 73"/>
          <p:cNvCxnSpPr>
            <a:cxnSpLocks noChangeAspect="1" noChangeShapeType="1"/>
            <a:stCxn id="70668" idx="2"/>
            <a:endCxn id="70666" idx="4"/>
          </p:cNvCxnSpPr>
          <p:nvPr/>
        </p:nvCxnSpPr>
        <p:spPr bwMode="auto">
          <a:xfrm rot="10800000">
            <a:off x="7213600" y="4117976"/>
            <a:ext cx="406400" cy="606425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1" name="AutoShape 74"/>
          <p:cNvCxnSpPr>
            <a:cxnSpLocks noChangeAspect="1" noChangeShapeType="1"/>
            <a:stCxn id="70668" idx="6"/>
            <a:endCxn id="70665" idx="3"/>
          </p:cNvCxnSpPr>
          <p:nvPr/>
        </p:nvCxnSpPr>
        <p:spPr bwMode="auto">
          <a:xfrm flipV="1">
            <a:off x="8024813" y="4065588"/>
            <a:ext cx="431800" cy="658812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2" name="AutoShape 75"/>
          <p:cNvCxnSpPr>
            <a:cxnSpLocks noChangeAspect="1" noChangeShapeType="1"/>
            <a:stCxn id="70667" idx="4"/>
            <a:endCxn id="70665" idx="0"/>
          </p:cNvCxnSpPr>
          <p:nvPr/>
        </p:nvCxnSpPr>
        <p:spPr bwMode="auto">
          <a:xfrm>
            <a:off x="8585200" y="3311525"/>
            <a:ext cx="1588" cy="40163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3" name="AutoShape 76"/>
          <p:cNvCxnSpPr>
            <a:cxnSpLocks noChangeAspect="1" noChangeShapeType="1"/>
            <a:stCxn id="70666" idx="6"/>
            <a:endCxn id="70665" idx="2"/>
          </p:cNvCxnSpPr>
          <p:nvPr/>
        </p:nvCxnSpPr>
        <p:spPr bwMode="auto">
          <a:xfrm>
            <a:off x="7415214" y="3916363"/>
            <a:ext cx="9683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4" name="Oval 77"/>
          <p:cNvSpPr>
            <a:spLocks noChangeAspect="1" noChangeArrowheads="1"/>
          </p:cNvSpPr>
          <p:nvPr/>
        </p:nvSpPr>
        <p:spPr bwMode="auto">
          <a:xfrm>
            <a:off x="9766301" y="3733801"/>
            <a:ext cx="366713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dirty="0">
                <a:solidFill>
                  <a:schemeClr val="tx2"/>
                </a:solidFill>
                <a:ea typeface="新細明體" pitchFamily="18" charset="-120"/>
              </a:rPr>
              <a:t>D</a:t>
            </a:r>
          </a:p>
        </p:txBody>
      </p:sp>
      <p:cxnSp>
        <p:nvCxnSpPr>
          <p:cNvPr id="70675" name="AutoShape 78"/>
          <p:cNvCxnSpPr>
            <a:cxnSpLocks noChangeAspect="1" noChangeShapeType="1"/>
            <a:stCxn id="70678" idx="6"/>
            <a:endCxn id="70674" idx="4"/>
          </p:cNvCxnSpPr>
          <p:nvPr/>
        </p:nvCxnSpPr>
        <p:spPr bwMode="auto">
          <a:xfrm flipV="1">
            <a:off x="9529763" y="4117976"/>
            <a:ext cx="419100" cy="606425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6" name="AutoShape 79"/>
          <p:cNvCxnSpPr>
            <a:cxnSpLocks noChangeAspect="1" noChangeShapeType="1"/>
            <a:stCxn id="70674" idx="0"/>
            <a:endCxn id="70667" idx="6"/>
          </p:cNvCxnSpPr>
          <p:nvPr/>
        </p:nvCxnSpPr>
        <p:spPr bwMode="auto">
          <a:xfrm rot="5400000" flipH="1">
            <a:off x="9066213" y="2830513"/>
            <a:ext cx="603250" cy="11620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7" name="AutoShape 80"/>
          <p:cNvCxnSpPr>
            <a:cxnSpLocks noChangeAspect="1" noChangeShapeType="1"/>
            <a:stCxn id="70665" idx="6"/>
            <a:endCxn id="70674" idx="2"/>
          </p:cNvCxnSpPr>
          <p:nvPr/>
        </p:nvCxnSpPr>
        <p:spPr bwMode="auto">
          <a:xfrm>
            <a:off x="8788401" y="3916363"/>
            <a:ext cx="957263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8" name="Oval 81"/>
          <p:cNvSpPr>
            <a:spLocks noChangeAspect="1" noChangeArrowheads="1"/>
          </p:cNvSpPr>
          <p:nvPr/>
        </p:nvSpPr>
        <p:spPr bwMode="auto">
          <a:xfrm>
            <a:off x="9155113" y="454183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F</a:t>
            </a:r>
          </a:p>
        </p:txBody>
      </p:sp>
      <p:cxnSp>
        <p:nvCxnSpPr>
          <p:cNvPr id="70679" name="AutoShape 82"/>
          <p:cNvCxnSpPr>
            <a:cxnSpLocks noChangeAspect="1" noChangeShapeType="1"/>
            <a:stCxn id="70665" idx="5"/>
            <a:endCxn id="70678" idx="2"/>
          </p:cNvCxnSpPr>
          <p:nvPr/>
        </p:nvCxnSpPr>
        <p:spPr bwMode="auto">
          <a:xfrm rot="16200000" flipH="1">
            <a:off x="8601076" y="4181476"/>
            <a:ext cx="658812" cy="427037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80" name="Text Box 83"/>
          <p:cNvSpPr txBox="1">
            <a:spLocks noChangeArrowheads="1"/>
          </p:cNvSpPr>
          <p:nvPr/>
        </p:nvSpPr>
        <p:spPr bwMode="auto">
          <a:xfrm>
            <a:off x="8637588" y="26987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</a:rPr>
              <a:t>0</a:t>
            </a:r>
          </a:p>
        </p:txBody>
      </p:sp>
      <p:sp>
        <p:nvSpPr>
          <p:cNvPr id="70681" name="Text Box 84"/>
          <p:cNvSpPr txBox="1">
            <a:spLocks noChangeArrowheads="1"/>
          </p:cNvSpPr>
          <p:nvPr/>
        </p:nvSpPr>
        <p:spPr bwMode="auto">
          <a:xfrm>
            <a:off x="10028238" y="3525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 dirty="0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70682" name="Text Box 85"/>
          <p:cNvSpPr txBox="1">
            <a:spLocks noChangeArrowheads="1"/>
          </p:cNvSpPr>
          <p:nvPr/>
        </p:nvSpPr>
        <p:spPr bwMode="auto">
          <a:xfrm>
            <a:off x="8669338" y="3525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0683" name="Text Box 86"/>
          <p:cNvSpPr txBox="1">
            <a:spLocks noChangeArrowheads="1"/>
          </p:cNvSpPr>
          <p:nvPr/>
        </p:nvSpPr>
        <p:spPr bwMode="auto">
          <a:xfrm>
            <a:off x="7297738" y="3525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70684" name="Text Box 87"/>
          <p:cNvSpPr txBox="1">
            <a:spLocks noChangeArrowheads="1"/>
          </p:cNvSpPr>
          <p:nvPr/>
        </p:nvSpPr>
        <p:spPr bwMode="auto">
          <a:xfrm>
            <a:off x="7512050" y="42497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0685" name="Text Box 88"/>
          <p:cNvSpPr txBox="1">
            <a:spLocks noChangeArrowheads="1"/>
          </p:cNvSpPr>
          <p:nvPr/>
        </p:nvSpPr>
        <p:spPr bwMode="auto">
          <a:xfrm>
            <a:off x="9297988" y="4221163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30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70686" name="Text Box 89"/>
          <p:cNvSpPr txBox="1">
            <a:spLocks noChangeArrowheads="1"/>
          </p:cNvSpPr>
          <p:nvPr/>
        </p:nvSpPr>
        <p:spPr bwMode="auto">
          <a:xfrm>
            <a:off x="9475788" y="294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4</a:t>
            </a:r>
          </a:p>
        </p:txBody>
      </p:sp>
      <p:sp>
        <p:nvSpPr>
          <p:cNvPr id="70687" name="Text Box 90"/>
          <p:cNvSpPr txBox="1">
            <a:spLocks noChangeArrowheads="1"/>
          </p:cNvSpPr>
          <p:nvPr/>
        </p:nvSpPr>
        <p:spPr bwMode="auto">
          <a:xfrm>
            <a:off x="7335838" y="30035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8</a:t>
            </a:r>
          </a:p>
        </p:txBody>
      </p:sp>
      <p:sp>
        <p:nvSpPr>
          <p:cNvPr id="70688" name="Text Box 91"/>
          <p:cNvSpPr txBox="1">
            <a:spLocks noChangeArrowheads="1"/>
          </p:cNvSpPr>
          <p:nvPr/>
        </p:nvSpPr>
        <p:spPr bwMode="auto">
          <a:xfrm>
            <a:off x="7716838" y="36131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7</a:t>
            </a:r>
          </a:p>
        </p:txBody>
      </p:sp>
      <p:sp>
        <p:nvSpPr>
          <p:cNvPr id="70689" name="Text Box 92"/>
          <p:cNvSpPr txBox="1">
            <a:spLocks noChangeArrowheads="1"/>
          </p:cNvSpPr>
          <p:nvPr/>
        </p:nvSpPr>
        <p:spPr bwMode="auto">
          <a:xfrm>
            <a:off x="9164638" y="36131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rPr>
              <a:t>1</a:t>
            </a:r>
          </a:p>
        </p:txBody>
      </p:sp>
      <p:sp>
        <p:nvSpPr>
          <p:cNvPr id="70690" name="Text Box 93"/>
          <p:cNvSpPr txBox="1">
            <a:spLocks noChangeArrowheads="1"/>
          </p:cNvSpPr>
          <p:nvPr/>
        </p:nvSpPr>
        <p:spPr bwMode="auto">
          <a:xfrm>
            <a:off x="7031038" y="44132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70691" name="Text Box 94"/>
          <p:cNvSpPr txBox="1">
            <a:spLocks noChangeArrowheads="1"/>
          </p:cNvSpPr>
          <p:nvPr/>
        </p:nvSpPr>
        <p:spPr bwMode="auto">
          <a:xfrm>
            <a:off x="9774238" y="44132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rPr>
              <a:t>5</a:t>
            </a:r>
          </a:p>
        </p:txBody>
      </p:sp>
      <p:sp>
        <p:nvSpPr>
          <p:cNvPr id="70692" name="Text Box 95"/>
          <p:cNvSpPr txBox="1">
            <a:spLocks noChangeArrowheads="1"/>
          </p:cNvSpPr>
          <p:nvPr/>
        </p:nvSpPr>
        <p:spPr bwMode="auto">
          <a:xfrm>
            <a:off x="8250238" y="33083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70693" name="Text Box 96"/>
          <p:cNvSpPr txBox="1">
            <a:spLocks noChangeArrowheads="1"/>
          </p:cNvSpPr>
          <p:nvPr/>
        </p:nvSpPr>
        <p:spPr bwMode="auto">
          <a:xfrm>
            <a:off x="8097838" y="41465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rPr>
              <a:t>3</a:t>
            </a:r>
          </a:p>
        </p:txBody>
      </p:sp>
      <p:sp>
        <p:nvSpPr>
          <p:cNvPr id="70694" name="Text Box 97"/>
          <p:cNvSpPr txBox="1">
            <a:spLocks noChangeArrowheads="1"/>
          </p:cNvSpPr>
          <p:nvPr/>
        </p:nvSpPr>
        <p:spPr bwMode="auto">
          <a:xfrm>
            <a:off x="8745538" y="41465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477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Why It Doesn’t Work for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Negative-Weight Edges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Dijkstra’s algorithm is based on the greedy method. It adds vertices by increasing distance.</a:t>
            </a:r>
          </a:p>
          <a:p>
            <a:pPr lvl="1"/>
            <a:r>
              <a:rPr lang="en-US" dirty="0"/>
              <a:t>If a node with a negative incident edge were to be added late to the cloud, it could mess up distances for vertices already in the cloud. 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452705" y="120253"/>
            <a:ext cx="1630363" cy="1815307"/>
            <a:chOff x="9452705" y="120253"/>
            <a:chExt cx="1630363" cy="1815307"/>
          </a:xfrm>
        </p:grpSpPr>
        <p:pic>
          <p:nvPicPr>
            <p:cNvPr id="71685" name="Picture 35" descr="j02321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640" y="140097"/>
              <a:ext cx="963612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86" name="Picture 36" descr="NA0159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2705" y="120253"/>
              <a:ext cx="1630363" cy="165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688" name="Text Box 38"/>
              <p:cNvSpPr txBox="1">
                <a:spLocks noChangeArrowheads="1"/>
              </p:cNvSpPr>
              <p:nvPr/>
            </p:nvSpPr>
            <p:spPr bwMode="auto">
              <a:xfrm>
                <a:off x="10082060" y="3138488"/>
                <a:ext cx="1944687" cy="163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2000" dirty="0" smtClean="0">
                    <a:ea typeface="新細明體" pitchFamily="18" charset="-120"/>
                  </a:rPr>
                  <a:t>C’s true distance is 1, but it is already in the cloud with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𝐶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=2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!</a:t>
                </a:r>
              </a:p>
            </p:txBody>
          </p:sp>
        </mc:Choice>
        <mc:Fallback xmlns="">
          <p:sp>
            <p:nvSpPr>
              <p:cNvPr id="7168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2060" y="3138488"/>
                <a:ext cx="1944687" cy="1631216"/>
              </a:xfrm>
              <a:prstGeom prst="rect">
                <a:avLst/>
              </a:prstGeom>
              <a:blipFill rotWithShape="0">
                <a:blip r:embed="rId4"/>
                <a:stretch>
                  <a:fillRect l="-3448" t="-2247" r="-5956" b="-59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89" name="Line 39"/>
          <p:cNvSpPr>
            <a:spLocks noChangeShapeType="1"/>
          </p:cNvSpPr>
          <p:nvPr/>
        </p:nvSpPr>
        <p:spPr bwMode="auto">
          <a:xfrm flipH="1">
            <a:off x="9046312" y="4014788"/>
            <a:ext cx="611187" cy="10271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06" name="AutoShape 56"/>
          <p:cNvSpPr>
            <a:spLocks noChangeArrowheads="1"/>
          </p:cNvSpPr>
          <p:nvPr/>
        </p:nvSpPr>
        <p:spPr bwMode="auto">
          <a:xfrm rot="5400000">
            <a:off x="8327174" y="3619501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6950811" y="1412875"/>
            <a:ext cx="3336126" cy="2220914"/>
            <a:chOff x="6950811" y="1412875"/>
            <a:chExt cx="3336126" cy="2220914"/>
          </a:xfrm>
        </p:grpSpPr>
        <p:sp>
          <p:nvSpPr>
            <p:cNvPr id="71690" name="Freeform 40"/>
            <p:cNvSpPr>
              <a:spLocks/>
            </p:cNvSpPr>
            <p:nvPr/>
          </p:nvSpPr>
          <p:spPr bwMode="auto">
            <a:xfrm>
              <a:off x="8047774" y="1412875"/>
              <a:ext cx="1044575" cy="736600"/>
            </a:xfrm>
            <a:custGeom>
              <a:avLst/>
              <a:gdLst>
                <a:gd name="T0" fmla="*/ 829132200 w 658"/>
                <a:gd name="T1" fmla="*/ 32762825 h 464"/>
                <a:gd name="T2" fmla="*/ 1645662825 w 658"/>
                <a:gd name="T3" fmla="*/ 652721263 h 464"/>
                <a:gd name="T4" fmla="*/ 753527513 w 658"/>
                <a:gd name="T5" fmla="*/ 1136591263 h 464"/>
                <a:gd name="T6" fmla="*/ 12601575 w 658"/>
                <a:gd name="T7" fmla="*/ 456149075 h 464"/>
                <a:gd name="T8" fmla="*/ 829132200 w 658"/>
                <a:gd name="T9" fmla="*/ 32762825 h 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464"/>
                <a:gd name="T17" fmla="*/ 658 w 658"/>
                <a:gd name="T18" fmla="*/ 464 h 4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464">
                  <a:moveTo>
                    <a:pt x="329" y="13"/>
                  </a:moveTo>
                  <a:cubicBezTo>
                    <a:pt x="437" y="26"/>
                    <a:pt x="658" y="186"/>
                    <a:pt x="653" y="259"/>
                  </a:cubicBezTo>
                  <a:cubicBezTo>
                    <a:pt x="647" y="328"/>
                    <a:pt x="407" y="464"/>
                    <a:pt x="299" y="451"/>
                  </a:cubicBezTo>
                  <a:cubicBezTo>
                    <a:pt x="191" y="438"/>
                    <a:pt x="0" y="254"/>
                    <a:pt x="5" y="181"/>
                  </a:cubicBezTo>
                  <a:cubicBezTo>
                    <a:pt x="10" y="108"/>
                    <a:pt x="221" y="0"/>
                    <a:pt x="329" y="1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1691" name="Oval 41"/>
            <p:cNvSpPr>
              <a:spLocks noChangeAspect="1" noChangeArrowheads="1"/>
            </p:cNvSpPr>
            <p:nvPr/>
          </p:nvSpPr>
          <p:spPr bwMode="auto">
            <a:xfrm>
              <a:off x="8323999" y="245903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C</a:t>
              </a:r>
            </a:p>
          </p:txBody>
        </p:sp>
        <p:sp>
          <p:nvSpPr>
            <p:cNvPr id="71692" name="Oval 42"/>
            <p:cNvSpPr>
              <a:spLocks noChangeAspect="1" noChangeArrowheads="1"/>
            </p:cNvSpPr>
            <p:nvPr/>
          </p:nvSpPr>
          <p:spPr bwMode="auto">
            <a:xfrm>
              <a:off x="6950811" y="245903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B</a:t>
              </a:r>
            </a:p>
          </p:txBody>
        </p:sp>
        <p:sp>
          <p:nvSpPr>
            <p:cNvPr id="71693" name="Oval 43"/>
            <p:cNvSpPr>
              <a:spLocks noChangeAspect="1" noChangeArrowheads="1"/>
            </p:cNvSpPr>
            <p:nvPr/>
          </p:nvSpPr>
          <p:spPr bwMode="auto">
            <a:xfrm>
              <a:off x="8322411" y="16525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71694" name="Oval 44"/>
            <p:cNvSpPr>
              <a:spLocks noChangeAspect="1" noChangeArrowheads="1"/>
            </p:cNvSpPr>
            <p:nvPr/>
          </p:nvSpPr>
          <p:spPr bwMode="auto">
            <a:xfrm>
              <a:off x="7560411" y="326707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71695" name="AutoShape 45"/>
            <p:cNvCxnSpPr>
              <a:cxnSpLocks noChangeAspect="1" noChangeShapeType="1"/>
              <a:stCxn id="71693" idx="2"/>
              <a:endCxn id="71692" idx="0"/>
            </p:cNvCxnSpPr>
            <p:nvPr/>
          </p:nvCxnSpPr>
          <p:spPr bwMode="auto">
            <a:xfrm rot="10800000" flipV="1">
              <a:off x="7133373" y="1835151"/>
              <a:ext cx="1169988" cy="614363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6" name="AutoShape 46"/>
            <p:cNvCxnSpPr>
              <a:cxnSpLocks noChangeAspect="1" noChangeShapeType="1"/>
              <a:stCxn id="71694" idx="2"/>
              <a:endCxn id="71692" idx="4"/>
            </p:cNvCxnSpPr>
            <p:nvPr/>
          </p:nvCxnSpPr>
          <p:spPr bwMode="auto">
            <a:xfrm rot="10800000">
              <a:off x="7133374" y="2835276"/>
              <a:ext cx="417513" cy="61436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7" name="AutoShape 47"/>
            <p:cNvCxnSpPr>
              <a:cxnSpLocks noChangeAspect="1" noChangeShapeType="1"/>
              <a:stCxn id="71694" idx="6"/>
              <a:endCxn id="71691" idx="3"/>
            </p:cNvCxnSpPr>
            <p:nvPr/>
          </p:nvCxnSpPr>
          <p:spPr bwMode="auto">
            <a:xfrm flipV="1">
              <a:off x="7936648" y="2781300"/>
              <a:ext cx="439738" cy="668338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8" name="AutoShape 48"/>
            <p:cNvCxnSpPr>
              <a:cxnSpLocks noChangeAspect="1" noChangeShapeType="1"/>
              <a:stCxn id="71693" idx="4"/>
              <a:endCxn id="71691" idx="0"/>
            </p:cNvCxnSpPr>
            <p:nvPr/>
          </p:nvCxnSpPr>
          <p:spPr bwMode="auto">
            <a:xfrm>
              <a:off x="8504973" y="2038351"/>
              <a:ext cx="1588" cy="41116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9" name="AutoShape 49"/>
            <p:cNvCxnSpPr>
              <a:cxnSpLocks noChangeAspect="1" noChangeShapeType="1"/>
              <a:stCxn id="71692" idx="6"/>
              <a:endCxn id="71691" idx="2"/>
            </p:cNvCxnSpPr>
            <p:nvPr/>
          </p:nvCxnSpPr>
          <p:spPr bwMode="auto">
            <a:xfrm>
              <a:off x="7327049" y="2641600"/>
              <a:ext cx="9874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00" name="Oval 50"/>
            <p:cNvSpPr>
              <a:spLocks noChangeAspect="1" noChangeArrowheads="1"/>
            </p:cNvSpPr>
            <p:nvPr/>
          </p:nvSpPr>
          <p:spPr bwMode="auto">
            <a:xfrm>
              <a:off x="9686074" y="245903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D</a:t>
              </a:r>
            </a:p>
          </p:txBody>
        </p:sp>
        <p:cxnSp>
          <p:nvCxnSpPr>
            <p:cNvPr id="71701" name="AutoShape 51"/>
            <p:cNvCxnSpPr>
              <a:cxnSpLocks noChangeAspect="1" noChangeShapeType="1"/>
              <a:stCxn id="71704" idx="6"/>
              <a:endCxn id="71700" idx="4"/>
            </p:cNvCxnSpPr>
            <p:nvPr/>
          </p:nvCxnSpPr>
          <p:spPr bwMode="auto">
            <a:xfrm flipV="1">
              <a:off x="9451124" y="2835276"/>
              <a:ext cx="417513" cy="61436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2" name="AutoShape 52"/>
            <p:cNvCxnSpPr>
              <a:cxnSpLocks noChangeAspect="1" noChangeShapeType="1"/>
              <a:stCxn id="71700" idx="0"/>
              <a:endCxn id="71693" idx="6"/>
            </p:cNvCxnSpPr>
            <p:nvPr/>
          </p:nvCxnSpPr>
          <p:spPr bwMode="auto">
            <a:xfrm rot="5400000" flipH="1">
              <a:off x="8981224" y="1562101"/>
              <a:ext cx="614363" cy="1160463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3" name="AutoShape 53"/>
            <p:cNvCxnSpPr>
              <a:cxnSpLocks noChangeAspect="1" noChangeShapeType="1"/>
              <a:stCxn id="71691" idx="6"/>
              <a:endCxn id="71700" idx="2"/>
            </p:cNvCxnSpPr>
            <p:nvPr/>
          </p:nvCxnSpPr>
          <p:spPr bwMode="auto">
            <a:xfrm>
              <a:off x="8700236" y="2641600"/>
              <a:ext cx="9763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04" name="Oval 54"/>
            <p:cNvSpPr>
              <a:spLocks noChangeAspect="1" noChangeArrowheads="1"/>
            </p:cNvSpPr>
            <p:nvPr/>
          </p:nvSpPr>
          <p:spPr bwMode="auto">
            <a:xfrm>
              <a:off x="9074886" y="326707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cxnSp>
          <p:nvCxnSpPr>
            <p:cNvPr id="71705" name="AutoShape 55"/>
            <p:cNvCxnSpPr>
              <a:cxnSpLocks noChangeAspect="1" noChangeShapeType="1"/>
              <a:stCxn id="71691" idx="5"/>
              <a:endCxn id="71704" idx="2"/>
            </p:cNvCxnSpPr>
            <p:nvPr/>
          </p:nvCxnSpPr>
          <p:spPr bwMode="auto">
            <a:xfrm rot="16200000" flipH="1">
              <a:off x="8516880" y="2901157"/>
              <a:ext cx="668338" cy="428625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07" name="Text Box 57"/>
            <p:cNvSpPr txBox="1">
              <a:spLocks noChangeArrowheads="1"/>
            </p:cNvSpPr>
            <p:nvPr/>
          </p:nvSpPr>
          <p:spPr bwMode="auto">
            <a:xfrm>
              <a:off x="8557361" y="14239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 dirty="0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71708" name="Text Box 58"/>
            <p:cNvSpPr txBox="1">
              <a:spLocks noChangeArrowheads="1"/>
            </p:cNvSpPr>
            <p:nvPr/>
          </p:nvSpPr>
          <p:spPr bwMode="auto">
            <a:xfrm>
              <a:off x="9909911" y="2109788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3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71709" name="Text Box 59"/>
            <p:cNvSpPr txBox="1">
              <a:spLocks noChangeArrowheads="1"/>
            </p:cNvSpPr>
            <p:nvPr/>
          </p:nvSpPr>
          <p:spPr bwMode="auto">
            <a:xfrm>
              <a:off x="8551011" y="2109788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3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71710" name="Text Box 60"/>
            <p:cNvSpPr txBox="1">
              <a:spLocks noChangeArrowheads="1"/>
            </p:cNvSpPr>
            <p:nvPr/>
          </p:nvSpPr>
          <p:spPr bwMode="auto">
            <a:xfrm>
              <a:off x="7179411" y="2103438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3000" b="1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71711" name="Text Box 61"/>
            <p:cNvSpPr txBox="1">
              <a:spLocks noChangeArrowheads="1"/>
            </p:cNvSpPr>
            <p:nvPr/>
          </p:nvSpPr>
          <p:spPr bwMode="auto">
            <a:xfrm>
              <a:off x="7408011" y="2970213"/>
              <a:ext cx="3476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71712" name="Text Box 62"/>
            <p:cNvSpPr txBox="1">
              <a:spLocks noChangeArrowheads="1"/>
            </p:cNvSpPr>
            <p:nvPr/>
          </p:nvSpPr>
          <p:spPr bwMode="auto">
            <a:xfrm>
              <a:off x="9270149" y="2970213"/>
              <a:ext cx="3476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71713" name="Text Box 63"/>
            <p:cNvSpPr txBox="1">
              <a:spLocks noChangeArrowheads="1"/>
            </p:cNvSpPr>
            <p:nvPr/>
          </p:nvSpPr>
          <p:spPr bwMode="auto">
            <a:xfrm>
              <a:off x="9395561" y="1666876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71714" name="Text Box 64"/>
            <p:cNvSpPr txBox="1">
              <a:spLocks noChangeArrowheads="1"/>
            </p:cNvSpPr>
            <p:nvPr/>
          </p:nvSpPr>
          <p:spPr bwMode="auto">
            <a:xfrm>
              <a:off x="7255611" y="17287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71715" name="Text Box 65"/>
            <p:cNvSpPr txBox="1">
              <a:spLocks noChangeArrowheads="1"/>
            </p:cNvSpPr>
            <p:nvPr/>
          </p:nvSpPr>
          <p:spPr bwMode="auto">
            <a:xfrm>
              <a:off x="7636611" y="23383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71716" name="Text Box 66"/>
            <p:cNvSpPr txBox="1">
              <a:spLocks noChangeArrowheads="1"/>
            </p:cNvSpPr>
            <p:nvPr/>
          </p:nvSpPr>
          <p:spPr bwMode="auto">
            <a:xfrm>
              <a:off x="9046311" y="2338388"/>
              <a:ext cx="374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-3</a:t>
              </a:r>
            </a:p>
          </p:txBody>
        </p:sp>
        <p:sp>
          <p:nvSpPr>
            <p:cNvPr id="71717" name="Text Box 67"/>
            <p:cNvSpPr txBox="1">
              <a:spLocks noChangeArrowheads="1"/>
            </p:cNvSpPr>
            <p:nvPr/>
          </p:nvSpPr>
          <p:spPr bwMode="auto">
            <a:xfrm>
              <a:off x="6950811" y="31384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71718" name="Text Box 68"/>
            <p:cNvSpPr txBox="1">
              <a:spLocks noChangeArrowheads="1"/>
            </p:cNvSpPr>
            <p:nvPr/>
          </p:nvSpPr>
          <p:spPr bwMode="auto">
            <a:xfrm>
              <a:off x="9694011" y="31384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71719" name="Text Box 69"/>
            <p:cNvSpPr txBox="1">
              <a:spLocks noChangeArrowheads="1"/>
            </p:cNvSpPr>
            <p:nvPr/>
          </p:nvSpPr>
          <p:spPr bwMode="auto">
            <a:xfrm>
              <a:off x="8170011" y="20335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71720" name="Text Box 70"/>
            <p:cNvSpPr txBox="1">
              <a:spLocks noChangeArrowheads="1"/>
            </p:cNvSpPr>
            <p:nvPr/>
          </p:nvSpPr>
          <p:spPr bwMode="auto">
            <a:xfrm>
              <a:off x="8017611" y="28717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71721" name="Text Box 71"/>
            <p:cNvSpPr txBox="1">
              <a:spLocks noChangeArrowheads="1"/>
            </p:cNvSpPr>
            <p:nvPr/>
          </p:nvSpPr>
          <p:spPr bwMode="auto">
            <a:xfrm>
              <a:off x="8665311" y="28717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  <p:sp>
        <p:nvSpPr>
          <p:cNvPr id="71738" name="Text Box 88"/>
          <p:cNvSpPr txBox="1">
            <a:spLocks noChangeArrowheads="1"/>
          </p:cNvSpPr>
          <p:nvPr/>
        </p:nvSpPr>
        <p:spPr bwMode="auto">
          <a:xfrm>
            <a:off x="8538311" y="41021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</a:rPr>
              <a:t>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31761" y="4127500"/>
            <a:ext cx="3336126" cy="2184400"/>
            <a:chOff x="6931761" y="4127500"/>
            <a:chExt cx="3336126" cy="2184400"/>
          </a:xfrm>
        </p:grpSpPr>
        <p:sp>
          <p:nvSpPr>
            <p:cNvPr id="71722" name="Freeform 72"/>
            <p:cNvSpPr>
              <a:spLocks/>
            </p:cNvSpPr>
            <p:nvPr/>
          </p:nvSpPr>
          <p:spPr bwMode="auto">
            <a:xfrm>
              <a:off x="7992211" y="4127500"/>
              <a:ext cx="1073150" cy="1536700"/>
            </a:xfrm>
            <a:custGeom>
              <a:avLst/>
              <a:gdLst>
                <a:gd name="T0" fmla="*/ 932457813 w 676"/>
                <a:gd name="T1" fmla="*/ 17641888 h 968"/>
                <a:gd name="T2" fmla="*/ 1612900000 w 676"/>
                <a:gd name="T3" fmla="*/ 456149075 h 968"/>
                <a:gd name="T4" fmla="*/ 1476811563 w 676"/>
                <a:gd name="T5" fmla="*/ 1665824075 h 968"/>
                <a:gd name="T6" fmla="*/ 796369375 w 676"/>
                <a:gd name="T7" fmla="*/ 2147483647 h 968"/>
                <a:gd name="T8" fmla="*/ 146169063 w 676"/>
                <a:gd name="T9" fmla="*/ 1559977513 h 968"/>
                <a:gd name="T10" fmla="*/ 131048125 w 676"/>
                <a:gd name="T11" fmla="*/ 350302513 h 968"/>
                <a:gd name="T12" fmla="*/ 932457813 w 676"/>
                <a:gd name="T13" fmla="*/ 17641888 h 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6"/>
                <a:gd name="T22" fmla="*/ 0 h 968"/>
                <a:gd name="T23" fmla="*/ 676 w 676"/>
                <a:gd name="T24" fmla="*/ 968 h 9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6" h="968">
                  <a:moveTo>
                    <a:pt x="370" y="7"/>
                  </a:moveTo>
                  <a:cubicBezTo>
                    <a:pt x="468" y="14"/>
                    <a:pt x="604" y="72"/>
                    <a:pt x="640" y="181"/>
                  </a:cubicBezTo>
                  <a:cubicBezTo>
                    <a:pt x="676" y="290"/>
                    <a:pt x="640" y="531"/>
                    <a:pt x="586" y="661"/>
                  </a:cubicBezTo>
                  <a:cubicBezTo>
                    <a:pt x="532" y="791"/>
                    <a:pt x="404" y="968"/>
                    <a:pt x="316" y="961"/>
                  </a:cubicBezTo>
                  <a:cubicBezTo>
                    <a:pt x="228" y="954"/>
                    <a:pt x="102" y="756"/>
                    <a:pt x="58" y="619"/>
                  </a:cubicBezTo>
                  <a:cubicBezTo>
                    <a:pt x="14" y="482"/>
                    <a:pt x="0" y="241"/>
                    <a:pt x="52" y="139"/>
                  </a:cubicBezTo>
                  <a:cubicBezTo>
                    <a:pt x="104" y="37"/>
                    <a:pt x="272" y="0"/>
                    <a:pt x="370" y="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1723" name="Oval 73"/>
            <p:cNvSpPr>
              <a:spLocks noChangeAspect="1" noChangeArrowheads="1"/>
            </p:cNvSpPr>
            <p:nvPr/>
          </p:nvSpPr>
          <p:spPr bwMode="auto">
            <a:xfrm>
              <a:off x="8304949" y="51371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71724" name="Oval 74"/>
            <p:cNvSpPr>
              <a:spLocks noChangeAspect="1" noChangeArrowheads="1"/>
            </p:cNvSpPr>
            <p:nvPr/>
          </p:nvSpPr>
          <p:spPr bwMode="auto">
            <a:xfrm>
              <a:off x="6931761" y="51371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B</a:t>
              </a:r>
            </a:p>
          </p:txBody>
        </p:sp>
        <p:sp>
          <p:nvSpPr>
            <p:cNvPr id="71725" name="Oval 75"/>
            <p:cNvSpPr>
              <a:spLocks noChangeAspect="1" noChangeArrowheads="1"/>
            </p:cNvSpPr>
            <p:nvPr/>
          </p:nvSpPr>
          <p:spPr bwMode="auto">
            <a:xfrm>
              <a:off x="8303361" y="43307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71726" name="Oval 76"/>
            <p:cNvSpPr>
              <a:spLocks noChangeAspect="1" noChangeArrowheads="1"/>
            </p:cNvSpPr>
            <p:nvPr/>
          </p:nvSpPr>
          <p:spPr bwMode="auto">
            <a:xfrm>
              <a:off x="7541361" y="594518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71727" name="AutoShape 77"/>
            <p:cNvCxnSpPr>
              <a:cxnSpLocks noChangeAspect="1" noChangeShapeType="1"/>
              <a:stCxn id="71725" idx="2"/>
              <a:endCxn id="71724" idx="0"/>
            </p:cNvCxnSpPr>
            <p:nvPr/>
          </p:nvCxnSpPr>
          <p:spPr bwMode="auto">
            <a:xfrm rot="10800000" flipV="1">
              <a:off x="7114323" y="4513263"/>
              <a:ext cx="1169988" cy="614362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28" name="AutoShape 78"/>
            <p:cNvCxnSpPr>
              <a:cxnSpLocks noChangeAspect="1" noChangeShapeType="1"/>
              <a:stCxn id="71726" idx="2"/>
              <a:endCxn id="71724" idx="4"/>
            </p:cNvCxnSpPr>
            <p:nvPr/>
          </p:nvCxnSpPr>
          <p:spPr bwMode="auto">
            <a:xfrm rot="10800000">
              <a:off x="7114324" y="5513388"/>
              <a:ext cx="417513" cy="61436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29" name="AutoShape 79"/>
            <p:cNvCxnSpPr>
              <a:cxnSpLocks noChangeAspect="1" noChangeShapeType="1"/>
              <a:stCxn id="71726" idx="6"/>
              <a:endCxn id="71723" idx="3"/>
            </p:cNvCxnSpPr>
            <p:nvPr/>
          </p:nvCxnSpPr>
          <p:spPr bwMode="auto">
            <a:xfrm flipV="1">
              <a:off x="7917598" y="5468938"/>
              <a:ext cx="439738" cy="658812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30" name="AutoShape 80"/>
            <p:cNvCxnSpPr>
              <a:cxnSpLocks noChangeAspect="1" noChangeShapeType="1"/>
              <a:stCxn id="71725" idx="4"/>
              <a:endCxn id="71723" idx="0"/>
            </p:cNvCxnSpPr>
            <p:nvPr/>
          </p:nvCxnSpPr>
          <p:spPr bwMode="auto">
            <a:xfrm>
              <a:off x="8485923" y="4716464"/>
              <a:ext cx="1588" cy="40163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31" name="AutoShape 81"/>
            <p:cNvCxnSpPr>
              <a:cxnSpLocks noChangeAspect="1" noChangeShapeType="1"/>
              <a:stCxn id="71724" idx="6"/>
              <a:endCxn id="71723" idx="2"/>
            </p:cNvCxnSpPr>
            <p:nvPr/>
          </p:nvCxnSpPr>
          <p:spPr bwMode="auto">
            <a:xfrm>
              <a:off x="7307998" y="5319713"/>
              <a:ext cx="9779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32" name="Oval 82"/>
            <p:cNvSpPr>
              <a:spLocks noChangeAspect="1" noChangeArrowheads="1"/>
            </p:cNvSpPr>
            <p:nvPr/>
          </p:nvSpPr>
          <p:spPr bwMode="auto">
            <a:xfrm>
              <a:off x="9667024" y="51371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D</a:t>
              </a:r>
            </a:p>
          </p:txBody>
        </p:sp>
        <p:cxnSp>
          <p:nvCxnSpPr>
            <p:cNvPr id="71733" name="AutoShape 83"/>
            <p:cNvCxnSpPr>
              <a:cxnSpLocks noChangeAspect="1" noChangeShapeType="1"/>
              <a:stCxn id="71736" idx="6"/>
              <a:endCxn id="71732" idx="4"/>
            </p:cNvCxnSpPr>
            <p:nvPr/>
          </p:nvCxnSpPr>
          <p:spPr bwMode="auto">
            <a:xfrm flipV="1">
              <a:off x="9432074" y="5513388"/>
              <a:ext cx="417513" cy="61436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34" name="AutoShape 84"/>
            <p:cNvCxnSpPr>
              <a:cxnSpLocks noChangeAspect="1" noChangeShapeType="1"/>
              <a:stCxn id="71732" idx="0"/>
              <a:endCxn id="71725" idx="6"/>
            </p:cNvCxnSpPr>
            <p:nvPr/>
          </p:nvCxnSpPr>
          <p:spPr bwMode="auto">
            <a:xfrm rot="5400000" flipH="1">
              <a:off x="8962174" y="4240213"/>
              <a:ext cx="614362" cy="1160463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35" name="AutoShape 85"/>
            <p:cNvCxnSpPr>
              <a:cxnSpLocks noChangeAspect="1" noChangeShapeType="1"/>
              <a:stCxn id="71723" idx="6"/>
              <a:endCxn id="71732" idx="2"/>
            </p:cNvCxnSpPr>
            <p:nvPr/>
          </p:nvCxnSpPr>
          <p:spPr bwMode="auto">
            <a:xfrm>
              <a:off x="8690712" y="5319713"/>
              <a:ext cx="966787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36" name="Oval 86"/>
            <p:cNvSpPr>
              <a:spLocks noChangeAspect="1" noChangeArrowheads="1"/>
            </p:cNvSpPr>
            <p:nvPr/>
          </p:nvSpPr>
          <p:spPr bwMode="auto">
            <a:xfrm>
              <a:off x="9055836" y="594518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cxnSp>
          <p:nvCxnSpPr>
            <p:cNvPr id="71737" name="AutoShape 87"/>
            <p:cNvCxnSpPr>
              <a:cxnSpLocks noChangeAspect="1" noChangeShapeType="1"/>
              <a:stCxn id="71723" idx="5"/>
              <a:endCxn id="71736" idx="2"/>
            </p:cNvCxnSpPr>
            <p:nvPr/>
          </p:nvCxnSpPr>
          <p:spPr bwMode="auto">
            <a:xfrm rot="16200000" flipH="1">
              <a:off x="8502593" y="5584032"/>
              <a:ext cx="658812" cy="428625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39" name="Text Box 89"/>
            <p:cNvSpPr txBox="1">
              <a:spLocks noChangeArrowheads="1"/>
            </p:cNvSpPr>
            <p:nvPr/>
          </p:nvSpPr>
          <p:spPr bwMode="auto">
            <a:xfrm>
              <a:off x="9890861" y="4845050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3000" b="1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0</a:t>
              </a:r>
            </a:p>
          </p:txBody>
        </p:sp>
        <p:sp>
          <p:nvSpPr>
            <p:cNvPr id="71740" name="Text Box 90"/>
            <p:cNvSpPr txBox="1">
              <a:spLocks noChangeArrowheads="1"/>
            </p:cNvSpPr>
            <p:nvPr/>
          </p:nvSpPr>
          <p:spPr bwMode="auto">
            <a:xfrm>
              <a:off x="8570061" y="49291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71741" name="Text Box 91"/>
            <p:cNvSpPr txBox="1">
              <a:spLocks noChangeArrowheads="1"/>
            </p:cNvSpPr>
            <p:nvPr/>
          </p:nvSpPr>
          <p:spPr bwMode="auto">
            <a:xfrm>
              <a:off x="7198461" y="492918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71742" name="Text Box 92"/>
            <p:cNvSpPr txBox="1">
              <a:spLocks noChangeArrowheads="1"/>
            </p:cNvSpPr>
            <p:nvPr/>
          </p:nvSpPr>
          <p:spPr bwMode="auto">
            <a:xfrm>
              <a:off x="7433411" y="5565775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3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71743" name="Text Box 93"/>
            <p:cNvSpPr txBox="1">
              <a:spLocks noChangeArrowheads="1"/>
            </p:cNvSpPr>
            <p:nvPr/>
          </p:nvSpPr>
          <p:spPr bwMode="auto">
            <a:xfrm>
              <a:off x="9141562" y="5565775"/>
              <a:ext cx="5481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3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11</a:t>
              </a:r>
            </a:p>
          </p:txBody>
        </p:sp>
        <p:sp>
          <p:nvSpPr>
            <p:cNvPr id="71744" name="Text Box 94"/>
            <p:cNvSpPr txBox="1">
              <a:spLocks noChangeArrowheads="1"/>
            </p:cNvSpPr>
            <p:nvPr/>
          </p:nvSpPr>
          <p:spPr bwMode="auto">
            <a:xfrm>
              <a:off x="9376511" y="43449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71745" name="Text Box 95"/>
            <p:cNvSpPr txBox="1">
              <a:spLocks noChangeArrowheads="1"/>
            </p:cNvSpPr>
            <p:nvPr/>
          </p:nvSpPr>
          <p:spPr bwMode="auto">
            <a:xfrm>
              <a:off x="7236561" y="44069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71746" name="Text Box 96"/>
            <p:cNvSpPr txBox="1">
              <a:spLocks noChangeArrowheads="1"/>
            </p:cNvSpPr>
            <p:nvPr/>
          </p:nvSpPr>
          <p:spPr bwMode="auto">
            <a:xfrm>
              <a:off x="7617561" y="50165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71747" name="Text Box 97"/>
            <p:cNvSpPr txBox="1">
              <a:spLocks noChangeArrowheads="1"/>
            </p:cNvSpPr>
            <p:nvPr/>
          </p:nvSpPr>
          <p:spPr bwMode="auto">
            <a:xfrm>
              <a:off x="9027261" y="5016501"/>
              <a:ext cx="374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-3</a:t>
              </a:r>
            </a:p>
          </p:txBody>
        </p:sp>
        <p:sp>
          <p:nvSpPr>
            <p:cNvPr id="71748" name="Text Box 98"/>
            <p:cNvSpPr txBox="1">
              <a:spLocks noChangeArrowheads="1"/>
            </p:cNvSpPr>
            <p:nvPr/>
          </p:nvSpPr>
          <p:spPr bwMode="auto">
            <a:xfrm>
              <a:off x="6931761" y="58166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71749" name="Text Box 99"/>
            <p:cNvSpPr txBox="1">
              <a:spLocks noChangeArrowheads="1"/>
            </p:cNvSpPr>
            <p:nvPr/>
          </p:nvSpPr>
          <p:spPr bwMode="auto">
            <a:xfrm>
              <a:off x="9674961" y="58166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71750" name="Text Box 100"/>
            <p:cNvSpPr txBox="1">
              <a:spLocks noChangeArrowheads="1"/>
            </p:cNvSpPr>
            <p:nvPr/>
          </p:nvSpPr>
          <p:spPr bwMode="auto">
            <a:xfrm>
              <a:off x="8150961" y="47117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71751" name="Text Box 101"/>
            <p:cNvSpPr txBox="1">
              <a:spLocks noChangeArrowheads="1"/>
            </p:cNvSpPr>
            <p:nvPr/>
          </p:nvSpPr>
          <p:spPr bwMode="auto">
            <a:xfrm>
              <a:off x="7998561" y="55499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71752" name="Text Box 102"/>
            <p:cNvSpPr txBox="1">
              <a:spLocks noChangeArrowheads="1"/>
            </p:cNvSpPr>
            <p:nvPr/>
          </p:nvSpPr>
          <p:spPr bwMode="auto">
            <a:xfrm>
              <a:off x="8646261" y="55499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81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/>
      <p:bldP spid="71689" grpId="0" animBg="1"/>
      <p:bldP spid="717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Bellman-Ford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Works even with negative-weight edges</a:t>
                </a:r>
              </a:p>
              <a:p>
                <a:r>
                  <a:rPr lang="en-US" altLang="zh-TW" dirty="0" smtClean="0"/>
                  <a:t>Must assume directed edges (for otherwise we would have negative-weight cycles)</a:t>
                </a:r>
              </a:p>
              <a:p>
                <a:r>
                  <a:rPr lang="en-US" altLang="zh-TW" dirty="0" smtClean="0"/>
                  <a:t>Iteration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 finds all shortest paths that use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 edges.</a:t>
                </a:r>
              </a:p>
              <a:p>
                <a:r>
                  <a:rPr lang="en-US" altLang="zh-TW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Can be extended to detect a negative-weight cycle if it exists </a:t>
                </a:r>
              </a:p>
              <a:p>
                <a:pPr lvl="1"/>
                <a:r>
                  <a:rPr lang="en-US" altLang="zh-TW" dirty="0" smtClean="0"/>
                  <a:t>How?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7270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750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600700" cy="354171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u="sng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BellmanFord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u="sng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←∞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all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//relax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origin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600700" cy="3541714"/>
              </a:xfrm>
              <a:blipFill rotWithShape="0">
                <a:blip r:embed="rId4"/>
                <a:stretch>
                  <a:fillRect l="-1634" t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711" name="Picture 5" descr="TN006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52401"/>
            <a:ext cx="13906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82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Bellman-Ford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00300" y="1905001"/>
            <a:ext cx="3140075" cy="1981199"/>
            <a:chOff x="2400300" y="1905001"/>
            <a:chExt cx="3140075" cy="1981199"/>
          </a:xfrm>
        </p:grpSpPr>
        <p:sp>
          <p:nvSpPr>
            <p:cNvPr id="73735" name="Oval 5"/>
            <p:cNvSpPr>
              <a:spLocks noChangeAspect="1" noChangeArrowheads="1"/>
            </p:cNvSpPr>
            <p:nvPr/>
          </p:nvSpPr>
          <p:spPr bwMode="auto">
            <a:xfrm>
              <a:off x="3811588" y="27114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73736" name="Oval 6"/>
            <p:cNvSpPr>
              <a:spLocks noChangeAspect="1" noChangeArrowheads="1"/>
            </p:cNvSpPr>
            <p:nvPr/>
          </p:nvSpPr>
          <p:spPr bwMode="auto">
            <a:xfrm>
              <a:off x="2438401" y="27114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73737" name="Oval 7"/>
            <p:cNvSpPr>
              <a:spLocks noChangeAspect="1" noChangeArrowheads="1"/>
            </p:cNvSpPr>
            <p:nvPr/>
          </p:nvSpPr>
          <p:spPr bwMode="auto">
            <a:xfrm>
              <a:off x="3810001" y="190500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73738" name="Oval 8"/>
            <p:cNvSpPr>
              <a:spLocks noChangeAspect="1" noChangeArrowheads="1"/>
            </p:cNvSpPr>
            <p:nvPr/>
          </p:nvSpPr>
          <p:spPr bwMode="auto">
            <a:xfrm>
              <a:off x="3048001" y="35194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cxnSp>
          <p:nvCxnSpPr>
            <p:cNvPr id="73739" name="AutoShape 9"/>
            <p:cNvCxnSpPr>
              <a:cxnSpLocks noChangeAspect="1" noChangeShapeType="1"/>
              <a:stCxn id="73737" idx="2"/>
              <a:endCxn id="73736" idx="0"/>
            </p:cNvCxnSpPr>
            <p:nvPr/>
          </p:nvCxnSpPr>
          <p:spPr bwMode="auto">
            <a:xfrm rot="10800000" flipV="1">
              <a:off x="2620964" y="2087564"/>
              <a:ext cx="1177925" cy="612775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0" name="AutoShape 10"/>
            <p:cNvCxnSpPr>
              <a:cxnSpLocks noChangeAspect="1" noChangeShapeType="1"/>
              <a:stCxn id="73738" idx="2"/>
              <a:endCxn id="73736" idx="4"/>
            </p:cNvCxnSpPr>
            <p:nvPr/>
          </p:nvCxnSpPr>
          <p:spPr bwMode="auto">
            <a:xfrm rot="10800000">
              <a:off x="2620964" y="3086100"/>
              <a:ext cx="415925" cy="6159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1" name="AutoShape 11"/>
            <p:cNvCxnSpPr>
              <a:cxnSpLocks noChangeAspect="1" noChangeShapeType="1"/>
              <a:stCxn id="73738" idx="6"/>
              <a:endCxn id="73735" idx="3"/>
            </p:cNvCxnSpPr>
            <p:nvPr/>
          </p:nvCxnSpPr>
          <p:spPr bwMode="auto">
            <a:xfrm flipV="1">
              <a:off x="3422651" y="3033714"/>
              <a:ext cx="441325" cy="668337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2" name="AutoShape 12"/>
            <p:cNvCxnSpPr>
              <a:cxnSpLocks noChangeAspect="1" noChangeShapeType="1"/>
              <a:stCxn id="73737" idx="4"/>
              <a:endCxn id="73735" idx="0"/>
            </p:cNvCxnSpPr>
            <p:nvPr/>
          </p:nvCxnSpPr>
          <p:spPr bwMode="auto">
            <a:xfrm>
              <a:off x="3992564" y="2279650"/>
              <a:ext cx="1587" cy="4206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3" name="AutoShape 13"/>
            <p:cNvCxnSpPr>
              <a:cxnSpLocks noChangeAspect="1" noChangeShapeType="1"/>
              <a:stCxn id="73736" idx="6"/>
              <a:endCxn id="73735" idx="2"/>
            </p:cNvCxnSpPr>
            <p:nvPr/>
          </p:nvCxnSpPr>
          <p:spPr bwMode="auto">
            <a:xfrm>
              <a:off x="2813051" y="2894013"/>
              <a:ext cx="9874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44" name="Oval 14"/>
            <p:cNvSpPr>
              <a:spLocks noChangeAspect="1" noChangeArrowheads="1"/>
            </p:cNvSpPr>
            <p:nvPr/>
          </p:nvSpPr>
          <p:spPr bwMode="auto">
            <a:xfrm>
              <a:off x="5173663" y="27114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cxnSp>
          <p:nvCxnSpPr>
            <p:cNvPr id="73745" name="AutoShape 15"/>
            <p:cNvCxnSpPr>
              <a:cxnSpLocks noChangeAspect="1" noChangeShapeType="1"/>
              <a:stCxn id="73748" idx="6"/>
              <a:endCxn id="73744" idx="4"/>
            </p:cNvCxnSpPr>
            <p:nvPr/>
          </p:nvCxnSpPr>
          <p:spPr bwMode="auto">
            <a:xfrm flipV="1">
              <a:off x="4937125" y="3086100"/>
              <a:ext cx="419100" cy="6159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6" name="AutoShape 16"/>
            <p:cNvCxnSpPr>
              <a:cxnSpLocks noChangeAspect="1" noChangeShapeType="1"/>
              <a:stCxn id="73744" idx="0"/>
              <a:endCxn id="73737" idx="6"/>
            </p:cNvCxnSpPr>
            <p:nvPr/>
          </p:nvCxnSpPr>
          <p:spPr bwMode="auto">
            <a:xfrm rot="5400000" flipH="1">
              <a:off x="4464051" y="1808164"/>
              <a:ext cx="612775" cy="1171575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7" name="AutoShape 17"/>
            <p:cNvCxnSpPr>
              <a:cxnSpLocks noChangeAspect="1" noChangeShapeType="1"/>
              <a:stCxn id="73735" idx="6"/>
              <a:endCxn id="73744" idx="2"/>
            </p:cNvCxnSpPr>
            <p:nvPr/>
          </p:nvCxnSpPr>
          <p:spPr bwMode="auto">
            <a:xfrm>
              <a:off x="4186238" y="2894013"/>
              <a:ext cx="9763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48" name="Oval 18"/>
            <p:cNvSpPr>
              <a:spLocks noChangeAspect="1" noChangeArrowheads="1"/>
            </p:cNvSpPr>
            <p:nvPr/>
          </p:nvSpPr>
          <p:spPr bwMode="auto">
            <a:xfrm>
              <a:off x="4562476" y="35194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cxnSp>
          <p:nvCxnSpPr>
            <p:cNvPr id="73749" name="AutoShape 19"/>
            <p:cNvCxnSpPr>
              <a:cxnSpLocks noChangeAspect="1" noChangeShapeType="1"/>
              <a:stCxn id="73735" idx="5"/>
              <a:endCxn id="73748" idx="2"/>
            </p:cNvCxnSpPr>
            <p:nvPr/>
          </p:nvCxnSpPr>
          <p:spPr bwMode="auto">
            <a:xfrm rot="16200000" flipH="1">
              <a:off x="4003676" y="3154363"/>
              <a:ext cx="668337" cy="427038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0" name="Text Box 20"/>
            <p:cNvSpPr txBox="1">
              <a:spLocks noChangeArrowheads="1"/>
            </p:cNvSpPr>
            <p:nvPr/>
          </p:nvSpPr>
          <p:spPr bwMode="auto">
            <a:xfrm>
              <a:off x="4883150" y="19192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73751" name="Text Box 21"/>
            <p:cNvSpPr txBox="1">
              <a:spLocks noChangeArrowheads="1"/>
            </p:cNvSpPr>
            <p:nvPr/>
          </p:nvSpPr>
          <p:spPr bwMode="auto">
            <a:xfrm>
              <a:off x="2743200" y="19812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73752" name="Text Box 22"/>
            <p:cNvSpPr txBox="1">
              <a:spLocks noChangeArrowheads="1"/>
            </p:cNvSpPr>
            <p:nvPr/>
          </p:nvSpPr>
          <p:spPr bwMode="auto">
            <a:xfrm>
              <a:off x="3124200" y="25908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73753" name="Text Box 23"/>
            <p:cNvSpPr txBox="1">
              <a:spLocks noChangeArrowheads="1"/>
            </p:cNvSpPr>
            <p:nvPr/>
          </p:nvSpPr>
          <p:spPr bwMode="auto">
            <a:xfrm>
              <a:off x="4572000" y="25908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73754" name="Text Box 24"/>
            <p:cNvSpPr txBox="1">
              <a:spLocks noChangeArrowheads="1"/>
            </p:cNvSpPr>
            <p:nvPr/>
          </p:nvSpPr>
          <p:spPr bwMode="auto">
            <a:xfrm>
              <a:off x="2400300" y="3390901"/>
              <a:ext cx="374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-2</a:t>
              </a:r>
            </a:p>
          </p:txBody>
        </p:sp>
        <p:sp>
          <p:nvSpPr>
            <p:cNvPr id="73755" name="Text Box 25"/>
            <p:cNvSpPr txBox="1">
              <a:spLocks noChangeArrowheads="1"/>
            </p:cNvSpPr>
            <p:nvPr/>
          </p:nvSpPr>
          <p:spPr bwMode="auto">
            <a:xfrm>
              <a:off x="5181600" y="33909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73756" name="Text Box 26"/>
            <p:cNvSpPr txBox="1">
              <a:spLocks noChangeArrowheads="1"/>
            </p:cNvSpPr>
            <p:nvPr/>
          </p:nvSpPr>
          <p:spPr bwMode="auto">
            <a:xfrm>
              <a:off x="3619500" y="2286001"/>
              <a:ext cx="374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-2</a:t>
              </a:r>
            </a:p>
          </p:txBody>
        </p:sp>
        <p:sp>
          <p:nvSpPr>
            <p:cNvPr id="73757" name="Text Box 27"/>
            <p:cNvSpPr txBox="1">
              <a:spLocks noChangeArrowheads="1"/>
            </p:cNvSpPr>
            <p:nvPr/>
          </p:nvSpPr>
          <p:spPr bwMode="auto">
            <a:xfrm>
              <a:off x="3505200" y="31242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73758" name="Text Box 28"/>
            <p:cNvSpPr txBox="1">
              <a:spLocks noChangeArrowheads="1"/>
            </p:cNvSpPr>
            <p:nvPr/>
          </p:nvSpPr>
          <p:spPr bwMode="auto">
            <a:xfrm>
              <a:off x="4152900" y="31242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  <p:sp>
        <p:nvSpPr>
          <p:cNvPr id="73759" name="AutoShape 29"/>
          <p:cNvSpPr>
            <a:spLocks noChangeArrowheads="1"/>
          </p:cNvSpPr>
          <p:nvPr/>
        </p:nvSpPr>
        <p:spPr bwMode="auto">
          <a:xfrm>
            <a:off x="5867400" y="28702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3760" name="AutoShape 30"/>
          <p:cNvSpPr>
            <a:spLocks noChangeArrowheads="1"/>
          </p:cNvSpPr>
          <p:nvPr/>
        </p:nvSpPr>
        <p:spPr bwMode="auto">
          <a:xfrm rot="-2224421">
            <a:off x="5486401" y="4038601"/>
            <a:ext cx="1108075" cy="442913"/>
          </a:xfrm>
          <a:prstGeom prst="leftArrow">
            <a:avLst>
              <a:gd name="adj1" fmla="val 50000"/>
              <a:gd name="adj2" fmla="val 6254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3761" name="AutoShape 31"/>
          <p:cNvSpPr>
            <a:spLocks noChangeArrowheads="1"/>
          </p:cNvSpPr>
          <p:nvPr/>
        </p:nvSpPr>
        <p:spPr bwMode="auto">
          <a:xfrm>
            <a:off x="5867400" y="51943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6743700" y="1905001"/>
            <a:ext cx="3140075" cy="1981199"/>
            <a:chOff x="6743700" y="1905001"/>
            <a:chExt cx="3140075" cy="1981199"/>
          </a:xfrm>
        </p:grpSpPr>
        <p:sp>
          <p:nvSpPr>
            <p:cNvPr id="73733" name="Oval 2"/>
            <p:cNvSpPr>
              <a:spLocks noChangeAspect="1" noChangeArrowheads="1"/>
            </p:cNvSpPr>
            <p:nvPr/>
          </p:nvSpPr>
          <p:spPr bwMode="auto">
            <a:xfrm>
              <a:off x="6796088" y="27114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  <a:endParaRPr lang="zh-TW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endParaRPr>
            </a:p>
          </p:txBody>
        </p:sp>
        <p:sp>
          <p:nvSpPr>
            <p:cNvPr id="73734" name="Text Box 3"/>
            <p:cNvSpPr txBox="1">
              <a:spLocks noChangeArrowheads="1"/>
            </p:cNvSpPr>
            <p:nvPr/>
          </p:nvSpPr>
          <p:spPr bwMode="auto">
            <a:xfrm>
              <a:off x="7962900" y="2286001"/>
              <a:ext cx="374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-2</a:t>
              </a:r>
            </a:p>
          </p:txBody>
        </p:sp>
        <p:sp>
          <p:nvSpPr>
            <p:cNvPr id="73762" name="Oval 32"/>
            <p:cNvSpPr>
              <a:spLocks noChangeAspect="1" noChangeArrowheads="1"/>
            </p:cNvSpPr>
            <p:nvPr/>
          </p:nvSpPr>
          <p:spPr bwMode="auto">
            <a:xfrm>
              <a:off x="8154988" y="27114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-2</a:t>
              </a:r>
              <a:endParaRPr lang="zh-TW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endParaRPr>
            </a:p>
          </p:txBody>
        </p:sp>
        <p:sp>
          <p:nvSpPr>
            <p:cNvPr id="73763" name="Oval 33"/>
            <p:cNvSpPr>
              <a:spLocks noChangeAspect="1" noChangeArrowheads="1"/>
            </p:cNvSpPr>
            <p:nvPr/>
          </p:nvSpPr>
          <p:spPr bwMode="auto">
            <a:xfrm>
              <a:off x="8153401" y="190500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73764" name="Oval 34"/>
            <p:cNvSpPr>
              <a:spLocks noChangeAspect="1" noChangeArrowheads="1"/>
            </p:cNvSpPr>
            <p:nvPr/>
          </p:nvSpPr>
          <p:spPr bwMode="auto">
            <a:xfrm>
              <a:off x="7391401" y="35194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cxnSp>
          <p:nvCxnSpPr>
            <p:cNvPr id="73765" name="AutoShape 35"/>
            <p:cNvCxnSpPr>
              <a:cxnSpLocks noChangeAspect="1" noChangeShapeType="1"/>
              <a:stCxn id="73763" idx="2"/>
              <a:endCxn id="73733" idx="0"/>
            </p:cNvCxnSpPr>
            <p:nvPr/>
          </p:nvCxnSpPr>
          <p:spPr bwMode="auto">
            <a:xfrm rot="10800000" flipV="1">
              <a:off x="6978650" y="2087564"/>
              <a:ext cx="1163638" cy="612775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66" name="AutoShape 36"/>
            <p:cNvCxnSpPr>
              <a:cxnSpLocks noChangeAspect="1" noChangeShapeType="1"/>
              <a:stCxn id="73764" idx="2"/>
              <a:endCxn id="73733" idx="4"/>
            </p:cNvCxnSpPr>
            <p:nvPr/>
          </p:nvCxnSpPr>
          <p:spPr bwMode="auto">
            <a:xfrm rot="10800000">
              <a:off x="6978650" y="3086100"/>
              <a:ext cx="401638" cy="6159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67" name="AutoShape 37"/>
            <p:cNvCxnSpPr>
              <a:cxnSpLocks noChangeAspect="1" noChangeShapeType="1"/>
              <a:stCxn id="73764" idx="6"/>
              <a:endCxn id="73762" idx="3"/>
            </p:cNvCxnSpPr>
            <p:nvPr/>
          </p:nvCxnSpPr>
          <p:spPr bwMode="auto">
            <a:xfrm flipV="1">
              <a:off x="7766051" y="3033714"/>
              <a:ext cx="441325" cy="668337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68" name="AutoShape 38"/>
            <p:cNvCxnSpPr>
              <a:cxnSpLocks noChangeAspect="1" noChangeShapeType="1"/>
              <a:stCxn id="73763" idx="4"/>
              <a:endCxn id="73762" idx="0"/>
            </p:cNvCxnSpPr>
            <p:nvPr/>
          </p:nvCxnSpPr>
          <p:spPr bwMode="auto">
            <a:xfrm>
              <a:off x="8335964" y="2279650"/>
              <a:ext cx="1587" cy="4206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69" name="AutoShape 39"/>
            <p:cNvCxnSpPr>
              <a:cxnSpLocks noChangeAspect="1" noChangeShapeType="1"/>
              <a:stCxn id="73733" idx="6"/>
              <a:endCxn id="73762" idx="2"/>
            </p:cNvCxnSpPr>
            <p:nvPr/>
          </p:nvCxnSpPr>
          <p:spPr bwMode="auto">
            <a:xfrm>
              <a:off x="7170739" y="2894013"/>
              <a:ext cx="97313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70" name="Oval 40"/>
            <p:cNvSpPr>
              <a:spLocks noChangeAspect="1" noChangeArrowheads="1"/>
            </p:cNvSpPr>
            <p:nvPr/>
          </p:nvSpPr>
          <p:spPr bwMode="auto">
            <a:xfrm>
              <a:off x="9517063" y="27114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4</a:t>
              </a:r>
              <a:endParaRPr lang="zh-TW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endParaRPr>
            </a:p>
          </p:txBody>
        </p:sp>
        <p:cxnSp>
          <p:nvCxnSpPr>
            <p:cNvPr id="73771" name="AutoShape 41"/>
            <p:cNvCxnSpPr>
              <a:cxnSpLocks noChangeAspect="1" noChangeShapeType="1"/>
              <a:stCxn id="73774" idx="6"/>
              <a:endCxn id="73770" idx="4"/>
            </p:cNvCxnSpPr>
            <p:nvPr/>
          </p:nvCxnSpPr>
          <p:spPr bwMode="auto">
            <a:xfrm flipV="1">
              <a:off x="9280525" y="3086100"/>
              <a:ext cx="419100" cy="6159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72" name="AutoShape 42"/>
            <p:cNvCxnSpPr>
              <a:cxnSpLocks noChangeAspect="1" noChangeShapeType="1"/>
              <a:stCxn id="73770" idx="0"/>
              <a:endCxn id="73763" idx="6"/>
            </p:cNvCxnSpPr>
            <p:nvPr/>
          </p:nvCxnSpPr>
          <p:spPr bwMode="auto">
            <a:xfrm rot="5400000" flipH="1">
              <a:off x="8807451" y="1808164"/>
              <a:ext cx="612775" cy="1171575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73" name="AutoShape 43"/>
            <p:cNvCxnSpPr>
              <a:cxnSpLocks noChangeAspect="1" noChangeShapeType="1"/>
              <a:stCxn id="73762" idx="6"/>
              <a:endCxn id="73770" idx="2"/>
            </p:cNvCxnSpPr>
            <p:nvPr/>
          </p:nvCxnSpPr>
          <p:spPr bwMode="auto">
            <a:xfrm>
              <a:off x="8529638" y="2894013"/>
              <a:ext cx="9763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74" name="Oval 44"/>
            <p:cNvSpPr>
              <a:spLocks noChangeAspect="1" noChangeArrowheads="1"/>
            </p:cNvSpPr>
            <p:nvPr/>
          </p:nvSpPr>
          <p:spPr bwMode="auto">
            <a:xfrm>
              <a:off x="8905876" y="35194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cxnSp>
          <p:nvCxnSpPr>
            <p:cNvPr id="73775" name="AutoShape 45"/>
            <p:cNvCxnSpPr>
              <a:cxnSpLocks noChangeAspect="1" noChangeShapeType="1"/>
              <a:stCxn id="73762" idx="5"/>
              <a:endCxn id="73774" idx="2"/>
            </p:cNvCxnSpPr>
            <p:nvPr/>
          </p:nvCxnSpPr>
          <p:spPr bwMode="auto">
            <a:xfrm rot="16200000" flipH="1">
              <a:off x="8347076" y="3154363"/>
              <a:ext cx="668337" cy="427038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76" name="Text Box 46"/>
            <p:cNvSpPr txBox="1">
              <a:spLocks noChangeArrowheads="1"/>
            </p:cNvSpPr>
            <p:nvPr/>
          </p:nvSpPr>
          <p:spPr bwMode="auto">
            <a:xfrm>
              <a:off x="9226550" y="19192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73777" name="Text Box 47"/>
            <p:cNvSpPr txBox="1">
              <a:spLocks noChangeArrowheads="1"/>
            </p:cNvSpPr>
            <p:nvPr/>
          </p:nvSpPr>
          <p:spPr bwMode="auto">
            <a:xfrm>
              <a:off x="7086600" y="19812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73778" name="Text Box 48"/>
            <p:cNvSpPr txBox="1">
              <a:spLocks noChangeArrowheads="1"/>
            </p:cNvSpPr>
            <p:nvPr/>
          </p:nvSpPr>
          <p:spPr bwMode="auto">
            <a:xfrm>
              <a:off x="7467600" y="25908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73779" name="Text Box 49"/>
            <p:cNvSpPr txBox="1">
              <a:spLocks noChangeArrowheads="1"/>
            </p:cNvSpPr>
            <p:nvPr/>
          </p:nvSpPr>
          <p:spPr bwMode="auto">
            <a:xfrm>
              <a:off x="8915400" y="25908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73780" name="Text Box 50"/>
            <p:cNvSpPr txBox="1">
              <a:spLocks noChangeArrowheads="1"/>
            </p:cNvSpPr>
            <p:nvPr/>
          </p:nvSpPr>
          <p:spPr bwMode="auto">
            <a:xfrm>
              <a:off x="6743700" y="3390901"/>
              <a:ext cx="374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-2</a:t>
              </a:r>
            </a:p>
          </p:txBody>
        </p:sp>
        <p:sp>
          <p:nvSpPr>
            <p:cNvPr id="73781" name="Text Box 51"/>
            <p:cNvSpPr txBox="1">
              <a:spLocks noChangeArrowheads="1"/>
            </p:cNvSpPr>
            <p:nvPr/>
          </p:nvSpPr>
          <p:spPr bwMode="auto">
            <a:xfrm>
              <a:off x="9525000" y="33909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73782" name="Text Box 52"/>
            <p:cNvSpPr txBox="1">
              <a:spLocks noChangeArrowheads="1"/>
            </p:cNvSpPr>
            <p:nvPr/>
          </p:nvSpPr>
          <p:spPr bwMode="auto">
            <a:xfrm>
              <a:off x="7848600" y="31242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73783" name="Text Box 53"/>
            <p:cNvSpPr txBox="1">
              <a:spLocks noChangeArrowheads="1"/>
            </p:cNvSpPr>
            <p:nvPr/>
          </p:nvSpPr>
          <p:spPr bwMode="auto">
            <a:xfrm>
              <a:off x="8496300" y="31242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784" name="Text Box 54"/>
              <p:cNvSpPr txBox="1">
                <a:spLocks noChangeArrowheads="1"/>
              </p:cNvSpPr>
              <p:nvPr/>
            </p:nvSpPr>
            <p:spPr bwMode="auto">
              <a:xfrm>
                <a:off x="5637879" y="111609"/>
                <a:ext cx="558928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latin typeface="+mn-lt"/>
                    <a:ea typeface="新細明體" pitchFamily="18" charset="-120"/>
                  </a:rPr>
                  <a:t>Nodes are labeled with their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𝐷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[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𝑣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]</m:t>
                    </m:r>
                  </m:oMath>
                </a14:m>
                <a:r>
                  <a:rPr lang="en-US" altLang="zh-TW" dirty="0" smtClean="0">
                    <a:latin typeface="+mn-lt"/>
                    <a:ea typeface="新細明體" pitchFamily="18" charset="-120"/>
                  </a:rPr>
                  <a:t> </a:t>
                </a:r>
                <a:r>
                  <a:rPr lang="en-US" altLang="zh-TW" dirty="0">
                    <a:latin typeface="+mn-lt"/>
                    <a:ea typeface="新細明體" pitchFamily="18" charset="-120"/>
                  </a:rPr>
                  <a:t>values</a:t>
                </a:r>
              </a:p>
            </p:txBody>
          </p:sp>
        </mc:Choice>
        <mc:Fallback xmlns="">
          <p:sp>
            <p:nvSpPr>
              <p:cNvPr id="73784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7879" y="111609"/>
                <a:ext cx="5589287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527" t="-10526" r="-1091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362200" y="4343401"/>
            <a:ext cx="3140075" cy="1981199"/>
            <a:chOff x="2362200" y="4343401"/>
            <a:chExt cx="3140075" cy="1981199"/>
          </a:xfrm>
        </p:grpSpPr>
        <p:sp>
          <p:nvSpPr>
            <p:cNvPr id="73785" name="Text Box 55"/>
            <p:cNvSpPr txBox="1">
              <a:spLocks noChangeArrowheads="1"/>
            </p:cNvSpPr>
            <p:nvPr/>
          </p:nvSpPr>
          <p:spPr bwMode="auto">
            <a:xfrm>
              <a:off x="3581400" y="4724401"/>
              <a:ext cx="374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-2</a:t>
              </a:r>
            </a:p>
          </p:txBody>
        </p:sp>
        <p:sp>
          <p:nvSpPr>
            <p:cNvPr id="73786" name="Oval 56"/>
            <p:cNvSpPr>
              <a:spLocks noChangeAspect="1" noChangeArrowheads="1"/>
            </p:cNvSpPr>
            <p:nvPr/>
          </p:nvSpPr>
          <p:spPr bwMode="auto">
            <a:xfrm>
              <a:off x="3773488" y="51498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-2</a:t>
              </a:r>
            </a:p>
          </p:txBody>
        </p:sp>
        <p:sp>
          <p:nvSpPr>
            <p:cNvPr id="73787" name="Oval 57"/>
            <p:cNvSpPr>
              <a:spLocks noChangeAspect="1" noChangeArrowheads="1"/>
            </p:cNvSpPr>
            <p:nvPr/>
          </p:nvSpPr>
          <p:spPr bwMode="auto">
            <a:xfrm>
              <a:off x="2400301" y="51498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5</a:t>
              </a:r>
              <a:endParaRPr lang="en-US" altLang="zh-TW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endParaRPr>
            </a:p>
          </p:txBody>
        </p:sp>
        <p:sp>
          <p:nvSpPr>
            <p:cNvPr id="73788" name="Oval 58"/>
            <p:cNvSpPr>
              <a:spLocks noChangeAspect="1" noChangeArrowheads="1"/>
            </p:cNvSpPr>
            <p:nvPr/>
          </p:nvSpPr>
          <p:spPr bwMode="auto">
            <a:xfrm>
              <a:off x="3771901" y="434340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0</a:t>
              </a:r>
            </a:p>
          </p:txBody>
        </p:sp>
        <p:cxnSp>
          <p:nvCxnSpPr>
            <p:cNvPr id="73789" name="AutoShape 59"/>
            <p:cNvCxnSpPr>
              <a:cxnSpLocks noChangeAspect="1" noChangeShapeType="1"/>
              <a:stCxn id="73788" idx="2"/>
              <a:endCxn id="73787" idx="0"/>
            </p:cNvCxnSpPr>
            <p:nvPr/>
          </p:nvCxnSpPr>
          <p:spPr bwMode="auto">
            <a:xfrm rot="10800000" flipV="1">
              <a:off x="2582864" y="4525964"/>
              <a:ext cx="1177925" cy="612775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90" name="AutoShape 60"/>
            <p:cNvCxnSpPr>
              <a:cxnSpLocks noChangeAspect="1" noChangeShapeType="1"/>
              <a:stCxn id="73808" idx="2"/>
              <a:endCxn id="73787" idx="4"/>
            </p:cNvCxnSpPr>
            <p:nvPr/>
          </p:nvCxnSpPr>
          <p:spPr bwMode="auto">
            <a:xfrm rot="10800000">
              <a:off x="2582864" y="5524500"/>
              <a:ext cx="415925" cy="615950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91" name="AutoShape 61"/>
            <p:cNvCxnSpPr>
              <a:cxnSpLocks noChangeAspect="1" noChangeShapeType="1"/>
              <a:stCxn id="73808" idx="6"/>
              <a:endCxn id="73786" idx="3"/>
            </p:cNvCxnSpPr>
            <p:nvPr/>
          </p:nvCxnSpPr>
          <p:spPr bwMode="auto">
            <a:xfrm flipV="1">
              <a:off x="3384551" y="5472114"/>
              <a:ext cx="441325" cy="668337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92" name="AutoShape 62"/>
            <p:cNvCxnSpPr>
              <a:cxnSpLocks noChangeAspect="1" noChangeShapeType="1"/>
              <a:stCxn id="73788" idx="4"/>
              <a:endCxn id="73786" idx="0"/>
            </p:cNvCxnSpPr>
            <p:nvPr/>
          </p:nvCxnSpPr>
          <p:spPr bwMode="auto">
            <a:xfrm>
              <a:off x="3954464" y="4718050"/>
              <a:ext cx="1587" cy="4206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93" name="AutoShape 63"/>
            <p:cNvCxnSpPr>
              <a:cxnSpLocks noChangeAspect="1" noChangeShapeType="1"/>
              <a:stCxn id="73787" idx="6"/>
              <a:endCxn id="73786" idx="2"/>
            </p:cNvCxnSpPr>
            <p:nvPr/>
          </p:nvCxnSpPr>
          <p:spPr bwMode="auto">
            <a:xfrm>
              <a:off x="2774951" y="5332413"/>
              <a:ext cx="98742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94" name="Oval 64"/>
            <p:cNvSpPr>
              <a:spLocks noChangeAspect="1" noChangeArrowheads="1"/>
            </p:cNvSpPr>
            <p:nvPr/>
          </p:nvSpPr>
          <p:spPr bwMode="auto">
            <a:xfrm>
              <a:off x="5135563" y="51498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-1</a:t>
              </a:r>
              <a:endParaRPr lang="en-US" altLang="zh-TW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endParaRPr>
            </a:p>
          </p:txBody>
        </p:sp>
        <p:cxnSp>
          <p:nvCxnSpPr>
            <p:cNvPr id="73795" name="AutoShape 65"/>
            <p:cNvCxnSpPr>
              <a:cxnSpLocks noChangeAspect="1" noChangeShapeType="1"/>
              <a:stCxn id="73798" idx="6"/>
              <a:endCxn id="73794" idx="4"/>
            </p:cNvCxnSpPr>
            <p:nvPr/>
          </p:nvCxnSpPr>
          <p:spPr bwMode="auto">
            <a:xfrm flipV="1">
              <a:off x="4899025" y="5524500"/>
              <a:ext cx="419100" cy="615950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96" name="AutoShape 66"/>
            <p:cNvCxnSpPr>
              <a:cxnSpLocks noChangeAspect="1" noChangeShapeType="1"/>
              <a:stCxn id="73794" idx="0"/>
              <a:endCxn id="73788" idx="6"/>
            </p:cNvCxnSpPr>
            <p:nvPr/>
          </p:nvCxnSpPr>
          <p:spPr bwMode="auto">
            <a:xfrm rot="5400000" flipH="1">
              <a:off x="4425951" y="4246564"/>
              <a:ext cx="612775" cy="1171575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97" name="AutoShape 67"/>
            <p:cNvCxnSpPr>
              <a:cxnSpLocks noChangeAspect="1" noChangeShapeType="1"/>
              <a:stCxn id="73786" idx="6"/>
              <a:endCxn id="73794" idx="2"/>
            </p:cNvCxnSpPr>
            <p:nvPr/>
          </p:nvCxnSpPr>
          <p:spPr bwMode="auto">
            <a:xfrm>
              <a:off x="4148138" y="5332413"/>
              <a:ext cx="976312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98" name="Oval 68"/>
            <p:cNvSpPr>
              <a:spLocks noChangeAspect="1" noChangeArrowheads="1"/>
            </p:cNvSpPr>
            <p:nvPr/>
          </p:nvSpPr>
          <p:spPr bwMode="auto">
            <a:xfrm>
              <a:off x="4524376" y="5957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9</a:t>
              </a:r>
              <a:endParaRPr lang="zh-TW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endParaRPr>
            </a:p>
          </p:txBody>
        </p:sp>
        <p:cxnSp>
          <p:nvCxnSpPr>
            <p:cNvPr id="73799" name="AutoShape 69"/>
            <p:cNvCxnSpPr>
              <a:cxnSpLocks noChangeAspect="1" noChangeShapeType="1"/>
              <a:stCxn id="73786" idx="5"/>
              <a:endCxn id="73798" idx="2"/>
            </p:cNvCxnSpPr>
            <p:nvPr/>
          </p:nvCxnSpPr>
          <p:spPr bwMode="auto">
            <a:xfrm rot="16200000" flipH="1">
              <a:off x="3965576" y="5592763"/>
              <a:ext cx="668337" cy="427038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800" name="Text Box 70"/>
            <p:cNvSpPr txBox="1">
              <a:spLocks noChangeArrowheads="1"/>
            </p:cNvSpPr>
            <p:nvPr/>
          </p:nvSpPr>
          <p:spPr bwMode="auto">
            <a:xfrm>
              <a:off x="4845050" y="43576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73801" name="Text Box 71"/>
            <p:cNvSpPr txBox="1">
              <a:spLocks noChangeArrowheads="1"/>
            </p:cNvSpPr>
            <p:nvPr/>
          </p:nvSpPr>
          <p:spPr bwMode="auto">
            <a:xfrm>
              <a:off x="2705100" y="44196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73802" name="Text Box 72"/>
            <p:cNvSpPr txBox="1">
              <a:spLocks noChangeArrowheads="1"/>
            </p:cNvSpPr>
            <p:nvPr/>
          </p:nvSpPr>
          <p:spPr bwMode="auto">
            <a:xfrm>
              <a:off x="3086100" y="50292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73803" name="Text Box 73"/>
            <p:cNvSpPr txBox="1">
              <a:spLocks noChangeArrowheads="1"/>
            </p:cNvSpPr>
            <p:nvPr/>
          </p:nvSpPr>
          <p:spPr bwMode="auto">
            <a:xfrm>
              <a:off x="4533900" y="50292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73804" name="Text Box 74"/>
            <p:cNvSpPr txBox="1">
              <a:spLocks noChangeArrowheads="1"/>
            </p:cNvSpPr>
            <p:nvPr/>
          </p:nvSpPr>
          <p:spPr bwMode="auto">
            <a:xfrm>
              <a:off x="2362200" y="5829301"/>
              <a:ext cx="374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-2</a:t>
              </a:r>
            </a:p>
          </p:txBody>
        </p:sp>
        <p:sp>
          <p:nvSpPr>
            <p:cNvPr id="73805" name="Text Box 75"/>
            <p:cNvSpPr txBox="1">
              <a:spLocks noChangeArrowheads="1"/>
            </p:cNvSpPr>
            <p:nvPr/>
          </p:nvSpPr>
          <p:spPr bwMode="auto">
            <a:xfrm>
              <a:off x="5143500" y="58293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73806" name="Text Box 76"/>
            <p:cNvSpPr txBox="1">
              <a:spLocks noChangeArrowheads="1"/>
            </p:cNvSpPr>
            <p:nvPr/>
          </p:nvSpPr>
          <p:spPr bwMode="auto">
            <a:xfrm>
              <a:off x="3467100" y="55626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73807" name="Text Box 77"/>
            <p:cNvSpPr txBox="1">
              <a:spLocks noChangeArrowheads="1"/>
            </p:cNvSpPr>
            <p:nvPr/>
          </p:nvSpPr>
          <p:spPr bwMode="auto">
            <a:xfrm>
              <a:off x="4114800" y="55626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  <p:sp>
          <p:nvSpPr>
            <p:cNvPr id="73808" name="Oval 78"/>
            <p:cNvSpPr>
              <a:spLocks noChangeAspect="1" noChangeArrowheads="1"/>
            </p:cNvSpPr>
            <p:nvPr/>
          </p:nvSpPr>
          <p:spPr bwMode="auto">
            <a:xfrm>
              <a:off x="3009901" y="5957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1</a:t>
              </a:r>
              <a:endParaRPr lang="zh-TW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65925" y="4343401"/>
            <a:ext cx="3140075" cy="1981199"/>
            <a:chOff x="6765925" y="4343401"/>
            <a:chExt cx="3140075" cy="1981199"/>
          </a:xfrm>
        </p:grpSpPr>
        <p:sp>
          <p:nvSpPr>
            <p:cNvPr id="73817" name="Oval 87"/>
            <p:cNvSpPr>
              <a:spLocks noChangeAspect="1" noChangeArrowheads="1"/>
            </p:cNvSpPr>
            <p:nvPr/>
          </p:nvSpPr>
          <p:spPr bwMode="auto">
            <a:xfrm>
              <a:off x="8177213" y="51498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-2</a:t>
              </a:r>
            </a:p>
          </p:txBody>
        </p:sp>
        <p:sp>
          <p:nvSpPr>
            <p:cNvPr id="73818" name="Oval 88"/>
            <p:cNvSpPr>
              <a:spLocks noChangeAspect="1" noChangeArrowheads="1"/>
            </p:cNvSpPr>
            <p:nvPr/>
          </p:nvSpPr>
          <p:spPr bwMode="auto">
            <a:xfrm>
              <a:off x="6804026" y="51498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73819" name="Oval 89"/>
            <p:cNvSpPr>
              <a:spLocks noChangeAspect="1" noChangeArrowheads="1"/>
            </p:cNvSpPr>
            <p:nvPr/>
          </p:nvSpPr>
          <p:spPr bwMode="auto">
            <a:xfrm>
              <a:off x="8175626" y="434340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73820" name="Oval 90"/>
            <p:cNvSpPr>
              <a:spLocks noChangeAspect="1" noChangeArrowheads="1"/>
            </p:cNvSpPr>
            <p:nvPr/>
          </p:nvSpPr>
          <p:spPr bwMode="auto">
            <a:xfrm>
              <a:off x="7413626" y="5957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1</a:t>
              </a:r>
            </a:p>
          </p:txBody>
        </p:sp>
        <p:cxnSp>
          <p:nvCxnSpPr>
            <p:cNvPr id="73821" name="AutoShape 91"/>
            <p:cNvCxnSpPr>
              <a:cxnSpLocks noChangeAspect="1" noChangeShapeType="1"/>
              <a:stCxn id="73819" idx="2"/>
              <a:endCxn id="73818" idx="0"/>
            </p:cNvCxnSpPr>
            <p:nvPr/>
          </p:nvCxnSpPr>
          <p:spPr bwMode="auto">
            <a:xfrm rot="10800000" flipV="1">
              <a:off x="6986589" y="4525964"/>
              <a:ext cx="1177925" cy="612775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22" name="AutoShape 92"/>
            <p:cNvCxnSpPr>
              <a:cxnSpLocks noChangeAspect="1" noChangeShapeType="1"/>
              <a:stCxn id="73820" idx="2"/>
              <a:endCxn id="73818" idx="4"/>
            </p:cNvCxnSpPr>
            <p:nvPr/>
          </p:nvCxnSpPr>
          <p:spPr bwMode="auto">
            <a:xfrm rot="10800000">
              <a:off x="6986589" y="5524500"/>
              <a:ext cx="415925" cy="6159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23" name="AutoShape 93"/>
            <p:cNvCxnSpPr>
              <a:cxnSpLocks noChangeAspect="1" noChangeShapeType="1"/>
              <a:stCxn id="73820" idx="6"/>
              <a:endCxn id="73817" idx="3"/>
            </p:cNvCxnSpPr>
            <p:nvPr/>
          </p:nvCxnSpPr>
          <p:spPr bwMode="auto">
            <a:xfrm flipV="1">
              <a:off x="7788276" y="5472114"/>
              <a:ext cx="441325" cy="668337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24" name="AutoShape 94"/>
            <p:cNvCxnSpPr>
              <a:cxnSpLocks noChangeAspect="1" noChangeShapeType="1"/>
              <a:stCxn id="73819" idx="4"/>
              <a:endCxn id="73817" idx="0"/>
            </p:cNvCxnSpPr>
            <p:nvPr/>
          </p:nvCxnSpPr>
          <p:spPr bwMode="auto">
            <a:xfrm>
              <a:off x="8358189" y="4718050"/>
              <a:ext cx="1587" cy="4206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25" name="AutoShape 95"/>
            <p:cNvCxnSpPr>
              <a:cxnSpLocks noChangeAspect="1" noChangeShapeType="1"/>
              <a:stCxn id="73818" idx="6"/>
              <a:endCxn id="73817" idx="2"/>
            </p:cNvCxnSpPr>
            <p:nvPr/>
          </p:nvCxnSpPr>
          <p:spPr bwMode="auto">
            <a:xfrm>
              <a:off x="7178676" y="5332413"/>
              <a:ext cx="9874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826" name="Oval 96"/>
            <p:cNvSpPr>
              <a:spLocks noChangeAspect="1" noChangeArrowheads="1"/>
            </p:cNvSpPr>
            <p:nvPr/>
          </p:nvSpPr>
          <p:spPr bwMode="auto">
            <a:xfrm>
              <a:off x="9539288" y="51498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-1</a:t>
              </a:r>
            </a:p>
          </p:txBody>
        </p:sp>
        <p:cxnSp>
          <p:nvCxnSpPr>
            <p:cNvPr id="73827" name="AutoShape 97"/>
            <p:cNvCxnSpPr>
              <a:cxnSpLocks noChangeAspect="1" noChangeShapeType="1"/>
              <a:stCxn id="73830" idx="6"/>
              <a:endCxn id="73826" idx="4"/>
            </p:cNvCxnSpPr>
            <p:nvPr/>
          </p:nvCxnSpPr>
          <p:spPr bwMode="auto">
            <a:xfrm flipV="1">
              <a:off x="9302750" y="5524500"/>
              <a:ext cx="419100" cy="615950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28" name="AutoShape 98"/>
            <p:cNvCxnSpPr>
              <a:cxnSpLocks noChangeAspect="1" noChangeShapeType="1"/>
              <a:stCxn id="73826" idx="0"/>
              <a:endCxn id="73819" idx="6"/>
            </p:cNvCxnSpPr>
            <p:nvPr/>
          </p:nvCxnSpPr>
          <p:spPr bwMode="auto">
            <a:xfrm rot="5400000" flipH="1">
              <a:off x="8829676" y="4246564"/>
              <a:ext cx="612775" cy="1171575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29" name="AutoShape 99"/>
            <p:cNvCxnSpPr>
              <a:cxnSpLocks noChangeAspect="1" noChangeShapeType="1"/>
              <a:stCxn id="73817" idx="6"/>
              <a:endCxn id="73826" idx="2"/>
            </p:cNvCxnSpPr>
            <p:nvPr/>
          </p:nvCxnSpPr>
          <p:spPr bwMode="auto">
            <a:xfrm>
              <a:off x="8551863" y="5332413"/>
              <a:ext cx="9763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830" name="Oval 100"/>
            <p:cNvSpPr>
              <a:spLocks noChangeAspect="1" noChangeArrowheads="1"/>
            </p:cNvSpPr>
            <p:nvPr/>
          </p:nvSpPr>
          <p:spPr bwMode="auto">
            <a:xfrm>
              <a:off x="8928101" y="5957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4</a:t>
              </a:r>
              <a:endParaRPr lang="en-US" altLang="zh-TW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endParaRPr>
            </a:p>
          </p:txBody>
        </p:sp>
        <p:cxnSp>
          <p:nvCxnSpPr>
            <p:cNvPr id="73831" name="AutoShape 101"/>
            <p:cNvCxnSpPr>
              <a:cxnSpLocks noChangeAspect="1" noChangeShapeType="1"/>
              <a:stCxn id="73817" idx="5"/>
              <a:endCxn id="73830" idx="2"/>
            </p:cNvCxnSpPr>
            <p:nvPr/>
          </p:nvCxnSpPr>
          <p:spPr bwMode="auto">
            <a:xfrm rot="16200000" flipH="1">
              <a:off x="8369301" y="5592763"/>
              <a:ext cx="668337" cy="427038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832" name="Text Box 102"/>
            <p:cNvSpPr txBox="1">
              <a:spLocks noChangeArrowheads="1"/>
            </p:cNvSpPr>
            <p:nvPr/>
          </p:nvSpPr>
          <p:spPr bwMode="auto">
            <a:xfrm>
              <a:off x="9248775" y="435768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73833" name="Text Box 103"/>
            <p:cNvSpPr txBox="1">
              <a:spLocks noChangeArrowheads="1"/>
            </p:cNvSpPr>
            <p:nvPr/>
          </p:nvSpPr>
          <p:spPr bwMode="auto">
            <a:xfrm>
              <a:off x="7108825" y="44196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73834" name="Text Box 104"/>
            <p:cNvSpPr txBox="1">
              <a:spLocks noChangeArrowheads="1"/>
            </p:cNvSpPr>
            <p:nvPr/>
          </p:nvSpPr>
          <p:spPr bwMode="auto">
            <a:xfrm>
              <a:off x="7489825" y="50292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73835" name="Text Box 105"/>
            <p:cNvSpPr txBox="1">
              <a:spLocks noChangeArrowheads="1"/>
            </p:cNvSpPr>
            <p:nvPr/>
          </p:nvSpPr>
          <p:spPr bwMode="auto">
            <a:xfrm>
              <a:off x="8937625" y="50292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73836" name="Text Box 106"/>
            <p:cNvSpPr txBox="1">
              <a:spLocks noChangeArrowheads="1"/>
            </p:cNvSpPr>
            <p:nvPr/>
          </p:nvSpPr>
          <p:spPr bwMode="auto">
            <a:xfrm>
              <a:off x="6765925" y="5829301"/>
              <a:ext cx="374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-2</a:t>
              </a:r>
            </a:p>
          </p:txBody>
        </p:sp>
        <p:sp>
          <p:nvSpPr>
            <p:cNvPr id="73837" name="Text Box 107"/>
            <p:cNvSpPr txBox="1">
              <a:spLocks noChangeArrowheads="1"/>
            </p:cNvSpPr>
            <p:nvPr/>
          </p:nvSpPr>
          <p:spPr bwMode="auto">
            <a:xfrm>
              <a:off x="9547225" y="58293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73838" name="Text Box 108"/>
            <p:cNvSpPr txBox="1">
              <a:spLocks noChangeArrowheads="1"/>
            </p:cNvSpPr>
            <p:nvPr/>
          </p:nvSpPr>
          <p:spPr bwMode="auto">
            <a:xfrm>
              <a:off x="7985125" y="4724401"/>
              <a:ext cx="374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-2</a:t>
              </a:r>
            </a:p>
          </p:txBody>
        </p:sp>
        <p:sp>
          <p:nvSpPr>
            <p:cNvPr id="73839" name="Text Box 109"/>
            <p:cNvSpPr txBox="1">
              <a:spLocks noChangeArrowheads="1"/>
            </p:cNvSpPr>
            <p:nvPr/>
          </p:nvSpPr>
          <p:spPr bwMode="auto">
            <a:xfrm>
              <a:off x="7870825" y="55626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73840" name="Text Box 110"/>
            <p:cNvSpPr txBox="1">
              <a:spLocks noChangeArrowheads="1"/>
            </p:cNvSpPr>
            <p:nvPr/>
          </p:nvSpPr>
          <p:spPr bwMode="auto">
            <a:xfrm>
              <a:off x="8518525" y="55626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  <p:sp>
        <p:nvSpPr>
          <p:cNvPr id="73842" name="Text Box 112"/>
          <p:cNvSpPr txBox="1">
            <a:spLocks noChangeArrowheads="1"/>
          </p:cNvSpPr>
          <p:nvPr/>
        </p:nvSpPr>
        <p:spPr bwMode="auto">
          <a:xfrm>
            <a:off x="6096001" y="1700213"/>
            <a:ext cx="1203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800"/>
              <a:t>First round</a:t>
            </a:r>
          </a:p>
        </p:txBody>
      </p:sp>
      <p:sp>
        <p:nvSpPr>
          <p:cNvPr id="73843" name="Text Box 113"/>
          <p:cNvSpPr txBox="1">
            <a:spLocks noChangeArrowheads="1"/>
          </p:cNvSpPr>
          <p:nvPr/>
        </p:nvSpPr>
        <p:spPr bwMode="auto">
          <a:xfrm>
            <a:off x="1652589" y="4083050"/>
            <a:ext cx="1203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800"/>
              <a:t>Second round</a:t>
            </a:r>
          </a:p>
        </p:txBody>
      </p:sp>
      <p:sp>
        <p:nvSpPr>
          <p:cNvPr id="73844" name="Text Box 114"/>
          <p:cNvSpPr txBox="1">
            <a:spLocks noChangeArrowheads="1"/>
          </p:cNvSpPr>
          <p:nvPr/>
        </p:nvSpPr>
        <p:spPr bwMode="auto">
          <a:xfrm>
            <a:off x="6188076" y="4083050"/>
            <a:ext cx="1203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800"/>
              <a:t>Third round</a:t>
            </a:r>
          </a:p>
        </p:txBody>
      </p:sp>
    </p:spTree>
    <p:extLst>
      <p:ext uri="{BB962C8B-B14F-4D97-AF65-F5344CB8AC3E}">
        <p14:creationId xmlns:p14="http://schemas.microsoft.com/office/powerpoint/2010/main" val="20033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9" grpId="0" animBg="1"/>
      <p:bldP spid="73760" grpId="0" animBg="1"/>
      <p:bldP spid="73761" grpId="0" animBg="1"/>
      <p:bldP spid="73842" grpId="0"/>
      <p:bldP spid="73843" grpId="0"/>
      <p:bldP spid="738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Bellman-Ford’s algorithm</a:t>
            </a:r>
            <a:endParaRPr lang="en-US" altLang="zh-TW" dirty="0" smtClean="0"/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Show how Bellman-Ford’s algorithm works on the following graph, assuming you start with the top node</a:t>
            </a:r>
          </a:p>
          <a:p>
            <a:pPr lvl="1"/>
            <a:r>
              <a:rPr lang="en-US" altLang="zh-TW" dirty="0" smtClean="0"/>
              <a:t>Show how the labels are updated in each iteration (a separate figure for each iteration).</a:t>
            </a:r>
          </a:p>
        </p:txBody>
      </p:sp>
      <p:pic>
        <p:nvPicPr>
          <p:cNvPr id="74758" name="Picture 36" descr="BD198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524373" y="4330817"/>
            <a:ext cx="3140076" cy="1981201"/>
            <a:chOff x="4344988" y="3840163"/>
            <a:chExt cx="3140076" cy="1981201"/>
          </a:xfrm>
        </p:grpSpPr>
        <p:sp>
          <p:nvSpPr>
            <p:cNvPr id="74759" name="Oval 67"/>
            <p:cNvSpPr>
              <a:spLocks noChangeAspect="1" noChangeArrowheads="1"/>
            </p:cNvSpPr>
            <p:nvPr/>
          </p:nvSpPr>
          <p:spPr bwMode="auto">
            <a:xfrm>
              <a:off x="5756276" y="46466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74760" name="Oval 68"/>
            <p:cNvSpPr>
              <a:spLocks noChangeAspect="1" noChangeArrowheads="1"/>
            </p:cNvSpPr>
            <p:nvPr/>
          </p:nvSpPr>
          <p:spPr bwMode="auto">
            <a:xfrm>
              <a:off x="4383088" y="464661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74761" name="Oval 69"/>
            <p:cNvSpPr>
              <a:spLocks noChangeAspect="1" noChangeArrowheads="1"/>
            </p:cNvSpPr>
            <p:nvPr/>
          </p:nvSpPr>
          <p:spPr bwMode="auto">
            <a:xfrm>
              <a:off x="5754688" y="384016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74762" name="Oval 70"/>
            <p:cNvSpPr>
              <a:spLocks noChangeAspect="1" noChangeArrowheads="1"/>
            </p:cNvSpPr>
            <p:nvPr/>
          </p:nvSpPr>
          <p:spPr bwMode="auto">
            <a:xfrm>
              <a:off x="4992688" y="54546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cxnSp>
          <p:nvCxnSpPr>
            <p:cNvPr id="74763" name="AutoShape 71"/>
            <p:cNvCxnSpPr>
              <a:cxnSpLocks noChangeAspect="1" noChangeShapeType="1"/>
              <a:stCxn id="74761" idx="2"/>
              <a:endCxn id="74760" idx="0"/>
            </p:cNvCxnSpPr>
            <p:nvPr/>
          </p:nvCxnSpPr>
          <p:spPr bwMode="auto">
            <a:xfrm rot="10800000" flipV="1">
              <a:off x="4565651" y="4022726"/>
              <a:ext cx="1177925" cy="612775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64" name="AutoShape 72"/>
            <p:cNvCxnSpPr>
              <a:cxnSpLocks noChangeAspect="1" noChangeShapeType="1"/>
              <a:stCxn id="74762" idx="2"/>
              <a:endCxn id="74760" idx="4"/>
            </p:cNvCxnSpPr>
            <p:nvPr/>
          </p:nvCxnSpPr>
          <p:spPr bwMode="auto">
            <a:xfrm rot="10800000">
              <a:off x="4565651" y="5021263"/>
              <a:ext cx="415925" cy="6159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65" name="AutoShape 73"/>
            <p:cNvCxnSpPr>
              <a:cxnSpLocks noChangeAspect="1" noChangeShapeType="1"/>
              <a:stCxn id="74762" idx="6"/>
              <a:endCxn id="74759" idx="3"/>
            </p:cNvCxnSpPr>
            <p:nvPr/>
          </p:nvCxnSpPr>
          <p:spPr bwMode="auto">
            <a:xfrm flipV="1">
              <a:off x="5367339" y="4968875"/>
              <a:ext cx="441325" cy="668338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66" name="AutoShape 74"/>
            <p:cNvCxnSpPr>
              <a:cxnSpLocks noChangeAspect="1" noChangeShapeType="1"/>
              <a:stCxn id="74761" idx="4"/>
              <a:endCxn id="74759" idx="0"/>
            </p:cNvCxnSpPr>
            <p:nvPr/>
          </p:nvCxnSpPr>
          <p:spPr bwMode="auto">
            <a:xfrm>
              <a:off x="5937250" y="4214814"/>
              <a:ext cx="1588" cy="4206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67" name="AutoShape 75"/>
            <p:cNvCxnSpPr>
              <a:cxnSpLocks noChangeAspect="1" noChangeShapeType="1"/>
              <a:stCxn id="74760" idx="6"/>
              <a:endCxn id="74759" idx="2"/>
            </p:cNvCxnSpPr>
            <p:nvPr/>
          </p:nvCxnSpPr>
          <p:spPr bwMode="auto">
            <a:xfrm>
              <a:off x="4757739" y="4829175"/>
              <a:ext cx="9874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768" name="Oval 76"/>
            <p:cNvSpPr>
              <a:spLocks noChangeAspect="1" noChangeArrowheads="1"/>
            </p:cNvSpPr>
            <p:nvPr/>
          </p:nvSpPr>
          <p:spPr bwMode="auto">
            <a:xfrm>
              <a:off x="7118351" y="46466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cxnSp>
          <p:nvCxnSpPr>
            <p:cNvPr id="74769" name="AutoShape 77"/>
            <p:cNvCxnSpPr>
              <a:cxnSpLocks noChangeAspect="1" noChangeShapeType="1"/>
              <a:stCxn id="74772" idx="6"/>
              <a:endCxn id="74768" idx="4"/>
            </p:cNvCxnSpPr>
            <p:nvPr/>
          </p:nvCxnSpPr>
          <p:spPr bwMode="auto">
            <a:xfrm flipV="1">
              <a:off x="6881813" y="5021263"/>
              <a:ext cx="419100" cy="6159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70" name="AutoShape 78"/>
            <p:cNvCxnSpPr>
              <a:cxnSpLocks noChangeAspect="1" noChangeShapeType="1"/>
              <a:stCxn id="74768" idx="0"/>
              <a:endCxn id="74761" idx="6"/>
            </p:cNvCxnSpPr>
            <p:nvPr/>
          </p:nvCxnSpPr>
          <p:spPr bwMode="auto">
            <a:xfrm rot="5400000" flipH="1">
              <a:off x="6408739" y="3743326"/>
              <a:ext cx="612775" cy="1171575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71" name="AutoShape 79"/>
            <p:cNvCxnSpPr>
              <a:cxnSpLocks noChangeAspect="1" noChangeShapeType="1"/>
              <a:stCxn id="74759" idx="6"/>
              <a:endCxn id="74768" idx="2"/>
            </p:cNvCxnSpPr>
            <p:nvPr/>
          </p:nvCxnSpPr>
          <p:spPr bwMode="auto">
            <a:xfrm>
              <a:off x="6130926" y="4829175"/>
              <a:ext cx="97631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772" name="Oval 80"/>
            <p:cNvSpPr>
              <a:spLocks noChangeAspect="1" noChangeArrowheads="1"/>
            </p:cNvSpPr>
            <p:nvPr/>
          </p:nvSpPr>
          <p:spPr bwMode="auto">
            <a:xfrm>
              <a:off x="6507163" y="54546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cxnSp>
          <p:nvCxnSpPr>
            <p:cNvPr id="74773" name="AutoShape 81"/>
            <p:cNvCxnSpPr>
              <a:cxnSpLocks noChangeAspect="1" noChangeShapeType="1"/>
              <a:stCxn id="74759" idx="5"/>
              <a:endCxn id="74772" idx="2"/>
            </p:cNvCxnSpPr>
            <p:nvPr/>
          </p:nvCxnSpPr>
          <p:spPr bwMode="auto">
            <a:xfrm rot="16200000" flipH="1">
              <a:off x="5948363" y="5089526"/>
              <a:ext cx="668338" cy="427037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774" name="Text Box 82"/>
            <p:cNvSpPr txBox="1">
              <a:spLocks noChangeArrowheads="1"/>
            </p:cNvSpPr>
            <p:nvPr/>
          </p:nvSpPr>
          <p:spPr bwMode="auto">
            <a:xfrm>
              <a:off x="6827838" y="385445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74775" name="Text Box 83"/>
            <p:cNvSpPr txBox="1">
              <a:spLocks noChangeArrowheads="1"/>
            </p:cNvSpPr>
            <p:nvPr/>
          </p:nvSpPr>
          <p:spPr bwMode="auto">
            <a:xfrm>
              <a:off x="4687888" y="39163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74776" name="Text Box 84"/>
            <p:cNvSpPr txBox="1">
              <a:spLocks noChangeArrowheads="1"/>
            </p:cNvSpPr>
            <p:nvPr/>
          </p:nvSpPr>
          <p:spPr bwMode="auto">
            <a:xfrm>
              <a:off x="5068888" y="45259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74777" name="Text Box 85"/>
            <p:cNvSpPr txBox="1">
              <a:spLocks noChangeArrowheads="1"/>
            </p:cNvSpPr>
            <p:nvPr/>
          </p:nvSpPr>
          <p:spPr bwMode="auto">
            <a:xfrm>
              <a:off x="6516688" y="45259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74778" name="Text Box 86"/>
            <p:cNvSpPr txBox="1">
              <a:spLocks noChangeArrowheads="1"/>
            </p:cNvSpPr>
            <p:nvPr/>
          </p:nvSpPr>
          <p:spPr bwMode="auto">
            <a:xfrm>
              <a:off x="4344988" y="5326063"/>
              <a:ext cx="374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-5</a:t>
              </a:r>
            </a:p>
          </p:txBody>
        </p:sp>
        <p:sp>
          <p:nvSpPr>
            <p:cNvPr id="74779" name="Text Box 87"/>
            <p:cNvSpPr txBox="1">
              <a:spLocks noChangeArrowheads="1"/>
            </p:cNvSpPr>
            <p:nvPr/>
          </p:nvSpPr>
          <p:spPr bwMode="auto">
            <a:xfrm>
              <a:off x="7126288" y="53260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74780" name="Text Box 88"/>
            <p:cNvSpPr txBox="1">
              <a:spLocks noChangeArrowheads="1"/>
            </p:cNvSpPr>
            <p:nvPr/>
          </p:nvSpPr>
          <p:spPr bwMode="auto">
            <a:xfrm>
              <a:off x="5564188" y="4221163"/>
              <a:ext cx="374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-2</a:t>
              </a:r>
            </a:p>
          </p:txBody>
        </p:sp>
        <p:sp>
          <p:nvSpPr>
            <p:cNvPr id="74781" name="Text Box 89"/>
            <p:cNvSpPr txBox="1">
              <a:spLocks noChangeArrowheads="1"/>
            </p:cNvSpPr>
            <p:nvPr/>
          </p:nvSpPr>
          <p:spPr bwMode="auto">
            <a:xfrm>
              <a:off x="5449888" y="50593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74782" name="Text Box 90"/>
            <p:cNvSpPr txBox="1">
              <a:spLocks noChangeArrowheads="1"/>
            </p:cNvSpPr>
            <p:nvPr/>
          </p:nvSpPr>
          <p:spPr bwMode="auto">
            <a:xfrm>
              <a:off x="6097588" y="50593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9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MST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Show an MST of the following graph.</a:t>
            </a:r>
            <a:endParaRPr lang="en-US" altLang="zh-TW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1" y="3810001"/>
            <a:ext cx="7489825" cy="2384424"/>
            <a:chOff x="2286001" y="3810001"/>
            <a:chExt cx="7489825" cy="2384424"/>
          </a:xfrm>
        </p:grpSpPr>
        <p:sp>
          <p:nvSpPr>
            <p:cNvPr id="22534" name="Oval 4"/>
            <p:cNvSpPr>
              <a:spLocks noChangeArrowheads="1"/>
            </p:cNvSpPr>
            <p:nvPr/>
          </p:nvSpPr>
          <p:spPr bwMode="auto">
            <a:xfrm>
              <a:off x="6324601" y="3984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22535" name="Oval 5"/>
            <p:cNvSpPr>
              <a:spLocks noChangeArrowheads="1"/>
            </p:cNvSpPr>
            <p:nvPr/>
          </p:nvSpPr>
          <p:spPr bwMode="auto">
            <a:xfrm>
              <a:off x="8839201" y="38290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22536" name="Oval 6"/>
            <p:cNvSpPr>
              <a:spLocks noChangeArrowheads="1"/>
            </p:cNvSpPr>
            <p:nvPr/>
          </p:nvSpPr>
          <p:spPr bwMode="auto">
            <a:xfrm>
              <a:off x="8588376" y="5737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22537" name="Oval 7"/>
            <p:cNvSpPr>
              <a:spLocks noChangeArrowheads="1"/>
            </p:cNvSpPr>
            <p:nvPr/>
          </p:nvSpPr>
          <p:spPr bwMode="auto">
            <a:xfrm>
              <a:off x="6035676" y="5499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22538" name="Oval 8"/>
            <p:cNvSpPr>
              <a:spLocks noChangeArrowheads="1"/>
            </p:cNvSpPr>
            <p:nvPr/>
          </p:nvSpPr>
          <p:spPr bwMode="auto">
            <a:xfrm>
              <a:off x="41148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22539" name="Oval 9"/>
            <p:cNvSpPr>
              <a:spLocks noChangeArrowheads="1"/>
            </p:cNvSpPr>
            <p:nvPr/>
          </p:nvSpPr>
          <p:spPr bwMode="auto">
            <a:xfrm>
              <a:off x="42672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22540" name="Oval 10"/>
            <p:cNvSpPr>
              <a:spLocks noChangeArrowheads="1"/>
            </p:cNvSpPr>
            <p:nvPr/>
          </p:nvSpPr>
          <p:spPr bwMode="auto">
            <a:xfrm>
              <a:off x="7902576" y="4594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22541" name="Oval 11"/>
            <p:cNvSpPr>
              <a:spLocks noChangeArrowheads="1"/>
            </p:cNvSpPr>
            <p:nvPr/>
          </p:nvSpPr>
          <p:spPr bwMode="auto">
            <a:xfrm>
              <a:off x="2286001" y="5127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22542" name="AutoShape 12"/>
            <p:cNvCxnSpPr>
              <a:cxnSpLocks noChangeShapeType="1"/>
              <a:stCxn id="22538" idx="6"/>
              <a:endCxn id="22534" idx="2"/>
            </p:cNvCxnSpPr>
            <p:nvPr/>
          </p:nvCxnSpPr>
          <p:spPr bwMode="auto">
            <a:xfrm flipV="1">
              <a:off x="5060951" y="4213225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3" name="AutoShape 13"/>
            <p:cNvCxnSpPr>
              <a:cxnSpLocks noChangeShapeType="1"/>
              <a:stCxn id="22537" idx="0"/>
              <a:endCxn id="22534" idx="4"/>
            </p:cNvCxnSpPr>
            <p:nvPr/>
          </p:nvCxnSpPr>
          <p:spPr bwMode="auto">
            <a:xfrm flipV="1">
              <a:off x="6503989" y="4451351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4" name="AutoShape 14"/>
            <p:cNvCxnSpPr>
              <a:cxnSpLocks noChangeShapeType="1"/>
              <a:stCxn id="22537" idx="7"/>
              <a:endCxn id="22540" idx="3"/>
            </p:cNvCxnSpPr>
            <p:nvPr/>
          </p:nvCxnSpPr>
          <p:spPr bwMode="auto">
            <a:xfrm flipV="1">
              <a:off x="6835776" y="49942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5" name="AutoShape 15"/>
            <p:cNvCxnSpPr>
              <a:cxnSpLocks noChangeShapeType="1"/>
              <a:stCxn id="22540" idx="0"/>
              <a:endCxn id="22535" idx="3"/>
            </p:cNvCxnSpPr>
            <p:nvPr/>
          </p:nvCxnSpPr>
          <p:spPr bwMode="auto">
            <a:xfrm flipV="1">
              <a:off x="8370889" y="4229100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6" name="AutoShape 16"/>
            <p:cNvCxnSpPr>
              <a:cxnSpLocks noChangeShapeType="1"/>
              <a:stCxn id="22534" idx="6"/>
              <a:endCxn id="22535" idx="2"/>
            </p:cNvCxnSpPr>
            <p:nvPr/>
          </p:nvCxnSpPr>
          <p:spPr bwMode="auto">
            <a:xfrm flipV="1">
              <a:off x="7270751" y="4057651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7" name="AutoShape 17"/>
            <p:cNvCxnSpPr>
              <a:cxnSpLocks noChangeShapeType="1"/>
              <a:stCxn id="22541" idx="6"/>
              <a:endCxn id="22539" idx="2"/>
            </p:cNvCxnSpPr>
            <p:nvPr/>
          </p:nvCxnSpPr>
          <p:spPr bwMode="auto">
            <a:xfrm>
              <a:off x="3232151" y="5356225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8" name="AutoShape 18"/>
            <p:cNvCxnSpPr>
              <a:cxnSpLocks noChangeShapeType="1"/>
              <a:stCxn id="22538" idx="4"/>
              <a:endCxn id="22539" idx="0"/>
            </p:cNvCxnSpPr>
            <p:nvPr/>
          </p:nvCxnSpPr>
          <p:spPr bwMode="auto">
            <a:xfrm>
              <a:off x="4583113" y="4679950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9" name="AutoShape 19"/>
            <p:cNvCxnSpPr>
              <a:cxnSpLocks noChangeShapeType="1"/>
              <a:stCxn id="22540" idx="4"/>
              <a:endCxn id="22536" idx="0"/>
            </p:cNvCxnSpPr>
            <p:nvPr/>
          </p:nvCxnSpPr>
          <p:spPr bwMode="auto">
            <a:xfrm>
              <a:off x="8370888" y="50609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0" name="AutoShape 20"/>
            <p:cNvCxnSpPr>
              <a:cxnSpLocks noChangeShapeType="1"/>
              <a:endCxn id="22537" idx="6"/>
            </p:cNvCxnSpPr>
            <p:nvPr/>
          </p:nvCxnSpPr>
          <p:spPr bwMode="auto">
            <a:xfrm flipH="1" flipV="1">
              <a:off x="6981826" y="57277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1" name="AutoShape 21"/>
            <p:cNvCxnSpPr>
              <a:cxnSpLocks noChangeShapeType="1"/>
              <a:stCxn id="22539" idx="6"/>
              <a:endCxn id="22537" idx="2"/>
            </p:cNvCxnSpPr>
            <p:nvPr/>
          </p:nvCxnSpPr>
          <p:spPr bwMode="auto">
            <a:xfrm>
              <a:off x="5213350" y="5584826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2" name="AutoShape 22"/>
            <p:cNvCxnSpPr>
              <a:cxnSpLocks noChangeShapeType="1"/>
              <a:stCxn id="22539" idx="7"/>
              <a:endCxn id="22534" idx="3"/>
            </p:cNvCxnSpPr>
            <p:nvPr/>
          </p:nvCxnSpPr>
          <p:spPr bwMode="auto">
            <a:xfrm flipV="1">
              <a:off x="5067301" y="4384675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3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8100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849</a:t>
              </a:r>
            </a:p>
          </p:txBody>
        </p:sp>
        <p:sp>
          <p:nvSpPr>
            <p:cNvPr id="22554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5402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22555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4959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22556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721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22557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3984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22558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22559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4927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22560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3117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22561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848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22562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127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22563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1116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22564" name="AutoShape 34"/>
            <p:cNvCxnSpPr>
              <a:cxnSpLocks noChangeShapeType="1"/>
              <a:stCxn id="22535" idx="4"/>
              <a:endCxn id="22536" idx="7"/>
            </p:cNvCxnSpPr>
            <p:nvPr/>
          </p:nvCxnSpPr>
          <p:spPr bwMode="auto">
            <a:xfrm>
              <a:off x="9307513" y="4295775"/>
              <a:ext cx="80962" cy="149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65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6950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22566" name="Picture 36" descr="BD198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9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Cycle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22910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Cycle Property:</a:t>
                </a:r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be a minimum spanning tree of a weighted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be an edge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that is not in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let be the cycle formed by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For every edge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 smtClean="0"/>
                  <a:t>, 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Proof by contradiction:</a:t>
                </a:r>
              </a:p>
              <a:p>
                <a:pPr lvl="1"/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we can get a spanning tree of smaller weight by replacing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355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229102"/>
              </a:xfrm>
              <a:blipFill rotWithShape="0">
                <a:blip r:embed="rId2"/>
                <a:stretch>
                  <a:fillRect l="-2125" t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58" name="Group 4"/>
          <p:cNvGrpSpPr>
            <a:grpSpLocks/>
          </p:cNvGrpSpPr>
          <p:nvPr/>
        </p:nvGrpSpPr>
        <p:grpSpPr bwMode="auto">
          <a:xfrm>
            <a:off x="6713538" y="1447800"/>
            <a:ext cx="3344862" cy="2120900"/>
            <a:chOff x="3269" y="969"/>
            <a:chExt cx="2107" cy="1336"/>
          </a:xfrm>
        </p:grpSpPr>
        <p:sp>
          <p:nvSpPr>
            <p:cNvPr id="23589" name="Oval 5"/>
            <p:cNvSpPr>
              <a:spLocks noChangeArrowheads="1"/>
            </p:cNvSpPr>
            <p:nvPr/>
          </p:nvSpPr>
          <p:spPr bwMode="auto">
            <a:xfrm>
              <a:off x="3504" y="120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0" name="Oval 6"/>
            <p:cNvSpPr>
              <a:spLocks noChangeArrowheads="1"/>
            </p:cNvSpPr>
            <p:nvPr/>
          </p:nvSpPr>
          <p:spPr bwMode="auto">
            <a:xfrm>
              <a:off x="4752" y="100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1" name="Oval 7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2" name="Oval 8"/>
            <p:cNvSpPr>
              <a:spLocks noChangeArrowheads="1"/>
            </p:cNvSpPr>
            <p:nvPr/>
          </p:nvSpPr>
          <p:spPr bwMode="auto">
            <a:xfrm>
              <a:off x="3312" y="201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3" name="Oval 9"/>
            <p:cNvSpPr>
              <a:spLocks noChangeArrowheads="1"/>
            </p:cNvSpPr>
            <p:nvPr/>
          </p:nvSpPr>
          <p:spPr bwMode="auto">
            <a:xfrm>
              <a:off x="5184" y="148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4" name="Oval 10"/>
            <p:cNvSpPr>
              <a:spLocks noChangeArrowheads="1"/>
            </p:cNvSpPr>
            <p:nvPr/>
          </p:nvSpPr>
          <p:spPr bwMode="auto">
            <a:xfrm>
              <a:off x="4848" y="192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3595" name="AutoShape 11"/>
            <p:cNvCxnSpPr>
              <a:cxnSpLocks noChangeShapeType="1"/>
              <a:stCxn id="23589" idx="5"/>
              <a:endCxn id="23591" idx="1"/>
            </p:cNvCxnSpPr>
            <p:nvPr/>
          </p:nvCxnSpPr>
          <p:spPr bwMode="auto">
            <a:xfrm>
              <a:off x="3668" y="1370"/>
              <a:ext cx="296" cy="236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6" name="AutoShape 12"/>
            <p:cNvCxnSpPr>
              <a:cxnSpLocks noChangeShapeType="1"/>
              <a:stCxn id="23591" idx="3"/>
              <a:endCxn id="23592" idx="7"/>
            </p:cNvCxnSpPr>
            <p:nvPr/>
          </p:nvCxnSpPr>
          <p:spPr bwMode="auto">
            <a:xfrm flipH="1">
              <a:off x="3476" y="1754"/>
              <a:ext cx="488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7" name="AutoShape 13"/>
            <p:cNvCxnSpPr>
              <a:cxnSpLocks noChangeShapeType="1"/>
              <a:stCxn id="23589" idx="3"/>
              <a:endCxn id="23592" idx="0"/>
            </p:cNvCxnSpPr>
            <p:nvPr/>
          </p:nvCxnSpPr>
          <p:spPr bwMode="auto">
            <a:xfrm flipH="1">
              <a:off x="3408" y="1370"/>
              <a:ext cx="124" cy="64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8" name="AutoShape 14"/>
            <p:cNvCxnSpPr>
              <a:cxnSpLocks noChangeShapeType="1"/>
              <a:stCxn id="23591" idx="6"/>
              <a:endCxn id="23594" idx="1"/>
            </p:cNvCxnSpPr>
            <p:nvPr/>
          </p:nvCxnSpPr>
          <p:spPr bwMode="auto">
            <a:xfrm>
              <a:off x="4134" y="1680"/>
              <a:ext cx="742" cy="26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9" name="AutoShape 15"/>
            <p:cNvCxnSpPr>
              <a:cxnSpLocks noChangeShapeType="1"/>
              <a:stCxn id="23592" idx="6"/>
              <a:endCxn id="23594" idx="2"/>
            </p:cNvCxnSpPr>
            <p:nvPr/>
          </p:nvCxnSpPr>
          <p:spPr bwMode="auto">
            <a:xfrm flipV="1">
              <a:off x="3510" y="2016"/>
              <a:ext cx="1332" cy="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0" name="AutoShape 16"/>
            <p:cNvCxnSpPr>
              <a:cxnSpLocks noChangeShapeType="1"/>
              <a:stCxn id="23589" idx="6"/>
              <a:endCxn id="23590" idx="2"/>
            </p:cNvCxnSpPr>
            <p:nvPr/>
          </p:nvCxnSpPr>
          <p:spPr bwMode="auto">
            <a:xfrm flipV="1">
              <a:off x="3702" y="1104"/>
              <a:ext cx="1044" cy="19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1" name="AutoShape 17"/>
            <p:cNvCxnSpPr>
              <a:cxnSpLocks noChangeShapeType="1"/>
              <a:stCxn id="23591" idx="7"/>
              <a:endCxn id="23590" idx="3"/>
            </p:cNvCxnSpPr>
            <p:nvPr/>
          </p:nvCxnSpPr>
          <p:spPr bwMode="auto">
            <a:xfrm flipV="1">
              <a:off x="4100" y="1178"/>
              <a:ext cx="680" cy="4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2" name="AutoShape 18"/>
            <p:cNvCxnSpPr>
              <a:cxnSpLocks noChangeShapeType="1"/>
              <a:stCxn id="23593" idx="1"/>
              <a:endCxn id="23590" idx="5"/>
            </p:cNvCxnSpPr>
            <p:nvPr/>
          </p:nvCxnSpPr>
          <p:spPr bwMode="auto">
            <a:xfrm flipH="1" flipV="1">
              <a:off x="4916" y="1178"/>
              <a:ext cx="296" cy="33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3" name="AutoShape 19"/>
            <p:cNvCxnSpPr>
              <a:cxnSpLocks noChangeShapeType="1"/>
              <a:stCxn id="23594" idx="7"/>
              <a:endCxn id="23593" idx="3"/>
            </p:cNvCxnSpPr>
            <p:nvPr/>
          </p:nvCxnSpPr>
          <p:spPr bwMode="auto">
            <a:xfrm flipV="1">
              <a:off x="5012" y="1658"/>
              <a:ext cx="200" cy="28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04" name="Text Box 20"/>
            <p:cNvSpPr txBox="1">
              <a:spLocks noChangeArrowheads="1"/>
            </p:cNvSpPr>
            <p:nvPr/>
          </p:nvSpPr>
          <p:spPr bwMode="auto">
            <a:xfrm>
              <a:off x="4119" y="969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8</a:t>
              </a:r>
            </a:p>
          </p:txBody>
        </p:sp>
        <p:sp>
          <p:nvSpPr>
            <p:cNvPr id="23605" name="Text Box 21"/>
            <p:cNvSpPr txBox="1">
              <a:spLocks noChangeArrowheads="1"/>
            </p:cNvSpPr>
            <p:nvPr/>
          </p:nvSpPr>
          <p:spPr bwMode="auto">
            <a:xfrm>
              <a:off x="5093" y="115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3606" name="Text Box 22"/>
            <p:cNvSpPr txBox="1">
              <a:spLocks noChangeArrowheads="1"/>
            </p:cNvSpPr>
            <p:nvPr/>
          </p:nvSpPr>
          <p:spPr bwMode="auto">
            <a:xfrm>
              <a:off x="3269" y="150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3607" name="Text Box 23"/>
            <p:cNvSpPr txBox="1">
              <a:spLocks noChangeArrowheads="1"/>
            </p:cNvSpPr>
            <p:nvPr/>
          </p:nvSpPr>
          <p:spPr bwMode="auto">
            <a:xfrm>
              <a:off x="4469" y="158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3608" name="Text Box 24"/>
            <p:cNvSpPr txBox="1">
              <a:spLocks noChangeArrowheads="1"/>
            </p:cNvSpPr>
            <p:nvPr/>
          </p:nvSpPr>
          <p:spPr bwMode="auto">
            <a:xfrm>
              <a:off x="3639" y="1449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6</a:t>
              </a:r>
            </a:p>
          </p:txBody>
        </p:sp>
        <p:sp>
          <p:nvSpPr>
            <p:cNvPr id="23609" name="Text Box 25"/>
            <p:cNvSpPr txBox="1">
              <a:spLocks noChangeArrowheads="1"/>
            </p:cNvSpPr>
            <p:nvPr/>
          </p:nvSpPr>
          <p:spPr bwMode="auto">
            <a:xfrm>
              <a:off x="4042" y="2073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3610" name="Text Box 26"/>
            <p:cNvSpPr txBox="1">
              <a:spLocks noChangeArrowheads="1"/>
            </p:cNvSpPr>
            <p:nvPr/>
          </p:nvSpPr>
          <p:spPr bwMode="auto">
            <a:xfrm>
              <a:off x="5114" y="173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3611" name="Text Box 27"/>
            <p:cNvSpPr txBox="1">
              <a:spLocks noChangeArrowheads="1"/>
            </p:cNvSpPr>
            <p:nvPr/>
          </p:nvSpPr>
          <p:spPr bwMode="auto">
            <a:xfrm>
              <a:off x="4469" y="134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3612" name="Text Box 28"/>
            <p:cNvSpPr txBox="1">
              <a:spLocks noChangeArrowheads="1"/>
            </p:cNvSpPr>
            <p:nvPr/>
          </p:nvSpPr>
          <p:spPr bwMode="auto">
            <a:xfrm>
              <a:off x="3769" y="180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3613" name="Text Box 29"/>
            <p:cNvSpPr txBox="1">
              <a:spLocks noChangeArrowheads="1"/>
            </p:cNvSpPr>
            <p:nvPr/>
          </p:nvSpPr>
          <p:spPr bwMode="auto">
            <a:xfrm>
              <a:off x="4927" y="1623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3614" name="Text Box 30"/>
            <p:cNvSpPr txBox="1">
              <a:spLocks noChangeArrowheads="1"/>
            </p:cNvSpPr>
            <p:nvPr/>
          </p:nvSpPr>
          <p:spPr bwMode="auto">
            <a:xfrm>
              <a:off x="3831" y="1260"/>
              <a:ext cx="2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C</a:t>
              </a:r>
              <a:endParaRPr lang="en-US" altLang="zh-TW" sz="2000" b="1" i="1" baseline="-250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23615" name="Text Box 31"/>
            <p:cNvSpPr txBox="1">
              <a:spLocks noChangeArrowheads="1"/>
            </p:cNvSpPr>
            <p:nvPr/>
          </p:nvSpPr>
          <p:spPr bwMode="auto">
            <a:xfrm>
              <a:off x="3854" y="10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</p:grpSp>
      <p:grpSp>
        <p:nvGrpSpPr>
          <p:cNvPr id="23559" name="Group 32"/>
          <p:cNvGrpSpPr>
            <a:grpSpLocks/>
          </p:cNvGrpSpPr>
          <p:nvPr/>
        </p:nvGrpSpPr>
        <p:grpSpPr bwMode="auto">
          <a:xfrm>
            <a:off x="6713538" y="4357688"/>
            <a:ext cx="3344862" cy="2120900"/>
            <a:chOff x="3269" y="2697"/>
            <a:chExt cx="2107" cy="1336"/>
          </a:xfrm>
        </p:grpSpPr>
        <p:sp>
          <p:nvSpPr>
            <p:cNvPr id="23562" name="Oval 33"/>
            <p:cNvSpPr>
              <a:spLocks noChangeArrowheads="1"/>
            </p:cNvSpPr>
            <p:nvPr/>
          </p:nvSpPr>
          <p:spPr bwMode="auto">
            <a:xfrm>
              <a:off x="3504" y="292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3" name="Oval 34"/>
            <p:cNvSpPr>
              <a:spLocks noChangeArrowheads="1"/>
            </p:cNvSpPr>
            <p:nvPr/>
          </p:nvSpPr>
          <p:spPr bwMode="auto">
            <a:xfrm>
              <a:off x="4752" y="273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4" name="Oval 35"/>
            <p:cNvSpPr>
              <a:spLocks noChangeArrowheads="1"/>
            </p:cNvSpPr>
            <p:nvPr/>
          </p:nvSpPr>
          <p:spPr bwMode="auto">
            <a:xfrm>
              <a:off x="3936" y="3312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5" name="Oval 36"/>
            <p:cNvSpPr>
              <a:spLocks noChangeArrowheads="1"/>
            </p:cNvSpPr>
            <p:nvPr/>
          </p:nvSpPr>
          <p:spPr bwMode="auto">
            <a:xfrm>
              <a:off x="3312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6" name="Oval 37"/>
            <p:cNvSpPr>
              <a:spLocks noChangeArrowheads="1"/>
            </p:cNvSpPr>
            <p:nvPr/>
          </p:nvSpPr>
          <p:spPr bwMode="auto">
            <a:xfrm>
              <a:off x="5184" y="321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7" name="Oval 38"/>
            <p:cNvSpPr>
              <a:spLocks noChangeArrowheads="1"/>
            </p:cNvSpPr>
            <p:nvPr/>
          </p:nvSpPr>
          <p:spPr bwMode="auto">
            <a:xfrm>
              <a:off x="4848" y="364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3568" name="AutoShape 39"/>
            <p:cNvCxnSpPr>
              <a:cxnSpLocks noChangeShapeType="1"/>
              <a:stCxn id="23562" idx="5"/>
              <a:endCxn id="23564" idx="1"/>
            </p:cNvCxnSpPr>
            <p:nvPr/>
          </p:nvCxnSpPr>
          <p:spPr bwMode="auto">
            <a:xfrm>
              <a:off x="3668" y="3098"/>
              <a:ext cx="296" cy="236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9" name="AutoShape 40"/>
            <p:cNvCxnSpPr>
              <a:cxnSpLocks noChangeShapeType="1"/>
              <a:stCxn id="23564" idx="3"/>
              <a:endCxn id="23565" idx="7"/>
            </p:cNvCxnSpPr>
            <p:nvPr/>
          </p:nvCxnSpPr>
          <p:spPr bwMode="auto">
            <a:xfrm flipH="1">
              <a:off x="3476" y="3482"/>
              <a:ext cx="488" cy="28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0" name="AutoShape 41"/>
            <p:cNvCxnSpPr>
              <a:cxnSpLocks noChangeShapeType="1"/>
              <a:stCxn id="23562" idx="3"/>
              <a:endCxn id="23565" idx="0"/>
            </p:cNvCxnSpPr>
            <p:nvPr/>
          </p:nvCxnSpPr>
          <p:spPr bwMode="auto">
            <a:xfrm flipH="1">
              <a:off x="3408" y="3098"/>
              <a:ext cx="124" cy="64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1" name="AutoShape 42"/>
            <p:cNvCxnSpPr>
              <a:cxnSpLocks noChangeShapeType="1"/>
              <a:stCxn id="23564" idx="6"/>
              <a:endCxn id="23567" idx="1"/>
            </p:cNvCxnSpPr>
            <p:nvPr/>
          </p:nvCxnSpPr>
          <p:spPr bwMode="auto">
            <a:xfrm>
              <a:off x="4134" y="3408"/>
              <a:ext cx="742" cy="26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2" name="AutoShape 43"/>
            <p:cNvCxnSpPr>
              <a:cxnSpLocks noChangeShapeType="1"/>
              <a:stCxn id="23565" idx="6"/>
              <a:endCxn id="23567" idx="2"/>
            </p:cNvCxnSpPr>
            <p:nvPr/>
          </p:nvCxnSpPr>
          <p:spPr bwMode="auto">
            <a:xfrm flipV="1">
              <a:off x="3510" y="3744"/>
              <a:ext cx="1332" cy="9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3" name="AutoShape 44"/>
            <p:cNvCxnSpPr>
              <a:cxnSpLocks noChangeShapeType="1"/>
              <a:stCxn id="23562" idx="6"/>
              <a:endCxn id="23563" idx="2"/>
            </p:cNvCxnSpPr>
            <p:nvPr/>
          </p:nvCxnSpPr>
          <p:spPr bwMode="auto">
            <a:xfrm flipV="1">
              <a:off x="3702" y="2832"/>
              <a:ext cx="1044" cy="19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4" name="AutoShape 45"/>
            <p:cNvCxnSpPr>
              <a:cxnSpLocks noChangeShapeType="1"/>
              <a:stCxn id="23564" idx="7"/>
              <a:endCxn id="23563" idx="3"/>
            </p:cNvCxnSpPr>
            <p:nvPr/>
          </p:nvCxnSpPr>
          <p:spPr bwMode="auto">
            <a:xfrm flipV="1">
              <a:off x="4100" y="2906"/>
              <a:ext cx="680" cy="4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5" name="AutoShape 46"/>
            <p:cNvCxnSpPr>
              <a:cxnSpLocks noChangeShapeType="1"/>
              <a:stCxn id="23566" idx="1"/>
              <a:endCxn id="23563" idx="5"/>
            </p:cNvCxnSpPr>
            <p:nvPr/>
          </p:nvCxnSpPr>
          <p:spPr bwMode="auto">
            <a:xfrm flipH="1" flipV="1">
              <a:off x="4916" y="2906"/>
              <a:ext cx="296" cy="33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6" name="AutoShape 47"/>
            <p:cNvCxnSpPr>
              <a:cxnSpLocks noChangeShapeType="1"/>
              <a:stCxn id="23567" idx="7"/>
              <a:endCxn id="23566" idx="3"/>
            </p:cNvCxnSpPr>
            <p:nvPr/>
          </p:nvCxnSpPr>
          <p:spPr bwMode="auto">
            <a:xfrm flipV="1">
              <a:off x="5012" y="3386"/>
              <a:ext cx="200" cy="284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7" name="Text Box 48"/>
            <p:cNvSpPr txBox="1">
              <a:spLocks noChangeArrowheads="1"/>
            </p:cNvSpPr>
            <p:nvPr/>
          </p:nvSpPr>
          <p:spPr bwMode="auto">
            <a:xfrm>
              <a:off x="4119" y="2697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3578" name="Text Box 49"/>
            <p:cNvSpPr txBox="1">
              <a:spLocks noChangeArrowheads="1"/>
            </p:cNvSpPr>
            <p:nvPr/>
          </p:nvSpPr>
          <p:spPr bwMode="auto">
            <a:xfrm>
              <a:off x="5093" y="2880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3579" name="Text Box 50"/>
            <p:cNvSpPr txBox="1">
              <a:spLocks noChangeArrowheads="1"/>
            </p:cNvSpPr>
            <p:nvPr/>
          </p:nvSpPr>
          <p:spPr bwMode="auto">
            <a:xfrm>
              <a:off x="3269" y="323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3580" name="Text Box 51"/>
            <p:cNvSpPr txBox="1">
              <a:spLocks noChangeArrowheads="1"/>
            </p:cNvSpPr>
            <p:nvPr/>
          </p:nvSpPr>
          <p:spPr bwMode="auto">
            <a:xfrm>
              <a:off x="4469" y="331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3581" name="Text Box 52"/>
            <p:cNvSpPr txBox="1">
              <a:spLocks noChangeArrowheads="1"/>
            </p:cNvSpPr>
            <p:nvPr/>
          </p:nvSpPr>
          <p:spPr bwMode="auto">
            <a:xfrm>
              <a:off x="3639" y="3177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6</a:t>
              </a:r>
            </a:p>
          </p:txBody>
        </p:sp>
        <p:sp>
          <p:nvSpPr>
            <p:cNvPr id="23582" name="Text Box 53"/>
            <p:cNvSpPr txBox="1">
              <a:spLocks noChangeArrowheads="1"/>
            </p:cNvSpPr>
            <p:nvPr/>
          </p:nvSpPr>
          <p:spPr bwMode="auto">
            <a:xfrm>
              <a:off x="4042" y="3801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3583" name="Text Box 54"/>
            <p:cNvSpPr txBox="1">
              <a:spLocks noChangeArrowheads="1"/>
            </p:cNvSpPr>
            <p:nvPr/>
          </p:nvSpPr>
          <p:spPr bwMode="auto">
            <a:xfrm>
              <a:off x="5114" y="346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3584" name="Text Box 55"/>
            <p:cNvSpPr txBox="1">
              <a:spLocks noChangeArrowheads="1"/>
            </p:cNvSpPr>
            <p:nvPr/>
          </p:nvSpPr>
          <p:spPr bwMode="auto">
            <a:xfrm>
              <a:off x="4469" y="307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3585" name="Text Box 56"/>
            <p:cNvSpPr txBox="1">
              <a:spLocks noChangeArrowheads="1"/>
            </p:cNvSpPr>
            <p:nvPr/>
          </p:nvSpPr>
          <p:spPr bwMode="auto">
            <a:xfrm>
              <a:off x="3769" y="353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3586" name="Text Box 57"/>
            <p:cNvSpPr txBox="1">
              <a:spLocks noChangeArrowheads="1"/>
            </p:cNvSpPr>
            <p:nvPr/>
          </p:nvSpPr>
          <p:spPr bwMode="auto">
            <a:xfrm>
              <a:off x="3792" y="2995"/>
              <a:ext cx="2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C</a:t>
              </a:r>
              <a:endParaRPr lang="en-US" altLang="zh-TW" sz="2000" b="1" i="1" baseline="-250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23587" name="Text Box 58"/>
            <p:cNvSpPr txBox="1">
              <a:spLocks noChangeArrowheads="1"/>
            </p:cNvSpPr>
            <p:nvPr/>
          </p:nvSpPr>
          <p:spPr bwMode="auto">
            <a:xfrm>
              <a:off x="4925" y="3357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3588" name="Text Box 59"/>
            <p:cNvSpPr txBox="1">
              <a:spLocks noChangeArrowheads="1"/>
            </p:cNvSpPr>
            <p:nvPr/>
          </p:nvSpPr>
          <p:spPr bwMode="auto">
            <a:xfrm>
              <a:off x="3852" y="275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 dirty="0"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</p:grpSp>
      <p:sp>
        <p:nvSpPr>
          <p:cNvPr id="23560" name="AutoShape 60"/>
          <p:cNvSpPr>
            <a:spLocks noChangeArrowheads="1"/>
          </p:cNvSpPr>
          <p:nvPr/>
        </p:nvSpPr>
        <p:spPr bwMode="auto">
          <a:xfrm>
            <a:off x="7296150" y="3792538"/>
            <a:ext cx="368300" cy="457200"/>
          </a:xfrm>
          <a:prstGeom prst="downArrow">
            <a:avLst>
              <a:gd name="adj1" fmla="val 50000"/>
              <a:gd name="adj2" fmla="val 3103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Text Box 61"/>
          <p:cNvSpPr txBox="1">
            <a:spLocks noChangeArrowheads="1"/>
          </p:cNvSpPr>
          <p:nvPr/>
        </p:nvSpPr>
        <p:spPr bwMode="auto">
          <a:xfrm>
            <a:off x="7762876" y="3640139"/>
            <a:ext cx="26003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800">
                <a:ea typeface="新細明體" pitchFamily="18" charset="-120"/>
              </a:rPr>
              <a:t>Replacing </a:t>
            </a:r>
            <a:r>
              <a:rPr lang="en-US" altLang="zh-TW" sz="1800" b="1" i="1">
                <a:latin typeface="Times New Roman" panose="02020603050405020304" pitchFamily="18" charset="0"/>
                <a:ea typeface="新細明體" pitchFamily="18" charset="-120"/>
              </a:rPr>
              <a:t>f</a:t>
            </a:r>
            <a:r>
              <a:rPr lang="en-US" altLang="zh-TW" sz="1800">
                <a:ea typeface="新細明體" pitchFamily="18" charset="-120"/>
              </a:rPr>
              <a:t> with </a:t>
            </a:r>
            <a:r>
              <a:rPr lang="en-US" altLang="zh-TW" sz="1800" b="1" i="1">
                <a:latin typeface="Times New Roman" panose="02020603050405020304" pitchFamily="18" charset="0"/>
                <a:ea typeface="新細明體" pitchFamily="18" charset="-120"/>
              </a:rPr>
              <a:t>e </a:t>
            </a:r>
            <a:r>
              <a:rPr lang="en-US" altLang="zh-TW" sz="1800">
                <a:ea typeface="新細明體" pitchFamily="18" charset="-120"/>
              </a:rPr>
              <a:t>yields</a:t>
            </a:r>
            <a:br>
              <a:rPr lang="en-US" altLang="zh-TW" sz="1800">
                <a:ea typeface="新細明體" pitchFamily="18" charset="-120"/>
              </a:rPr>
            </a:br>
            <a:r>
              <a:rPr lang="en-US" altLang="zh-TW" sz="1800">
                <a:ea typeface="新細明體" pitchFamily="18" charset="-120"/>
              </a:rPr>
              <a:t>a better spanning tree </a:t>
            </a:r>
          </a:p>
        </p:txBody>
      </p:sp>
    </p:spTree>
    <p:extLst>
      <p:ext uri="{BB962C8B-B14F-4D97-AF65-F5344CB8AC3E}">
        <p14:creationId xmlns:p14="http://schemas.microsoft.com/office/powerpoint/2010/main" val="1935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Partition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9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5"/>
                <a:ext cx="5443540" cy="443434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Partition Property:</a:t>
                </a:r>
              </a:p>
              <a:p>
                <a:pPr lvl="1"/>
                <a:r>
                  <a:rPr lang="en-US" altLang="zh-TW" dirty="0" smtClean="0"/>
                  <a:t>Consider a partition of the vertices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into subsets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be an edge of minimum weight across the partition</a:t>
                </a:r>
              </a:p>
              <a:p>
                <a:pPr lvl="1"/>
                <a:r>
                  <a:rPr lang="en-US" altLang="zh-TW" dirty="0" smtClean="0"/>
                  <a:t>There is a minimum spanning tree of G containing edge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Proof by </a:t>
                </a:r>
                <a:r>
                  <a:rPr lang="en-US" altLang="zh-TW" dirty="0" err="1" smtClean="0"/>
                  <a:t>contradition</a:t>
                </a:r>
                <a:r>
                  <a:rPr lang="en-US" altLang="zh-TW" dirty="0" smtClean="0"/>
                  <a:t>:</a:t>
                </a:r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be an MST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does not contain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, consider the cycle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formed by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and 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 smtClean="0"/>
                  <a:t> be an edge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 smtClean="0"/>
                  <a:t> across the partition</a:t>
                </a:r>
              </a:p>
              <a:p>
                <a:pPr lvl="1"/>
                <a:r>
                  <a:rPr lang="en-US" altLang="zh-TW" dirty="0" smtClean="0"/>
                  <a:t>By the cycle property,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Thus,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We obtain another MST by replacing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4579" name="Rectangle 9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5"/>
                <a:ext cx="5443540" cy="4434344"/>
              </a:xfrm>
              <a:blipFill rotWithShape="0">
                <a:blip r:embed="rId2"/>
                <a:stretch>
                  <a:fillRect l="-1344" t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14" name="AutoShape 36"/>
          <p:cNvSpPr>
            <a:spLocks noChangeArrowheads="1"/>
          </p:cNvSpPr>
          <p:nvPr/>
        </p:nvSpPr>
        <p:spPr bwMode="auto">
          <a:xfrm>
            <a:off x="7480300" y="3657600"/>
            <a:ext cx="368300" cy="457200"/>
          </a:xfrm>
          <a:prstGeom prst="downArrow">
            <a:avLst>
              <a:gd name="adj1" fmla="val 50000"/>
              <a:gd name="adj2" fmla="val 3103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781801" y="4191000"/>
            <a:ext cx="3584574" cy="2284413"/>
            <a:chOff x="6781801" y="4191000"/>
            <a:chExt cx="3584574" cy="2284413"/>
          </a:xfrm>
        </p:grpSpPr>
        <p:sp>
          <p:nvSpPr>
            <p:cNvPr id="24582" name="Freeform 2"/>
            <p:cNvSpPr>
              <a:spLocks/>
            </p:cNvSpPr>
            <p:nvPr/>
          </p:nvSpPr>
          <p:spPr bwMode="auto">
            <a:xfrm>
              <a:off x="9072563" y="4191000"/>
              <a:ext cx="1293812" cy="2133600"/>
            </a:xfrm>
            <a:custGeom>
              <a:avLst/>
              <a:gdLst>
                <a:gd name="T0" fmla="*/ 30241863 w 815"/>
                <a:gd name="T1" fmla="*/ 1882557513 h 1344"/>
                <a:gd name="T2" fmla="*/ 619958198 w 815"/>
                <a:gd name="T3" fmla="*/ 2147483647 h 1344"/>
                <a:gd name="T4" fmla="*/ 1496972234 w 815"/>
                <a:gd name="T5" fmla="*/ 2147483647 h 1344"/>
                <a:gd name="T6" fmla="*/ 2048885446 w 815"/>
                <a:gd name="T7" fmla="*/ 1754028750 h 1344"/>
                <a:gd name="T8" fmla="*/ 1527214097 w 815"/>
                <a:gd name="T9" fmla="*/ 657761575 h 1344"/>
                <a:gd name="T10" fmla="*/ 378023291 w 815"/>
                <a:gd name="T11" fmla="*/ 204133450 h 1344"/>
                <a:gd name="T12" fmla="*/ 30241863 w 815"/>
                <a:gd name="T13" fmla="*/ 1882557513 h 1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5"/>
                <a:gd name="T22" fmla="*/ 0 h 1344"/>
                <a:gd name="T23" fmla="*/ 815 w 815"/>
                <a:gd name="T24" fmla="*/ 1344 h 1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5" h="1344">
                  <a:moveTo>
                    <a:pt x="12" y="747"/>
                  </a:moveTo>
                  <a:cubicBezTo>
                    <a:pt x="24" y="891"/>
                    <a:pt x="149" y="1218"/>
                    <a:pt x="246" y="1281"/>
                  </a:cubicBezTo>
                  <a:cubicBezTo>
                    <a:pt x="343" y="1344"/>
                    <a:pt x="500" y="1222"/>
                    <a:pt x="594" y="1125"/>
                  </a:cubicBezTo>
                  <a:cubicBezTo>
                    <a:pt x="688" y="1028"/>
                    <a:pt x="811" y="840"/>
                    <a:pt x="813" y="696"/>
                  </a:cubicBezTo>
                  <a:cubicBezTo>
                    <a:pt x="815" y="552"/>
                    <a:pt x="716" y="363"/>
                    <a:pt x="606" y="261"/>
                  </a:cubicBezTo>
                  <a:cubicBezTo>
                    <a:pt x="496" y="159"/>
                    <a:pt x="249" y="0"/>
                    <a:pt x="150" y="81"/>
                  </a:cubicBezTo>
                  <a:cubicBezTo>
                    <a:pt x="51" y="162"/>
                    <a:pt x="0" y="603"/>
                    <a:pt x="12" y="74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Freeform 3"/>
            <p:cNvSpPr>
              <a:spLocks/>
            </p:cNvSpPr>
            <p:nvPr/>
          </p:nvSpPr>
          <p:spPr bwMode="auto">
            <a:xfrm>
              <a:off x="6781801" y="4564063"/>
              <a:ext cx="1685925" cy="1911350"/>
            </a:xfrm>
            <a:custGeom>
              <a:avLst/>
              <a:gdLst>
                <a:gd name="T0" fmla="*/ 83165950 w 1062"/>
                <a:gd name="T1" fmla="*/ 1343244075 h 1204"/>
                <a:gd name="T2" fmla="*/ 461189388 w 1062"/>
                <a:gd name="T3" fmla="*/ 2147483647 h 1204"/>
                <a:gd name="T4" fmla="*/ 2147483647 w 1062"/>
                <a:gd name="T5" fmla="*/ 1509574388 h 1204"/>
                <a:gd name="T6" fmla="*/ 960180325 w 1062"/>
                <a:gd name="T7" fmla="*/ 27722513 h 1204"/>
                <a:gd name="T8" fmla="*/ 83165950 w 1062"/>
                <a:gd name="T9" fmla="*/ 1343244075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2"/>
                <a:gd name="T16" fmla="*/ 0 h 1204"/>
                <a:gd name="T17" fmla="*/ 1062 w 1062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2" h="1204">
                  <a:moveTo>
                    <a:pt x="33" y="533"/>
                  </a:moveTo>
                  <a:cubicBezTo>
                    <a:pt x="0" y="730"/>
                    <a:pt x="17" y="1182"/>
                    <a:pt x="183" y="1193"/>
                  </a:cubicBezTo>
                  <a:cubicBezTo>
                    <a:pt x="349" y="1204"/>
                    <a:pt x="996" y="796"/>
                    <a:pt x="1029" y="599"/>
                  </a:cubicBezTo>
                  <a:cubicBezTo>
                    <a:pt x="1062" y="402"/>
                    <a:pt x="547" y="22"/>
                    <a:pt x="381" y="11"/>
                  </a:cubicBezTo>
                  <a:cubicBezTo>
                    <a:pt x="215" y="0"/>
                    <a:pt x="66" y="336"/>
                    <a:pt x="33" y="53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Text Box 4"/>
            <p:cNvSpPr txBox="1">
              <a:spLocks noChangeArrowheads="1"/>
            </p:cNvSpPr>
            <p:nvPr/>
          </p:nvSpPr>
          <p:spPr bwMode="auto">
            <a:xfrm>
              <a:off x="7215188" y="41910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U</a:t>
              </a:r>
            </a:p>
          </p:txBody>
        </p:sp>
        <p:sp>
          <p:nvSpPr>
            <p:cNvPr id="24585" name="Text Box 5"/>
            <p:cNvSpPr txBox="1">
              <a:spLocks noChangeArrowheads="1"/>
            </p:cNvSpPr>
            <p:nvPr/>
          </p:nvSpPr>
          <p:spPr bwMode="auto">
            <a:xfrm>
              <a:off x="9805988" y="41910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V</a:t>
              </a:r>
            </a:p>
          </p:txBody>
        </p:sp>
        <p:sp>
          <p:nvSpPr>
            <p:cNvPr id="24615" name="Oval 37"/>
            <p:cNvSpPr>
              <a:spLocks noChangeArrowheads="1"/>
            </p:cNvSpPr>
            <p:nvPr/>
          </p:nvSpPr>
          <p:spPr bwMode="auto">
            <a:xfrm>
              <a:off x="7315200" y="47101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38"/>
            <p:cNvSpPr>
              <a:spLocks noChangeArrowheads="1"/>
            </p:cNvSpPr>
            <p:nvPr/>
          </p:nvSpPr>
          <p:spPr bwMode="auto">
            <a:xfrm>
              <a:off x="9296400" y="440531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7" name="Oval 39"/>
            <p:cNvSpPr>
              <a:spLocks noChangeArrowheads="1"/>
            </p:cNvSpPr>
            <p:nvPr/>
          </p:nvSpPr>
          <p:spPr bwMode="auto">
            <a:xfrm>
              <a:off x="8001000" y="53197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8" name="Oval 40"/>
            <p:cNvSpPr>
              <a:spLocks noChangeArrowheads="1"/>
            </p:cNvSpPr>
            <p:nvPr/>
          </p:nvSpPr>
          <p:spPr bwMode="auto">
            <a:xfrm>
              <a:off x="7010400" y="60055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9" name="Oval 41"/>
            <p:cNvSpPr>
              <a:spLocks noChangeArrowheads="1"/>
            </p:cNvSpPr>
            <p:nvPr/>
          </p:nvSpPr>
          <p:spPr bwMode="auto">
            <a:xfrm>
              <a:off x="9982200" y="516731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0" name="Oval 42"/>
            <p:cNvSpPr>
              <a:spLocks noChangeArrowheads="1"/>
            </p:cNvSpPr>
            <p:nvPr/>
          </p:nvSpPr>
          <p:spPr bwMode="auto">
            <a:xfrm>
              <a:off x="9448800" y="585311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4621" name="AutoShape 43"/>
            <p:cNvCxnSpPr>
              <a:cxnSpLocks noChangeShapeType="1"/>
              <a:stCxn id="24615" idx="5"/>
              <a:endCxn id="24617" idx="1"/>
            </p:cNvCxnSpPr>
            <p:nvPr/>
          </p:nvCxnSpPr>
          <p:spPr bwMode="auto">
            <a:xfrm>
              <a:off x="7575550" y="4979988"/>
              <a:ext cx="469900" cy="3746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2" name="AutoShape 44"/>
            <p:cNvCxnSpPr>
              <a:cxnSpLocks noChangeShapeType="1"/>
              <a:stCxn id="24617" idx="3"/>
              <a:endCxn id="24618" idx="7"/>
            </p:cNvCxnSpPr>
            <p:nvPr/>
          </p:nvCxnSpPr>
          <p:spPr bwMode="auto">
            <a:xfrm flipH="1">
              <a:off x="7270750" y="5589588"/>
              <a:ext cx="7747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3" name="AutoShape 45"/>
            <p:cNvCxnSpPr>
              <a:cxnSpLocks noChangeShapeType="1"/>
              <a:stCxn id="24615" idx="3"/>
              <a:endCxn id="24618" idx="0"/>
            </p:cNvCxnSpPr>
            <p:nvPr/>
          </p:nvCxnSpPr>
          <p:spPr bwMode="auto">
            <a:xfrm flipH="1">
              <a:off x="7162800" y="4979988"/>
              <a:ext cx="196850" cy="10160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4" name="AutoShape 46"/>
            <p:cNvCxnSpPr>
              <a:cxnSpLocks noChangeShapeType="1"/>
              <a:stCxn id="24617" idx="6"/>
              <a:endCxn id="24620" idx="1"/>
            </p:cNvCxnSpPr>
            <p:nvPr/>
          </p:nvCxnSpPr>
          <p:spPr bwMode="auto">
            <a:xfrm>
              <a:off x="8315326" y="5472114"/>
              <a:ext cx="1177925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5" name="AutoShape 47"/>
            <p:cNvCxnSpPr>
              <a:cxnSpLocks noChangeShapeType="1"/>
              <a:stCxn id="24618" idx="6"/>
              <a:endCxn id="24620" idx="2"/>
            </p:cNvCxnSpPr>
            <p:nvPr/>
          </p:nvCxnSpPr>
          <p:spPr bwMode="auto">
            <a:xfrm flipV="1">
              <a:off x="7324725" y="6005513"/>
              <a:ext cx="2114550" cy="1524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6" name="AutoShape 48"/>
            <p:cNvCxnSpPr>
              <a:cxnSpLocks noChangeShapeType="1"/>
              <a:stCxn id="24615" idx="6"/>
              <a:endCxn id="24616" idx="2"/>
            </p:cNvCxnSpPr>
            <p:nvPr/>
          </p:nvCxnSpPr>
          <p:spPr bwMode="auto">
            <a:xfrm flipV="1">
              <a:off x="7629525" y="4557713"/>
              <a:ext cx="1657350" cy="304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7" name="AutoShape 49"/>
            <p:cNvCxnSpPr>
              <a:cxnSpLocks noChangeShapeType="1"/>
              <a:stCxn id="24617" idx="7"/>
              <a:endCxn id="24616" idx="3"/>
            </p:cNvCxnSpPr>
            <p:nvPr/>
          </p:nvCxnSpPr>
          <p:spPr bwMode="auto">
            <a:xfrm flipV="1">
              <a:off x="8261350" y="4675188"/>
              <a:ext cx="1079500" cy="6794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8" name="AutoShape 50"/>
            <p:cNvCxnSpPr>
              <a:cxnSpLocks noChangeShapeType="1"/>
              <a:stCxn id="24619" idx="1"/>
              <a:endCxn id="24616" idx="5"/>
            </p:cNvCxnSpPr>
            <p:nvPr/>
          </p:nvCxnSpPr>
          <p:spPr bwMode="auto">
            <a:xfrm flipH="1" flipV="1">
              <a:off x="9556750" y="4675188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9" name="AutoShape 51"/>
            <p:cNvCxnSpPr>
              <a:cxnSpLocks noChangeShapeType="1"/>
              <a:stCxn id="24620" idx="7"/>
              <a:endCxn id="24619" idx="3"/>
            </p:cNvCxnSpPr>
            <p:nvPr/>
          </p:nvCxnSpPr>
          <p:spPr bwMode="auto">
            <a:xfrm flipV="1">
              <a:off x="9709150" y="5437188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30" name="Text Box 52"/>
            <p:cNvSpPr txBox="1">
              <a:spLocks noChangeArrowheads="1"/>
            </p:cNvSpPr>
            <p:nvPr/>
          </p:nvSpPr>
          <p:spPr bwMode="auto">
            <a:xfrm>
              <a:off x="8291513" y="4343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31" name="Text Box 53"/>
            <p:cNvSpPr txBox="1">
              <a:spLocks noChangeArrowheads="1"/>
            </p:cNvSpPr>
            <p:nvPr/>
          </p:nvSpPr>
          <p:spPr bwMode="auto">
            <a:xfrm>
              <a:off x="9837738" y="46339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4632" name="Text Box 54"/>
            <p:cNvSpPr txBox="1">
              <a:spLocks noChangeArrowheads="1"/>
            </p:cNvSpPr>
            <p:nvPr/>
          </p:nvSpPr>
          <p:spPr bwMode="auto">
            <a:xfrm>
              <a:off x="6942138" y="5192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4633" name="Text Box 55"/>
            <p:cNvSpPr txBox="1">
              <a:spLocks noChangeArrowheads="1"/>
            </p:cNvSpPr>
            <p:nvPr/>
          </p:nvSpPr>
          <p:spPr bwMode="auto">
            <a:xfrm>
              <a:off x="8847138" y="5319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34" name="Text Box 56"/>
            <p:cNvSpPr txBox="1">
              <a:spLocks noChangeArrowheads="1"/>
            </p:cNvSpPr>
            <p:nvPr/>
          </p:nvSpPr>
          <p:spPr bwMode="auto">
            <a:xfrm>
              <a:off x="7529513" y="5105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4635" name="Text Box 57"/>
            <p:cNvSpPr txBox="1">
              <a:spLocks noChangeArrowheads="1"/>
            </p:cNvSpPr>
            <p:nvPr/>
          </p:nvSpPr>
          <p:spPr bwMode="auto">
            <a:xfrm>
              <a:off x="8169276" y="6096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36" name="Text Box 58"/>
            <p:cNvSpPr txBox="1">
              <a:spLocks noChangeArrowheads="1"/>
            </p:cNvSpPr>
            <p:nvPr/>
          </p:nvSpPr>
          <p:spPr bwMode="auto">
            <a:xfrm>
              <a:off x="9829801" y="5653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4637" name="Text Box 59"/>
            <p:cNvSpPr txBox="1">
              <a:spLocks noChangeArrowheads="1"/>
            </p:cNvSpPr>
            <p:nvPr/>
          </p:nvSpPr>
          <p:spPr bwMode="auto">
            <a:xfrm>
              <a:off x="8847138" y="4938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4638" name="Text Box 60"/>
            <p:cNvSpPr txBox="1">
              <a:spLocks noChangeArrowheads="1"/>
            </p:cNvSpPr>
            <p:nvPr/>
          </p:nvSpPr>
          <p:spPr bwMode="auto">
            <a:xfrm>
              <a:off x="7735888" y="566896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39" name="Text Box 61"/>
            <p:cNvSpPr txBox="1">
              <a:spLocks noChangeArrowheads="1"/>
            </p:cNvSpPr>
            <p:nvPr/>
          </p:nvSpPr>
          <p:spPr bwMode="auto">
            <a:xfrm>
              <a:off x="8601075" y="5748338"/>
              <a:ext cx="285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4640" name="Text Box 62"/>
            <p:cNvSpPr txBox="1">
              <a:spLocks noChangeArrowheads="1"/>
            </p:cNvSpPr>
            <p:nvPr/>
          </p:nvSpPr>
          <p:spPr bwMode="auto">
            <a:xfrm>
              <a:off x="7870825" y="44196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</p:grpSp>
      <p:sp>
        <p:nvSpPr>
          <p:cNvPr id="24641" name="Text Box 63"/>
          <p:cNvSpPr txBox="1">
            <a:spLocks noChangeArrowheads="1"/>
          </p:cNvSpPr>
          <p:nvPr/>
        </p:nvSpPr>
        <p:spPr bwMode="auto">
          <a:xfrm>
            <a:off x="7890669" y="3559176"/>
            <a:ext cx="26003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800" dirty="0">
                <a:ea typeface="新細明體" pitchFamily="18" charset="-120"/>
              </a:rPr>
              <a:t>Replacing </a:t>
            </a:r>
            <a:r>
              <a:rPr lang="en-US" altLang="zh-TW" sz="1800" b="1" i="1" dirty="0">
                <a:latin typeface="Times New Roman" panose="02020603050405020304" pitchFamily="18" charset="0"/>
                <a:ea typeface="新細明體" pitchFamily="18" charset="-120"/>
              </a:rPr>
              <a:t>f</a:t>
            </a:r>
            <a:r>
              <a:rPr lang="en-US" altLang="zh-TW" sz="1800" dirty="0">
                <a:ea typeface="新細明體" pitchFamily="18" charset="-120"/>
              </a:rPr>
              <a:t> with </a:t>
            </a:r>
            <a:r>
              <a:rPr lang="en-US" altLang="zh-TW" sz="1800" b="1" i="1" dirty="0">
                <a:latin typeface="Times New Roman" panose="02020603050405020304" pitchFamily="18" charset="0"/>
                <a:ea typeface="新細明體" pitchFamily="18" charset="-120"/>
              </a:rPr>
              <a:t>e </a:t>
            </a:r>
            <a:r>
              <a:rPr lang="en-US" altLang="zh-TW" sz="1800" dirty="0">
                <a:ea typeface="新細明體" pitchFamily="18" charset="-120"/>
              </a:rPr>
              <a:t>yields</a:t>
            </a:r>
            <a:br>
              <a:rPr lang="en-US" altLang="zh-TW" sz="1800" dirty="0">
                <a:ea typeface="新細明體" pitchFamily="18" charset="-120"/>
              </a:rPr>
            </a:br>
            <a:r>
              <a:rPr lang="en-US" altLang="zh-TW" sz="1800" dirty="0">
                <a:ea typeface="新細明體" pitchFamily="18" charset="-120"/>
              </a:rPr>
              <a:t>another MST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05614" y="1219200"/>
            <a:ext cx="3541711" cy="2284413"/>
            <a:chOff x="6805614" y="1219200"/>
            <a:chExt cx="3541711" cy="2284413"/>
          </a:xfrm>
        </p:grpSpPr>
        <p:sp>
          <p:nvSpPr>
            <p:cNvPr id="24586" name="Freeform 6"/>
            <p:cNvSpPr>
              <a:spLocks/>
            </p:cNvSpPr>
            <p:nvPr/>
          </p:nvSpPr>
          <p:spPr bwMode="auto">
            <a:xfrm>
              <a:off x="9096375" y="1219200"/>
              <a:ext cx="1250950" cy="2133600"/>
            </a:xfrm>
            <a:custGeom>
              <a:avLst/>
              <a:gdLst>
                <a:gd name="T0" fmla="*/ 30241875 w 788"/>
                <a:gd name="T1" fmla="*/ 1882557513 h 1344"/>
                <a:gd name="T2" fmla="*/ 619958438 w 788"/>
                <a:gd name="T3" fmla="*/ 2147483647 h 1344"/>
                <a:gd name="T4" fmla="*/ 1496972813 w 788"/>
                <a:gd name="T5" fmla="*/ 2147483647 h 1344"/>
                <a:gd name="T6" fmla="*/ 1980842813 w 788"/>
                <a:gd name="T7" fmla="*/ 1602819375 h 1344"/>
                <a:gd name="T8" fmla="*/ 1527214688 w 788"/>
                <a:gd name="T9" fmla="*/ 657761575 h 1344"/>
                <a:gd name="T10" fmla="*/ 378023438 w 788"/>
                <a:gd name="T11" fmla="*/ 204133450 h 1344"/>
                <a:gd name="T12" fmla="*/ 30241875 w 788"/>
                <a:gd name="T13" fmla="*/ 1882557513 h 1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8"/>
                <a:gd name="T22" fmla="*/ 0 h 1344"/>
                <a:gd name="T23" fmla="*/ 788 w 788"/>
                <a:gd name="T24" fmla="*/ 1344 h 1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8" h="1344">
                  <a:moveTo>
                    <a:pt x="12" y="747"/>
                  </a:moveTo>
                  <a:cubicBezTo>
                    <a:pt x="24" y="891"/>
                    <a:pt x="149" y="1218"/>
                    <a:pt x="246" y="1281"/>
                  </a:cubicBezTo>
                  <a:cubicBezTo>
                    <a:pt x="343" y="1344"/>
                    <a:pt x="504" y="1232"/>
                    <a:pt x="594" y="1125"/>
                  </a:cubicBezTo>
                  <a:cubicBezTo>
                    <a:pt x="684" y="1018"/>
                    <a:pt x="784" y="780"/>
                    <a:pt x="786" y="636"/>
                  </a:cubicBezTo>
                  <a:cubicBezTo>
                    <a:pt x="788" y="492"/>
                    <a:pt x="712" y="353"/>
                    <a:pt x="606" y="261"/>
                  </a:cubicBezTo>
                  <a:cubicBezTo>
                    <a:pt x="500" y="169"/>
                    <a:pt x="249" y="0"/>
                    <a:pt x="150" y="81"/>
                  </a:cubicBezTo>
                  <a:cubicBezTo>
                    <a:pt x="51" y="162"/>
                    <a:pt x="0" y="603"/>
                    <a:pt x="12" y="74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Freeform 7"/>
            <p:cNvSpPr>
              <a:spLocks/>
            </p:cNvSpPr>
            <p:nvPr/>
          </p:nvSpPr>
          <p:spPr bwMode="auto">
            <a:xfrm>
              <a:off x="6805614" y="1592263"/>
              <a:ext cx="1685925" cy="1911350"/>
            </a:xfrm>
            <a:custGeom>
              <a:avLst/>
              <a:gdLst>
                <a:gd name="T0" fmla="*/ 83165950 w 1062"/>
                <a:gd name="T1" fmla="*/ 1343244075 h 1204"/>
                <a:gd name="T2" fmla="*/ 461189388 w 1062"/>
                <a:gd name="T3" fmla="*/ 2147483647 h 1204"/>
                <a:gd name="T4" fmla="*/ 2147483647 w 1062"/>
                <a:gd name="T5" fmla="*/ 1509574388 h 1204"/>
                <a:gd name="T6" fmla="*/ 960180325 w 1062"/>
                <a:gd name="T7" fmla="*/ 27722513 h 1204"/>
                <a:gd name="T8" fmla="*/ 83165950 w 1062"/>
                <a:gd name="T9" fmla="*/ 1343244075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2"/>
                <a:gd name="T16" fmla="*/ 0 h 1204"/>
                <a:gd name="T17" fmla="*/ 1062 w 1062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2" h="1204">
                  <a:moveTo>
                    <a:pt x="33" y="533"/>
                  </a:moveTo>
                  <a:cubicBezTo>
                    <a:pt x="0" y="730"/>
                    <a:pt x="17" y="1182"/>
                    <a:pt x="183" y="1193"/>
                  </a:cubicBezTo>
                  <a:cubicBezTo>
                    <a:pt x="349" y="1204"/>
                    <a:pt x="996" y="796"/>
                    <a:pt x="1029" y="599"/>
                  </a:cubicBezTo>
                  <a:cubicBezTo>
                    <a:pt x="1062" y="402"/>
                    <a:pt x="547" y="22"/>
                    <a:pt x="381" y="11"/>
                  </a:cubicBezTo>
                  <a:cubicBezTo>
                    <a:pt x="215" y="0"/>
                    <a:pt x="66" y="336"/>
                    <a:pt x="33" y="53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10"/>
            <p:cNvSpPr>
              <a:spLocks noChangeArrowheads="1"/>
            </p:cNvSpPr>
            <p:nvPr/>
          </p:nvSpPr>
          <p:spPr bwMode="auto">
            <a:xfrm>
              <a:off x="7315200" y="17240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89" name="Oval 11"/>
            <p:cNvSpPr>
              <a:spLocks noChangeArrowheads="1"/>
            </p:cNvSpPr>
            <p:nvPr/>
          </p:nvSpPr>
          <p:spPr bwMode="auto">
            <a:xfrm>
              <a:off x="9296400" y="1419225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0" name="Oval 12"/>
            <p:cNvSpPr>
              <a:spLocks noChangeArrowheads="1"/>
            </p:cNvSpPr>
            <p:nvPr/>
          </p:nvSpPr>
          <p:spPr bwMode="auto">
            <a:xfrm>
              <a:off x="8001000" y="23336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1" name="Oval 13"/>
            <p:cNvSpPr>
              <a:spLocks noChangeArrowheads="1"/>
            </p:cNvSpPr>
            <p:nvPr/>
          </p:nvSpPr>
          <p:spPr bwMode="auto">
            <a:xfrm>
              <a:off x="7010400" y="30194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2" name="Oval 14"/>
            <p:cNvSpPr>
              <a:spLocks noChangeArrowheads="1"/>
            </p:cNvSpPr>
            <p:nvPr/>
          </p:nvSpPr>
          <p:spPr bwMode="auto">
            <a:xfrm>
              <a:off x="9982200" y="2181225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3" name="Oval 15"/>
            <p:cNvSpPr>
              <a:spLocks noChangeArrowheads="1"/>
            </p:cNvSpPr>
            <p:nvPr/>
          </p:nvSpPr>
          <p:spPr bwMode="auto">
            <a:xfrm>
              <a:off x="9448800" y="2867025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4594" name="AutoShape 16"/>
            <p:cNvCxnSpPr>
              <a:cxnSpLocks noChangeShapeType="1"/>
              <a:stCxn id="24588" idx="5"/>
              <a:endCxn id="24590" idx="1"/>
            </p:cNvCxnSpPr>
            <p:nvPr/>
          </p:nvCxnSpPr>
          <p:spPr bwMode="auto">
            <a:xfrm>
              <a:off x="7575550" y="1993900"/>
              <a:ext cx="469900" cy="3746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5" name="AutoShape 17"/>
            <p:cNvCxnSpPr>
              <a:cxnSpLocks noChangeShapeType="1"/>
              <a:stCxn id="24590" idx="3"/>
              <a:endCxn id="24591" idx="7"/>
            </p:cNvCxnSpPr>
            <p:nvPr/>
          </p:nvCxnSpPr>
          <p:spPr bwMode="auto">
            <a:xfrm flipH="1">
              <a:off x="7270750" y="2603500"/>
              <a:ext cx="7747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AutoShape 18"/>
            <p:cNvCxnSpPr>
              <a:cxnSpLocks noChangeShapeType="1"/>
              <a:stCxn id="24588" idx="3"/>
              <a:endCxn id="24591" idx="0"/>
            </p:cNvCxnSpPr>
            <p:nvPr/>
          </p:nvCxnSpPr>
          <p:spPr bwMode="auto">
            <a:xfrm flipH="1">
              <a:off x="7162800" y="1993900"/>
              <a:ext cx="196850" cy="10160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AutoShape 19"/>
            <p:cNvCxnSpPr>
              <a:cxnSpLocks noChangeShapeType="1"/>
              <a:stCxn id="24590" idx="6"/>
              <a:endCxn id="24593" idx="1"/>
            </p:cNvCxnSpPr>
            <p:nvPr/>
          </p:nvCxnSpPr>
          <p:spPr bwMode="auto">
            <a:xfrm>
              <a:off x="8315326" y="2486026"/>
              <a:ext cx="1177925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AutoShape 20"/>
            <p:cNvCxnSpPr>
              <a:cxnSpLocks noChangeShapeType="1"/>
              <a:stCxn id="24591" idx="6"/>
              <a:endCxn id="24593" idx="2"/>
            </p:cNvCxnSpPr>
            <p:nvPr/>
          </p:nvCxnSpPr>
          <p:spPr bwMode="auto">
            <a:xfrm flipV="1">
              <a:off x="7324725" y="3019425"/>
              <a:ext cx="2114550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9" name="AutoShape 21"/>
            <p:cNvCxnSpPr>
              <a:cxnSpLocks noChangeShapeType="1"/>
              <a:stCxn id="24588" idx="6"/>
              <a:endCxn id="24589" idx="2"/>
            </p:cNvCxnSpPr>
            <p:nvPr/>
          </p:nvCxnSpPr>
          <p:spPr bwMode="auto">
            <a:xfrm flipV="1">
              <a:off x="7629525" y="1571625"/>
              <a:ext cx="1657350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AutoShape 22"/>
            <p:cNvCxnSpPr>
              <a:cxnSpLocks noChangeShapeType="1"/>
              <a:stCxn id="24590" idx="7"/>
              <a:endCxn id="24589" idx="3"/>
            </p:cNvCxnSpPr>
            <p:nvPr/>
          </p:nvCxnSpPr>
          <p:spPr bwMode="auto">
            <a:xfrm flipV="1">
              <a:off x="8261350" y="1689100"/>
              <a:ext cx="1079500" cy="6794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AutoShape 23"/>
            <p:cNvCxnSpPr>
              <a:cxnSpLocks noChangeShapeType="1"/>
              <a:stCxn id="24592" idx="1"/>
              <a:endCxn id="24589" idx="5"/>
            </p:cNvCxnSpPr>
            <p:nvPr/>
          </p:nvCxnSpPr>
          <p:spPr bwMode="auto">
            <a:xfrm flipH="1" flipV="1">
              <a:off x="9556750" y="1689100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AutoShape 24"/>
            <p:cNvCxnSpPr>
              <a:cxnSpLocks noChangeShapeType="1"/>
              <a:stCxn id="24593" idx="7"/>
              <a:endCxn id="24592" idx="3"/>
            </p:cNvCxnSpPr>
            <p:nvPr/>
          </p:nvCxnSpPr>
          <p:spPr bwMode="auto">
            <a:xfrm flipV="1">
              <a:off x="9709150" y="2451100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3" name="Text Box 25"/>
            <p:cNvSpPr txBox="1">
              <a:spLocks noChangeArrowheads="1"/>
            </p:cNvSpPr>
            <p:nvPr/>
          </p:nvSpPr>
          <p:spPr bwMode="auto">
            <a:xfrm>
              <a:off x="8291513" y="13573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04" name="Text Box 26"/>
            <p:cNvSpPr txBox="1">
              <a:spLocks noChangeArrowheads="1"/>
            </p:cNvSpPr>
            <p:nvPr/>
          </p:nvSpPr>
          <p:spPr bwMode="auto">
            <a:xfrm>
              <a:off x="9837738" y="16478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4605" name="Text Box 27"/>
            <p:cNvSpPr txBox="1">
              <a:spLocks noChangeArrowheads="1"/>
            </p:cNvSpPr>
            <p:nvPr/>
          </p:nvSpPr>
          <p:spPr bwMode="auto">
            <a:xfrm>
              <a:off x="6942138" y="22066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4606" name="Text Box 28"/>
            <p:cNvSpPr txBox="1">
              <a:spLocks noChangeArrowheads="1"/>
            </p:cNvSpPr>
            <p:nvPr/>
          </p:nvSpPr>
          <p:spPr bwMode="auto">
            <a:xfrm>
              <a:off x="8847138" y="23336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07" name="Text Box 29"/>
            <p:cNvSpPr txBox="1">
              <a:spLocks noChangeArrowheads="1"/>
            </p:cNvSpPr>
            <p:nvPr/>
          </p:nvSpPr>
          <p:spPr bwMode="auto">
            <a:xfrm>
              <a:off x="7529513" y="21193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4608" name="Text Box 30"/>
            <p:cNvSpPr txBox="1">
              <a:spLocks noChangeArrowheads="1"/>
            </p:cNvSpPr>
            <p:nvPr/>
          </p:nvSpPr>
          <p:spPr bwMode="auto">
            <a:xfrm>
              <a:off x="8169276" y="310991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09" name="Text Box 31"/>
            <p:cNvSpPr txBox="1">
              <a:spLocks noChangeArrowheads="1"/>
            </p:cNvSpPr>
            <p:nvPr/>
          </p:nvSpPr>
          <p:spPr bwMode="auto">
            <a:xfrm>
              <a:off x="9829801" y="2667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4610" name="Text Box 32"/>
            <p:cNvSpPr txBox="1">
              <a:spLocks noChangeArrowheads="1"/>
            </p:cNvSpPr>
            <p:nvPr/>
          </p:nvSpPr>
          <p:spPr bwMode="auto">
            <a:xfrm>
              <a:off x="8847138" y="19526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4611" name="Text Box 33"/>
            <p:cNvSpPr txBox="1">
              <a:spLocks noChangeArrowheads="1"/>
            </p:cNvSpPr>
            <p:nvPr/>
          </p:nvSpPr>
          <p:spPr bwMode="auto">
            <a:xfrm>
              <a:off x="7735888" y="268287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12" name="Text Box 34"/>
            <p:cNvSpPr txBox="1">
              <a:spLocks noChangeArrowheads="1"/>
            </p:cNvSpPr>
            <p:nvPr/>
          </p:nvSpPr>
          <p:spPr bwMode="auto">
            <a:xfrm>
              <a:off x="8601075" y="2762251"/>
              <a:ext cx="285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4613" name="Text Box 35"/>
            <p:cNvSpPr txBox="1">
              <a:spLocks noChangeArrowheads="1"/>
            </p:cNvSpPr>
            <p:nvPr/>
          </p:nvSpPr>
          <p:spPr bwMode="auto">
            <a:xfrm>
              <a:off x="7870825" y="143351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  <p:sp>
          <p:nvSpPr>
            <p:cNvPr id="24642" name="Text Box 64"/>
            <p:cNvSpPr txBox="1">
              <a:spLocks noChangeArrowheads="1"/>
            </p:cNvSpPr>
            <p:nvPr/>
          </p:nvSpPr>
          <p:spPr bwMode="auto">
            <a:xfrm>
              <a:off x="7239000" y="12192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U</a:t>
              </a:r>
            </a:p>
          </p:txBody>
        </p:sp>
        <p:sp>
          <p:nvSpPr>
            <p:cNvPr id="24643" name="Text Box 65"/>
            <p:cNvSpPr txBox="1">
              <a:spLocks noChangeArrowheads="1"/>
            </p:cNvSpPr>
            <p:nvPr/>
          </p:nvSpPr>
          <p:spPr bwMode="auto">
            <a:xfrm>
              <a:off x="9829800" y="12192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7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Prim-Jarnik’s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We pick an arbitrary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and we grow the MST as a cloud of vertices, starting from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We store with each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a label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TW" dirty="0" smtClean="0"/>
                  <a:t> representing the smallest weight of an edge connecting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to a vertex in the cloud </a:t>
                </a:r>
              </a:p>
              <a:p>
                <a:r>
                  <a:rPr lang="en-US" altLang="zh-TW" dirty="0"/>
                  <a:t> At each step:</a:t>
                </a:r>
              </a:p>
              <a:p>
                <a:pPr lvl="1"/>
                <a:r>
                  <a:rPr lang="en-US" altLang="zh-TW" dirty="0" smtClean="0"/>
                  <a:t>We </a:t>
                </a:r>
                <a:r>
                  <a:rPr lang="en-US" altLang="zh-TW" dirty="0"/>
                  <a:t>add to the cloud the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outside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cloud </a:t>
                </a:r>
                <a:r>
                  <a:rPr lang="en-US" altLang="zh-TW" dirty="0"/>
                  <a:t>with the smallest distance label</a:t>
                </a:r>
              </a:p>
              <a:p>
                <a:pPr lvl="1"/>
                <a:r>
                  <a:rPr lang="en-US" altLang="zh-TW" dirty="0" smtClean="0"/>
                  <a:t>We </a:t>
                </a:r>
                <a:r>
                  <a:rPr lang="en-US" altLang="zh-TW" dirty="0"/>
                  <a:t>update the labels of the vertices adjacent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to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/>
                  <a:t> 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2560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6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43" y="3733801"/>
            <a:ext cx="3695700" cy="286226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842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Prim-</a:t>
            </a:r>
            <a:r>
              <a:rPr lang="en-US" altLang="zh-TW" dirty="0" err="1" smtClean="0"/>
              <a:t>Jarnik’s</a:t>
            </a:r>
            <a:r>
              <a:rPr lang="en-US" altLang="zh-TW" dirty="0" smtClean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TW" dirty="0" smtClean="0"/>
                  <a:t>An adaptable priority queue stores the vertices outside the cloud</a:t>
                </a:r>
              </a:p>
              <a:p>
                <a:pPr lvl="1"/>
                <a:r>
                  <a:rPr lang="en-US" altLang="zh-TW" dirty="0" smtClean="0"/>
                  <a:t>Key: distance,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Element: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𝑟𝑒𝑝𝑙𝑎𝑐𝑒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TW" dirty="0" smtClean="0"/>
                  <a:t> changes the key of an item</a:t>
                </a:r>
              </a:p>
              <a:p>
                <a:r>
                  <a:rPr lang="en-US" altLang="zh-TW" dirty="0" smtClean="0"/>
                  <a:t>We store three labels with each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:</a:t>
                </a:r>
              </a:p>
              <a:p>
                <a:pPr lvl="1"/>
                <a:r>
                  <a:rPr lang="en-US" altLang="zh-TW" dirty="0" smtClean="0"/>
                  <a:t>Distance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Parent edge in MST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Locator in priority queue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266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875" t="-1721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955800"/>
                <a:ext cx="4875211" cy="49022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u="sng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PrimJarnikMST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A weighted connected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A minimum spanning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Pick any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←∞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Priority queue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vertices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the key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Add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and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each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 )&lt;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replace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955800"/>
                <a:ext cx="4875211" cy="4902200"/>
              </a:xfrm>
              <a:blipFill rotWithShape="0">
                <a:blip r:embed="rId3"/>
                <a:stretch>
                  <a:fillRect l="-1126" t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0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33600" y="1463676"/>
            <a:ext cx="3867150" cy="2522538"/>
            <a:chOff x="2133600" y="1463676"/>
            <a:chExt cx="3867150" cy="2522538"/>
          </a:xfrm>
        </p:grpSpPr>
        <p:grpSp>
          <p:nvGrpSpPr>
            <p:cNvPr id="2" name="Group 1"/>
            <p:cNvGrpSpPr/>
            <p:nvPr/>
          </p:nvGrpSpPr>
          <p:grpSpPr>
            <a:xfrm>
              <a:off x="2133600" y="1676400"/>
              <a:ext cx="3867150" cy="2309814"/>
              <a:chOff x="2133600" y="1676400"/>
              <a:chExt cx="3867150" cy="2309814"/>
            </a:xfrm>
          </p:grpSpPr>
          <p:sp>
            <p:nvSpPr>
              <p:cNvPr id="27653" name="Freeform 2"/>
              <p:cNvSpPr>
                <a:spLocks/>
              </p:cNvSpPr>
              <p:nvPr/>
            </p:nvSpPr>
            <p:spPr bwMode="auto">
              <a:xfrm>
                <a:off x="2133600" y="3124201"/>
                <a:ext cx="806450" cy="862013"/>
              </a:xfrm>
              <a:custGeom>
                <a:avLst/>
                <a:gdLst>
                  <a:gd name="T0" fmla="*/ 105846563 w 508"/>
                  <a:gd name="T1" fmla="*/ 619958797 h 543"/>
                  <a:gd name="T2" fmla="*/ 211693125 w 508"/>
                  <a:gd name="T3" fmla="*/ 1118950024 h 543"/>
                  <a:gd name="T4" fmla="*/ 846772500 w 508"/>
                  <a:gd name="T5" fmla="*/ 1270159487 h 543"/>
                  <a:gd name="T6" fmla="*/ 1255037813 w 508"/>
                  <a:gd name="T7" fmla="*/ 529233119 h 543"/>
                  <a:gd name="T8" fmla="*/ 695563125 w 508"/>
                  <a:gd name="T9" fmla="*/ 15120946 h 543"/>
                  <a:gd name="T10" fmla="*/ 105846563 w 508"/>
                  <a:gd name="T11" fmla="*/ 619958797 h 5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8"/>
                  <a:gd name="T19" fmla="*/ 0 h 543"/>
                  <a:gd name="T20" fmla="*/ 508 w 508"/>
                  <a:gd name="T21" fmla="*/ 543 h 5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8" h="543">
                    <a:moveTo>
                      <a:pt x="42" y="246"/>
                    </a:moveTo>
                    <a:cubicBezTo>
                      <a:pt x="0" y="396"/>
                      <a:pt x="35" y="401"/>
                      <a:pt x="84" y="444"/>
                    </a:cubicBezTo>
                    <a:cubicBezTo>
                      <a:pt x="133" y="487"/>
                      <a:pt x="267" y="543"/>
                      <a:pt x="336" y="504"/>
                    </a:cubicBezTo>
                    <a:cubicBezTo>
                      <a:pt x="405" y="465"/>
                      <a:pt x="508" y="293"/>
                      <a:pt x="498" y="210"/>
                    </a:cubicBezTo>
                    <a:cubicBezTo>
                      <a:pt x="488" y="127"/>
                      <a:pt x="352" y="0"/>
                      <a:pt x="276" y="6"/>
                    </a:cubicBezTo>
                    <a:cubicBezTo>
                      <a:pt x="200" y="12"/>
                      <a:pt x="84" y="96"/>
                      <a:pt x="42" y="246"/>
                    </a:cubicBez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7654" name="Oval 4"/>
              <p:cNvSpPr>
                <a:spLocks noChangeArrowheads="1"/>
              </p:cNvSpPr>
              <p:nvPr/>
            </p:nvSpPr>
            <p:spPr bwMode="auto">
              <a:xfrm>
                <a:off x="2724150" y="19812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B</a:t>
                </a:r>
              </a:p>
            </p:txBody>
          </p:sp>
          <p:sp>
            <p:nvSpPr>
              <p:cNvPr id="27655" name="Oval 5"/>
              <p:cNvSpPr>
                <a:spLocks noChangeArrowheads="1"/>
              </p:cNvSpPr>
              <p:nvPr/>
            </p:nvSpPr>
            <p:spPr bwMode="auto">
              <a:xfrm>
                <a:off x="4705350" y="16764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D</a:t>
                </a:r>
              </a:p>
            </p:txBody>
          </p:sp>
          <p:sp>
            <p:nvSpPr>
              <p:cNvPr id="27656" name="Oval 6"/>
              <p:cNvSpPr>
                <a:spLocks noChangeArrowheads="1"/>
              </p:cNvSpPr>
              <p:nvPr/>
            </p:nvSpPr>
            <p:spPr bwMode="auto">
              <a:xfrm>
                <a:off x="3409950" y="25908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C</a:t>
                </a:r>
              </a:p>
            </p:txBody>
          </p:sp>
          <p:sp>
            <p:nvSpPr>
              <p:cNvPr id="27657" name="Oval 7"/>
              <p:cNvSpPr>
                <a:spLocks noChangeArrowheads="1"/>
              </p:cNvSpPr>
              <p:nvPr/>
            </p:nvSpPr>
            <p:spPr bwMode="auto">
              <a:xfrm>
                <a:off x="2419350" y="3276600"/>
                <a:ext cx="304800" cy="304800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 dirty="0">
                    <a:solidFill>
                      <a:schemeClr val="tx2"/>
                    </a:solidFill>
                    <a:ea typeface="新細明體" pitchFamily="18" charset="-120"/>
                  </a:rPr>
                  <a:t>A</a:t>
                </a:r>
              </a:p>
            </p:txBody>
          </p:sp>
          <p:sp>
            <p:nvSpPr>
              <p:cNvPr id="27658" name="Oval 8"/>
              <p:cNvSpPr>
                <a:spLocks noChangeArrowheads="1"/>
              </p:cNvSpPr>
              <p:nvPr/>
            </p:nvSpPr>
            <p:spPr bwMode="auto">
              <a:xfrm>
                <a:off x="5391150" y="24384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F</a:t>
                </a:r>
              </a:p>
            </p:txBody>
          </p:sp>
          <p:sp>
            <p:nvSpPr>
              <p:cNvPr id="27659" name="Oval 9"/>
              <p:cNvSpPr>
                <a:spLocks noChangeArrowheads="1"/>
              </p:cNvSpPr>
              <p:nvPr/>
            </p:nvSpPr>
            <p:spPr bwMode="auto">
              <a:xfrm>
                <a:off x="4857750" y="31242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E</a:t>
                </a:r>
              </a:p>
            </p:txBody>
          </p:sp>
          <p:cxnSp>
            <p:nvCxnSpPr>
              <p:cNvPr id="27660" name="AutoShape 10"/>
              <p:cNvCxnSpPr>
                <a:cxnSpLocks noChangeShapeType="1"/>
                <a:stCxn id="27654" idx="5"/>
                <a:endCxn id="27656" idx="1"/>
              </p:cNvCxnSpPr>
              <p:nvPr/>
            </p:nvCxnSpPr>
            <p:spPr bwMode="auto">
              <a:xfrm>
                <a:off x="2984500" y="2251075"/>
                <a:ext cx="469900" cy="3746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1" name="AutoShape 11"/>
              <p:cNvCxnSpPr>
                <a:cxnSpLocks noChangeShapeType="1"/>
                <a:stCxn id="27656" idx="3"/>
                <a:endCxn id="27657" idx="7"/>
              </p:cNvCxnSpPr>
              <p:nvPr/>
            </p:nvCxnSpPr>
            <p:spPr bwMode="auto">
              <a:xfrm flipH="1">
                <a:off x="2679700" y="2860676"/>
                <a:ext cx="774700" cy="44132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2" name="AutoShape 12"/>
              <p:cNvCxnSpPr>
                <a:cxnSpLocks noChangeShapeType="1"/>
                <a:stCxn id="27654" idx="3"/>
                <a:endCxn id="27657" idx="0"/>
              </p:cNvCxnSpPr>
              <p:nvPr/>
            </p:nvCxnSpPr>
            <p:spPr bwMode="auto">
              <a:xfrm flipH="1">
                <a:off x="2571750" y="2251076"/>
                <a:ext cx="196850" cy="100647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3" name="AutoShape 13"/>
              <p:cNvCxnSpPr>
                <a:cxnSpLocks noChangeShapeType="1"/>
                <a:stCxn id="27656" idx="6"/>
                <a:endCxn id="27659" idx="1"/>
              </p:cNvCxnSpPr>
              <p:nvPr/>
            </p:nvCxnSpPr>
            <p:spPr bwMode="auto">
              <a:xfrm>
                <a:off x="3724276" y="2743201"/>
                <a:ext cx="1177925" cy="4159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4" name="AutoShape 14"/>
              <p:cNvCxnSpPr>
                <a:cxnSpLocks noChangeShapeType="1"/>
                <a:stCxn id="27657" idx="6"/>
                <a:endCxn id="27659" idx="2"/>
              </p:cNvCxnSpPr>
              <p:nvPr/>
            </p:nvCxnSpPr>
            <p:spPr bwMode="auto">
              <a:xfrm flipV="1">
                <a:off x="2743201" y="3276600"/>
                <a:ext cx="2105025" cy="152400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5" name="AutoShape 15"/>
              <p:cNvCxnSpPr>
                <a:cxnSpLocks noChangeShapeType="1"/>
                <a:stCxn id="27654" idx="6"/>
                <a:endCxn id="27655" idx="2"/>
              </p:cNvCxnSpPr>
              <p:nvPr/>
            </p:nvCxnSpPr>
            <p:spPr bwMode="auto">
              <a:xfrm flipV="1">
                <a:off x="3038475" y="1828800"/>
                <a:ext cx="1657350" cy="3048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6" name="AutoShape 16"/>
              <p:cNvCxnSpPr>
                <a:cxnSpLocks noChangeShapeType="1"/>
                <a:stCxn id="27656" idx="7"/>
                <a:endCxn id="27655" idx="3"/>
              </p:cNvCxnSpPr>
              <p:nvPr/>
            </p:nvCxnSpPr>
            <p:spPr bwMode="auto">
              <a:xfrm flipV="1">
                <a:off x="3670300" y="1946275"/>
                <a:ext cx="1079500" cy="6794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7" name="AutoShape 17"/>
              <p:cNvCxnSpPr>
                <a:cxnSpLocks noChangeShapeType="1"/>
                <a:stCxn id="27658" idx="1"/>
                <a:endCxn id="27655" idx="5"/>
              </p:cNvCxnSpPr>
              <p:nvPr/>
            </p:nvCxnSpPr>
            <p:spPr bwMode="auto">
              <a:xfrm flipH="1" flipV="1">
                <a:off x="4965700" y="1946275"/>
                <a:ext cx="469900" cy="5270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8" name="AutoShape 18"/>
              <p:cNvCxnSpPr>
                <a:cxnSpLocks noChangeShapeType="1"/>
                <a:stCxn id="27659" idx="7"/>
                <a:endCxn id="27658" idx="3"/>
              </p:cNvCxnSpPr>
              <p:nvPr/>
            </p:nvCxnSpPr>
            <p:spPr bwMode="auto">
              <a:xfrm flipV="1">
                <a:off x="5118100" y="2708275"/>
                <a:ext cx="317500" cy="4508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69" name="Text Box 19"/>
              <p:cNvSpPr txBox="1">
                <a:spLocks noChangeArrowheads="1"/>
              </p:cNvSpPr>
              <p:nvPr/>
            </p:nvSpPr>
            <p:spPr bwMode="auto">
              <a:xfrm>
                <a:off x="3700463" y="1676400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7</a:t>
                </a:r>
              </a:p>
            </p:txBody>
          </p:sp>
          <p:sp>
            <p:nvSpPr>
              <p:cNvPr id="27670" name="Text Box 20"/>
              <p:cNvSpPr txBox="1">
                <a:spLocks noChangeArrowheads="1"/>
              </p:cNvSpPr>
              <p:nvPr/>
            </p:nvSpPr>
            <p:spPr bwMode="auto">
              <a:xfrm>
                <a:off x="5191126" y="1995488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4</a:t>
                </a:r>
              </a:p>
            </p:txBody>
          </p:sp>
          <p:sp>
            <p:nvSpPr>
              <p:cNvPr id="27671" name="Text Box 21"/>
              <p:cNvSpPr txBox="1">
                <a:spLocks noChangeArrowheads="1"/>
              </p:cNvSpPr>
              <p:nvPr/>
            </p:nvSpPr>
            <p:spPr bwMode="auto">
              <a:xfrm>
                <a:off x="2351088" y="2463800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2</a:t>
                </a:r>
              </a:p>
            </p:txBody>
          </p:sp>
          <p:sp>
            <p:nvSpPr>
              <p:cNvPr id="27672" name="Text Box 22"/>
              <p:cNvSpPr txBox="1">
                <a:spLocks noChangeArrowheads="1"/>
              </p:cNvSpPr>
              <p:nvPr/>
            </p:nvSpPr>
            <p:spPr bwMode="auto">
              <a:xfrm>
                <a:off x="4319588" y="2681288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8</a:t>
                </a:r>
              </a:p>
            </p:txBody>
          </p:sp>
          <p:sp>
            <p:nvSpPr>
              <p:cNvPr id="27673" name="Text Box 23"/>
              <p:cNvSpPr txBox="1">
                <a:spLocks noChangeArrowheads="1"/>
              </p:cNvSpPr>
              <p:nvPr/>
            </p:nvSpPr>
            <p:spPr bwMode="auto">
              <a:xfrm>
                <a:off x="2938463" y="2376488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5</a:t>
                </a:r>
              </a:p>
            </p:txBody>
          </p:sp>
          <p:sp>
            <p:nvSpPr>
              <p:cNvPr id="27674" name="Text Box 24"/>
              <p:cNvSpPr txBox="1">
                <a:spLocks noChangeArrowheads="1"/>
              </p:cNvSpPr>
              <p:nvPr/>
            </p:nvSpPr>
            <p:spPr bwMode="auto">
              <a:xfrm>
                <a:off x="3578226" y="3367088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 dirty="0">
                    <a:solidFill>
                      <a:schemeClr val="accent2"/>
                    </a:solidFill>
                    <a:ea typeface="新細明體" pitchFamily="18" charset="-120"/>
                  </a:rPr>
                  <a:t>7</a:t>
                </a:r>
              </a:p>
            </p:txBody>
          </p:sp>
          <p:sp>
            <p:nvSpPr>
              <p:cNvPr id="27675" name="Text Box 25"/>
              <p:cNvSpPr txBox="1">
                <a:spLocks noChangeArrowheads="1"/>
              </p:cNvSpPr>
              <p:nvPr/>
            </p:nvSpPr>
            <p:spPr bwMode="auto">
              <a:xfrm>
                <a:off x="5243513" y="2838450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3</a:t>
                </a:r>
              </a:p>
            </p:txBody>
          </p:sp>
          <p:sp>
            <p:nvSpPr>
              <p:cNvPr id="27676" name="Text Box 26"/>
              <p:cNvSpPr txBox="1">
                <a:spLocks noChangeArrowheads="1"/>
              </p:cNvSpPr>
              <p:nvPr/>
            </p:nvSpPr>
            <p:spPr bwMode="auto">
              <a:xfrm>
                <a:off x="4171951" y="2224088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9</a:t>
                </a:r>
              </a:p>
            </p:txBody>
          </p:sp>
          <p:sp>
            <p:nvSpPr>
              <p:cNvPr id="27677" name="Text Box 27"/>
              <p:cNvSpPr txBox="1">
                <a:spLocks noChangeArrowheads="1"/>
              </p:cNvSpPr>
              <p:nvPr/>
            </p:nvSpPr>
            <p:spPr bwMode="auto">
              <a:xfrm>
                <a:off x="3144838" y="2940050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8</a:t>
                </a:r>
              </a:p>
            </p:txBody>
          </p:sp>
          <p:sp>
            <p:nvSpPr>
              <p:cNvPr id="27678" name="Text Box 28"/>
              <p:cNvSpPr txBox="1">
                <a:spLocks noChangeArrowheads="1"/>
              </p:cNvSpPr>
              <p:nvPr/>
            </p:nvSpPr>
            <p:spPr bwMode="auto">
              <a:xfrm>
                <a:off x="2190751" y="3429000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0</a:t>
                </a:r>
              </a:p>
            </p:txBody>
          </p:sp>
          <p:sp>
            <p:nvSpPr>
              <p:cNvPr id="27679" name="Text Box 29"/>
              <p:cNvSpPr txBox="1">
                <a:spLocks noChangeArrowheads="1"/>
              </p:cNvSpPr>
              <p:nvPr/>
            </p:nvSpPr>
            <p:spPr bwMode="auto">
              <a:xfrm>
                <a:off x="5086351" y="3290888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7</a:t>
                </a:r>
              </a:p>
            </p:txBody>
          </p:sp>
          <p:sp>
            <p:nvSpPr>
              <p:cNvPr id="27680" name="Text Box 30"/>
              <p:cNvSpPr txBox="1">
                <a:spLocks noChangeArrowheads="1"/>
              </p:cNvSpPr>
              <p:nvPr/>
            </p:nvSpPr>
            <p:spPr bwMode="auto">
              <a:xfrm>
                <a:off x="2495551" y="1766888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2</a:t>
                </a:r>
              </a:p>
            </p:txBody>
          </p:sp>
          <p:sp>
            <p:nvSpPr>
              <p:cNvPr id="27681" name="Text Box 31"/>
              <p:cNvSpPr txBox="1">
                <a:spLocks noChangeArrowheads="1"/>
              </p:cNvSpPr>
              <p:nvPr/>
            </p:nvSpPr>
            <p:spPr bwMode="auto">
              <a:xfrm>
                <a:off x="3409951" y="2276475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8</a:t>
                </a:r>
              </a:p>
            </p:txBody>
          </p:sp>
          <p:sp>
            <p:nvSpPr>
              <p:cNvPr id="27682" name="Text Box 32"/>
              <p:cNvSpPr txBox="1">
                <a:spLocks noChangeArrowheads="1"/>
              </p:cNvSpPr>
              <p:nvPr/>
            </p:nvSpPr>
            <p:spPr bwMode="auto">
              <a:xfrm>
                <a:off x="5653088" y="2224088"/>
                <a:ext cx="347662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zh-TW" altLang="en-US" sz="1800" b="1">
                    <a:solidFill>
                      <a:schemeClr val="accent2"/>
                    </a:solidFill>
                    <a:ea typeface="新細明體" pitchFamily="18" charset="-120"/>
                    <a:sym typeface="Symbol" panose="05050102010706020507" pitchFamily="18" charset="2"/>
                  </a:rPr>
                  <a:t></a:t>
                </a:r>
              </a:p>
            </p:txBody>
          </p:sp>
        </p:grpSp>
        <p:sp>
          <p:nvSpPr>
            <p:cNvPr id="27683" name="Text Box 33"/>
            <p:cNvSpPr txBox="1">
              <a:spLocks noChangeArrowheads="1"/>
            </p:cNvSpPr>
            <p:nvPr/>
          </p:nvSpPr>
          <p:spPr bwMode="auto">
            <a:xfrm>
              <a:off x="4914901" y="1463676"/>
              <a:ext cx="3476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 dirty="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</a:t>
              </a:r>
              <a:endParaRPr lang="zh-TW" altLang="en-US" sz="1800" b="1" dirty="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19326" y="3900488"/>
            <a:ext cx="3857624" cy="2479675"/>
            <a:chOff x="2219326" y="3900488"/>
            <a:chExt cx="3857624" cy="2479675"/>
          </a:xfrm>
        </p:grpSpPr>
        <p:sp>
          <p:nvSpPr>
            <p:cNvPr id="27684" name="Freeform 34"/>
            <p:cNvSpPr>
              <a:spLocks/>
            </p:cNvSpPr>
            <p:nvPr/>
          </p:nvSpPr>
          <p:spPr bwMode="auto">
            <a:xfrm>
              <a:off x="2219326" y="4195763"/>
              <a:ext cx="1120775" cy="2184400"/>
            </a:xfrm>
            <a:custGeom>
              <a:avLst/>
              <a:gdLst>
                <a:gd name="T0" fmla="*/ 105846563 w 706"/>
                <a:gd name="T1" fmla="*/ 1806952825 h 1376"/>
                <a:gd name="T2" fmla="*/ 120967500 w 706"/>
                <a:gd name="T3" fmla="*/ 2147483647 h 1376"/>
                <a:gd name="T4" fmla="*/ 786288750 w 706"/>
                <a:gd name="T5" fmla="*/ 2147483647 h 1376"/>
                <a:gd name="T6" fmla="*/ 1270158750 w 706"/>
                <a:gd name="T7" fmla="*/ 2147483647 h 1376"/>
                <a:gd name="T8" fmla="*/ 1754028750 w 706"/>
                <a:gd name="T9" fmla="*/ 869454700 h 1376"/>
                <a:gd name="T10" fmla="*/ 1421368125 w 706"/>
                <a:gd name="T11" fmla="*/ 128528763 h 1376"/>
                <a:gd name="T12" fmla="*/ 423386250 w 706"/>
                <a:gd name="T13" fmla="*/ 279738138 h 1376"/>
                <a:gd name="T14" fmla="*/ 105846563 w 706"/>
                <a:gd name="T15" fmla="*/ 1806952825 h 1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6"/>
                <a:gd name="T25" fmla="*/ 0 h 1376"/>
                <a:gd name="T26" fmla="*/ 706 w 706"/>
                <a:gd name="T27" fmla="*/ 1376 h 1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6" h="1376">
                  <a:moveTo>
                    <a:pt x="42" y="717"/>
                  </a:moveTo>
                  <a:cubicBezTo>
                    <a:pt x="48" y="879"/>
                    <a:pt x="0" y="1167"/>
                    <a:pt x="48" y="1275"/>
                  </a:cubicBezTo>
                  <a:cubicBezTo>
                    <a:pt x="93" y="1376"/>
                    <a:pt x="236" y="1364"/>
                    <a:pt x="312" y="1323"/>
                  </a:cubicBezTo>
                  <a:cubicBezTo>
                    <a:pt x="388" y="1282"/>
                    <a:pt x="440" y="1192"/>
                    <a:pt x="504" y="1029"/>
                  </a:cubicBezTo>
                  <a:cubicBezTo>
                    <a:pt x="568" y="866"/>
                    <a:pt x="686" y="508"/>
                    <a:pt x="696" y="345"/>
                  </a:cubicBezTo>
                  <a:cubicBezTo>
                    <a:pt x="706" y="182"/>
                    <a:pt x="652" y="90"/>
                    <a:pt x="564" y="51"/>
                  </a:cubicBezTo>
                  <a:cubicBezTo>
                    <a:pt x="476" y="12"/>
                    <a:pt x="255" y="0"/>
                    <a:pt x="168" y="111"/>
                  </a:cubicBezTo>
                  <a:cubicBezTo>
                    <a:pt x="81" y="222"/>
                    <a:pt x="36" y="555"/>
                    <a:pt x="42" y="71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85" name="Oval 35"/>
            <p:cNvSpPr>
              <a:spLocks noChangeArrowheads="1"/>
            </p:cNvSpPr>
            <p:nvPr/>
          </p:nvSpPr>
          <p:spPr bwMode="auto">
            <a:xfrm>
              <a:off x="2800350" y="44196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7686" name="Oval 36"/>
            <p:cNvSpPr>
              <a:spLocks noChangeArrowheads="1"/>
            </p:cNvSpPr>
            <p:nvPr/>
          </p:nvSpPr>
          <p:spPr bwMode="auto">
            <a:xfrm>
              <a:off x="478155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D</a:t>
              </a:r>
            </a:p>
          </p:txBody>
        </p:sp>
        <p:sp>
          <p:nvSpPr>
            <p:cNvPr id="27687" name="Oval 37"/>
            <p:cNvSpPr>
              <a:spLocks noChangeArrowheads="1"/>
            </p:cNvSpPr>
            <p:nvPr/>
          </p:nvSpPr>
          <p:spPr bwMode="auto">
            <a:xfrm>
              <a:off x="3486150" y="5029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C</a:t>
              </a:r>
            </a:p>
          </p:txBody>
        </p:sp>
        <p:sp>
          <p:nvSpPr>
            <p:cNvPr id="27688" name="Oval 38"/>
            <p:cNvSpPr>
              <a:spLocks noChangeArrowheads="1"/>
            </p:cNvSpPr>
            <p:nvPr/>
          </p:nvSpPr>
          <p:spPr bwMode="auto">
            <a:xfrm>
              <a:off x="2495550" y="57150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A</a:t>
              </a:r>
            </a:p>
          </p:txBody>
        </p:sp>
        <p:sp>
          <p:nvSpPr>
            <p:cNvPr id="27689" name="Oval 39"/>
            <p:cNvSpPr>
              <a:spLocks noChangeArrowheads="1"/>
            </p:cNvSpPr>
            <p:nvPr/>
          </p:nvSpPr>
          <p:spPr bwMode="auto">
            <a:xfrm>
              <a:off x="5467350" y="4876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sp>
          <p:nvSpPr>
            <p:cNvPr id="27690" name="Oval 40"/>
            <p:cNvSpPr>
              <a:spLocks noChangeArrowheads="1"/>
            </p:cNvSpPr>
            <p:nvPr/>
          </p:nvSpPr>
          <p:spPr bwMode="auto">
            <a:xfrm>
              <a:off x="493395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7691" name="AutoShape 41"/>
            <p:cNvCxnSpPr>
              <a:cxnSpLocks noChangeShapeType="1"/>
              <a:stCxn id="27685" idx="5"/>
              <a:endCxn id="27687" idx="1"/>
            </p:cNvCxnSpPr>
            <p:nvPr/>
          </p:nvCxnSpPr>
          <p:spPr bwMode="auto">
            <a:xfrm>
              <a:off x="3060700" y="4699001"/>
              <a:ext cx="469900" cy="3651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2" name="AutoShape 42"/>
            <p:cNvCxnSpPr>
              <a:cxnSpLocks noChangeShapeType="1"/>
              <a:stCxn id="27687" idx="3"/>
              <a:endCxn id="27688" idx="7"/>
            </p:cNvCxnSpPr>
            <p:nvPr/>
          </p:nvCxnSpPr>
          <p:spPr bwMode="auto">
            <a:xfrm flipH="1">
              <a:off x="2755900" y="5299076"/>
              <a:ext cx="774700" cy="4413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3" name="AutoShape 43"/>
            <p:cNvCxnSpPr>
              <a:cxnSpLocks noChangeShapeType="1"/>
              <a:stCxn id="27685" idx="3"/>
              <a:endCxn id="27688" idx="0"/>
            </p:cNvCxnSpPr>
            <p:nvPr/>
          </p:nvCxnSpPr>
          <p:spPr bwMode="auto">
            <a:xfrm flipH="1">
              <a:off x="2647950" y="4699000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4" name="AutoShape 44"/>
            <p:cNvCxnSpPr>
              <a:cxnSpLocks noChangeShapeType="1"/>
              <a:stCxn id="27687" idx="6"/>
              <a:endCxn id="27690" idx="1"/>
            </p:cNvCxnSpPr>
            <p:nvPr/>
          </p:nvCxnSpPr>
          <p:spPr bwMode="auto">
            <a:xfrm>
              <a:off x="3800476" y="5181601"/>
              <a:ext cx="1177925" cy="415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5" name="AutoShape 45"/>
            <p:cNvCxnSpPr>
              <a:cxnSpLocks noChangeShapeType="1"/>
              <a:stCxn id="27688" idx="6"/>
              <a:endCxn id="27690" idx="2"/>
            </p:cNvCxnSpPr>
            <p:nvPr/>
          </p:nvCxnSpPr>
          <p:spPr bwMode="auto">
            <a:xfrm flipV="1">
              <a:off x="2819401" y="5715000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6" name="AutoShape 46"/>
            <p:cNvCxnSpPr>
              <a:cxnSpLocks noChangeShapeType="1"/>
              <a:stCxn id="27685" idx="6"/>
              <a:endCxn id="27686" idx="2"/>
            </p:cNvCxnSpPr>
            <p:nvPr/>
          </p:nvCxnSpPr>
          <p:spPr bwMode="auto">
            <a:xfrm flipV="1">
              <a:off x="3124201" y="4267200"/>
              <a:ext cx="1647825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7" name="AutoShape 47"/>
            <p:cNvCxnSpPr>
              <a:cxnSpLocks noChangeShapeType="1"/>
              <a:stCxn id="27687" idx="7"/>
              <a:endCxn id="27686" idx="3"/>
            </p:cNvCxnSpPr>
            <p:nvPr/>
          </p:nvCxnSpPr>
          <p:spPr bwMode="auto">
            <a:xfrm flipV="1">
              <a:off x="3746500" y="4384675"/>
              <a:ext cx="1079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8" name="AutoShape 48"/>
            <p:cNvCxnSpPr>
              <a:cxnSpLocks noChangeShapeType="1"/>
              <a:stCxn id="27689" idx="1"/>
              <a:endCxn id="27686" idx="5"/>
            </p:cNvCxnSpPr>
            <p:nvPr/>
          </p:nvCxnSpPr>
          <p:spPr bwMode="auto">
            <a:xfrm flipH="1" flipV="1">
              <a:off x="5041900" y="4384675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9" name="AutoShape 49"/>
            <p:cNvCxnSpPr>
              <a:cxnSpLocks noChangeShapeType="1"/>
              <a:stCxn id="27690" idx="7"/>
              <a:endCxn id="27689" idx="3"/>
            </p:cNvCxnSpPr>
            <p:nvPr/>
          </p:nvCxnSpPr>
          <p:spPr bwMode="auto">
            <a:xfrm flipV="1">
              <a:off x="5194300" y="5146675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00" name="Text Box 50"/>
            <p:cNvSpPr txBox="1">
              <a:spLocks noChangeArrowheads="1"/>
            </p:cNvSpPr>
            <p:nvPr/>
          </p:nvSpPr>
          <p:spPr bwMode="auto">
            <a:xfrm>
              <a:off x="3776663" y="41148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01" name="Text Box 51"/>
            <p:cNvSpPr txBox="1">
              <a:spLocks noChangeArrowheads="1"/>
            </p:cNvSpPr>
            <p:nvPr/>
          </p:nvSpPr>
          <p:spPr bwMode="auto">
            <a:xfrm>
              <a:off x="5267326" y="4433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4</a:t>
              </a:r>
            </a:p>
          </p:txBody>
        </p:sp>
        <p:sp>
          <p:nvSpPr>
            <p:cNvPr id="27702" name="Text Box 52"/>
            <p:cNvSpPr txBox="1">
              <a:spLocks noChangeArrowheads="1"/>
            </p:cNvSpPr>
            <p:nvPr/>
          </p:nvSpPr>
          <p:spPr bwMode="auto">
            <a:xfrm>
              <a:off x="2427288" y="49022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03" name="Text Box 53"/>
            <p:cNvSpPr txBox="1">
              <a:spLocks noChangeArrowheads="1"/>
            </p:cNvSpPr>
            <p:nvPr/>
          </p:nvSpPr>
          <p:spPr bwMode="auto">
            <a:xfrm>
              <a:off x="4395788" y="51196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04" name="Text Box 54"/>
            <p:cNvSpPr txBox="1">
              <a:spLocks noChangeArrowheads="1"/>
            </p:cNvSpPr>
            <p:nvPr/>
          </p:nvSpPr>
          <p:spPr bwMode="auto">
            <a:xfrm>
              <a:off x="3014663" y="48148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05" name="Text Box 55"/>
            <p:cNvSpPr txBox="1">
              <a:spLocks noChangeArrowheads="1"/>
            </p:cNvSpPr>
            <p:nvPr/>
          </p:nvSpPr>
          <p:spPr bwMode="auto">
            <a:xfrm>
              <a:off x="3654426" y="5805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06" name="Text Box 56"/>
            <p:cNvSpPr txBox="1">
              <a:spLocks noChangeArrowheads="1"/>
            </p:cNvSpPr>
            <p:nvPr/>
          </p:nvSpPr>
          <p:spPr bwMode="auto">
            <a:xfrm>
              <a:off x="5319713" y="52768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7707" name="Text Box 57"/>
            <p:cNvSpPr txBox="1">
              <a:spLocks noChangeArrowheads="1"/>
            </p:cNvSpPr>
            <p:nvPr/>
          </p:nvSpPr>
          <p:spPr bwMode="auto">
            <a:xfrm>
              <a:off x="4248151" y="4662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7708" name="Text Box 58"/>
            <p:cNvSpPr txBox="1">
              <a:spLocks noChangeArrowheads="1"/>
            </p:cNvSpPr>
            <p:nvPr/>
          </p:nvSpPr>
          <p:spPr bwMode="auto">
            <a:xfrm>
              <a:off x="3221038" y="53784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09" name="Text Box 59"/>
            <p:cNvSpPr txBox="1">
              <a:spLocks noChangeArrowheads="1"/>
            </p:cNvSpPr>
            <p:nvPr/>
          </p:nvSpPr>
          <p:spPr bwMode="auto">
            <a:xfrm>
              <a:off x="2266951" y="58674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7710" name="Text Box 60"/>
            <p:cNvSpPr txBox="1">
              <a:spLocks noChangeArrowheads="1"/>
            </p:cNvSpPr>
            <p:nvPr/>
          </p:nvSpPr>
          <p:spPr bwMode="auto">
            <a:xfrm>
              <a:off x="5162551" y="57292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11" name="Text Box 61"/>
            <p:cNvSpPr txBox="1">
              <a:spLocks noChangeArrowheads="1"/>
            </p:cNvSpPr>
            <p:nvPr/>
          </p:nvSpPr>
          <p:spPr bwMode="auto">
            <a:xfrm>
              <a:off x="2571751" y="42052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12" name="Text Box 62"/>
            <p:cNvSpPr txBox="1">
              <a:spLocks noChangeArrowheads="1"/>
            </p:cNvSpPr>
            <p:nvPr/>
          </p:nvSpPr>
          <p:spPr bwMode="auto">
            <a:xfrm>
              <a:off x="3486151" y="471487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13" name="Text Box 63"/>
            <p:cNvSpPr txBox="1">
              <a:spLocks noChangeArrowheads="1"/>
            </p:cNvSpPr>
            <p:nvPr/>
          </p:nvSpPr>
          <p:spPr bwMode="auto">
            <a:xfrm>
              <a:off x="5729288" y="4662488"/>
              <a:ext cx="3476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27714" name="Text Box 64"/>
            <p:cNvSpPr txBox="1">
              <a:spLocks noChangeArrowheads="1"/>
            </p:cNvSpPr>
            <p:nvPr/>
          </p:nvSpPr>
          <p:spPr bwMode="auto">
            <a:xfrm>
              <a:off x="5008563" y="39004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81775" y="1462088"/>
            <a:ext cx="3857625" cy="2479676"/>
            <a:chOff x="6581775" y="1462088"/>
            <a:chExt cx="3857625" cy="2479676"/>
          </a:xfrm>
        </p:grpSpPr>
        <p:sp>
          <p:nvSpPr>
            <p:cNvPr id="27715" name="Freeform 65"/>
            <p:cNvSpPr>
              <a:spLocks/>
            </p:cNvSpPr>
            <p:nvPr/>
          </p:nvSpPr>
          <p:spPr bwMode="auto">
            <a:xfrm>
              <a:off x="6581775" y="1760539"/>
              <a:ext cx="1841500" cy="2181225"/>
            </a:xfrm>
            <a:custGeom>
              <a:avLst/>
              <a:gdLst>
                <a:gd name="T0" fmla="*/ 105846563 w 1160"/>
                <a:gd name="T1" fmla="*/ 1801912513 h 1374"/>
                <a:gd name="T2" fmla="*/ 120967500 w 1160"/>
                <a:gd name="T3" fmla="*/ 2147483647 h 1374"/>
                <a:gd name="T4" fmla="*/ 786288750 w 1160"/>
                <a:gd name="T5" fmla="*/ 2147483647 h 1374"/>
                <a:gd name="T6" fmla="*/ 1723786875 w 1160"/>
                <a:gd name="T7" fmla="*/ 2147483647 h 1374"/>
                <a:gd name="T8" fmla="*/ 2147483647 w 1160"/>
                <a:gd name="T9" fmla="*/ 1378526263 h 1374"/>
                <a:gd name="T10" fmla="*/ 1602819375 w 1160"/>
                <a:gd name="T11" fmla="*/ 183972200 h 1374"/>
                <a:gd name="T12" fmla="*/ 423386250 w 1160"/>
                <a:gd name="T13" fmla="*/ 274697825 h 1374"/>
                <a:gd name="T14" fmla="*/ 105846563 w 1160"/>
                <a:gd name="T15" fmla="*/ 1801912513 h 1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0"/>
                <a:gd name="T25" fmla="*/ 0 h 1374"/>
                <a:gd name="T26" fmla="*/ 1160 w 1160"/>
                <a:gd name="T27" fmla="*/ 1374 h 13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0" h="1374">
                  <a:moveTo>
                    <a:pt x="42" y="715"/>
                  </a:moveTo>
                  <a:cubicBezTo>
                    <a:pt x="48" y="877"/>
                    <a:pt x="0" y="1165"/>
                    <a:pt x="48" y="1273"/>
                  </a:cubicBezTo>
                  <a:cubicBezTo>
                    <a:pt x="93" y="1374"/>
                    <a:pt x="206" y="1346"/>
                    <a:pt x="312" y="1321"/>
                  </a:cubicBezTo>
                  <a:cubicBezTo>
                    <a:pt x="418" y="1296"/>
                    <a:pt x="544" y="1252"/>
                    <a:pt x="684" y="1123"/>
                  </a:cubicBezTo>
                  <a:cubicBezTo>
                    <a:pt x="824" y="994"/>
                    <a:pt x="1160" y="722"/>
                    <a:pt x="1152" y="547"/>
                  </a:cubicBezTo>
                  <a:cubicBezTo>
                    <a:pt x="1144" y="372"/>
                    <a:pt x="800" y="146"/>
                    <a:pt x="636" y="73"/>
                  </a:cubicBezTo>
                  <a:cubicBezTo>
                    <a:pt x="472" y="0"/>
                    <a:pt x="267" y="2"/>
                    <a:pt x="168" y="109"/>
                  </a:cubicBezTo>
                  <a:cubicBezTo>
                    <a:pt x="69" y="216"/>
                    <a:pt x="36" y="553"/>
                    <a:pt x="42" y="715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16" name="Oval 66"/>
            <p:cNvSpPr>
              <a:spLocks noChangeArrowheads="1"/>
            </p:cNvSpPr>
            <p:nvPr/>
          </p:nvSpPr>
          <p:spPr bwMode="auto">
            <a:xfrm>
              <a:off x="7162800" y="19812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7717" name="Oval 67"/>
            <p:cNvSpPr>
              <a:spLocks noChangeArrowheads="1"/>
            </p:cNvSpPr>
            <p:nvPr/>
          </p:nvSpPr>
          <p:spPr bwMode="auto">
            <a:xfrm>
              <a:off x="9144000" y="1676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D</a:t>
              </a:r>
            </a:p>
          </p:txBody>
        </p:sp>
        <p:sp>
          <p:nvSpPr>
            <p:cNvPr id="27718" name="Oval 68"/>
            <p:cNvSpPr>
              <a:spLocks noChangeArrowheads="1"/>
            </p:cNvSpPr>
            <p:nvPr/>
          </p:nvSpPr>
          <p:spPr bwMode="auto">
            <a:xfrm>
              <a:off x="7848600" y="25908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7719" name="Oval 69"/>
            <p:cNvSpPr>
              <a:spLocks noChangeArrowheads="1"/>
            </p:cNvSpPr>
            <p:nvPr/>
          </p:nvSpPr>
          <p:spPr bwMode="auto">
            <a:xfrm>
              <a:off x="6858000" y="32766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7720" name="Oval 70"/>
            <p:cNvSpPr>
              <a:spLocks noChangeArrowheads="1"/>
            </p:cNvSpPr>
            <p:nvPr/>
          </p:nvSpPr>
          <p:spPr bwMode="auto">
            <a:xfrm>
              <a:off x="9829800" y="2438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sp>
          <p:nvSpPr>
            <p:cNvPr id="27721" name="Oval 71"/>
            <p:cNvSpPr>
              <a:spLocks noChangeArrowheads="1"/>
            </p:cNvSpPr>
            <p:nvPr/>
          </p:nvSpPr>
          <p:spPr bwMode="auto">
            <a:xfrm>
              <a:off x="9296400" y="3124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7722" name="AutoShape 72"/>
            <p:cNvCxnSpPr>
              <a:cxnSpLocks noChangeShapeType="1"/>
              <a:stCxn id="27716" idx="5"/>
              <a:endCxn id="27718" idx="1"/>
            </p:cNvCxnSpPr>
            <p:nvPr/>
          </p:nvCxnSpPr>
          <p:spPr bwMode="auto">
            <a:xfrm>
              <a:off x="7423150" y="2260600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3" name="AutoShape 73"/>
            <p:cNvCxnSpPr>
              <a:cxnSpLocks noChangeShapeType="1"/>
              <a:stCxn id="27718" idx="3"/>
              <a:endCxn id="27719" idx="7"/>
            </p:cNvCxnSpPr>
            <p:nvPr/>
          </p:nvCxnSpPr>
          <p:spPr bwMode="auto">
            <a:xfrm flipH="1">
              <a:off x="7118350" y="2870200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4" name="AutoShape 74"/>
            <p:cNvCxnSpPr>
              <a:cxnSpLocks noChangeShapeType="1"/>
              <a:stCxn id="27716" idx="3"/>
              <a:endCxn id="27719" idx="0"/>
            </p:cNvCxnSpPr>
            <p:nvPr/>
          </p:nvCxnSpPr>
          <p:spPr bwMode="auto">
            <a:xfrm flipH="1">
              <a:off x="7010400" y="2260600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5" name="AutoShape 75"/>
            <p:cNvCxnSpPr>
              <a:cxnSpLocks noChangeShapeType="1"/>
              <a:stCxn id="27718" idx="6"/>
              <a:endCxn id="27721" idx="1"/>
            </p:cNvCxnSpPr>
            <p:nvPr/>
          </p:nvCxnSpPr>
          <p:spPr bwMode="auto">
            <a:xfrm>
              <a:off x="8172450" y="2743201"/>
              <a:ext cx="1168400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6" name="AutoShape 76"/>
            <p:cNvCxnSpPr>
              <a:cxnSpLocks noChangeShapeType="1"/>
              <a:stCxn id="27719" idx="6"/>
              <a:endCxn id="27721" idx="2"/>
            </p:cNvCxnSpPr>
            <p:nvPr/>
          </p:nvCxnSpPr>
          <p:spPr bwMode="auto">
            <a:xfrm flipV="1">
              <a:off x="7181851" y="3276600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7" name="AutoShape 77"/>
            <p:cNvCxnSpPr>
              <a:cxnSpLocks noChangeShapeType="1"/>
              <a:stCxn id="27716" idx="6"/>
              <a:endCxn id="27717" idx="2"/>
            </p:cNvCxnSpPr>
            <p:nvPr/>
          </p:nvCxnSpPr>
          <p:spPr bwMode="auto">
            <a:xfrm flipV="1">
              <a:off x="7486651" y="1828800"/>
              <a:ext cx="1647825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8" name="AutoShape 78"/>
            <p:cNvCxnSpPr>
              <a:cxnSpLocks noChangeShapeType="1"/>
              <a:stCxn id="27718" idx="7"/>
              <a:endCxn id="27717" idx="3"/>
            </p:cNvCxnSpPr>
            <p:nvPr/>
          </p:nvCxnSpPr>
          <p:spPr bwMode="auto">
            <a:xfrm flipV="1">
              <a:off x="8108950" y="1946276"/>
              <a:ext cx="1079500" cy="669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9" name="AutoShape 79"/>
            <p:cNvCxnSpPr>
              <a:cxnSpLocks noChangeShapeType="1"/>
              <a:stCxn id="27720" idx="1"/>
              <a:endCxn id="27717" idx="5"/>
            </p:cNvCxnSpPr>
            <p:nvPr/>
          </p:nvCxnSpPr>
          <p:spPr bwMode="auto">
            <a:xfrm flipH="1" flipV="1">
              <a:off x="9404350" y="1946275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30" name="AutoShape 80"/>
            <p:cNvCxnSpPr>
              <a:cxnSpLocks noChangeShapeType="1"/>
              <a:stCxn id="27721" idx="7"/>
              <a:endCxn id="27720" idx="3"/>
            </p:cNvCxnSpPr>
            <p:nvPr/>
          </p:nvCxnSpPr>
          <p:spPr bwMode="auto">
            <a:xfrm flipV="1">
              <a:off x="9556750" y="2708275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31" name="Text Box 81"/>
            <p:cNvSpPr txBox="1">
              <a:spLocks noChangeArrowheads="1"/>
            </p:cNvSpPr>
            <p:nvPr/>
          </p:nvSpPr>
          <p:spPr bwMode="auto">
            <a:xfrm>
              <a:off x="8139113" y="1676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32" name="Text Box 82"/>
            <p:cNvSpPr txBox="1">
              <a:spLocks noChangeArrowheads="1"/>
            </p:cNvSpPr>
            <p:nvPr/>
          </p:nvSpPr>
          <p:spPr bwMode="auto">
            <a:xfrm>
              <a:off x="9629776" y="1995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4</a:t>
              </a:r>
            </a:p>
          </p:txBody>
        </p:sp>
        <p:sp>
          <p:nvSpPr>
            <p:cNvPr id="27733" name="Text Box 83"/>
            <p:cNvSpPr txBox="1">
              <a:spLocks noChangeArrowheads="1"/>
            </p:cNvSpPr>
            <p:nvPr/>
          </p:nvSpPr>
          <p:spPr bwMode="auto">
            <a:xfrm>
              <a:off x="6789738" y="24638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34" name="Text Box 84"/>
            <p:cNvSpPr txBox="1">
              <a:spLocks noChangeArrowheads="1"/>
            </p:cNvSpPr>
            <p:nvPr/>
          </p:nvSpPr>
          <p:spPr bwMode="auto">
            <a:xfrm>
              <a:off x="8758238" y="26812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35" name="Text Box 85"/>
            <p:cNvSpPr txBox="1">
              <a:spLocks noChangeArrowheads="1"/>
            </p:cNvSpPr>
            <p:nvPr/>
          </p:nvSpPr>
          <p:spPr bwMode="auto">
            <a:xfrm>
              <a:off x="7377113" y="23764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36" name="Text Box 86"/>
            <p:cNvSpPr txBox="1">
              <a:spLocks noChangeArrowheads="1"/>
            </p:cNvSpPr>
            <p:nvPr/>
          </p:nvSpPr>
          <p:spPr bwMode="auto">
            <a:xfrm>
              <a:off x="8016876" y="3367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37" name="Text Box 87"/>
            <p:cNvSpPr txBox="1">
              <a:spLocks noChangeArrowheads="1"/>
            </p:cNvSpPr>
            <p:nvPr/>
          </p:nvSpPr>
          <p:spPr bwMode="auto">
            <a:xfrm>
              <a:off x="9682163" y="28384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7738" name="Text Box 88"/>
            <p:cNvSpPr txBox="1">
              <a:spLocks noChangeArrowheads="1"/>
            </p:cNvSpPr>
            <p:nvPr/>
          </p:nvSpPr>
          <p:spPr bwMode="auto">
            <a:xfrm>
              <a:off x="8610601" y="2224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7739" name="Text Box 89"/>
            <p:cNvSpPr txBox="1">
              <a:spLocks noChangeArrowheads="1"/>
            </p:cNvSpPr>
            <p:nvPr/>
          </p:nvSpPr>
          <p:spPr bwMode="auto">
            <a:xfrm>
              <a:off x="7583488" y="29400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40" name="Text Box 90"/>
            <p:cNvSpPr txBox="1">
              <a:spLocks noChangeArrowheads="1"/>
            </p:cNvSpPr>
            <p:nvPr/>
          </p:nvSpPr>
          <p:spPr bwMode="auto">
            <a:xfrm>
              <a:off x="6629401" y="3429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7741" name="Text Box 91"/>
            <p:cNvSpPr txBox="1">
              <a:spLocks noChangeArrowheads="1"/>
            </p:cNvSpPr>
            <p:nvPr/>
          </p:nvSpPr>
          <p:spPr bwMode="auto">
            <a:xfrm>
              <a:off x="9525001" y="3290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42" name="Text Box 92"/>
            <p:cNvSpPr txBox="1">
              <a:spLocks noChangeArrowheads="1"/>
            </p:cNvSpPr>
            <p:nvPr/>
          </p:nvSpPr>
          <p:spPr bwMode="auto">
            <a:xfrm>
              <a:off x="6934201" y="1766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43" name="Text Box 93"/>
            <p:cNvSpPr txBox="1">
              <a:spLocks noChangeArrowheads="1"/>
            </p:cNvSpPr>
            <p:nvPr/>
          </p:nvSpPr>
          <p:spPr bwMode="auto">
            <a:xfrm>
              <a:off x="7848601" y="227647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44" name="Text Box 94"/>
            <p:cNvSpPr txBox="1">
              <a:spLocks noChangeArrowheads="1"/>
            </p:cNvSpPr>
            <p:nvPr/>
          </p:nvSpPr>
          <p:spPr bwMode="auto">
            <a:xfrm>
              <a:off x="10091738" y="2224088"/>
              <a:ext cx="3476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27745" name="Text Box 95"/>
            <p:cNvSpPr txBox="1">
              <a:spLocks noChangeArrowheads="1"/>
            </p:cNvSpPr>
            <p:nvPr/>
          </p:nvSpPr>
          <p:spPr bwMode="auto">
            <a:xfrm>
              <a:off x="9371013" y="14620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3201" y="3889376"/>
            <a:ext cx="3900488" cy="2511425"/>
            <a:chOff x="6553201" y="3889376"/>
            <a:chExt cx="3900488" cy="2511425"/>
          </a:xfrm>
        </p:grpSpPr>
        <p:sp>
          <p:nvSpPr>
            <p:cNvPr id="27746" name="Freeform 96"/>
            <p:cNvSpPr>
              <a:spLocks/>
            </p:cNvSpPr>
            <p:nvPr/>
          </p:nvSpPr>
          <p:spPr bwMode="auto">
            <a:xfrm>
              <a:off x="6553201" y="3889376"/>
              <a:ext cx="3336925" cy="2511425"/>
            </a:xfrm>
            <a:custGeom>
              <a:avLst/>
              <a:gdLst>
                <a:gd name="T0" fmla="*/ 206652813 w 2102"/>
                <a:gd name="T1" fmla="*/ 2147483647 h 1582"/>
                <a:gd name="T2" fmla="*/ 176410938 w 2102"/>
                <a:gd name="T3" fmla="*/ 2147483647 h 1582"/>
                <a:gd name="T4" fmla="*/ 1265118438 w 2102"/>
                <a:gd name="T5" fmla="*/ 2147483647 h 1582"/>
                <a:gd name="T6" fmla="*/ 2147483647 w 2102"/>
                <a:gd name="T7" fmla="*/ 2147483647 h 1582"/>
                <a:gd name="T8" fmla="*/ 2147483647 w 2102"/>
                <a:gd name="T9" fmla="*/ 814011263 h 1582"/>
                <a:gd name="T10" fmla="*/ 2147483647 w 2102"/>
                <a:gd name="T11" fmla="*/ 57964388 h 1582"/>
                <a:gd name="T12" fmla="*/ 2147483647 w 2102"/>
                <a:gd name="T13" fmla="*/ 466229700 h 1582"/>
                <a:gd name="T14" fmla="*/ 524192500 w 2102"/>
                <a:gd name="T15" fmla="*/ 919857825 h 1582"/>
                <a:gd name="T16" fmla="*/ 206652813 w 2102"/>
                <a:gd name="T17" fmla="*/ 2147483647 h 15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2"/>
                <a:gd name="T28" fmla="*/ 0 h 1582"/>
                <a:gd name="T29" fmla="*/ 2102 w 2102"/>
                <a:gd name="T30" fmla="*/ 1582 h 15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2" h="1582">
                  <a:moveTo>
                    <a:pt x="82" y="971"/>
                  </a:moveTo>
                  <a:cubicBezTo>
                    <a:pt x="88" y="1133"/>
                    <a:pt x="0" y="1416"/>
                    <a:pt x="70" y="1499"/>
                  </a:cubicBezTo>
                  <a:cubicBezTo>
                    <a:pt x="140" y="1582"/>
                    <a:pt x="297" y="1572"/>
                    <a:pt x="502" y="1469"/>
                  </a:cubicBezTo>
                  <a:cubicBezTo>
                    <a:pt x="707" y="1366"/>
                    <a:pt x="1046" y="1072"/>
                    <a:pt x="1300" y="881"/>
                  </a:cubicBezTo>
                  <a:cubicBezTo>
                    <a:pt x="1554" y="690"/>
                    <a:pt x="1950" y="466"/>
                    <a:pt x="2026" y="323"/>
                  </a:cubicBezTo>
                  <a:cubicBezTo>
                    <a:pt x="2102" y="180"/>
                    <a:pt x="1933" y="46"/>
                    <a:pt x="1756" y="23"/>
                  </a:cubicBezTo>
                  <a:cubicBezTo>
                    <a:pt x="1579" y="0"/>
                    <a:pt x="1222" y="128"/>
                    <a:pt x="964" y="185"/>
                  </a:cubicBezTo>
                  <a:cubicBezTo>
                    <a:pt x="706" y="242"/>
                    <a:pt x="355" y="234"/>
                    <a:pt x="208" y="365"/>
                  </a:cubicBezTo>
                  <a:cubicBezTo>
                    <a:pt x="61" y="496"/>
                    <a:pt x="76" y="809"/>
                    <a:pt x="82" y="971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47" name="Oval 97"/>
            <p:cNvSpPr>
              <a:spLocks noChangeArrowheads="1"/>
            </p:cNvSpPr>
            <p:nvPr/>
          </p:nvSpPr>
          <p:spPr bwMode="auto">
            <a:xfrm>
              <a:off x="7197725" y="45164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7748" name="Oval 98"/>
            <p:cNvSpPr>
              <a:spLocks noChangeArrowheads="1"/>
            </p:cNvSpPr>
            <p:nvPr/>
          </p:nvSpPr>
          <p:spPr bwMode="auto">
            <a:xfrm>
              <a:off x="9178925" y="42116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sp>
          <p:nvSpPr>
            <p:cNvPr id="27749" name="Oval 99"/>
            <p:cNvSpPr>
              <a:spLocks noChangeArrowheads="1"/>
            </p:cNvSpPr>
            <p:nvPr/>
          </p:nvSpPr>
          <p:spPr bwMode="auto">
            <a:xfrm>
              <a:off x="7883525" y="51260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7750" name="Oval 100"/>
            <p:cNvSpPr>
              <a:spLocks noChangeArrowheads="1"/>
            </p:cNvSpPr>
            <p:nvPr/>
          </p:nvSpPr>
          <p:spPr bwMode="auto">
            <a:xfrm>
              <a:off x="6892925" y="58118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7751" name="Oval 101"/>
            <p:cNvSpPr>
              <a:spLocks noChangeArrowheads="1"/>
            </p:cNvSpPr>
            <p:nvPr/>
          </p:nvSpPr>
          <p:spPr bwMode="auto">
            <a:xfrm>
              <a:off x="9864725" y="49736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sp>
          <p:nvSpPr>
            <p:cNvPr id="27752" name="Oval 102"/>
            <p:cNvSpPr>
              <a:spLocks noChangeArrowheads="1"/>
            </p:cNvSpPr>
            <p:nvPr/>
          </p:nvSpPr>
          <p:spPr bwMode="auto">
            <a:xfrm>
              <a:off x="9331325" y="56594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7753" name="AutoShape 103"/>
            <p:cNvCxnSpPr>
              <a:cxnSpLocks noChangeShapeType="1"/>
              <a:stCxn id="27747" idx="5"/>
              <a:endCxn id="27749" idx="1"/>
            </p:cNvCxnSpPr>
            <p:nvPr/>
          </p:nvCxnSpPr>
          <p:spPr bwMode="auto">
            <a:xfrm>
              <a:off x="7458075" y="4795838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4" name="AutoShape 104"/>
            <p:cNvCxnSpPr>
              <a:cxnSpLocks noChangeShapeType="1"/>
              <a:stCxn id="27749" idx="3"/>
              <a:endCxn id="27750" idx="7"/>
            </p:cNvCxnSpPr>
            <p:nvPr/>
          </p:nvCxnSpPr>
          <p:spPr bwMode="auto">
            <a:xfrm flipH="1">
              <a:off x="7153275" y="5405438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5" name="AutoShape 105"/>
            <p:cNvCxnSpPr>
              <a:cxnSpLocks noChangeShapeType="1"/>
              <a:stCxn id="27747" idx="3"/>
              <a:endCxn id="27750" idx="0"/>
            </p:cNvCxnSpPr>
            <p:nvPr/>
          </p:nvCxnSpPr>
          <p:spPr bwMode="auto">
            <a:xfrm flipH="1">
              <a:off x="7045325" y="4795838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6" name="AutoShape 106"/>
            <p:cNvCxnSpPr>
              <a:cxnSpLocks noChangeShapeType="1"/>
              <a:stCxn id="27749" idx="6"/>
              <a:endCxn id="27752" idx="1"/>
            </p:cNvCxnSpPr>
            <p:nvPr/>
          </p:nvCxnSpPr>
          <p:spPr bwMode="auto">
            <a:xfrm>
              <a:off x="8207375" y="5278439"/>
              <a:ext cx="1168400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7" name="AutoShape 107"/>
            <p:cNvCxnSpPr>
              <a:cxnSpLocks noChangeShapeType="1"/>
              <a:stCxn id="27750" idx="6"/>
              <a:endCxn id="27752" idx="2"/>
            </p:cNvCxnSpPr>
            <p:nvPr/>
          </p:nvCxnSpPr>
          <p:spPr bwMode="auto">
            <a:xfrm flipV="1">
              <a:off x="7216776" y="5811838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8" name="AutoShape 108"/>
            <p:cNvCxnSpPr>
              <a:cxnSpLocks noChangeShapeType="1"/>
              <a:stCxn id="27747" idx="6"/>
              <a:endCxn id="27748" idx="2"/>
            </p:cNvCxnSpPr>
            <p:nvPr/>
          </p:nvCxnSpPr>
          <p:spPr bwMode="auto">
            <a:xfrm flipV="1">
              <a:off x="7521575" y="4364038"/>
              <a:ext cx="1638300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9" name="AutoShape 109"/>
            <p:cNvCxnSpPr>
              <a:cxnSpLocks noChangeShapeType="1"/>
              <a:stCxn id="27749" idx="7"/>
              <a:endCxn id="27748" idx="3"/>
            </p:cNvCxnSpPr>
            <p:nvPr/>
          </p:nvCxnSpPr>
          <p:spPr bwMode="auto">
            <a:xfrm flipV="1">
              <a:off x="8143875" y="4491038"/>
              <a:ext cx="1079500" cy="660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60" name="AutoShape 110"/>
            <p:cNvCxnSpPr>
              <a:cxnSpLocks noChangeShapeType="1"/>
              <a:stCxn id="27751" idx="1"/>
              <a:endCxn id="27748" idx="5"/>
            </p:cNvCxnSpPr>
            <p:nvPr/>
          </p:nvCxnSpPr>
          <p:spPr bwMode="auto">
            <a:xfrm flipH="1" flipV="1">
              <a:off x="9439275" y="4491039"/>
              <a:ext cx="469900" cy="5175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61" name="AutoShape 111"/>
            <p:cNvCxnSpPr>
              <a:cxnSpLocks noChangeShapeType="1"/>
              <a:stCxn id="27752" idx="7"/>
              <a:endCxn id="27751" idx="3"/>
            </p:cNvCxnSpPr>
            <p:nvPr/>
          </p:nvCxnSpPr>
          <p:spPr bwMode="auto">
            <a:xfrm flipV="1">
              <a:off x="9591675" y="5243513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62" name="Text Box 112"/>
            <p:cNvSpPr txBox="1">
              <a:spLocks noChangeArrowheads="1"/>
            </p:cNvSpPr>
            <p:nvPr/>
          </p:nvSpPr>
          <p:spPr bwMode="auto">
            <a:xfrm>
              <a:off x="8174038" y="421163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63" name="Text Box 113"/>
            <p:cNvSpPr txBox="1">
              <a:spLocks noChangeArrowheads="1"/>
            </p:cNvSpPr>
            <p:nvPr/>
          </p:nvSpPr>
          <p:spPr bwMode="auto">
            <a:xfrm>
              <a:off x="9664701" y="45307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7764" name="Text Box 114"/>
            <p:cNvSpPr txBox="1">
              <a:spLocks noChangeArrowheads="1"/>
            </p:cNvSpPr>
            <p:nvPr/>
          </p:nvSpPr>
          <p:spPr bwMode="auto">
            <a:xfrm>
              <a:off x="6824663" y="499903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65" name="Text Box 115"/>
            <p:cNvSpPr txBox="1">
              <a:spLocks noChangeArrowheads="1"/>
            </p:cNvSpPr>
            <p:nvPr/>
          </p:nvSpPr>
          <p:spPr bwMode="auto">
            <a:xfrm>
              <a:off x="8793163" y="52165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66" name="Text Box 116"/>
            <p:cNvSpPr txBox="1">
              <a:spLocks noChangeArrowheads="1"/>
            </p:cNvSpPr>
            <p:nvPr/>
          </p:nvSpPr>
          <p:spPr bwMode="auto">
            <a:xfrm>
              <a:off x="7412038" y="49117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67" name="Text Box 117"/>
            <p:cNvSpPr txBox="1">
              <a:spLocks noChangeArrowheads="1"/>
            </p:cNvSpPr>
            <p:nvPr/>
          </p:nvSpPr>
          <p:spPr bwMode="auto">
            <a:xfrm>
              <a:off x="8051801" y="59023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68" name="Text Box 118"/>
            <p:cNvSpPr txBox="1">
              <a:spLocks noChangeArrowheads="1"/>
            </p:cNvSpPr>
            <p:nvPr/>
          </p:nvSpPr>
          <p:spPr bwMode="auto">
            <a:xfrm>
              <a:off x="9717088" y="53736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7769" name="Text Box 119"/>
            <p:cNvSpPr txBox="1">
              <a:spLocks noChangeArrowheads="1"/>
            </p:cNvSpPr>
            <p:nvPr/>
          </p:nvSpPr>
          <p:spPr bwMode="auto">
            <a:xfrm>
              <a:off x="8645526" y="47593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7770" name="Text Box 120"/>
            <p:cNvSpPr txBox="1">
              <a:spLocks noChangeArrowheads="1"/>
            </p:cNvSpPr>
            <p:nvPr/>
          </p:nvSpPr>
          <p:spPr bwMode="auto">
            <a:xfrm>
              <a:off x="7618413" y="54752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71" name="Text Box 121"/>
            <p:cNvSpPr txBox="1">
              <a:spLocks noChangeArrowheads="1"/>
            </p:cNvSpPr>
            <p:nvPr/>
          </p:nvSpPr>
          <p:spPr bwMode="auto">
            <a:xfrm>
              <a:off x="6664326" y="596423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7772" name="Text Box 122"/>
            <p:cNvSpPr txBox="1">
              <a:spLocks noChangeArrowheads="1"/>
            </p:cNvSpPr>
            <p:nvPr/>
          </p:nvSpPr>
          <p:spPr bwMode="auto">
            <a:xfrm>
              <a:off x="9559926" y="58261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73" name="Text Box 123"/>
            <p:cNvSpPr txBox="1">
              <a:spLocks noChangeArrowheads="1"/>
            </p:cNvSpPr>
            <p:nvPr/>
          </p:nvSpPr>
          <p:spPr bwMode="auto">
            <a:xfrm>
              <a:off x="6969126" y="43021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74" name="Text Box 124"/>
            <p:cNvSpPr txBox="1">
              <a:spLocks noChangeArrowheads="1"/>
            </p:cNvSpPr>
            <p:nvPr/>
          </p:nvSpPr>
          <p:spPr bwMode="auto">
            <a:xfrm>
              <a:off x="7883526" y="481171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75" name="Text Box 125"/>
            <p:cNvSpPr txBox="1">
              <a:spLocks noChangeArrowheads="1"/>
            </p:cNvSpPr>
            <p:nvPr/>
          </p:nvSpPr>
          <p:spPr bwMode="auto">
            <a:xfrm>
              <a:off x="10144126" y="475773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7776" name="Text Box 126"/>
            <p:cNvSpPr txBox="1">
              <a:spLocks noChangeArrowheads="1"/>
            </p:cNvSpPr>
            <p:nvPr/>
          </p:nvSpPr>
          <p:spPr bwMode="auto">
            <a:xfrm>
              <a:off x="9405938" y="39973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sp>
        <p:nvSpPr>
          <p:cNvPr id="27777" name="AutoShape 127"/>
          <p:cNvSpPr>
            <a:spLocks noChangeArrowheads="1"/>
          </p:cNvSpPr>
          <p:nvPr/>
        </p:nvSpPr>
        <p:spPr bwMode="auto">
          <a:xfrm rot="5400000">
            <a:off x="8234363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78" name="AutoShape 128"/>
          <p:cNvSpPr>
            <a:spLocks noChangeArrowheads="1"/>
          </p:cNvSpPr>
          <p:nvPr/>
        </p:nvSpPr>
        <p:spPr bwMode="auto">
          <a:xfrm rot="8100000" flipH="1" flipV="1">
            <a:off x="5764214" y="3797301"/>
            <a:ext cx="738187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79" name="AutoShape 129"/>
          <p:cNvSpPr>
            <a:spLocks noChangeArrowheads="1"/>
          </p:cNvSpPr>
          <p:nvPr/>
        </p:nvSpPr>
        <p:spPr bwMode="auto">
          <a:xfrm rot="5400000">
            <a:off x="3814763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3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77" grpId="0" animBg="1"/>
      <p:bldP spid="27778" grpId="0" animBg="1"/>
      <p:bldP spid="2777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3007</TotalTime>
  <Words>2019</Words>
  <Application>Microsoft Office PowerPoint</Application>
  <PresentationFormat>Widescreen</PresentationFormat>
  <Paragraphs>1121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ＭＳ Ｐゴシック</vt:lpstr>
      <vt:lpstr>Arial</vt:lpstr>
      <vt:lpstr>Calibri</vt:lpstr>
      <vt:lpstr>Cambria Math</vt:lpstr>
      <vt:lpstr>Courier New</vt:lpstr>
      <vt:lpstr>新細明體</vt:lpstr>
      <vt:lpstr>Symbol</vt:lpstr>
      <vt:lpstr>Tahoma</vt:lpstr>
      <vt:lpstr>Times</vt:lpstr>
      <vt:lpstr>Times New Roman</vt:lpstr>
      <vt:lpstr>Trebuchet MS</vt:lpstr>
      <vt:lpstr>Tw Cen MT</vt:lpstr>
      <vt:lpstr>Circuit</vt:lpstr>
      <vt:lpstr>Chapter 14 Graph Algorithms</vt:lpstr>
      <vt:lpstr>Minimum Spanning Trees</vt:lpstr>
      <vt:lpstr>Minimum Spanning Tree</vt:lpstr>
      <vt:lpstr>Exercise MST</vt:lpstr>
      <vt:lpstr>Cycle Property</vt:lpstr>
      <vt:lpstr>Partition Property</vt:lpstr>
      <vt:lpstr>Prim-Jarnik’s Algorithm</vt:lpstr>
      <vt:lpstr>Prim-Jarnik’s Algorithm</vt:lpstr>
      <vt:lpstr>Example</vt:lpstr>
      <vt:lpstr>Example</vt:lpstr>
      <vt:lpstr>Exercise Prim’s MST algorithm</vt:lpstr>
      <vt:lpstr>Analysis</vt:lpstr>
      <vt:lpstr>Kruskal’s Algorithm</vt:lpstr>
      <vt:lpstr>Example</vt:lpstr>
      <vt:lpstr>Example</vt:lpstr>
      <vt:lpstr>Exercise Kruskal’s MST algorithm</vt:lpstr>
      <vt:lpstr>Data Structure for Kruskal’s Algorithm</vt:lpstr>
      <vt:lpstr>List-based Partition</vt:lpstr>
      <vt:lpstr>Analysis</vt:lpstr>
      <vt:lpstr>Shortest Paths</vt:lpstr>
      <vt:lpstr>Shortest Path Problem</vt:lpstr>
      <vt:lpstr>Shortest Path Problem</vt:lpstr>
      <vt:lpstr>Shortest Path Properties</vt:lpstr>
      <vt:lpstr>Dijkstra’s Algorithm</vt:lpstr>
      <vt:lpstr>Edge Relaxation</vt:lpstr>
      <vt:lpstr>Example</vt:lpstr>
      <vt:lpstr>Example</vt:lpstr>
      <vt:lpstr>Exercise Dijkstra’s algorithm</vt:lpstr>
      <vt:lpstr>Dijkstra’s Algorithm</vt:lpstr>
      <vt:lpstr>Analysis</vt:lpstr>
      <vt:lpstr>Why Dijkstra’s Algorithm Works</vt:lpstr>
      <vt:lpstr>Why It Doesn’t Work for Negative-Weight Edges</vt:lpstr>
      <vt:lpstr>Bellman-Ford Algorithm</vt:lpstr>
      <vt:lpstr>Bellman-Ford Example</vt:lpstr>
      <vt:lpstr>Exercise Bellman-Ford’s algorithm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394</cp:revision>
  <dcterms:created xsi:type="dcterms:W3CDTF">2015-08-27T15:17:35Z</dcterms:created>
  <dcterms:modified xsi:type="dcterms:W3CDTF">2017-03-09T22:44:21Z</dcterms:modified>
</cp:coreProperties>
</file>