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426" r:id="rId2"/>
    <p:sldId id="464" r:id="rId3"/>
    <p:sldId id="465" r:id="rId4"/>
    <p:sldId id="490" r:id="rId5"/>
    <p:sldId id="466" r:id="rId6"/>
    <p:sldId id="467" r:id="rId7"/>
    <p:sldId id="468" r:id="rId8"/>
    <p:sldId id="471" r:id="rId9"/>
    <p:sldId id="469" r:id="rId10"/>
    <p:sldId id="470" r:id="rId11"/>
    <p:sldId id="472" r:id="rId12"/>
    <p:sldId id="473" r:id="rId13"/>
    <p:sldId id="475" r:id="rId14"/>
    <p:sldId id="476" r:id="rId15"/>
    <p:sldId id="525" r:id="rId16"/>
    <p:sldId id="526" r:id="rId17"/>
    <p:sldId id="527" r:id="rId18"/>
    <p:sldId id="528" r:id="rId19"/>
    <p:sldId id="529" r:id="rId20"/>
    <p:sldId id="477" r:id="rId21"/>
    <p:sldId id="478" r:id="rId22"/>
    <p:sldId id="482" r:id="rId23"/>
    <p:sldId id="479" r:id="rId24"/>
    <p:sldId id="480" r:id="rId25"/>
    <p:sldId id="481" r:id="rId26"/>
    <p:sldId id="483" r:id="rId27"/>
    <p:sldId id="484" r:id="rId28"/>
    <p:sldId id="485" r:id="rId29"/>
    <p:sldId id="487" r:id="rId30"/>
    <p:sldId id="488" r:id="rId31"/>
    <p:sldId id="489" r:id="rId32"/>
    <p:sldId id="491" r:id="rId33"/>
    <p:sldId id="510" r:id="rId34"/>
    <p:sldId id="493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1783" autoAdjust="0"/>
  </p:normalViewPr>
  <p:slideViewPr>
    <p:cSldViewPr snapToGrid="0">
      <p:cViewPr varScale="1">
        <p:scale>
          <a:sx n="60" d="100"/>
          <a:sy n="60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FAA0AF4-41C8-4C7E-9C1B-A0410DEBBBAF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CA30B33-4702-4FED-AFC3-51504253E5C6}" type="slidenum">
              <a:rPr lang="zh-TW" altLang="en-US" sz="1300" b="0">
                <a:ea typeface="新細明體" charset="-120"/>
              </a:rPr>
              <a:pPr eaLnBrk="1" hangingPunct="1"/>
              <a:t>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26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3AFB501-B1E5-4FC4-829D-F209F65E381F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8F852FE-A08F-43D9-8183-A930C462FDD9}" type="slidenum">
              <a:rPr lang="zh-TW" altLang="en-US" sz="1300" b="0">
                <a:ea typeface="新細明體" charset="-120"/>
              </a:rPr>
              <a:pPr eaLnBrk="1" hangingPunct="1"/>
              <a:t>5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Explore incident edges in order, go along the unexplored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a neighbor already explored -&gt; check next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edges to explore) -&gt; go back to parent</a:t>
            </a:r>
          </a:p>
        </p:txBody>
      </p:sp>
    </p:spTree>
    <p:extLst>
      <p:ext uri="{BB962C8B-B14F-4D97-AF65-F5344CB8AC3E}">
        <p14:creationId xmlns:p14="http://schemas.microsoft.com/office/powerpoint/2010/main" val="17580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C07CB23-BBA6-41BE-8557-8A500EA1CD67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CAF7575-69EE-443C-A5DD-DDFB6F6738AE}" type="slidenum">
              <a:rPr lang="zh-TW" altLang="en-US" sz="1300" b="0">
                <a:ea typeface="新細明體" charset="-120"/>
              </a:rPr>
              <a:pPr eaLnBrk="1" hangingPunct="1"/>
              <a:t>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Use a rope to mark the visited route. Choose an unexplored way at the intersection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the rope -&gt; choose another way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ways to explore) -&gt; go back to the last intersection</a:t>
            </a:r>
          </a:p>
        </p:txBody>
      </p:sp>
    </p:spTree>
    <p:extLst>
      <p:ext uri="{BB962C8B-B14F-4D97-AF65-F5344CB8AC3E}">
        <p14:creationId xmlns:p14="http://schemas.microsoft.com/office/powerpoint/2010/main" val="76208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3029B77-E8E1-4080-AB12-4AC78DA0BA63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B1685A0-AE4C-48CB-9AA3-7187D8F70573}" type="slidenum">
              <a:rPr lang="zh-TW" altLang="en-US" sz="1300" b="0">
                <a:ea typeface="新細明體" charset="-120"/>
              </a:rPr>
              <a:pPr eaLnBrk="1" hangingPunct="1"/>
              <a:t>10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73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Biconnectivity</a:t>
            </a:r>
            <a:r>
              <a:rPr lang="en-US" dirty="0" smtClean="0"/>
              <a:t> – removing any single vertex breaks</a:t>
            </a:r>
            <a:r>
              <a:rPr lang="en-US" baseline="0" dirty="0" smtClean="0"/>
              <a:t> connectedness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3E28389A-3EA4-49B7-99E3-16B794B1DE60}" type="datetime8">
              <a:rPr lang="zh-TW" altLang="en-US" sz="1300" b="0">
                <a:ea typeface="新細明體" charset="-120"/>
              </a:rPr>
              <a:pPr eaLnBrk="1" hangingPunct="1"/>
              <a:t>二○一七年三月九日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54D03BE8-43BF-4763-A7C1-52348A99B7FA}" type="slidenum">
              <a:rPr lang="zh-TW" altLang="en-US" sz="1300" b="0">
                <a:ea typeface="新細明體" charset="-120"/>
              </a:rPr>
              <a:pPr eaLnBrk="1" hangingPunct="1"/>
              <a:t>20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43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Biconnected</a:t>
            </a:r>
            <a:r>
              <a:rPr lang="en-US" dirty="0" smtClean="0"/>
              <a:t> component – the component remains connected if any vertex is removed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Shortest Path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29CD372-265A-4B65-BAED-A39BDE644E93}" type="datetime8">
              <a:rPr lang="en-US" altLang="en-US" sz="1300"/>
              <a:pPr eaLnBrk="1" hangingPunct="1"/>
              <a:t>3/9/2017 5:44 PM</a:t>
            </a:fld>
            <a:endParaRPr lang="en-US" altLang="en-US" sz="130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E99644-7D64-4FD8-931C-BC45E247EF64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60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9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030790" cy="434088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The algorithm uses a mechanism for setting and getting “labels” of vertices and edges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edges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as discovery edges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𝑈𝑁𝐸𝑋𝑃𝐿𝑂𝑅𝐸𝐷</m:t>
                        </m:r>
                      </m:e>
                    </m:d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030790" cy="4340885"/>
              </a:xfrm>
              <a:blipFill rotWithShape="0">
                <a:blip r:embed="rId3"/>
                <a:stretch>
                  <a:fillRect l="-1211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344610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a start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discovery edges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344610" cy="4608514"/>
              </a:xfrm>
              <a:blipFill rotWithShape="0">
                <a:blip r:embed="rId4"/>
                <a:stretch>
                  <a:fillRect l="-1256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5" name="Picture 6" descr="j0235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2564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in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form a spanning tree of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045" name="Group 4"/>
          <p:cNvGrpSpPr>
            <a:grpSpLocks/>
          </p:cNvGrpSpPr>
          <p:nvPr/>
        </p:nvGrpSpPr>
        <p:grpSpPr bwMode="auto">
          <a:xfrm>
            <a:off x="6172201" y="2743200"/>
            <a:ext cx="4043363" cy="2401888"/>
            <a:chOff x="3377" y="1085"/>
            <a:chExt cx="1941" cy="1153"/>
          </a:xfrm>
        </p:grpSpPr>
        <p:sp>
          <p:nvSpPr>
            <p:cNvPr id="87052" name="Oval 5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D</a:t>
              </a:r>
            </a:p>
          </p:txBody>
        </p:sp>
        <p:sp>
          <p:nvSpPr>
            <p:cNvPr id="87053" name="Oval 6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B</a:t>
              </a:r>
            </a:p>
          </p:txBody>
        </p:sp>
        <p:sp>
          <p:nvSpPr>
            <p:cNvPr id="87054" name="Oval 7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A</a:t>
              </a:r>
            </a:p>
          </p:txBody>
        </p:sp>
        <p:sp>
          <p:nvSpPr>
            <p:cNvPr id="87055" name="Oval 8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C</a:t>
              </a:r>
            </a:p>
          </p:txBody>
        </p:sp>
        <p:cxnSp>
          <p:nvCxnSpPr>
            <p:cNvPr id="87056" name="AutoShape 9"/>
            <p:cNvCxnSpPr>
              <a:cxnSpLocks noChangeAspect="1" noChangeShapeType="1"/>
              <a:stCxn id="87054" idx="3"/>
              <a:endCxn id="87053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7" name="AutoShape 10"/>
            <p:cNvCxnSpPr>
              <a:cxnSpLocks noChangeAspect="1" noChangeShapeType="1"/>
              <a:stCxn id="87055" idx="1"/>
              <a:endCxn id="87053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8" name="AutoShape 11"/>
            <p:cNvCxnSpPr>
              <a:cxnSpLocks noChangeAspect="1" noChangeShapeType="1"/>
              <a:stCxn id="87055" idx="7"/>
              <a:endCxn id="87052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9" name="AutoShape 12"/>
            <p:cNvCxnSpPr>
              <a:cxnSpLocks noChangeAspect="1" noChangeShapeType="1"/>
              <a:stCxn id="87054" idx="5"/>
              <a:endCxn id="87052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0" name="AutoShape 13"/>
            <p:cNvCxnSpPr>
              <a:cxnSpLocks noChangeAspect="1" noChangeShapeType="1"/>
              <a:stCxn id="87054" idx="4"/>
              <a:endCxn id="87055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61" name="Oval 14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E</a:t>
              </a:r>
            </a:p>
          </p:txBody>
        </p:sp>
        <p:cxnSp>
          <p:nvCxnSpPr>
            <p:cNvPr id="87062" name="AutoShape 15"/>
            <p:cNvCxnSpPr>
              <a:cxnSpLocks noChangeAspect="1" noChangeShapeType="1"/>
              <a:stCxn id="87055" idx="6"/>
              <a:endCxn id="87061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3" name="AutoShape 16"/>
            <p:cNvCxnSpPr>
              <a:cxnSpLocks noChangeAspect="1" noChangeShapeType="1"/>
              <a:stCxn id="87061" idx="1"/>
              <a:endCxn id="87054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046" name="AutoShape 17"/>
          <p:cNvCxnSpPr>
            <a:cxnSpLocks noChangeAspect="1" noChangeShapeType="1"/>
            <a:stCxn id="87047" idx="0"/>
            <a:endCxn id="87053" idx="4"/>
          </p:cNvCxnSpPr>
          <p:nvPr/>
        </p:nvCxnSpPr>
        <p:spPr bwMode="auto">
          <a:xfrm flipH="1" flipV="1">
            <a:off x="6411913" y="4203701"/>
            <a:ext cx="19050" cy="454025"/>
          </a:xfrm>
          <a:prstGeom prst="straightConnector1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7" name="Oval 18"/>
          <p:cNvSpPr>
            <a:spLocks noChangeAspect="1" noChangeArrowheads="1"/>
          </p:cNvSpPr>
          <p:nvPr/>
        </p:nvSpPr>
        <p:spPr bwMode="auto">
          <a:xfrm>
            <a:off x="6191251" y="4676776"/>
            <a:ext cx="481013" cy="4810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</a:t>
            </a:r>
          </a:p>
        </p:txBody>
      </p:sp>
      <p:sp>
        <p:nvSpPr>
          <p:cNvPr id="87048" name="Oval 19"/>
          <p:cNvSpPr>
            <a:spLocks noChangeAspect="1" noChangeArrowheads="1"/>
          </p:cNvSpPr>
          <p:nvPr/>
        </p:nvSpPr>
        <p:spPr bwMode="auto">
          <a:xfrm>
            <a:off x="9734551" y="4706938"/>
            <a:ext cx="481013" cy="481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G</a:t>
            </a:r>
          </a:p>
        </p:txBody>
      </p:sp>
      <p:sp>
        <p:nvSpPr>
          <p:cNvPr id="87050" name="Text Box 25"/>
          <p:cNvSpPr txBox="1">
            <a:spLocks noChangeArrowheads="1"/>
          </p:cNvSpPr>
          <p:nvPr/>
        </p:nvSpPr>
        <p:spPr bwMode="auto">
          <a:xfrm>
            <a:off x="7032626" y="220503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 dirty="0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 dirty="0"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sp>
        <p:nvSpPr>
          <p:cNvPr id="87051" name="Text Box 26"/>
          <p:cNvSpPr txBox="1">
            <a:spLocks noChangeArrowheads="1"/>
          </p:cNvSpPr>
          <p:nvPr/>
        </p:nvSpPr>
        <p:spPr bwMode="auto">
          <a:xfrm>
            <a:off x="10128251" y="465296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>
                <a:latin typeface="Times New Roman" panose="02020603050405020304" pitchFamily="18" charset="0"/>
                <a:ea typeface="新細明體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51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Analysis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10501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Setting/getting a vertex/edge label takes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b="0" i="1" dirty="0">
                        <a:latin typeface="Cambria Math" panose="02040503050406030204" pitchFamily="18" charset="0"/>
                        <a:ea typeface="新細明體" charset="-120"/>
                      </a:rPr>
                      <m:t>(1)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time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vertex is labeled twice 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solidFill>
                    <a:schemeClr val="accent1"/>
                  </a:solidFill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𝑉𝐼𝑆𝐼𝑇𝐸𝐷</m:t>
                    </m:r>
                  </m:oMath>
                </a14:m>
                <a:endParaRPr lang="en-US" altLang="zh-TW" dirty="0">
                  <a:solidFill>
                    <a:schemeClr val="accent4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edge is labeled twice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𝐷𝐼𝑆𝐶𝑂𝑉𝐸𝑅𝑌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𝐵𝐴𝐶𝐾</m:t>
                    </m:r>
                  </m:oMath>
                </a14:m>
                <a:endParaRPr lang="en-US" altLang="zh-TW" dirty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DFS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and the 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outgoing</m:t>
                    </m:r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Edges</m:t>
                    </m:r>
                    <m:d>
                      <m:dPr>
                        <m:ctrlP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>
                    <a:ea typeface="新細明體" charset="-120"/>
                  </a:rPr>
                  <a:t> are called once for each </a:t>
                </a:r>
                <a:r>
                  <a:rPr lang="en-US" altLang="zh-TW" dirty="0" smtClean="0">
                    <a:ea typeface="新細明體" charset="-120"/>
                  </a:rPr>
                  <a:t>vertex</a:t>
                </a:r>
              </a:p>
              <a:p>
                <a:r>
                  <a:rPr lang="en-US" altLang="zh-TW" dirty="0"/>
                  <a:t>DFS runs in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endParaRPr lang="en-US" altLang="zh-TW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05014"/>
              </a:xfrm>
              <a:blipFill rotWithShape="0">
                <a:blip r:embed="rId2"/>
                <a:stretch>
                  <a:fillRect l="-862" t="-1783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9" name="Picture 4" descr="j0273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48" y="647397"/>
            <a:ext cx="142081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4105" y="3144139"/>
            <a:ext cx="2465388" cy="1406524"/>
            <a:chOff x="6764105" y="3144139"/>
            <a:chExt cx="2465388" cy="1406524"/>
          </a:xfrm>
        </p:grpSpPr>
        <p:grpSp>
          <p:nvGrpSpPr>
            <p:cNvPr id="88070" name="Group 5"/>
            <p:cNvGrpSpPr>
              <a:grpSpLocks/>
            </p:cNvGrpSpPr>
            <p:nvPr/>
          </p:nvGrpSpPr>
          <p:grpSpPr bwMode="auto">
            <a:xfrm>
              <a:off x="6764105" y="3144139"/>
              <a:ext cx="2457450" cy="1350963"/>
              <a:chOff x="3377" y="1085"/>
              <a:chExt cx="1941" cy="1153"/>
            </a:xfrm>
          </p:grpSpPr>
          <p:sp>
            <p:nvSpPr>
              <p:cNvPr id="88074" name="Oval 6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8075" name="Oval 7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8076" name="Oval 8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8077" name="Oval 9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8078" name="AutoShape 10"/>
              <p:cNvCxnSpPr>
                <a:cxnSpLocks noChangeAspect="1" noChangeShapeType="1"/>
                <a:stCxn id="88076" idx="3"/>
                <a:endCxn id="88075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79" name="AutoShape 11"/>
              <p:cNvCxnSpPr>
                <a:cxnSpLocks noChangeAspect="1" noChangeShapeType="1"/>
                <a:stCxn id="88077" idx="1"/>
                <a:endCxn id="88075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0" name="AutoShape 12"/>
              <p:cNvCxnSpPr>
                <a:cxnSpLocks noChangeAspect="1" noChangeShapeType="1"/>
                <a:stCxn id="88077" idx="7"/>
                <a:endCxn id="88074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1" name="AutoShape 13"/>
              <p:cNvCxnSpPr>
                <a:cxnSpLocks noChangeAspect="1" noChangeShapeType="1"/>
                <a:stCxn id="88076" idx="5"/>
                <a:endCxn id="88074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2" name="AutoShape 14"/>
              <p:cNvCxnSpPr>
                <a:cxnSpLocks noChangeAspect="1" noChangeShapeType="1"/>
                <a:stCxn id="88076" idx="4"/>
                <a:endCxn id="88077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083" name="Oval 15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8084" name="AutoShape 16"/>
              <p:cNvCxnSpPr>
                <a:cxnSpLocks noChangeAspect="1" noChangeShapeType="1"/>
                <a:stCxn id="88077" idx="6"/>
                <a:endCxn id="88083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5" name="AutoShape 17"/>
              <p:cNvCxnSpPr>
                <a:cxnSpLocks noChangeAspect="1" noChangeShapeType="1"/>
                <a:stCxn id="88083" idx="1"/>
                <a:endCxn id="88076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8071" name="AutoShape 18"/>
            <p:cNvCxnSpPr>
              <a:cxnSpLocks noChangeAspect="1" noChangeShapeType="1"/>
              <a:stCxn id="88072" idx="0"/>
              <a:endCxn id="88075" idx="4"/>
            </p:cNvCxnSpPr>
            <p:nvPr/>
          </p:nvCxnSpPr>
          <p:spPr bwMode="auto">
            <a:xfrm flipH="1" flipV="1">
              <a:off x="6910155" y="3974401"/>
              <a:ext cx="12700" cy="265112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72" name="Oval 19"/>
            <p:cNvSpPr>
              <a:spLocks noChangeAspect="1" noChangeArrowheads="1"/>
            </p:cNvSpPr>
            <p:nvPr/>
          </p:nvSpPr>
          <p:spPr bwMode="auto">
            <a:xfrm>
              <a:off x="6776805" y="4258563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F</a:t>
              </a:r>
            </a:p>
          </p:txBody>
        </p:sp>
        <p:sp>
          <p:nvSpPr>
            <p:cNvPr id="88073" name="Oval 20"/>
            <p:cNvSpPr>
              <a:spLocks noChangeAspect="1" noChangeArrowheads="1"/>
            </p:cNvSpPr>
            <p:nvPr/>
          </p:nvSpPr>
          <p:spPr bwMode="auto">
            <a:xfrm>
              <a:off x="8937393" y="4190301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5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Path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can specialize the DFS algorithm to find a path between two given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using the template method pattern</a:t>
                </a:r>
              </a:p>
              <a:p>
                <a:r>
                  <a:rPr lang="en-US" altLang="zh-TW" dirty="0" smtClean="0"/>
                  <a:t>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as the start vertex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destination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is encountered, we return the path as the contents of the stack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48278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</a:t>
                </a:r>
                <a:r>
                  <a:rPr 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482784"/>
              </a:xfrm>
              <a:blipFill rotWithShape="0">
                <a:blip r:embed="rId3"/>
                <a:stretch>
                  <a:fillRect l="-1126" t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2" name="Picture 5" descr="TR0022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81503"/>
            <a:ext cx="1382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Cycle Finding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can specialize the DFS algorithm to find a simple cycle using the template method pattern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a 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TW" dirty="0" smtClean="0"/>
                  <a:t> is encountered, we return the cycle as the portion of the stack from the top to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ycle</a:t>
                </a:r>
                <a:r>
                  <a:rPr 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ycle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empty stack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push(</a:t>
                </a:r>
                <a:r>
                  <a:rPr lang="en-US" b="0" i="0" dirty="0" err="1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S.pop</a:t>
                </a:r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  <a:blipFill rotWithShape="0">
                <a:blip r:embed="rId3"/>
                <a:stretch>
                  <a:fillRect l="-1126"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6" name="Picture 5" descr="BD0588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6" y="152400"/>
            <a:ext cx="121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Directed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We can specialize the traversal algorithms (DFS and BFS) to digraphs by traversing edges only along their direction</a:t>
                </a:r>
              </a:p>
              <a:p>
                <a:r>
                  <a:rPr lang="en-US" dirty="0" smtClean="0"/>
                  <a:t>In the directed DFS algorithm, we have four types of edges</a:t>
                </a:r>
              </a:p>
              <a:p>
                <a:pPr lvl="1"/>
                <a:r>
                  <a:rPr lang="en-US" dirty="0" smtClean="0"/>
                  <a:t>discovery edges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back edges</a:t>
                </a:r>
              </a:p>
              <a:p>
                <a:pPr lvl="1"/>
                <a:r>
                  <a:rPr lang="en-US" dirty="0" smtClean="0">
                    <a:solidFill>
                      <a:schemeClr val="accent4"/>
                    </a:solidFill>
                  </a:rPr>
                  <a:t>forward edges</a:t>
                </a:r>
              </a:p>
              <a:p>
                <a:pPr lvl="1"/>
                <a:r>
                  <a:rPr lang="en-US" dirty="0" smtClean="0">
                    <a:solidFill>
                      <a:schemeClr val="accent3"/>
                    </a:solidFill>
                  </a:rPr>
                  <a:t>cross edges</a:t>
                </a:r>
              </a:p>
              <a:p>
                <a:r>
                  <a:rPr lang="en-US" dirty="0" smtClean="0"/>
                  <a:t>A directed DFS starting at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determines the vertices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239000" y="2095500"/>
            <a:ext cx="2828925" cy="3352800"/>
            <a:chOff x="7239000" y="2095500"/>
            <a:chExt cx="2828925" cy="3352800"/>
          </a:xfrm>
        </p:grpSpPr>
        <p:sp>
          <p:nvSpPr>
            <p:cNvPr id="294916" name="Oval 4"/>
            <p:cNvSpPr>
              <a:spLocks noChangeArrowheads="1"/>
            </p:cNvSpPr>
            <p:nvPr/>
          </p:nvSpPr>
          <p:spPr bwMode="auto">
            <a:xfrm>
              <a:off x="7934325" y="49911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94917" name="Oval 5"/>
            <p:cNvSpPr>
              <a:spLocks noChangeArrowheads="1"/>
            </p:cNvSpPr>
            <p:nvPr/>
          </p:nvSpPr>
          <p:spPr bwMode="auto">
            <a:xfrm>
              <a:off x="7239000" y="3619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94918" name="Oval 6"/>
            <p:cNvSpPr>
              <a:spLocks noChangeArrowheads="1"/>
            </p:cNvSpPr>
            <p:nvPr/>
          </p:nvSpPr>
          <p:spPr bwMode="auto">
            <a:xfrm>
              <a:off x="7629525" y="2095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294919" name="Oval 7"/>
            <p:cNvSpPr>
              <a:spLocks noChangeArrowheads="1"/>
            </p:cNvSpPr>
            <p:nvPr/>
          </p:nvSpPr>
          <p:spPr bwMode="auto">
            <a:xfrm>
              <a:off x="9610725" y="424815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94920" name="Oval 8"/>
            <p:cNvSpPr>
              <a:spLocks noChangeArrowheads="1"/>
            </p:cNvSpPr>
            <p:nvPr/>
          </p:nvSpPr>
          <p:spPr bwMode="auto">
            <a:xfrm>
              <a:off x="9153525" y="2857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D</a:t>
              </a:r>
            </a:p>
          </p:txBody>
        </p:sp>
        <p:cxnSp>
          <p:nvCxnSpPr>
            <p:cNvPr id="7179" name="AutoShape 9"/>
            <p:cNvCxnSpPr>
              <a:cxnSpLocks noChangeShapeType="1"/>
              <a:stCxn id="294916" idx="1"/>
              <a:endCxn id="294917" idx="4"/>
            </p:cNvCxnSpPr>
            <p:nvPr/>
          </p:nvCxnSpPr>
          <p:spPr bwMode="auto">
            <a:xfrm flipH="1" flipV="1">
              <a:off x="7467600" y="4086226"/>
              <a:ext cx="533400" cy="962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AutoShape 10"/>
            <p:cNvCxnSpPr>
              <a:cxnSpLocks noChangeShapeType="1"/>
              <a:stCxn id="294916" idx="6"/>
              <a:endCxn id="294919" idx="3"/>
            </p:cNvCxnSpPr>
            <p:nvPr/>
          </p:nvCxnSpPr>
          <p:spPr bwMode="auto">
            <a:xfrm flipV="1">
              <a:off x="8391526" y="4638676"/>
              <a:ext cx="1285875" cy="581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AutoShape 11"/>
            <p:cNvCxnSpPr>
              <a:cxnSpLocks noChangeShapeType="1"/>
              <a:stCxn id="294917" idx="0"/>
              <a:endCxn id="294918" idx="4"/>
            </p:cNvCxnSpPr>
            <p:nvPr/>
          </p:nvCxnSpPr>
          <p:spPr bwMode="auto">
            <a:xfrm rot="5400000" flipH="1" flipV="1">
              <a:off x="7129463" y="2890838"/>
              <a:ext cx="1066800" cy="390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24" name="AutoShape 12"/>
            <p:cNvCxnSpPr>
              <a:cxnSpLocks noChangeShapeType="1"/>
              <a:stCxn id="294920" idx="1"/>
              <a:endCxn id="294918" idx="6"/>
            </p:cNvCxnSpPr>
            <p:nvPr/>
          </p:nvCxnSpPr>
          <p:spPr bwMode="auto">
            <a:xfrm flipH="1" flipV="1">
              <a:off x="8096250" y="2324100"/>
              <a:ext cx="1123950" cy="590550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5" name="AutoShape 13"/>
            <p:cNvCxnSpPr>
              <a:cxnSpLocks noChangeShapeType="1"/>
              <a:endCxn id="294920" idx="5"/>
            </p:cNvCxnSpPr>
            <p:nvPr/>
          </p:nvCxnSpPr>
          <p:spPr bwMode="auto">
            <a:xfrm rot="16200000" flipV="1">
              <a:off x="9196388" y="3595688"/>
              <a:ext cx="990600" cy="295275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6" name="AutoShape 14"/>
            <p:cNvCxnSpPr>
              <a:cxnSpLocks noChangeShapeType="1"/>
              <a:stCxn id="294916" idx="7"/>
              <a:endCxn id="294920" idx="3"/>
            </p:cNvCxnSpPr>
            <p:nvPr/>
          </p:nvCxnSpPr>
          <p:spPr bwMode="auto">
            <a:xfrm rot="5400000" flipH="1" flipV="1">
              <a:off x="7867650" y="3705225"/>
              <a:ext cx="1809750" cy="89535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prstDash val="dashDot"/>
              <a:round/>
              <a:headEnd/>
              <a:tailEnd type="triangle" w="med" len="lg"/>
            </a:ln>
            <a:effectLst/>
          </p:spPr>
        </p:cxnSp>
        <p:cxnSp>
          <p:nvCxnSpPr>
            <p:cNvPr id="7185" name="AutoShape 15"/>
            <p:cNvCxnSpPr>
              <a:cxnSpLocks noChangeShapeType="1"/>
              <a:stCxn id="294917" idx="7"/>
              <a:endCxn id="294920" idx="2"/>
            </p:cNvCxnSpPr>
            <p:nvPr/>
          </p:nvCxnSpPr>
          <p:spPr bwMode="auto">
            <a:xfrm flipV="1">
              <a:off x="7629526" y="3086100"/>
              <a:ext cx="1514475" cy="5905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16"/>
            <p:cNvCxnSpPr>
              <a:cxnSpLocks noChangeShapeType="1"/>
              <a:stCxn id="294916" idx="2"/>
              <a:endCxn id="294918" idx="2"/>
            </p:cNvCxnSpPr>
            <p:nvPr/>
          </p:nvCxnSpPr>
          <p:spPr bwMode="auto">
            <a:xfrm rot="10800000">
              <a:off x="7620000" y="2324100"/>
              <a:ext cx="304800" cy="2895600"/>
            </a:xfrm>
            <a:prstGeom prst="curvedConnector3">
              <a:avLst>
                <a:gd name="adj1" fmla="val 501560"/>
              </a:avLst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71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DFS 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tree</a:t>
                </a:r>
                <a:r>
                  <a:rPr lang="en-US" altLang="en-US" dirty="0" smtClean="0"/>
                  <a:t> rooted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: vertices reachable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via directed paths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163" descr="j0198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2400"/>
            <a:ext cx="15859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33650" y="3500438"/>
            <a:ext cx="3562350" cy="1985962"/>
            <a:chOff x="2533650" y="3500438"/>
            <a:chExt cx="3562350" cy="1985962"/>
          </a:xfrm>
        </p:grpSpPr>
        <p:sp>
          <p:nvSpPr>
            <p:cNvPr id="8199" name="Oval 167"/>
            <p:cNvSpPr>
              <a:spLocks noChangeArrowheads="1"/>
            </p:cNvSpPr>
            <p:nvPr/>
          </p:nvSpPr>
          <p:spPr bwMode="auto">
            <a:xfrm>
              <a:off x="2535238" y="5100638"/>
              <a:ext cx="360362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8200" name="Oval 168"/>
            <p:cNvSpPr>
              <a:spLocks noChangeArrowheads="1"/>
            </p:cNvSpPr>
            <p:nvPr/>
          </p:nvSpPr>
          <p:spPr bwMode="auto">
            <a:xfrm>
              <a:off x="3505201" y="4338639"/>
              <a:ext cx="360363" cy="3841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8201" name="Oval 169"/>
            <p:cNvSpPr>
              <a:spLocks noChangeArrowheads="1"/>
            </p:cNvSpPr>
            <p:nvPr/>
          </p:nvSpPr>
          <p:spPr bwMode="auto">
            <a:xfrm>
              <a:off x="253365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8202" name="Oval 170"/>
            <p:cNvSpPr>
              <a:spLocks noChangeArrowheads="1"/>
            </p:cNvSpPr>
            <p:nvPr/>
          </p:nvSpPr>
          <p:spPr bwMode="auto">
            <a:xfrm>
              <a:off x="4495801" y="5100638"/>
              <a:ext cx="360363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8203" name="Oval 171"/>
            <p:cNvSpPr>
              <a:spLocks noChangeArrowheads="1"/>
            </p:cNvSpPr>
            <p:nvPr/>
          </p:nvSpPr>
          <p:spPr bwMode="auto">
            <a:xfrm>
              <a:off x="449580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8204" name="AutoShape 172"/>
            <p:cNvCxnSpPr>
              <a:cxnSpLocks noChangeShapeType="1"/>
              <a:stCxn id="8211" idx="1"/>
              <a:endCxn id="8203" idx="5"/>
            </p:cNvCxnSpPr>
            <p:nvPr/>
          </p:nvCxnSpPr>
          <p:spPr bwMode="auto">
            <a:xfrm flipH="1" flipV="1">
              <a:off x="4805364" y="3843339"/>
              <a:ext cx="981075" cy="587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AutoShape 173"/>
            <p:cNvCxnSpPr>
              <a:cxnSpLocks noChangeShapeType="1"/>
              <a:stCxn id="8199" idx="6"/>
              <a:endCxn id="8202" idx="2"/>
            </p:cNvCxnSpPr>
            <p:nvPr/>
          </p:nvCxnSpPr>
          <p:spPr bwMode="auto">
            <a:xfrm>
              <a:off x="2909889" y="52943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AutoShape 174"/>
            <p:cNvCxnSpPr>
              <a:cxnSpLocks noChangeShapeType="1"/>
              <a:stCxn id="8200" idx="1"/>
              <a:endCxn id="8201" idx="5"/>
            </p:cNvCxnSpPr>
            <p:nvPr/>
          </p:nvCxnSpPr>
          <p:spPr bwMode="auto">
            <a:xfrm flipH="1" flipV="1">
              <a:off x="2843214" y="3843339"/>
              <a:ext cx="714375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AutoShape 175"/>
            <p:cNvCxnSpPr>
              <a:cxnSpLocks noChangeShapeType="1"/>
              <a:stCxn id="8203" idx="2"/>
              <a:endCxn id="8201" idx="6"/>
            </p:cNvCxnSpPr>
            <p:nvPr/>
          </p:nvCxnSpPr>
          <p:spPr bwMode="auto">
            <a:xfrm flipH="1">
              <a:off x="2909889" y="36941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8" name="AutoShape 176"/>
            <p:cNvCxnSpPr>
              <a:cxnSpLocks noChangeShapeType="1"/>
              <a:stCxn id="8202" idx="0"/>
              <a:endCxn id="8203" idx="4"/>
            </p:cNvCxnSpPr>
            <p:nvPr/>
          </p:nvCxnSpPr>
          <p:spPr bwMode="auto">
            <a:xfrm flipV="1">
              <a:off x="4676775" y="3900488"/>
              <a:ext cx="0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9" name="AutoShape 177"/>
            <p:cNvCxnSpPr>
              <a:cxnSpLocks noChangeShapeType="1"/>
              <a:stCxn id="8199" idx="7"/>
              <a:endCxn id="8200" idx="3"/>
            </p:cNvCxnSpPr>
            <p:nvPr/>
          </p:nvCxnSpPr>
          <p:spPr bwMode="auto">
            <a:xfrm flipV="1">
              <a:off x="2843214" y="4681538"/>
              <a:ext cx="714375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AutoShape 178"/>
            <p:cNvCxnSpPr>
              <a:cxnSpLocks noChangeShapeType="1"/>
              <a:stCxn id="8200" idx="7"/>
              <a:endCxn id="8203" idx="3"/>
            </p:cNvCxnSpPr>
            <p:nvPr/>
          </p:nvCxnSpPr>
          <p:spPr bwMode="auto">
            <a:xfrm flipV="1">
              <a:off x="3813176" y="3843339"/>
              <a:ext cx="735013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1" name="Oval 180"/>
            <p:cNvSpPr>
              <a:spLocks noChangeArrowheads="1"/>
            </p:cNvSpPr>
            <p:nvPr/>
          </p:nvSpPr>
          <p:spPr bwMode="auto">
            <a:xfrm>
              <a:off x="5734050" y="4387851"/>
              <a:ext cx="361950" cy="38576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cxnSp>
          <p:nvCxnSpPr>
            <p:cNvPr id="8212" name="AutoShape 181"/>
            <p:cNvCxnSpPr>
              <a:cxnSpLocks noChangeShapeType="1"/>
              <a:stCxn id="8201" idx="4"/>
              <a:endCxn id="8199" idx="0"/>
            </p:cNvCxnSpPr>
            <p:nvPr/>
          </p:nvCxnSpPr>
          <p:spPr bwMode="auto">
            <a:xfrm>
              <a:off x="2714625" y="3900488"/>
              <a:ext cx="1588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82"/>
            <p:cNvCxnSpPr>
              <a:cxnSpLocks noChangeShapeType="1"/>
              <a:stCxn id="8202" idx="7"/>
              <a:endCxn id="8211" idx="3"/>
            </p:cNvCxnSpPr>
            <p:nvPr/>
          </p:nvCxnSpPr>
          <p:spPr bwMode="auto">
            <a:xfrm flipV="1">
              <a:off x="4803776" y="4730750"/>
              <a:ext cx="982663" cy="412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4"/>
            <p:cNvCxnSpPr>
              <a:cxnSpLocks noChangeShapeType="1"/>
              <a:stCxn id="8202" idx="1"/>
              <a:endCxn id="8200" idx="5"/>
            </p:cNvCxnSpPr>
            <p:nvPr/>
          </p:nvCxnSpPr>
          <p:spPr bwMode="auto">
            <a:xfrm flipH="1" flipV="1">
              <a:off x="3813176" y="4681538"/>
              <a:ext cx="735013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92925" y="2852739"/>
            <a:ext cx="1916113" cy="1643062"/>
            <a:chOff x="6892925" y="2852739"/>
            <a:chExt cx="1916113" cy="1643062"/>
          </a:xfrm>
        </p:grpSpPr>
        <p:sp>
          <p:nvSpPr>
            <p:cNvPr id="8215" name="Oval 205"/>
            <p:cNvSpPr>
              <a:spLocks noChangeArrowheads="1"/>
            </p:cNvSpPr>
            <p:nvPr/>
          </p:nvSpPr>
          <p:spPr bwMode="auto">
            <a:xfrm>
              <a:off x="6894513" y="4176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16" name="Oval 206"/>
            <p:cNvSpPr>
              <a:spLocks noChangeArrowheads="1"/>
            </p:cNvSpPr>
            <p:nvPr/>
          </p:nvSpPr>
          <p:spPr bwMode="auto">
            <a:xfrm>
              <a:off x="7694613" y="3546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17" name="Oval 207"/>
            <p:cNvSpPr>
              <a:spLocks noChangeArrowheads="1"/>
            </p:cNvSpPr>
            <p:nvPr/>
          </p:nvSpPr>
          <p:spPr bwMode="auto">
            <a:xfrm>
              <a:off x="6892925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18" name="Oval 209"/>
            <p:cNvSpPr>
              <a:spLocks noChangeArrowheads="1"/>
            </p:cNvSpPr>
            <p:nvPr/>
          </p:nvSpPr>
          <p:spPr bwMode="auto">
            <a:xfrm>
              <a:off x="8510588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19" name="AutoShape 212"/>
            <p:cNvCxnSpPr>
              <a:cxnSpLocks noChangeShapeType="1"/>
              <a:stCxn id="8216" idx="1"/>
              <a:endCxn id="8217" idx="5"/>
            </p:cNvCxnSpPr>
            <p:nvPr/>
          </p:nvCxnSpPr>
          <p:spPr bwMode="auto">
            <a:xfrm flipH="1" flipV="1">
              <a:off x="7148513" y="3136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13"/>
            <p:cNvCxnSpPr>
              <a:cxnSpLocks noChangeShapeType="1"/>
              <a:stCxn id="8218" idx="2"/>
              <a:endCxn id="8217" idx="6"/>
            </p:cNvCxnSpPr>
            <p:nvPr/>
          </p:nvCxnSpPr>
          <p:spPr bwMode="auto">
            <a:xfrm flipH="1">
              <a:off x="7202489" y="3013075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1" name="AutoShape 218"/>
            <p:cNvCxnSpPr>
              <a:cxnSpLocks noChangeShapeType="1"/>
              <a:stCxn id="8217" idx="4"/>
              <a:endCxn id="8215" idx="0"/>
            </p:cNvCxnSpPr>
            <p:nvPr/>
          </p:nvCxnSpPr>
          <p:spPr bwMode="auto">
            <a:xfrm>
              <a:off x="7042150" y="3182938"/>
              <a:ext cx="1588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92925" y="4757739"/>
            <a:ext cx="2936875" cy="1643062"/>
            <a:chOff x="6892925" y="4757739"/>
            <a:chExt cx="2936875" cy="1643062"/>
          </a:xfrm>
        </p:grpSpPr>
        <p:sp>
          <p:nvSpPr>
            <p:cNvPr id="8222" name="Oval 240"/>
            <p:cNvSpPr>
              <a:spLocks noChangeArrowheads="1"/>
            </p:cNvSpPr>
            <p:nvPr/>
          </p:nvSpPr>
          <p:spPr bwMode="auto">
            <a:xfrm>
              <a:off x="6894513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23" name="Oval 241"/>
            <p:cNvSpPr>
              <a:spLocks noChangeArrowheads="1"/>
            </p:cNvSpPr>
            <p:nvPr/>
          </p:nvSpPr>
          <p:spPr bwMode="auto">
            <a:xfrm>
              <a:off x="7694613" y="5451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24" name="Oval 242"/>
            <p:cNvSpPr>
              <a:spLocks noChangeArrowheads="1"/>
            </p:cNvSpPr>
            <p:nvPr/>
          </p:nvSpPr>
          <p:spPr bwMode="auto">
            <a:xfrm>
              <a:off x="6892925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25" name="Oval 243"/>
            <p:cNvSpPr>
              <a:spLocks noChangeArrowheads="1"/>
            </p:cNvSpPr>
            <p:nvPr/>
          </p:nvSpPr>
          <p:spPr bwMode="auto">
            <a:xfrm>
              <a:off x="8510588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B</a:t>
              </a:r>
            </a:p>
          </p:txBody>
        </p:sp>
        <p:sp>
          <p:nvSpPr>
            <p:cNvPr id="8226" name="Oval 244"/>
            <p:cNvSpPr>
              <a:spLocks noChangeArrowheads="1"/>
            </p:cNvSpPr>
            <p:nvPr/>
          </p:nvSpPr>
          <p:spPr bwMode="auto">
            <a:xfrm>
              <a:off x="8510588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27" name="AutoShape 246"/>
            <p:cNvCxnSpPr>
              <a:cxnSpLocks noChangeShapeType="1"/>
              <a:stCxn id="8222" idx="6"/>
              <a:endCxn id="8225" idx="2"/>
            </p:cNvCxnSpPr>
            <p:nvPr/>
          </p:nvCxnSpPr>
          <p:spPr bwMode="auto">
            <a:xfrm>
              <a:off x="7202489" y="6242050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AutoShape 247"/>
            <p:cNvCxnSpPr>
              <a:cxnSpLocks noChangeShapeType="1"/>
              <a:stCxn id="8223" idx="1"/>
              <a:endCxn id="8224" idx="5"/>
            </p:cNvCxnSpPr>
            <p:nvPr/>
          </p:nvCxnSpPr>
          <p:spPr bwMode="auto">
            <a:xfrm flipH="1" flipV="1">
              <a:off x="7148513" y="5041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249"/>
            <p:cNvCxnSpPr>
              <a:cxnSpLocks noChangeShapeType="1"/>
              <a:stCxn id="8225" idx="0"/>
              <a:endCxn id="8226" idx="4"/>
            </p:cNvCxnSpPr>
            <p:nvPr/>
          </p:nvCxnSpPr>
          <p:spPr bwMode="auto">
            <a:xfrm flipV="1">
              <a:off x="8659813" y="5087938"/>
              <a:ext cx="0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0" name="Oval 252"/>
            <p:cNvSpPr>
              <a:spLocks noChangeArrowheads="1"/>
            </p:cNvSpPr>
            <p:nvPr/>
          </p:nvSpPr>
          <p:spPr bwMode="auto">
            <a:xfrm>
              <a:off x="9531350" y="5491164"/>
              <a:ext cx="298450" cy="3206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F</a:t>
              </a:r>
            </a:p>
          </p:txBody>
        </p:sp>
        <p:cxnSp>
          <p:nvCxnSpPr>
            <p:cNvPr id="8231" name="AutoShape 254"/>
            <p:cNvCxnSpPr>
              <a:cxnSpLocks noChangeShapeType="1"/>
              <a:stCxn id="8225" idx="7"/>
              <a:endCxn id="8230" idx="3"/>
            </p:cNvCxnSpPr>
            <p:nvPr/>
          </p:nvCxnSpPr>
          <p:spPr bwMode="auto">
            <a:xfrm flipV="1">
              <a:off x="8764589" y="5775326"/>
              <a:ext cx="809625" cy="341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AutoShape 255"/>
            <p:cNvCxnSpPr>
              <a:cxnSpLocks noChangeShapeType="1"/>
              <a:stCxn id="8225" idx="1"/>
              <a:endCxn id="8223" idx="5"/>
            </p:cNvCxnSpPr>
            <p:nvPr/>
          </p:nvCxnSpPr>
          <p:spPr bwMode="auto">
            <a:xfrm flipH="1" flipV="1">
              <a:off x="7947026" y="5735638"/>
              <a:ext cx="606425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502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vertex can reach all other vertices</a:t>
            </a:r>
            <a:endParaRPr lang="en-US" altLang="en-US"/>
          </a:p>
        </p:txBody>
      </p:sp>
      <p:pic>
        <p:nvPicPr>
          <p:cNvPr id="9222" name="Picture 91" descr="DD007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2"/>
          <p:cNvGrpSpPr>
            <a:grpSpLocks/>
          </p:cNvGrpSpPr>
          <p:nvPr/>
        </p:nvGrpSpPr>
        <p:grpSpPr bwMode="auto">
          <a:xfrm>
            <a:off x="5666678" y="2927158"/>
            <a:ext cx="4953000" cy="3646487"/>
            <a:chOff x="1584" y="1591"/>
            <a:chExt cx="3120" cy="2297"/>
          </a:xfrm>
          <a:solidFill>
            <a:schemeClr val="accent1"/>
          </a:solidFill>
        </p:grpSpPr>
        <p:sp>
          <p:nvSpPr>
            <p:cNvPr id="9224" name="Oval 92"/>
            <p:cNvSpPr>
              <a:spLocks noChangeArrowheads="1"/>
            </p:cNvSpPr>
            <p:nvPr/>
          </p:nvSpPr>
          <p:spPr bwMode="auto">
            <a:xfrm>
              <a:off x="1680" y="159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9225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9226" name="Oval 94"/>
            <p:cNvSpPr>
              <a:spLocks noChangeArrowheads="1"/>
            </p:cNvSpPr>
            <p:nvPr/>
          </p:nvSpPr>
          <p:spPr bwMode="auto">
            <a:xfrm>
              <a:off x="3153" y="20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9227" name="Oval 95"/>
            <p:cNvSpPr>
              <a:spLocks noChangeArrowheads="1"/>
            </p:cNvSpPr>
            <p:nvPr/>
          </p:nvSpPr>
          <p:spPr bwMode="auto">
            <a:xfrm>
              <a:off x="4318" y="34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9228" name="Oval 96"/>
            <p:cNvSpPr>
              <a:spLocks noChangeArrowheads="1"/>
            </p:cNvSpPr>
            <p:nvPr/>
          </p:nvSpPr>
          <p:spPr bwMode="auto">
            <a:xfrm>
              <a:off x="3530" y="2933"/>
              <a:ext cx="385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9229" name="Oval 97"/>
            <p:cNvSpPr>
              <a:spLocks noChangeArrowheads="1"/>
            </p:cNvSpPr>
            <p:nvPr/>
          </p:nvSpPr>
          <p:spPr bwMode="auto">
            <a:xfrm>
              <a:off x="1584" y="3509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9230" name="Oval 98"/>
            <p:cNvSpPr>
              <a:spLocks noChangeArrowheads="1"/>
            </p:cNvSpPr>
            <p:nvPr/>
          </p:nvSpPr>
          <p:spPr bwMode="auto">
            <a:xfrm>
              <a:off x="4286" y="1855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9231" name="AutoShape 99"/>
            <p:cNvCxnSpPr>
              <a:cxnSpLocks noChangeShapeType="1"/>
              <a:stCxn id="9224" idx="4"/>
              <a:endCxn id="9229" idx="0"/>
            </p:cNvCxnSpPr>
            <p:nvPr/>
          </p:nvCxnSpPr>
          <p:spPr bwMode="auto">
            <a:xfrm flipH="1">
              <a:off x="1777" y="1994"/>
              <a:ext cx="96" cy="149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2" name="AutoShape 100"/>
            <p:cNvCxnSpPr>
              <a:cxnSpLocks noChangeShapeType="1"/>
              <a:stCxn id="9224" idx="5"/>
              <a:endCxn id="9225" idx="1"/>
            </p:cNvCxnSpPr>
            <p:nvPr/>
          </p:nvCxnSpPr>
          <p:spPr bwMode="auto">
            <a:xfrm>
              <a:off x="2009" y="1938"/>
              <a:ext cx="600" cy="7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3" name="AutoShape 101"/>
            <p:cNvCxnSpPr>
              <a:cxnSpLocks noChangeShapeType="1"/>
              <a:stCxn id="9224" idx="6"/>
              <a:endCxn id="9226" idx="2"/>
            </p:cNvCxnSpPr>
            <p:nvPr/>
          </p:nvCxnSpPr>
          <p:spPr bwMode="auto">
            <a:xfrm>
              <a:off x="2089" y="1782"/>
              <a:ext cx="1042" cy="40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4" name="AutoShape 102"/>
            <p:cNvCxnSpPr>
              <a:cxnSpLocks noChangeShapeType="1"/>
              <a:stCxn id="9230" idx="1"/>
              <a:endCxn id="9224" idx="7"/>
            </p:cNvCxnSpPr>
            <p:nvPr/>
          </p:nvCxnSpPr>
          <p:spPr bwMode="auto">
            <a:xfrm flipH="1" flipV="1">
              <a:off x="2009" y="1623"/>
              <a:ext cx="2334" cy="26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5" name="AutoShape 103"/>
            <p:cNvCxnSpPr>
              <a:cxnSpLocks noChangeShapeType="1"/>
              <a:stCxn id="9226" idx="6"/>
              <a:endCxn id="9230" idx="2"/>
            </p:cNvCxnSpPr>
            <p:nvPr/>
          </p:nvCxnSpPr>
          <p:spPr bwMode="auto">
            <a:xfrm flipV="1">
              <a:off x="3562" y="2046"/>
              <a:ext cx="701" cy="14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6" name="AutoShape 104"/>
            <p:cNvCxnSpPr>
              <a:cxnSpLocks noChangeShapeType="1"/>
              <a:stCxn id="9230" idx="4"/>
              <a:endCxn id="9227" idx="0"/>
            </p:cNvCxnSpPr>
            <p:nvPr/>
          </p:nvCxnSpPr>
          <p:spPr bwMode="auto">
            <a:xfrm>
              <a:off x="4479" y="2258"/>
              <a:ext cx="32" cy="111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7" name="AutoShape 105"/>
            <p:cNvCxnSpPr>
              <a:cxnSpLocks noChangeShapeType="1"/>
              <a:stCxn id="9225" idx="6"/>
              <a:endCxn id="9228" idx="2"/>
            </p:cNvCxnSpPr>
            <p:nvPr/>
          </p:nvCxnSpPr>
          <p:spPr bwMode="auto">
            <a:xfrm>
              <a:off x="2961" y="2872"/>
              <a:ext cx="546" cy="2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8" name="AutoShape 106"/>
            <p:cNvCxnSpPr>
              <a:cxnSpLocks noChangeShapeType="1"/>
              <a:stCxn id="9228" idx="5"/>
              <a:endCxn id="9227" idx="1"/>
            </p:cNvCxnSpPr>
            <p:nvPr/>
          </p:nvCxnSpPr>
          <p:spPr bwMode="auto">
            <a:xfrm>
              <a:off x="3859" y="3280"/>
              <a:ext cx="516" cy="15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9" name="AutoShape 107"/>
            <p:cNvCxnSpPr>
              <a:cxnSpLocks noChangeShapeType="1"/>
              <a:stCxn id="9229" idx="7"/>
              <a:endCxn id="9225" idx="3"/>
            </p:cNvCxnSpPr>
            <p:nvPr/>
          </p:nvCxnSpPr>
          <p:spPr bwMode="auto">
            <a:xfrm flipV="1">
              <a:off x="1913" y="3028"/>
              <a:ext cx="696" cy="51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0" name="AutoShape 108"/>
            <p:cNvCxnSpPr>
              <a:cxnSpLocks noChangeShapeType="1"/>
              <a:stCxn id="9229" idx="6"/>
              <a:endCxn id="9228" idx="3"/>
            </p:cNvCxnSpPr>
            <p:nvPr/>
          </p:nvCxnSpPr>
          <p:spPr bwMode="auto">
            <a:xfrm flipV="1">
              <a:off x="1992" y="3280"/>
              <a:ext cx="1594" cy="41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1" name="AutoShape 109"/>
            <p:cNvCxnSpPr>
              <a:cxnSpLocks noChangeShapeType="1"/>
              <a:stCxn id="9227" idx="2"/>
              <a:endCxn id="9229" idx="5"/>
            </p:cNvCxnSpPr>
            <p:nvPr/>
          </p:nvCxnSpPr>
          <p:spPr bwMode="auto">
            <a:xfrm flipH="1">
              <a:off x="1913" y="3590"/>
              <a:ext cx="2383" cy="26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2" name="AutoShape 110"/>
            <p:cNvCxnSpPr>
              <a:cxnSpLocks noChangeShapeType="1"/>
              <a:stCxn id="9225" idx="7"/>
              <a:endCxn id="9230" idx="3"/>
            </p:cNvCxnSpPr>
            <p:nvPr/>
          </p:nvCxnSpPr>
          <p:spPr bwMode="auto">
            <a:xfrm flipV="1">
              <a:off x="2881" y="2202"/>
              <a:ext cx="1462" cy="51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3798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 Algorithm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 smtClean="0"/>
                  <a:t>Pick a vertex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with edges reversed</a:t>
                </a:r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pPr lvl="1"/>
                <a:r>
                  <a:rPr lang="en-US" altLang="en-US" dirty="0" smtClean="0"/>
                  <a:t>Else, print “yes”</a:t>
                </a:r>
              </a:p>
              <a:p>
                <a:r>
                  <a:rPr lang="en-US" alt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1115" descr="DD007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05"/>
          <p:cNvSpPr txBox="1">
            <a:spLocks noChangeArrowheads="1"/>
          </p:cNvSpPr>
          <p:nvPr/>
        </p:nvSpPr>
        <p:spPr bwMode="auto">
          <a:xfrm>
            <a:off x="7180263" y="207168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G:</a:t>
            </a:r>
          </a:p>
        </p:txBody>
      </p:sp>
      <p:sp>
        <p:nvSpPr>
          <p:cNvPr id="10248" name="Text Box 1206"/>
          <p:cNvSpPr txBox="1">
            <a:spLocks noChangeArrowheads="1"/>
          </p:cNvSpPr>
          <p:nvPr/>
        </p:nvSpPr>
        <p:spPr bwMode="auto">
          <a:xfrm>
            <a:off x="7162800" y="44958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G’:</a:t>
            </a:r>
          </a:p>
        </p:txBody>
      </p:sp>
      <p:sp>
        <p:nvSpPr>
          <p:cNvPr id="10249" name="Oval 1207"/>
          <p:cNvSpPr>
            <a:spLocks noChangeArrowheads="1"/>
          </p:cNvSpPr>
          <p:nvPr/>
        </p:nvSpPr>
        <p:spPr bwMode="auto">
          <a:xfrm>
            <a:off x="7756525" y="1973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50" name="Oval 1209"/>
          <p:cNvSpPr>
            <a:spLocks noChangeArrowheads="1"/>
          </p:cNvSpPr>
          <p:nvPr/>
        </p:nvSpPr>
        <p:spPr bwMode="auto">
          <a:xfrm>
            <a:off x="8488363" y="2844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51" name="Oval 1210"/>
          <p:cNvSpPr>
            <a:spLocks noChangeArrowheads="1"/>
          </p:cNvSpPr>
          <p:nvPr/>
        </p:nvSpPr>
        <p:spPr bwMode="auto">
          <a:xfrm>
            <a:off x="8993188" y="2300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52" name="Oval 1211"/>
          <p:cNvSpPr>
            <a:spLocks noChangeArrowheads="1"/>
          </p:cNvSpPr>
          <p:nvPr/>
        </p:nvSpPr>
        <p:spPr bwMode="auto">
          <a:xfrm>
            <a:off x="9971088" y="3419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53" name="Oval 1212"/>
          <p:cNvSpPr>
            <a:spLocks noChangeArrowheads="1"/>
          </p:cNvSpPr>
          <p:nvPr/>
        </p:nvSpPr>
        <p:spPr bwMode="auto">
          <a:xfrm>
            <a:off x="9309100" y="3046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54" name="Oval 1213"/>
          <p:cNvSpPr>
            <a:spLocks noChangeArrowheads="1"/>
          </p:cNvSpPr>
          <p:nvPr/>
        </p:nvSpPr>
        <p:spPr bwMode="auto">
          <a:xfrm>
            <a:off x="7675563" y="3506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55" name="Oval 1214"/>
          <p:cNvSpPr>
            <a:spLocks noChangeArrowheads="1"/>
          </p:cNvSpPr>
          <p:nvPr/>
        </p:nvSpPr>
        <p:spPr bwMode="auto">
          <a:xfrm>
            <a:off x="9944100" y="2184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56" name="AutoShape 1215"/>
          <p:cNvCxnSpPr>
            <a:cxnSpLocks noChangeShapeType="1"/>
            <a:stCxn id="10249" idx="4"/>
            <a:endCxn id="10254" idx="0"/>
          </p:cNvCxnSpPr>
          <p:nvPr/>
        </p:nvCxnSpPr>
        <p:spPr bwMode="auto">
          <a:xfrm flipH="1">
            <a:off x="7837488" y="2295526"/>
            <a:ext cx="80962" cy="11922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216"/>
          <p:cNvCxnSpPr>
            <a:cxnSpLocks noChangeShapeType="1"/>
            <a:stCxn id="10249" idx="5"/>
            <a:endCxn id="10250" idx="1"/>
          </p:cNvCxnSpPr>
          <p:nvPr/>
        </p:nvCxnSpPr>
        <p:spPr bwMode="auto">
          <a:xfrm>
            <a:off x="8032750" y="2251076"/>
            <a:ext cx="503238" cy="6191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217"/>
          <p:cNvCxnSpPr>
            <a:cxnSpLocks noChangeShapeType="1"/>
            <a:stCxn id="10249" idx="6"/>
            <a:endCxn id="10251" idx="2"/>
          </p:cNvCxnSpPr>
          <p:nvPr/>
        </p:nvCxnSpPr>
        <p:spPr bwMode="auto">
          <a:xfrm>
            <a:off x="8099426" y="2125664"/>
            <a:ext cx="874713" cy="3270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218"/>
          <p:cNvCxnSpPr>
            <a:cxnSpLocks noChangeShapeType="1"/>
            <a:stCxn id="10255" idx="1"/>
            <a:endCxn id="10249" idx="7"/>
          </p:cNvCxnSpPr>
          <p:nvPr/>
        </p:nvCxnSpPr>
        <p:spPr bwMode="auto">
          <a:xfrm flipH="1" flipV="1">
            <a:off x="8032751" y="1998664"/>
            <a:ext cx="19589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1219"/>
          <p:cNvCxnSpPr>
            <a:cxnSpLocks noChangeShapeType="1"/>
            <a:stCxn id="10251" idx="6"/>
            <a:endCxn id="10255" idx="2"/>
          </p:cNvCxnSpPr>
          <p:nvPr/>
        </p:nvCxnSpPr>
        <p:spPr bwMode="auto">
          <a:xfrm flipV="1">
            <a:off x="9336088" y="2336800"/>
            <a:ext cx="588962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1220"/>
          <p:cNvCxnSpPr>
            <a:cxnSpLocks noChangeShapeType="1"/>
            <a:stCxn id="10255" idx="4"/>
            <a:endCxn id="10252" idx="0"/>
          </p:cNvCxnSpPr>
          <p:nvPr/>
        </p:nvCxnSpPr>
        <p:spPr bwMode="auto">
          <a:xfrm>
            <a:off x="10106025" y="2506663"/>
            <a:ext cx="26988" cy="8937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1221"/>
          <p:cNvCxnSpPr>
            <a:cxnSpLocks noChangeShapeType="1"/>
            <a:stCxn id="10250" idx="6"/>
            <a:endCxn id="10253" idx="2"/>
          </p:cNvCxnSpPr>
          <p:nvPr/>
        </p:nvCxnSpPr>
        <p:spPr bwMode="auto">
          <a:xfrm>
            <a:off x="8831264" y="2997201"/>
            <a:ext cx="458787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1222"/>
          <p:cNvCxnSpPr>
            <a:cxnSpLocks noChangeShapeType="1"/>
            <a:stCxn id="10253" idx="5"/>
            <a:endCxn id="10252" idx="1"/>
          </p:cNvCxnSpPr>
          <p:nvPr/>
        </p:nvCxnSpPr>
        <p:spPr bwMode="auto">
          <a:xfrm>
            <a:off x="9585325" y="3324225"/>
            <a:ext cx="433388" cy="120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1223"/>
          <p:cNvCxnSpPr>
            <a:cxnSpLocks noChangeShapeType="1"/>
            <a:stCxn id="10254" idx="7"/>
            <a:endCxn id="10250" idx="3"/>
          </p:cNvCxnSpPr>
          <p:nvPr/>
        </p:nvCxnSpPr>
        <p:spPr bwMode="auto">
          <a:xfrm flipV="1">
            <a:off x="7951788" y="3122614"/>
            <a:ext cx="584200" cy="409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1224"/>
          <p:cNvCxnSpPr>
            <a:cxnSpLocks noChangeShapeType="1"/>
            <a:stCxn id="10254" idx="6"/>
            <a:endCxn id="10253" idx="3"/>
          </p:cNvCxnSpPr>
          <p:nvPr/>
        </p:nvCxnSpPr>
        <p:spPr bwMode="auto">
          <a:xfrm flipV="1">
            <a:off x="8018463" y="3324226"/>
            <a:ext cx="1338262" cy="3349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1225"/>
          <p:cNvCxnSpPr>
            <a:cxnSpLocks noChangeShapeType="1"/>
            <a:stCxn id="10252" idx="2"/>
            <a:endCxn id="10254" idx="5"/>
          </p:cNvCxnSpPr>
          <p:nvPr/>
        </p:nvCxnSpPr>
        <p:spPr bwMode="auto">
          <a:xfrm flipH="1">
            <a:off x="7951788" y="3571876"/>
            <a:ext cx="200025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Oval 1228"/>
          <p:cNvSpPr>
            <a:spLocks noChangeArrowheads="1"/>
          </p:cNvSpPr>
          <p:nvPr/>
        </p:nvSpPr>
        <p:spPr bwMode="auto">
          <a:xfrm>
            <a:off x="7745413" y="4259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68" name="Oval 1229"/>
          <p:cNvSpPr>
            <a:spLocks noChangeArrowheads="1"/>
          </p:cNvSpPr>
          <p:nvPr/>
        </p:nvSpPr>
        <p:spPr bwMode="auto">
          <a:xfrm>
            <a:off x="8477250" y="5130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69" name="Oval 1230"/>
          <p:cNvSpPr>
            <a:spLocks noChangeArrowheads="1"/>
          </p:cNvSpPr>
          <p:nvPr/>
        </p:nvSpPr>
        <p:spPr bwMode="auto">
          <a:xfrm>
            <a:off x="8982075" y="4586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70" name="Oval 1231"/>
          <p:cNvSpPr>
            <a:spLocks noChangeArrowheads="1"/>
          </p:cNvSpPr>
          <p:nvPr/>
        </p:nvSpPr>
        <p:spPr bwMode="auto">
          <a:xfrm>
            <a:off x="9959975" y="5705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71" name="Oval 1232"/>
          <p:cNvSpPr>
            <a:spLocks noChangeArrowheads="1"/>
          </p:cNvSpPr>
          <p:nvPr/>
        </p:nvSpPr>
        <p:spPr bwMode="auto">
          <a:xfrm>
            <a:off x="9297988" y="5332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72" name="Oval 1233"/>
          <p:cNvSpPr>
            <a:spLocks noChangeArrowheads="1"/>
          </p:cNvSpPr>
          <p:nvPr/>
        </p:nvSpPr>
        <p:spPr bwMode="auto">
          <a:xfrm>
            <a:off x="7664450" y="5792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73" name="Oval 1234"/>
          <p:cNvSpPr>
            <a:spLocks noChangeArrowheads="1"/>
          </p:cNvSpPr>
          <p:nvPr/>
        </p:nvSpPr>
        <p:spPr bwMode="auto">
          <a:xfrm>
            <a:off x="9932988" y="4470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74" name="AutoShape 1235"/>
          <p:cNvCxnSpPr>
            <a:cxnSpLocks noChangeShapeType="1"/>
            <a:stCxn id="10267" idx="4"/>
            <a:endCxn id="10272" idx="0"/>
          </p:cNvCxnSpPr>
          <p:nvPr/>
        </p:nvCxnSpPr>
        <p:spPr bwMode="auto">
          <a:xfrm flipH="1">
            <a:off x="7826376" y="4581526"/>
            <a:ext cx="80963" cy="11922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AutoShape 1236"/>
          <p:cNvCxnSpPr>
            <a:cxnSpLocks noChangeShapeType="1"/>
            <a:stCxn id="10267" idx="5"/>
            <a:endCxn id="10268" idx="1"/>
          </p:cNvCxnSpPr>
          <p:nvPr/>
        </p:nvCxnSpPr>
        <p:spPr bwMode="auto">
          <a:xfrm>
            <a:off x="8021639" y="4537076"/>
            <a:ext cx="503237" cy="619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1237"/>
          <p:cNvCxnSpPr>
            <a:cxnSpLocks noChangeShapeType="1"/>
            <a:stCxn id="10267" idx="6"/>
            <a:endCxn id="10269" idx="2"/>
          </p:cNvCxnSpPr>
          <p:nvPr/>
        </p:nvCxnSpPr>
        <p:spPr bwMode="auto">
          <a:xfrm>
            <a:off x="8088313" y="4411664"/>
            <a:ext cx="874712" cy="327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1238"/>
          <p:cNvCxnSpPr>
            <a:cxnSpLocks noChangeShapeType="1"/>
            <a:stCxn id="10273" idx="1"/>
            <a:endCxn id="10267" idx="7"/>
          </p:cNvCxnSpPr>
          <p:nvPr/>
        </p:nvCxnSpPr>
        <p:spPr bwMode="auto">
          <a:xfrm flipH="1" flipV="1">
            <a:off x="8021639" y="4284664"/>
            <a:ext cx="1958975" cy="21113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AutoShape 1239"/>
          <p:cNvCxnSpPr>
            <a:cxnSpLocks noChangeShapeType="1"/>
            <a:stCxn id="10269" idx="6"/>
            <a:endCxn id="10273" idx="2"/>
          </p:cNvCxnSpPr>
          <p:nvPr/>
        </p:nvCxnSpPr>
        <p:spPr bwMode="auto">
          <a:xfrm flipV="1">
            <a:off x="9324976" y="4622800"/>
            <a:ext cx="588963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1240"/>
          <p:cNvCxnSpPr>
            <a:cxnSpLocks noChangeShapeType="1"/>
            <a:stCxn id="10273" idx="4"/>
            <a:endCxn id="10270" idx="0"/>
          </p:cNvCxnSpPr>
          <p:nvPr/>
        </p:nvCxnSpPr>
        <p:spPr bwMode="auto">
          <a:xfrm>
            <a:off x="10094914" y="4792663"/>
            <a:ext cx="26987" cy="893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AutoShape 1241"/>
          <p:cNvCxnSpPr>
            <a:cxnSpLocks noChangeShapeType="1"/>
            <a:stCxn id="10268" idx="6"/>
            <a:endCxn id="10271" idx="2"/>
          </p:cNvCxnSpPr>
          <p:nvPr/>
        </p:nvCxnSpPr>
        <p:spPr bwMode="auto">
          <a:xfrm>
            <a:off x="8820150" y="5283201"/>
            <a:ext cx="458788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1" name="AutoShape 1242"/>
          <p:cNvCxnSpPr>
            <a:cxnSpLocks noChangeShapeType="1"/>
            <a:stCxn id="10271" idx="5"/>
            <a:endCxn id="10270" idx="1"/>
          </p:cNvCxnSpPr>
          <p:nvPr/>
        </p:nvCxnSpPr>
        <p:spPr bwMode="auto">
          <a:xfrm>
            <a:off x="9574214" y="5610225"/>
            <a:ext cx="433387" cy="1206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2" name="AutoShape 1243"/>
          <p:cNvCxnSpPr>
            <a:cxnSpLocks noChangeShapeType="1"/>
            <a:stCxn id="10272" idx="7"/>
            <a:endCxn id="10268" idx="3"/>
          </p:cNvCxnSpPr>
          <p:nvPr/>
        </p:nvCxnSpPr>
        <p:spPr bwMode="auto">
          <a:xfrm flipV="1">
            <a:off x="7940675" y="5408614"/>
            <a:ext cx="584200" cy="4095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3" name="AutoShape 1244"/>
          <p:cNvCxnSpPr>
            <a:cxnSpLocks noChangeShapeType="1"/>
            <a:stCxn id="10272" idx="6"/>
            <a:endCxn id="10271" idx="3"/>
          </p:cNvCxnSpPr>
          <p:nvPr/>
        </p:nvCxnSpPr>
        <p:spPr bwMode="auto">
          <a:xfrm flipV="1">
            <a:off x="8007351" y="5610226"/>
            <a:ext cx="1338263" cy="334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AutoShape 1245"/>
          <p:cNvCxnSpPr>
            <a:cxnSpLocks noChangeShapeType="1"/>
            <a:stCxn id="10270" idx="2"/>
            <a:endCxn id="10272" idx="5"/>
          </p:cNvCxnSpPr>
          <p:nvPr/>
        </p:nvCxnSpPr>
        <p:spPr bwMode="auto">
          <a:xfrm flipH="1">
            <a:off x="7940675" y="5857876"/>
            <a:ext cx="2000250" cy="2127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1246"/>
          <p:cNvCxnSpPr>
            <a:cxnSpLocks noChangeShapeType="1"/>
            <a:stCxn id="10250" idx="7"/>
            <a:endCxn id="10255" idx="3"/>
          </p:cNvCxnSpPr>
          <p:nvPr/>
        </p:nvCxnSpPr>
        <p:spPr bwMode="auto">
          <a:xfrm flipV="1">
            <a:off x="8764589" y="2462214"/>
            <a:ext cx="1227137" cy="407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6" name="AutoShape 1247"/>
          <p:cNvCxnSpPr>
            <a:cxnSpLocks noChangeShapeType="1"/>
            <a:stCxn id="10273" idx="3"/>
            <a:endCxn id="10268" idx="7"/>
          </p:cNvCxnSpPr>
          <p:nvPr/>
        </p:nvCxnSpPr>
        <p:spPr bwMode="auto">
          <a:xfrm flipH="1">
            <a:off x="8753475" y="4748214"/>
            <a:ext cx="1227138" cy="4079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59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Strongly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Maximal subgraphs such that each vertex can reach all other vertices in the subgraph</a:t>
                </a:r>
              </a:p>
              <a:p>
                <a:pPr eaLnBrk="1" hangingPunct="1"/>
                <a:r>
                  <a:rPr lang="en-US" altLang="en-US" dirty="0"/>
                  <a:t>Can also be done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using DFS, but is more complicated (similar to </a:t>
                </a:r>
                <a:r>
                  <a:rPr lang="en-US" altLang="en-US" dirty="0" err="1"/>
                  <a:t>biconnectivity</a:t>
                </a:r>
                <a:r>
                  <a:rPr lang="en-US" altLang="en-US" dirty="0"/>
                  <a:t>).</a:t>
                </a:r>
              </a:p>
            </p:txBody>
          </p:sp>
        </mc:Choice>
        <mc:Fallback xmlns="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78"/>
          <p:cNvSpPr>
            <a:spLocks noChangeArrowheads="1"/>
          </p:cNvSpPr>
          <p:nvPr/>
        </p:nvSpPr>
        <p:spPr bwMode="auto">
          <a:xfrm>
            <a:off x="8657064" y="4345453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a , c , g }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1271" name="Rectangle 79"/>
          <p:cNvSpPr>
            <a:spLocks noChangeArrowheads="1"/>
          </p:cNvSpPr>
          <p:nvPr/>
        </p:nvSpPr>
        <p:spPr bwMode="auto">
          <a:xfrm>
            <a:off x="8657064" y="5780553"/>
            <a:ext cx="2138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f , d , e , b }</a:t>
            </a:r>
            <a:endParaRPr lang="en-US" altLang="en-US" b="1">
              <a:latin typeface="Times" panose="02020603050405020304" pitchFamily="18" charset="0"/>
            </a:endParaRPr>
          </a:p>
        </p:txBody>
      </p:sp>
      <p:grpSp>
        <p:nvGrpSpPr>
          <p:cNvPr id="11272" name="Group 101"/>
          <p:cNvGrpSpPr>
            <a:grpSpLocks/>
          </p:cNvGrpSpPr>
          <p:nvPr/>
        </p:nvGrpSpPr>
        <p:grpSpPr bwMode="auto">
          <a:xfrm>
            <a:off x="4797851" y="4020015"/>
            <a:ext cx="3554412" cy="2536825"/>
            <a:chOff x="751" y="1719"/>
            <a:chExt cx="2832" cy="2162"/>
          </a:xfrm>
          <a:solidFill>
            <a:schemeClr val="accent1"/>
          </a:solidFill>
        </p:grpSpPr>
        <p:sp>
          <p:nvSpPr>
            <p:cNvPr id="11274" name="Oval 81"/>
            <p:cNvSpPr>
              <a:spLocks noChangeArrowheads="1"/>
            </p:cNvSpPr>
            <p:nvPr/>
          </p:nvSpPr>
          <p:spPr bwMode="auto">
            <a:xfrm>
              <a:off x="839" y="1719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11275" name="Oval 82"/>
            <p:cNvSpPr>
              <a:spLocks noChangeArrowheads="1"/>
            </p:cNvSpPr>
            <p:nvPr/>
          </p:nvSpPr>
          <p:spPr bwMode="auto">
            <a:xfrm>
              <a:off x="1630" y="2745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11276" name="Oval 83"/>
            <p:cNvSpPr>
              <a:spLocks noChangeArrowheads="1"/>
            </p:cNvSpPr>
            <p:nvPr/>
          </p:nvSpPr>
          <p:spPr bwMode="auto">
            <a:xfrm>
              <a:off x="2176" y="210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11277" name="Oval 84"/>
            <p:cNvSpPr>
              <a:spLocks noChangeArrowheads="1"/>
            </p:cNvSpPr>
            <p:nvPr/>
          </p:nvSpPr>
          <p:spPr bwMode="auto">
            <a:xfrm>
              <a:off x="3233" y="3421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11278" name="Oval 85"/>
            <p:cNvSpPr>
              <a:spLocks noChangeArrowheads="1"/>
            </p:cNvSpPr>
            <p:nvPr/>
          </p:nvSpPr>
          <p:spPr bwMode="auto">
            <a:xfrm>
              <a:off x="2517" y="2982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11279" name="Oval 86"/>
            <p:cNvSpPr>
              <a:spLocks noChangeArrowheads="1"/>
            </p:cNvSpPr>
            <p:nvPr/>
          </p:nvSpPr>
          <p:spPr bwMode="auto">
            <a:xfrm>
              <a:off x="751" y="352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11280" name="Oval 87"/>
            <p:cNvSpPr>
              <a:spLocks noChangeArrowheads="1"/>
            </p:cNvSpPr>
            <p:nvPr/>
          </p:nvSpPr>
          <p:spPr bwMode="auto">
            <a:xfrm>
              <a:off x="3204" y="1968"/>
              <a:ext cx="350" cy="356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11281" name="AutoShape 88"/>
            <p:cNvCxnSpPr>
              <a:cxnSpLocks noChangeShapeType="1"/>
              <a:stCxn id="11274" idx="4"/>
              <a:endCxn id="11279" idx="0"/>
            </p:cNvCxnSpPr>
            <p:nvPr/>
          </p:nvCxnSpPr>
          <p:spPr bwMode="auto">
            <a:xfrm flipH="1">
              <a:off x="926" y="2098"/>
              <a:ext cx="88" cy="140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2" name="AutoShape 90"/>
            <p:cNvCxnSpPr>
              <a:cxnSpLocks noChangeShapeType="1"/>
              <a:stCxn id="11274" idx="6"/>
              <a:endCxn id="11276" idx="2"/>
            </p:cNvCxnSpPr>
            <p:nvPr/>
          </p:nvCxnSpPr>
          <p:spPr bwMode="auto">
            <a:xfrm>
              <a:off x="1209" y="1898"/>
              <a:ext cx="946" cy="38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3" name="AutoShape 91"/>
            <p:cNvCxnSpPr>
              <a:cxnSpLocks noChangeShapeType="1"/>
              <a:stCxn id="11280" idx="1"/>
              <a:endCxn id="11274" idx="7"/>
            </p:cNvCxnSpPr>
            <p:nvPr/>
          </p:nvCxnSpPr>
          <p:spPr bwMode="auto">
            <a:xfrm flipH="1" flipV="1">
              <a:off x="1137" y="1749"/>
              <a:ext cx="2118" cy="24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4" name="AutoShape 92"/>
            <p:cNvCxnSpPr>
              <a:cxnSpLocks noChangeShapeType="1"/>
              <a:stCxn id="11276" idx="6"/>
              <a:endCxn id="11280" idx="2"/>
            </p:cNvCxnSpPr>
            <p:nvPr/>
          </p:nvCxnSpPr>
          <p:spPr bwMode="auto">
            <a:xfrm flipV="1">
              <a:off x="2546" y="2147"/>
              <a:ext cx="637" cy="13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5" name="AutoShape 93"/>
            <p:cNvCxnSpPr>
              <a:cxnSpLocks noChangeShapeType="1"/>
              <a:stCxn id="11280" idx="4"/>
              <a:endCxn id="11277" idx="0"/>
            </p:cNvCxnSpPr>
            <p:nvPr/>
          </p:nvCxnSpPr>
          <p:spPr bwMode="auto">
            <a:xfrm>
              <a:off x="3379" y="2347"/>
              <a:ext cx="29" cy="10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6" name="AutoShape 94"/>
            <p:cNvCxnSpPr>
              <a:cxnSpLocks noChangeShapeType="1"/>
              <a:stCxn id="11275" idx="6"/>
              <a:endCxn id="11278" idx="2"/>
            </p:cNvCxnSpPr>
            <p:nvPr/>
          </p:nvCxnSpPr>
          <p:spPr bwMode="auto">
            <a:xfrm>
              <a:off x="2001" y="2924"/>
              <a:ext cx="496" cy="23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7" name="AutoShape 95"/>
            <p:cNvCxnSpPr>
              <a:cxnSpLocks noChangeShapeType="1"/>
              <a:stCxn id="11278" idx="5"/>
              <a:endCxn id="11277" idx="1"/>
            </p:cNvCxnSpPr>
            <p:nvPr/>
          </p:nvCxnSpPr>
          <p:spPr bwMode="auto">
            <a:xfrm>
              <a:off x="2816" y="3309"/>
              <a:ext cx="468" cy="14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8" name="AutoShape 96"/>
            <p:cNvCxnSpPr>
              <a:cxnSpLocks noChangeShapeType="1"/>
              <a:stCxn id="11279" idx="7"/>
              <a:endCxn id="11275" idx="3"/>
            </p:cNvCxnSpPr>
            <p:nvPr/>
          </p:nvCxnSpPr>
          <p:spPr bwMode="auto">
            <a:xfrm flipV="1">
              <a:off x="1050" y="3072"/>
              <a:ext cx="631" cy="48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9" name="AutoShape 97"/>
            <p:cNvCxnSpPr>
              <a:cxnSpLocks noChangeShapeType="1"/>
              <a:stCxn id="11279" idx="6"/>
              <a:endCxn id="11278" idx="3"/>
            </p:cNvCxnSpPr>
            <p:nvPr/>
          </p:nvCxnSpPr>
          <p:spPr bwMode="auto">
            <a:xfrm flipV="1">
              <a:off x="1122" y="3309"/>
              <a:ext cx="1447" cy="39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90" name="AutoShape 98"/>
            <p:cNvCxnSpPr>
              <a:cxnSpLocks noChangeShapeType="1"/>
              <a:stCxn id="11277" idx="2"/>
              <a:endCxn id="11279" idx="5"/>
            </p:cNvCxnSpPr>
            <p:nvPr/>
          </p:nvCxnSpPr>
          <p:spPr bwMode="auto">
            <a:xfrm flipH="1">
              <a:off x="1050" y="3601"/>
              <a:ext cx="2162" cy="25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  <p:pic>
        <p:nvPicPr>
          <p:cNvPr id="11273" name="Picture 102" descr="BD0666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6" y="292100"/>
            <a:ext cx="1420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Depth-First 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6296025" y="3322639"/>
            <a:ext cx="3081338" cy="1830387"/>
            <a:chOff x="593" y="2600"/>
            <a:chExt cx="1941" cy="1153"/>
          </a:xfrm>
        </p:grpSpPr>
        <p:sp>
          <p:nvSpPr>
            <p:cNvPr id="73733" name="Oval 4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3734" name="Oval 5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3735" name="Oval 6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3736" name="Oval 7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3737" name="AutoShape 8"/>
            <p:cNvCxnSpPr>
              <a:cxnSpLocks noChangeAspect="1" noChangeShapeType="1"/>
              <a:stCxn id="73735" idx="3"/>
              <a:endCxn id="73734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AutoShape 9"/>
            <p:cNvCxnSpPr>
              <a:cxnSpLocks noChangeAspect="1" noChangeShapeType="1"/>
              <a:stCxn id="73736" idx="1"/>
              <a:endCxn id="73734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9" name="AutoShape 10"/>
            <p:cNvCxnSpPr>
              <a:cxnSpLocks noChangeAspect="1" noChangeShapeType="1"/>
              <a:stCxn id="73736" idx="7"/>
              <a:endCxn id="73733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0" name="AutoShape 11"/>
            <p:cNvCxnSpPr>
              <a:cxnSpLocks noChangeAspect="1" noChangeShapeType="1"/>
              <a:stCxn id="73735" idx="5"/>
              <a:endCxn id="73733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1" name="AutoShape 12"/>
            <p:cNvCxnSpPr>
              <a:cxnSpLocks noChangeAspect="1" noChangeShapeType="1"/>
              <a:stCxn id="73735" idx="4"/>
              <a:endCxn id="73736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2" name="Oval 13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E</a:t>
              </a:r>
            </a:p>
          </p:txBody>
        </p:sp>
        <p:cxnSp>
          <p:nvCxnSpPr>
            <p:cNvPr id="73743" name="AutoShape 14"/>
            <p:cNvCxnSpPr>
              <a:cxnSpLocks noChangeAspect="1" noChangeShapeType="1"/>
              <a:stCxn id="73736" idx="6"/>
              <a:endCxn id="73742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4" name="AutoShape 15"/>
            <p:cNvCxnSpPr>
              <a:cxnSpLocks noChangeAspect="1" noChangeShapeType="1"/>
              <a:stCxn id="73742" idx="1"/>
              <a:endCxn id="73735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17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3188" name="Group 3"/>
          <p:cNvGrpSpPr>
            <a:grpSpLocks/>
          </p:cNvGrpSpPr>
          <p:nvPr/>
        </p:nvGrpSpPr>
        <p:grpSpPr bwMode="auto">
          <a:xfrm>
            <a:off x="6777967" y="2845594"/>
            <a:ext cx="3649662" cy="2130425"/>
            <a:chOff x="3072" y="950"/>
            <a:chExt cx="2299" cy="1342"/>
          </a:xfrm>
        </p:grpSpPr>
        <p:sp>
          <p:nvSpPr>
            <p:cNvPr id="93189" name="AutoShape 4"/>
            <p:cNvSpPr>
              <a:spLocks noChangeArrowheads="1"/>
            </p:cNvSpPr>
            <p:nvPr/>
          </p:nvSpPr>
          <p:spPr bwMode="auto">
            <a:xfrm>
              <a:off x="3763" y="1984"/>
              <a:ext cx="130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0" name="AutoShape 5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1" name="AutoShape 6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2" name="Oval 7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3193" name="Oval 8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3194" name="Oval 9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3195" name="Oval 10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3196" name="AutoShape 11"/>
            <p:cNvCxnSpPr>
              <a:cxnSpLocks noChangeAspect="1" noChangeShapeType="1"/>
              <a:stCxn id="93194" idx="3"/>
              <a:endCxn id="9319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7" name="AutoShape 12"/>
            <p:cNvCxnSpPr>
              <a:cxnSpLocks noChangeAspect="1" noChangeShapeType="1"/>
              <a:stCxn id="93195" idx="1"/>
              <a:endCxn id="9319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8" name="AutoShape 13"/>
            <p:cNvCxnSpPr>
              <a:cxnSpLocks noChangeAspect="1" noChangeShapeType="1"/>
              <a:stCxn id="93195" idx="7"/>
              <a:endCxn id="9319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9" name="AutoShape 14"/>
            <p:cNvCxnSpPr>
              <a:cxnSpLocks noChangeAspect="1" noChangeShapeType="1"/>
              <a:stCxn id="93194" idx="5"/>
              <a:endCxn id="9319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0" name="AutoShape 15"/>
            <p:cNvCxnSpPr>
              <a:cxnSpLocks noChangeAspect="1" noChangeShapeType="1"/>
              <a:stCxn id="93193" idx="6"/>
              <a:endCxn id="9319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1" name="Oval 16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3202" name="AutoShape 17"/>
            <p:cNvCxnSpPr>
              <a:cxnSpLocks noChangeAspect="1" noChangeShapeType="1"/>
              <a:stCxn id="93207" idx="7"/>
              <a:endCxn id="9320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3" name="AutoShape 18"/>
            <p:cNvCxnSpPr>
              <a:cxnSpLocks noChangeAspect="1" noChangeShapeType="1"/>
              <a:stCxn id="93201" idx="1"/>
              <a:endCxn id="9319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4" name="Text Box 19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3205" name="Text Box 20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3206" name="AutoShape 21"/>
            <p:cNvCxnSpPr>
              <a:cxnSpLocks noChangeAspect="1" noChangeShapeType="1"/>
              <a:stCxn id="93192" idx="6"/>
              <a:endCxn id="9320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7" name="Oval 22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altLang="zh-TW">
                  <a:latin typeface="Tahoma" panose="020B0604030504040204" pitchFamily="34" charset="0"/>
                  <a:ea typeface="新細明體" charset="-120"/>
                </a:rPr>
                <a:t>F</a:t>
              </a:r>
            </a:p>
          </p:txBody>
        </p:sp>
        <p:cxnSp>
          <p:nvCxnSpPr>
            <p:cNvPr id="93208" name="AutoShape 23"/>
            <p:cNvCxnSpPr>
              <a:cxnSpLocks noChangeAspect="1" noChangeShapeType="1"/>
              <a:stCxn id="93192" idx="5"/>
              <a:endCxn id="9320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9" name="Text Box 24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6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Breadth-first search (BFS) </a:t>
                </a:r>
                <a:r>
                  <a:rPr lang="en-US" altLang="zh-TW" dirty="0" smtClean="0"/>
                  <a:t>is a general technique for traversing a graph</a:t>
                </a:r>
              </a:p>
              <a:p>
                <a:r>
                  <a:rPr lang="en-US" altLang="zh-TW" dirty="0" smtClean="0"/>
                  <a:t>A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BFS on a graph with n vertices and m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altLang="zh-TW" dirty="0" smtClean="0"/>
                  <a:t>BFS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with the minimum number of edges between two given vertices </a:t>
                </a:r>
              </a:p>
              <a:p>
                <a:pPr lvl="1"/>
                <a:r>
                  <a:rPr lang="en-US" altLang="zh-TW" dirty="0" smtClean="0"/>
                  <a:t>Find a simple cycle, if there is one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1893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1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The algorithm uses a mechanism for setting and getting “labels” of vertices and edges</a:t>
                </a:r>
              </a:p>
              <a:p>
                <a:pPr>
                  <a:lnSpc>
                    <a:spcPct val="90000"/>
                  </a:lnSpc>
                </a:pPr>
                <a:endParaRPr lang="en-US" altLang="zh-TW" sz="2000" dirty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u="sng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sz="2000" u="sng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u="sng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r>
                      <a:rPr lang="en-US" altLang="zh-TW" sz="20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u="sng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u="sng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Input: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Output: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Labeling of the edges and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partition of the vertices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sz="2000" b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if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then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 </a:t>
                </a:r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𝐺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sz="17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  <a:blipFill rotWithShape="0">
                <a:blip r:embed="rId2"/>
                <a:stretch>
                  <a:fillRect l="-750" t="-2483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4411" y="1608881"/>
                <a:ext cx="5966409" cy="505861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4411" y="1608881"/>
                <a:ext cx="5966409" cy="5058618"/>
              </a:xfrm>
              <a:blipFill rotWithShape="0">
                <a:blip r:embed="rId3"/>
                <a:stretch>
                  <a:fillRect l="-1227" t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7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97298" name="Text Box 17"/>
          <p:cNvSpPr txBox="1">
            <a:spLocks noChangeArrowheads="1"/>
          </p:cNvSpPr>
          <p:nvPr/>
        </p:nvSpPr>
        <p:spPr bwMode="auto">
          <a:xfrm>
            <a:off x="3336925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discovery edge</a:t>
            </a:r>
          </a:p>
        </p:txBody>
      </p:sp>
      <p:sp>
        <p:nvSpPr>
          <p:cNvPr id="97299" name="Text Box 18"/>
          <p:cNvSpPr txBox="1">
            <a:spLocks noChangeArrowheads="1"/>
          </p:cNvSpPr>
          <p:nvPr/>
        </p:nvSpPr>
        <p:spPr bwMode="auto">
          <a:xfrm>
            <a:off x="3303588" y="3352801"/>
            <a:ext cx="162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cross edge</a:t>
            </a:r>
          </a:p>
        </p:txBody>
      </p:sp>
      <p:sp>
        <p:nvSpPr>
          <p:cNvPr id="97300" name="Oval 19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1" name="Text Box 20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visited vertex</a:t>
            </a:r>
          </a:p>
        </p:txBody>
      </p:sp>
      <p:sp>
        <p:nvSpPr>
          <p:cNvPr id="97302" name="Oval 21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3" name="Text Box 22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1"/>
                </a:solidFill>
                <a:ea typeface="新細明體" charset="-120"/>
              </a:rPr>
              <a:t>unexplored vertex</a:t>
            </a:r>
          </a:p>
        </p:txBody>
      </p:sp>
      <p:sp>
        <p:nvSpPr>
          <p:cNvPr id="97304" name="Text Box 23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unexplored edge</a:t>
            </a:r>
          </a:p>
        </p:txBody>
      </p:sp>
      <p:grpSp>
        <p:nvGrpSpPr>
          <p:cNvPr id="97305" name="Group 24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97352" name="Line 25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3" name="Line 26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4" name="Line 2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06" name="AutoShape 28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307" name="AutoShape 29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133601" y="4022726"/>
            <a:ext cx="3533774" cy="2073274"/>
            <a:chOff x="2133601" y="4022726"/>
            <a:chExt cx="3533774" cy="2073274"/>
          </a:xfrm>
        </p:grpSpPr>
        <p:sp>
          <p:nvSpPr>
            <p:cNvPr id="97284" name="AutoShape 2"/>
            <p:cNvSpPr>
              <a:spLocks noChangeArrowheads="1"/>
            </p:cNvSpPr>
            <p:nvPr/>
          </p:nvSpPr>
          <p:spPr bwMode="auto">
            <a:xfrm>
              <a:off x="2635250" y="4935538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285" name="AutoShape 3"/>
            <p:cNvSpPr>
              <a:spLocks noChangeArrowheads="1"/>
            </p:cNvSpPr>
            <p:nvPr/>
          </p:nvSpPr>
          <p:spPr bwMode="auto">
            <a:xfrm>
              <a:off x="3240089" y="420370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286" name="Oval 5"/>
            <p:cNvSpPr>
              <a:spLocks noChangeAspect="1" noChangeArrowheads="1"/>
            </p:cNvSpPr>
            <p:nvPr/>
          </p:nvSpPr>
          <p:spPr bwMode="auto">
            <a:xfrm>
              <a:off x="4078288" y="4997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7287" name="Oval 6"/>
            <p:cNvSpPr>
              <a:spLocks noChangeAspect="1" noChangeArrowheads="1"/>
            </p:cNvSpPr>
            <p:nvPr/>
          </p:nvSpPr>
          <p:spPr bwMode="auto">
            <a:xfrm>
              <a:off x="2857501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7288" name="Oval 7"/>
            <p:cNvSpPr>
              <a:spLocks noChangeAspect="1" noChangeArrowheads="1"/>
            </p:cNvSpPr>
            <p:nvPr/>
          </p:nvSpPr>
          <p:spPr bwMode="auto">
            <a:xfrm>
              <a:off x="3486151" y="426561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97289" name="Oval 8"/>
            <p:cNvSpPr>
              <a:spLocks noChangeAspect="1" noChangeArrowheads="1"/>
            </p:cNvSpPr>
            <p:nvPr/>
          </p:nvSpPr>
          <p:spPr bwMode="auto">
            <a:xfrm>
              <a:off x="3467101" y="5729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290" name="AutoShape 9"/>
            <p:cNvCxnSpPr>
              <a:cxnSpLocks noChangeAspect="1" noChangeShapeType="1"/>
              <a:stCxn id="97288" idx="3"/>
              <a:endCxn id="97287" idx="7"/>
            </p:cNvCxnSpPr>
            <p:nvPr/>
          </p:nvCxnSpPr>
          <p:spPr bwMode="auto">
            <a:xfrm flipH="1">
              <a:off x="3170238" y="459740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1" name="AutoShape 10"/>
            <p:cNvCxnSpPr>
              <a:cxnSpLocks noChangeAspect="1" noChangeShapeType="1"/>
              <a:stCxn id="97289" idx="1"/>
              <a:endCxn id="97287" idx="5"/>
            </p:cNvCxnSpPr>
            <p:nvPr/>
          </p:nvCxnSpPr>
          <p:spPr bwMode="auto">
            <a:xfrm flipH="1" flipV="1">
              <a:off x="3170238" y="5329238"/>
              <a:ext cx="349250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2" name="AutoShape 11"/>
            <p:cNvCxnSpPr>
              <a:cxnSpLocks noChangeAspect="1" noChangeShapeType="1"/>
              <a:stCxn id="97289" idx="7"/>
              <a:endCxn id="97286" idx="3"/>
            </p:cNvCxnSpPr>
            <p:nvPr/>
          </p:nvCxnSpPr>
          <p:spPr bwMode="auto">
            <a:xfrm flipV="1">
              <a:off x="3779839" y="53197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3" name="AutoShape 12"/>
            <p:cNvCxnSpPr>
              <a:cxnSpLocks noChangeAspect="1" noChangeShapeType="1"/>
              <a:stCxn id="97288" idx="5"/>
              <a:endCxn id="97286" idx="1"/>
            </p:cNvCxnSpPr>
            <p:nvPr/>
          </p:nvCxnSpPr>
          <p:spPr bwMode="auto">
            <a:xfrm>
              <a:off x="3798889" y="4597401"/>
              <a:ext cx="331787" cy="4429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4" name="AutoShape 13"/>
            <p:cNvCxnSpPr>
              <a:cxnSpLocks noChangeAspect="1" noChangeShapeType="1"/>
              <a:stCxn id="97287" idx="6"/>
              <a:endCxn id="97286" idx="2"/>
            </p:cNvCxnSpPr>
            <p:nvPr/>
          </p:nvCxnSpPr>
          <p:spPr bwMode="auto">
            <a:xfrm>
              <a:off x="3241675" y="5180013"/>
              <a:ext cx="8255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295" name="Oval 14"/>
            <p:cNvSpPr>
              <a:spLocks noChangeAspect="1" noChangeArrowheads="1"/>
            </p:cNvSpPr>
            <p:nvPr/>
          </p:nvSpPr>
          <p:spPr bwMode="auto">
            <a:xfrm>
              <a:off x="5300663" y="4997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296" name="AutoShape 15"/>
            <p:cNvCxnSpPr>
              <a:cxnSpLocks noChangeAspect="1" noChangeShapeType="1"/>
              <a:stCxn id="97311" idx="7"/>
              <a:endCxn id="97295" idx="3"/>
            </p:cNvCxnSpPr>
            <p:nvPr/>
          </p:nvCxnSpPr>
          <p:spPr bwMode="auto">
            <a:xfrm flipV="1">
              <a:off x="5002214" y="53197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7" name="AutoShape 16"/>
            <p:cNvCxnSpPr>
              <a:cxnSpLocks noChangeAspect="1" noChangeShapeType="1"/>
              <a:stCxn id="97295" idx="1"/>
              <a:endCxn id="97288" idx="6"/>
            </p:cNvCxnSpPr>
            <p:nvPr/>
          </p:nvCxnSpPr>
          <p:spPr bwMode="auto">
            <a:xfrm flipH="1" flipV="1">
              <a:off x="3870326" y="4448175"/>
              <a:ext cx="14827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8" name="Text Box 30"/>
            <p:cNvSpPr txBox="1">
              <a:spLocks noChangeArrowheads="1"/>
            </p:cNvSpPr>
            <p:nvPr/>
          </p:nvSpPr>
          <p:spPr bwMode="auto">
            <a:xfrm>
              <a:off x="2743201" y="40227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09" name="Text Box 31"/>
            <p:cNvSpPr txBox="1">
              <a:spLocks noChangeArrowheads="1"/>
            </p:cNvSpPr>
            <p:nvPr/>
          </p:nvSpPr>
          <p:spPr bwMode="auto">
            <a:xfrm>
              <a:off x="2133601" y="47466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10" name="AutoShape 32"/>
            <p:cNvCxnSpPr>
              <a:cxnSpLocks noChangeAspect="1" noChangeShapeType="1"/>
              <a:stCxn id="97286" idx="6"/>
              <a:endCxn id="97295" idx="2"/>
            </p:cNvCxnSpPr>
            <p:nvPr/>
          </p:nvCxnSpPr>
          <p:spPr bwMode="auto">
            <a:xfrm>
              <a:off x="4452938" y="51800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1" name="Oval 33"/>
            <p:cNvSpPr>
              <a:spLocks noChangeAspect="1" noChangeArrowheads="1"/>
            </p:cNvSpPr>
            <p:nvPr/>
          </p:nvSpPr>
          <p:spPr bwMode="auto">
            <a:xfrm>
              <a:off x="4689476" y="5729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12" name="AutoShape 34"/>
            <p:cNvCxnSpPr>
              <a:cxnSpLocks noChangeAspect="1" noChangeShapeType="1"/>
              <a:stCxn id="97286" idx="5"/>
              <a:endCxn id="97311" idx="1"/>
            </p:cNvCxnSpPr>
            <p:nvPr/>
          </p:nvCxnSpPr>
          <p:spPr bwMode="auto">
            <a:xfrm>
              <a:off x="4391025" y="53197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313" name="Group 35"/>
          <p:cNvGrpSpPr>
            <a:grpSpLocks/>
          </p:cNvGrpSpPr>
          <p:nvPr/>
        </p:nvGrpSpPr>
        <p:grpSpPr bwMode="auto">
          <a:xfrm>
            <a:off x="6715126" y="1289051"/>
            <a:ext cx="3533775" cy="2073275"/>
            <a:chOff x="3264" y="812"/>
            <a:chExt cx="2226" cy="1306"/>
          </a:xfrm>
        </p:grpSpPr>
        <p:sp>
          <p:nvSpPr>
            <p:cNvPr id="97333" name="AutoShape 36"/>
            <p:cNvSpPr>
              <a:spLocks noChangeArrowheads="1"/>
            </p:cNvSpPr>
            <p:nvPr/>
          </p:nvSpPr>
          <p:spPr bwMode="auto">
            <a:xfrm>
              <a:off x="3580" y="1387"/>
              <a:ext cx="129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4" name="AutoShape 37"/>
            <p:cNvSpPr>
              <a:spLocks noChangeArrowheads="1"/>
            </p:cNvSpPr>
            <p:nvPr/>
          </p:nvSpPr>
          <p:spPr bwMode="auto">
            <a:xfrm>
              <a:off x="3961" y="926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5" name="Oval 38"/>
            <p:cNvSpPr>
              <a:spLocks noChangeAspect="1" noChangeArrowheads="1"/>
            </p:cNvSpPr>
            <p:nvPr/>
          </p:nvSpPr>
          <p:spPr bwMode="auto">
            <a:xfrm>
              <a:off x="4489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97336" name="Oval 39"/>
            <p:cNvSpPr>
              <a:spLocks noChangeAspect="1" noChangeArrowheads="1"/>
            </p:cNvSpPr>
            <p:nvPr/>
          </p:nvSpPr>
          <p:spPr bwMode="auto">
            <a:xfrm>
              <a:off x="3720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B</a:t>
              </a:r>
            </a:p>
          </p:txBody>
        </p:sp>
        <p:sp>
          <p:nvSpPr>
            <p:cNvPr id="97337" name="Oval 40"/>
            <p:cNvSpPr>
              <a:spLocks noChangeAspect="1" noChangeArrowheads="1"/>
            </p:cNvSpPr>
            <p:nvPr/>
          </p:nvSpPr>
          <p:spPr bwMode="auto">
            <a:xfrm>
              <a:off x="4116" y="96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38" name="Oval 41"/>
            <p:cNvSpPr>
              <a:spLocks noChangeAspect="1" noChangeArrowheads="1"/>
            </p:cNvSpPr>
            <p:nvPr/>
          </p:nvSpPr>
          <p:spPr bwMode="auto">
            <a:xfrm>
              <a:off x="410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39" name="AutoShape 42"/>
            <p:cNvCxnSpPr>
              <a:cxnSpLocks noChangeAspect="1" noChangeShapeType="1"/>
              <a:stCxn id="97337" idx="3"/>
              <a:endCxn id="97336" idx="7"/>
            </p:cNvCxnSpPr>
            <p:nvPr/>
          </p:nvCxnSpPr>
          <p:spPr bwMode="auto">
            <a:xfrm flipH="1">
              <a:off x="3917" y="1174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0" name="AutoShape 43"/>
            <p:cNvCxnSpPr>
              <a:cxnSpLocks noChangeAspect="1" noChangeShapeType="1"/>
              <a:stCxn id="97338" idx="1"/>
              <a:endCxn id="97336" idx="5"/>
            </p:cNvCxnSpPr>
            <p:nvPr/>
          </p:nvCxnSpPr>
          <p:spPr bwMode="auto">
            <a:xfrm flipH="1" flipV="1">
              <a:off x="3917" y="1635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1" name="AutoShape 44"/>
            <p:cNvCxnSpPr>
              <a:cxnSpLocks noChangeAspect="1" noChangeShapeType="1"/>
              <a:stCxn id="97338" idx="7"/>
              <a:endCxn id="97335" idx="3"/>
            </p:cNvCxnSpPr>
            <p:nvPr/>
          </p:nvCxnSpPr>
          <p:spPr bwMode="auto">
            <a:xfrm flipV="1">
              <a:off x="4301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2" name="AutoShape 45"/>
            <p:cNvCxnSpPr>
              <a:cxnSpLocks noChangeAspect="1" noChangeShapeType="1"/>
              <a:stCxn id="97337" idx="5"/>
              <a:endCxn id="97335" idx="1"/>
            </p:cNvCxnSpPr>
            <p:nvPr/>
          </p:nvCxnSpPr>
          <p:spPr bwMode="auto">
            <a:xfrm>
              <a:off x="4313" y="1174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3" name="AutoShape 46"/>
            <p:cNvCxnSpPr>
              <a:cxnSpLocks noChangeAspect="1" noChangeShapeType="1"/>
              <a:stCxn id="97336" idx="6"/>
              <a:endCxn id="97335" idx="2"/>
            </p:cNvCxnSpPr>
            <p:nvPr/>
          </p:nvCxnSpPr>
          <p:spPr bwMode="auto">
            <a:xfrm>
              <a:off x="3962" y="1541"/>
              <a:ext cx="51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4" name="Oval 47"/>
            <p:cNvSpPr>
              <a:spLocks noChangeAspect="1" noChangeArrowheads="1"/>
            </p:cNvSpPr>
            <p:nvPr/>
          </p:nvSpPr>
          <p:spPr bwMode="auto">
            <a:xfrm>
              <a:off x="5259" y="142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45" name="AutoShape 48"/>
            <p:cNvCxnSpPr>
              <a:cxnSpLocks noChangeAspect="1" noChangeShapeType="1"/>
              <a:stCxn id="97350" idx="7"/>
              <a:endCxn id="97344" idx="3"/>
            </p:cNvCxnSpPr>
            <p:nvPr/>
          </p:nvCxnSpPr>
          <p:spPr bwMode="auto">
            <a:xfrm flipV="1">
              <a:off x="5071" y="1629"/>
              <a:ext cx="221" cy="2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6" name="AutoShape 49"/>
            <p:cNvCxnSpPr>
              <a:cxnSpLocks noChangeAspect="1" noChangeShapeType="1"/>
              <a:stCxn id="97344" idx="1"/>
              <a:endCxn id="97337" idx="6"/>
            </p:cNvCxnSpPr>
            <p:nvPr/>
          </p:nvCxnSpPr>
          <p:spPr bwMode="auto">
            <a:xfrm flipH="1" flipV="1">
              <a:off x="4358" y="1080"/>
              <a:ext cx="934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7" name="Text Box 50"/>
            <p:cNvSpPr txBox="1">
              <a:spLocks noChangeArrowheads="1"/>
            </p:cNvSpPr>
            <p:nvPr/>
          </p:nvSpPr>
          <p:spPr bwMode="auto">
            <a:xfrm>
              <a:off x="3648" y="8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48" name="Text Box 51"/>
            <p:cNvSpPr txBox="1">
              <a:spLocks noChangeArrowheads="1"/>
            </p:cNvSpPr>
            <p:nvPr/>
          </p:nvSpPr>
          <p:spPr bwMode="auto">
            <a:xfrm>
              <a:off x="3264" y="126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49" name="AutoShape 52"/>
            <p:cNvCxnSpPr>
              <a:cxnSpLocks noChangeAspect="1" noChangeShapeType="1"/>
              <a:stCxn id="97335" idx="6"/>
              <a:endCxn id="97344" idx="2"/>
            </p:cNvCxnSpPr>
            <p:nvPr/>
          </p:nvCxnSpPr>
          <p:spPr bwMode="auto">
            <a:xfrm>
              <a:off x="4731" y="1541"/>
              <a:ext cx="52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50" name="Oval 53"/>
            <p:cNvSpPr>
              <a:spLocks noChangeAspect="1" noChangeArrowheads="1"/>
            </p:cNvSpPr>
            <p:nvPr/>
          </p:nvSpPr>
          <p:spPr bwMode="auto">
            <a:xfrm>
              <a:off x="487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51" name="AutoShape 54"/>
            <p:cNvCxnSpPr>
              <a:cxnSpLocks noChangeAspect="1" noChangeShapeType="1"/>
              <a:stCxn id="97335" idx="5"/>
              <a:endCxn id="97350" idx="1"/>
            </p:cNvCxnSpPr>
            <p:nvPr/>
          </p:nvCxnSpPr>
          <p:spPr bwMode="auto">
            <a:xfrm>
              <a:off x="4686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713539" y="4022726"/>
            <a:ext cx="3649661" cy="2073274"/>
            <a:chOff x="6713539" y="4022726"/>
            <a:chExt cx="3649661" cy="2073274"/>
          </a:xfrm>
        </p:grpSpPr>
        <p:sp>
          <p:nvSpPr>
            <p:cNvPr id="97314" name="AutoShape 55"/>
            <p:cNvSpPr>
              <a:spLocks noChangeArrowheads="1"/>
            </p:cNvSpPr>
            <p:nvPr/>
          </p:nvSpPr>
          <p:spPr bwMode="auto">
            <a:xfrm>
              <a:off x="7215188" y="4935538"/>
              <a:ext cx="314801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15" name="AutoShape 56"/>
            <p:cNvSpPr>
              <a:spLocks noChangeArrowheads="1"/>
            </p:cNvSpPr>
            <p:nvPr/>
          </p:nvSpPr>
          <p:spPr bwMode="auto">
            <a:xfrm>
              <a:off x="7820025" y="4203700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16" name="Oval 57"/>
            <p:cNvSpPr>
              <a:spLocks noChangeAspect="1" noChangeArrowheads="1"/>
            </p:cNvSpPr>
            <p:nvPr/>
          </p:nvSpPr>
          <p:spPr bwMode="auto">
            <a:xfrm>
              <a:off x="8658226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7317" name="Oval 58"/>
            <p:cNvSpPr>
              <a:spLocks noChangeAspect="1" noChangeArrowheads="1"/>
            </p:cNvSpPr>
            <p:nvPr/>
          </p:nvSpPr>
          <p:spPr bwMode="auto">
            <a:xfrm>
              <a:off x="7437438" y="499745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7318" name="Oval 59"/>
            <p:cNvSpPr>
              <a:spLocks noChangeAspect="1" noChangeArrowheads="1"/>
            </p:cNvSpPr>
            <p:nvPr/>
          </p:nvSpPr>
          <p:spPr bwMode="auto">
            <a:xfrm>
              <a:off x="8066088" y="42656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19" name="Oval 60"/>
            <p:cNvSpPr>
              <a:spLocks noChangeAspect="1" noChangeArrowheads="1"/>
            </p:cNvSpPr>
            <p:nvPr/>
          </p:nvSpPr>
          <p:spPr bwMode="auto">
            <a:xfrm>
              <a:off x="8047038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20" name="AutoShape 61"/>
            <p:cNvCxnSpPr>
              <a:cxnSpLocks noChangeAspect="1" noChangeShapeType="1"/>
              <a:stCxn id="97318" idx="3"/>
              <a:endCxn id="97317" idx="7"/>
            </p:cNvCxnSpPr>
            <p:nvPr/>
          </p:nvCxnSpPr>
          <p:spPr bwMode="auto">
            <a:xfrm flipH="1">
              <a:off x="7750175" y="459740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1" name="AutoShape 62"/>
            <p:cNvCxnSpPr>
              <a:cxnSpLocks noChangeAspect="1" noChangeShapeType="1"/>
              <a:stCxn id="97319" idx="1"/>
              <a:endCxn id="97317" idx="5"/>
            </p:cNvCxnSpPr>
            <p:nvPr/>
          </p:nvCxnSpPr>
          <p:spPr bwMode="auto">
            <a:xfrm flipH="1" flipV="1">
              <a:off x="7750175" y="5329238"/>
              <a:ext cx="349250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2" name="AutoShape 63"/>
            <p:cNvCxnSpPr>
              <a:cxnSpLocks noChangeAspect="1" noChangeShapeType="1"/>
              <a:stCxn id="97319" idx="7"/>
              <a:endCxn id="97316" idx="3"/>
            </p:cNvCxnSpPr>
            <p:nvPr/>
          </p:nvCxnSpPr>
          <p:spPr bwMode="auto">
            <a:xfrm flipV="1">
              <a:off x="8359775" y="5329238"/>
              <a:ext cx="35083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3" name="AutoShape 64"/>
            <p:cNvCxnSpPr>
              <a:cxnSpLocks noChangeAspect="1" noChangeShapeType="1"/>
              <a:stCxn id="97318" idx="5"/>
              <a:endCxn id="97316" idx="1"/>
            </p:cNvCxnSpPr>
            <p:nvPr/>
          </p:nvCxnSpPr>
          <p:spPr bwMode="auto">
            <a:xfrm>
              <a:off x="8378825" y="4597400"/>
              <a:ext cx="331788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4" name="AutoShape 65"/>
            <p:cNvCxnSpPr>
              <a:cxnSpLocks noChangeAspect="1" noChangeShapeType="1"/>
              <a:stCxn id="97317" idx="6"/>
              <a:endCxn id="97316" idx="2"/>
            </p:cNvCxnSpPr>
            <p:nvPr/>
          </p:nvCxnSpPr>
          <p:spPr bwMode="auto">
            <a:xfrm>
              <a:off x="7821614" y="5180013"/>
              <a:ext cx="81597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25" name="Oval 66"/>
            <p:cNvSpPr>
              <a:spLocks noChangeAspect="1" noChangeArrowheads="1"/>
            </p:cNvSpPr>
            <p:nvPr/>
          </p:nvSpPr>
          <p:spPr bwMode="auto">
            <a:xfrm>
              <a:off x="9880601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26" name="AutoShape 67"/>
            <p:cNvCxnSpPr>
              <a:cxnSpLocks noChangeAspect="1" noChangeShapeType="1"/>
              <a:stCxn id="97331" idx="7"/>
              <a:endCxn id="97325" idx="3"/>
            </p:cNvCxnSpPr>
            <p:nvPr/>
          </p:nvCxnSpPr>
          <p:spPr bwMode="auto">
            <a:xfrm flipV="1">
              <a:off x="9582150" y="5329238"/>
              <a:ext cx="35083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7" name="AutoShape 68"/>
            <p:cNvCxnSpPr>
              <a:cxnSpLocks noChangeAspect="1" noChangeShapeType="1"/>
              <a:stCxn id="97325" idx="1"/>
              <a:endCxn id="97318" idx="6"/>
            </p:cNvCxnSpPr>
            <p:nvPr/>
          </p:nvCxnSpPr>
          <p:spPr bwMode="auto">
            <a:xfrm flipH="1" flipV="1">
              <a:off x="8450264" y="444817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28" name="Text Box 69"/>
            <p:cNvSpPr txBox="1">
              <a:spLocks noChangeArrowheads="1"/>
            </p:cNvSpPr>
            <p:nvPr/>
          </p:nvSpPr>
          <p:spPr bwMode="auto">
            <a:xfrm>
              <a:off x="7323139" y="40227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29" name="Text Box 70"/>
            <p:cNvSpPr txBox="1">
              <a:spLocks noChangeArrowheads="1"/>
            </p:cNvSpPr>
            <p:nvPr/>
          </p:nvSpPr>
          <p:spPr bwMode="auto">
            <a:xfrm>
              <a:off x="6713539" y="47466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30" name="AutoShape 71"/>
            <p:cNvCxnSpPr>
              <a:cxnSpLocks noChangeAspect="1" noChangeShapeType="1"/>
              <a:stCxn id="97316" idx="6"/>
              <a:endCxn id="97325" idx="2"/>
            </p:cNvCxnSpPr>
            <p:nvPr/>
          </p:nvCxnSpPr>
          <p:spPr bwMode="auto">
            <a:xfrm>
              <a:off x="9042401" y="5180013"/>
              <a:ext cx="81756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31" name="Oval 72"/>
            <p:cNvSpPr>
              <a:spLocks noChangeAspect="1" noChangeArrowheads="1"/>
            </p:cNvSpPr>
            <p:nvPr/>
          </p:nvSpPr>
          <p:spPr bwMode="auto">
            <a:xfrm>
              <a:off x="9269413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32" name="AutoShape 73"/>
            <p:cNvCxnSpPr>
              <a:cxnSpLocks noChangeAspect="1" noChangeShapeType="1"/>
              <a:stCxn id="97316" idx="5"/>
              <a:endCxn id="97331" idx="1"/>
            </p:cNvCxnSpPr>
            <p:nvPr/>
          </p:nvCxnSpPr>
          <p:spPr bwMode="auto">
            <a:xfrm>
              <a:off x="8970964" y="5329238"/>
              <a:ext cx="350837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305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6" grpId="0" animBg="1"/>
      <p:bldP spid="973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 rot="5400000">
            <a:off x="82343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09" name="AutoShape 4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10" name="AutoShape 5"/>
          <p:cNvSpPr>
            <a:spLocks noChangeArrowheads="1"/>
          </p:cNvSpPr>
          <p:nvPr/>
        </p:nvSpPr>
        <p:spPr bwMode="auto">
          <a:xfrm rot="5400000">
            <a:off x="38147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8311" name="Group 6"/>
          <p:cNvGrpSpPr>
            <a:grpSpLocks/>
          </p:cNvGrpSpPr>
          <p:nvPr/>
        </p:nvGrpSpPr>
        <p:grpSpPr bwMode="auto">
          <a:xfrm>
            <a:off x="2219326" y="1508126"/>
            <a:ext cx="3649663" cy="2073275"/>
            <a:chOff x="384" y="950"/>
            <a:chExt cx="2299" cy="1306"/>
          </a:xfrm>
        </p:grpSpPr>
        <p:sp>
          <p:nvSpPr>
            <p:cNvPr id="98391" name="AutoShape 7"/>
            <p:cNvSpPr>
              <a:spLocks noChangeArrowheads="1"/>
            </p:cNvSpPr>
            <p:nvPr/>
          </p:nvSpPr>
          <p:spPr bwMode="auto">
            <a:xfrm>
              <a:off x="700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2" name="AutoShape 8"/>
            <p:cNvSpPr>
              <a:spLocks noChangeArrowheads="1"/>
            </p:cNvSpPr>
            <p:nvPr/>
          </p:nvSpPr>
          <p:spPr bwMode="auto">
            <a:xfrm>
              <a:off x="1081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3" name="Oval 9"/>
            <p:cNvSpPr>
              <a:spLocks noChangeAspect="1" noChangeArrowheads="1"/>
            </p:cNvSpPr>
            <p:nvPr/>
          </p:nvSpPr>
          <p:spPr bwMode="auto">
            <a:xfrm>
              <a:off x="160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94" name="Oval 10"/>
            <p:cNvSpPr>
              <a:spLocks noChangeAspect="1" noChangeArrowheads="1"/>
            </p:cNvSpPr>
            <p:nvPr/>
          </p:nvSpPr>
          <p:spPr bwMode="auto">
            <a:xfrm>
              <a:off x="840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95" name="Oval 11"/>
            <p:cNvSpPr>
              <a:spLocks noChangeAspect="1" noChangeArrowheads="1"/>
            </p:cNvSpPr>
            <p:nvPr/>
          </p:nvSpPr>
          <p:spPr bwMode="auto">
            <a:xfrm>
              <a:off x="1236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96" name="Oval 12"/>
            <p:cNvSpPr>
              <a:spLocks noChangeAspect="1" noChangeArrowheads="1"/>
            </p:cNvSpPr>
            <p:nvPr/>
          </p:nvSpPr>
          <p:spPr bwMode="auto">
            <a:xfrm>
              <a:off x="122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97" name="AutoShape 13"/>
            <p:cNvCxnSpPr>
              <a:cxnSpLocks noChangeAspect="1" noChangeShapeType="1"/>
              <a:stCxn id="98395" idx="3"/>
              <a:endCxn id="98394" idx="7"/>
            </p:cNvCxnSpPr>
            <p:nvPr/>
          </p:nvCxnSpPr>
          <p:spPr bwMode="auto">
            <a:xfrm flipH="1">
              <a:off x="1037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8" name="AutoShape 14"/>
            <p:cNvCxnSpPr>
              <a:cxnSpLocks noChangeAspect="1" noChangeShapeType="1"/>
              <a:stCxn id="98396" idx="1"/>
              <a:endCxn id="98394" idx="5"/>
            </p:cNvCxnSpPr>
            <p:nvPr/>
          </p:nvCxnSpPr>
          <p:spPr bwMode="auto">
            <a:xfrm flipH="1" flipV="1">
              <a:off x="1037" y="1773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9" name="AutoShape 15"/>
            <p:cNvCxnSpPr>
              <a:cxnSpLocks noChangeAspect="1" noChangeShapeType="1"/>
              <a:stCxn id="98396" idx="7"/>
              <a:endCxn id="98393" idx="3"/>
            </p:cNvCxnSpPr>
            <p:nvPr/>
          </p:nvCxnSpPr>
          <p:spPr bwMode="auto">
            <a:xfrm flipV="1">
              <a:off x="142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0" name="AutoShape 16"/>
            <p:cNvCxnSpPr>
              <a:cxnSpLocks noChangeAspect="1" noChangeShapeType="1"/>
              <a:stCxn id="98395" idx="5"/>
              <a:endCxn id="98393" idx="1"/>
            </p:cNvCxnSpPr>
            <p:nvPr/>
          </p:nvCxnSpPr>
          <p:spPr bwMode="auto">
            <a:xfrm>
              <a:off x="1433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1" name="AutoShape 17"/>
            <p:cNvCxnSpPr>
              <a:cxnSpLocks noChangeAspect="1" noChangeShapeType="1"/>
              <a:stCxn id="98394" idx="6"/>
              <a:endCxn id="98393" idx="2"/>
            </p:cNvCxnSpPr>
            <p:nvPr/>
          </p:nvCxnSpPr>
          <p:spPr bwMode="auto">
            <a:xfrm>
              <a:off x="1082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2" name="Oval 18"/>
            <p:cNvSpPr>
              <a:spLocks noChangeAspect="1" noChangeArrowheads="1"/>
            </p:cNvSpPr>
            <p:nvPr/>
          </p:nvSpPr>
          <p:spPr bwMode="auto">
            <a:xfrm>
              <a:off x="237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403" name="AutoShape 19"/>
            <p:cNvCxnSpPr>
              <a:cxnSpLocks noChangeAspect="1" noChangeShapeType="1"/>
              <a:stCxn id="98408" idx="7"/>
              <a:endCxn id="98402" idx="3"/>
            </p:cNvCxnSpPr>
            <p:nvPr/>
          </p:nvCxnSpPr>
          <p:spPr bwMode="auto">
            <a:xfrm flipV="1">
              <a:off x="219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4" name="AutoShape 20"/>
            <p:cNvCxnSpPr>
              <a:cxnSpLocks noChangeAspect="1" noChangeShapeType="1"/>
              <a:stCxn id="98402" idx="1"/>
              <a:endCxn id="98395" idx="6"/>
            </p:cNvCxnSpPr>
            <p:nvPr/>
          </p:nvCxnSpPr>
          <p:spPr bwMode="auto">
            <a:xfrm flipH="1" flipV="1">
              <a:off x="1478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5" name="Text Box 21"/>
            <p:cNvSpPr txBox="1">
              <a:spLocks noChangeArrowheads="1"/>
            </p:cNvSpPr>
            <p:nvPr/>
          </p:nvSpPr>
          <p:spPr bwMode="auto">
            <a:xfrm>
              <a:off x="768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406" name="Text Box 22"/>
            <p:cNvSpPr txBox="1">
              <a:spLocks noChangeArrowheads="1"/>
            </p:cNvSpPr>
            <p:nvPr/>
          </p:nvSpPr>
          <p:spPr bwMode="auto">
            <a:xfrm>
              <a:off x="384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407" name="AutoShape 23"/>
            <p:cNvCxnSpPr>
              <a:cxnSpLocks noChangeAspect="1" noChangeShapeType="1"/>
              <a:stCxn id="98393" idx="6"/>
              <a:endCxn id="98402" idx="2"/>
            </p:cNvCxnSpPr>
            <p:nvPr/>
          </p:nvCxnSpPr>
          <p:spPr bwMode="auto">
            <a:xfrm>
              <a:off x="1851" y="1679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8" name="Oval 24"/>
            <p:cNvSpPr>
              <a:spLocks noChangeAspect="1" noChangeArrowheads="1"/>
            </p:cNvSpPr>
            <p:nvPr/>
          </p:nvSpPr>
          <p:spPr bwMode="auto">
            <a:xfrm>
              <a:off x="199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409" name="AutoShape 25"/>
            <p:cNvCxnSpPr>
              <a:cxnSpLocks noChangeAspect="1" noChangeShapeType="1"/>
              <a:stCxn id="98393" idx="5"/>
              <a:endCxn id="98408" idx="1"/>
            </p:cNvCxnSpPr>
            <p:nvPr/>
          </p:nvCxnSpPr>
          <p:spPr bwMode="auto">
            <a:xfrm>
              <a:off x="1806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26"/>
          <p:cNvGrpSpPr>
            <a:grpSpLocks/>
          </p:cNvGrpSpPr>
          <p:nvPr/>
        </p:nvGrpSpPr>
        <p:grpSpPr bwMode="auto">
          <a:xfrm>
            <a:off x="2219326" y="4151314"/>
            <a:ext cx="3649663" cy="2130425"/>
            <a:chOff x="438" y="2616"/>
            <a:chExt cx="2299" cy="1342"/>
          </a:xfrm>
        </p:grpSpPr>
        <p:sp>
          <p:nvSpPr>
            <p:cNvPr id="98370" name="AutoShape 27"/>
            <p:cNvSpPr>
              <a:spLocks noChangeArrowheads="1"/>
            </p:cNvSpPr>
            <p:nvPr/>
          </p:nvSpPr>
          <p:spPr bwMode="auto">
            <a:xfrm>
              <a:off x="1129" y="365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1" name="AutoShape 28"/>
            <p:cNvSpPr>
              <a:spLocks noChangeArrowheads="1"/>
            </p:cNvSpPr>
            <p:nvPr/>
          </p:nvSpPr>
          <p:spPr bwMode="auto">
            <a:xfrm>
              <a:off x="754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2" name="AutoShape 29"/>
            <p:cNvSpPr>
              <a:spLocks noChangeArrowheads="1"/>
            </p:cNvSpPr>
            <p:nvPr/>
          </p:nvSpPr>
          <p:spPr bwMode="auto">
            <a:xfrm>
              <a:off x="1135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3" name="Oval 30"/>
            <p:cNvSpPr>
              <a:spLocks noChangeAspect="1" noChangeArrowheads="1"/>
            </p:cNvSpPr>
            <p:nvPr/>
          </p:nvSpPr>
          <p:spPr bwMode="auto">
            <a:xfrm>
              <a:off x="166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74" name="Oval 31"/>
            <p:cNvSpPr>
              <a:spLocks noChangeAspect="1" noChangeArrowheads="1"/>
            </p:cNvSpPr>
            <p:nvPr/>
          </p:nvSpPr>
          <p:spPr bwMode="auto">
            <a:xfrm>
              <a:off x="894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75" name="Oval 32"/>
            <p:cNvSpPr>
              <a:spLocks noChangeAspect="1" noChangeArrowheads="1"/>
            </p:cNvSpPr>
            <p:nvPr/>
          </p:nvSpPr>
          <p:spPr bwMode="auto">
            <a:xfrm>
              <a:off x="1290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76" name="Oval 33"/>
            <p:cNvSpPr>
              <a:spLocks noChangeAspect="1" noChangeArrowheads="1"/>
            </p:cNvSpPr>
            <p:nvPr/>
          </p:nvSpPr>
          <p:spPr bwMode="auto">
            <a:xfrm>
              <a:off x="1278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77" name="AutoShape 34"/>
            <p:cNvCxnSpPr>
              <a:cxnSpLocks noChangeAspect="1" noChangeShapeType="1"/>
              <a:stCxn id="98375" idx="3"/>
              <a:endCxn id="98374" idx="7"/>
            </p:cNvCxnSpPr>
            <p:nvPr/>
          </p:nvCxnSpPr>
          <p:spPr bwMode="auto">
            <a:xfrm flipH="1">
              <a:off x="1091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8" name="AutoShape 35"/>
            <p:cNvCxnSpPr>
              <a:cxnSpLocks noChangeAspect="1" noChangeShapeType="1"/>
              <a:stCxn id="98376" idx="1"/>
              <a:endCxn id="98374" idx="5"/>
            </p:cNvCxnSpPr>
            <p:nvPr/>
          </p:nvCxnSpPr>
          <p:spPr bwMode="auto">
            <a:xfrm flipH="1" flipV="1">
              <a:off x="1091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9" name="AutoShape 36"/>
            <p:cNvCxnSpPr>
              <a:cxnSpLocks noChangeAspect="1" noChangeShapeType="1"/>
              <a:stCxn id="98376" idx="7"/>
              <a:endCxn id="98373" idx="3"/>
            </p:cNvCxnSpPr>
            <p:nvPr/>
          </p:nvCxnSpPr>
          <p:spPr bwMode="auto">
            <a:xfrm flipV="1">
              <a:off x="1475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0" name="AutoShape 37"/>
            <p:cNvCxnSpPr>
              <a:cxnSpLocks noChangeAspect="1" noChangeShapeType="1"/>
              <a:stCxn id="98375" idx="5"/>
              <a:endCxn id="98373" idx="1"/>
            </p:cNvCxnSpPr>
            <p:nvPr/>
          </p:nvCxnSpPr>
          <p:spPr bwMode="auto">
            <a:xfrm>
              <a:off x="1487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1" name="AutoShape 38"/>
            <p:cNvCxnSpPr>
              <a:cxnSpLocks noChangeAspect="1" noChangeShapeType="1"/>
              <a:stCxn id="98374" idx="6"/>
              <a:endCxn id="98373" idx="2"/>
            </p:cNvCxnSpPr>
            <p:nvPr/>
          </p:nvCxnSpPr>
          <p:spPr bwMode="auto">
            <a:xfrm>
              <a:off x="1136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2" name="Oval 39"/>
            <p:cNvSpPr>
              <a:spLocks noChangeAspect="1" noChangeArrowheads="1"/>
            </p:cNvSpPr>
            <p:nvPr/>
          </p:nvSpPr>
          <p:spPr bwMode="auto">
            <a:xfrm>
              <a:off x="243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83" name="AutoShape 40"/>
            <p:cNvCxnSpPr>
              <a:cxnSpLocks noChangeAspect="1" noChangeShapeType="1"/>
              <a:stCxn id="98388" idx="7"/>
              <a:endCxn id="98382" idx="3"/>
            </p:cNvCxnSpPr>
            <p:nvPr/>
          </p:nvCxnSpPr>
          <p:spPr bwMode="auto">
            <a:xfrm flipV="1">
              <a:off x="2245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4" name="AutoShape 41"/>
            <p:cNvCxnSpPr>
              <a:cxnSpLocks noChangeAspect="1" noChangeShapeType="1"/>
              <a:stCxn id="98382" idx="1"/>
              <a:endCxn id="98375" idx="6"/>
            </p:cNvCxnSpPr>
            <p:nvPr/>
          </p:nvCxnSpPr>
          <p:spPr bwMode="auto">
            <a:xfrm flipH="1" flipV="1">
              <a:off x="1532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5" name="Text Box 42"/>
            <p:cNvSpPr txBox="1">
              <a:spLocks noChangeArrowheads="1"/>
            </p:cNvSpPr>
            <p:nvPr/>
          </p:nvSpPr>
          <p:spPr bwMode="auto">
            <a:xfrm>
              <a:off x="822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86" name="Text Box 43"/>
            <p:cNvSpPr txBox="1">
              <a:spLocks noChangeArrowheads="1"/>
            </p:cNvSpPr>
            <p:nvPr/>
          </p:nvSpPr>
          <p:spPr bwMode="auto">
            <a:xfrm>
              <a:off x="438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87" name="AutoShape 44"/>
            <p:cNvCxnSpPr>
              <a:cxnSpLocks noChangeAspect="1" noChangeShapeType="1"/>
              <a:stCxn id="98373" idx="6"/>
              <a:endCxn id="98382" idx="2"/>
            </p:cNvCxnSpPr>
            <p:nvPr/>
          </p:nvCxnSpPr>
          <p:spPr bwMode="auto">
            <a:xfrm>
              <a:off x="1905" y="3345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8" name="Oval 45"/>
            <p:cNvSpPr>
              <a:spLocks noChangeAspect="1" noChangeArrowheads="1"/>
            </p:cNvSpPr>
            <p:nvPr/>
          </p:nvSpPr>
          <p:spPr bwMode="auto">
            <a:xfrm>
              <a:off x="2048" y="369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89" name="AutoShape 46"/>
            <p:cNvCxnSpPr>
              <a:cxnSpLocks noChangeAspect="1" noChangeShapeType="1"/>
              <a:stCxn id="98373" idx="5"/>
              <a:endCxn id="98388" idx="1"/>
            </p:cNvCxnSpPr>
            <p:nvPr/>
          </p:nvCxnSpPr>
          <p:spPr bwMode="auto">
            <a:xfrm>
              <a:off x="1860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90" name="Text Box 47"/>
            <p:cNvSpPr txBox="1">
              <a:spLocks noChangeArrowheads="1"/>
            </p:cNvSpPr>
            <p:nvPr/>
          </p:nvSpPr>
          <p:spPr bwMode="auto">
            <a:xfrm>
              <a:off x="810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3" name="Group 48"/>
          <p:cNvGrpSpPr>
            <a:grpSpLocks/>
          </p:cNvGrpSpPr>
          <p:nvPr/>
        </p:nvGrpSpPr>
        <p:grpSpPr bwMode="auto">
          <a:xfrm>
            <a:off x="6637338" y="1508126"/>
            <a:ext cx="3649662" cy="2130425"/>
            <a:chOff x="3072" y="950"/>
            <a:chExt cx="2299" cy="1342"/>
          </a:xfrm>
        </p:grpSpPr>
        <p:sp>
          <p:nvSpPr>
            <p:cNvPr id="98349" name="AutoShape 49"/>
            <p:cNvSpPr>
              <a:spLocks noChangeArrowheads="1"/>
            </p:cNvSpPr>
            <p:nvPr/>
          </p:nvSpPr>
          <p:spPr bwMode="auto">
            <a:xfrm>
              <a:off x="3763" y="198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0" name="AutoShape 50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1" name="AutoShape 51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2" name="Oval 52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53" name="Oval 53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54" name="Oval 54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55" name="Oval 55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56" name="AutoShape 56"/>
            <p:cNvCxnSpPr>
              <a:cxnSpLocks noChangeAspect="1" noChangeShapeType="1"/>
              <a:stCxn id="98354" idx="3"/>
              <a:endCxn id="9835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AutoShape 57"/>
            <p:cNvCxnSpPr>
              <a:cxnSpLocks noChangeAspect="1" noChangeShapeType="1"/>
              <a:stCxn id="98355" idx="1"/>
              <a:endCxn id="9835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AutoShape 58"/>
            <p:cNvCxnSpPr>
              <a:cxnSpLocks noChangeAspect="1" noChangeShapeType="1"/>
              <a:stCxn id="98355" idx="7"/>
              <a:endCxn id="9835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AutoShape 59"/>
            <p:cNvCxnSpPr>
              <a:cxnSpLocks noChangeAspect="1" noChangeShapeType="1"/>
              <a:stCxn id="98354" idx="5"/>
              <a:endCxn id="9835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AutoShape 60"/>
            <p:cNvCxnSpPr>
              <a:cxnSpLocks noChangeAspect="1" noChangeShapeType="1"/>
              <a:stCxn id="98353" idx="6"/>
              <a:endCxn id="9835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Oval 61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62" name="AutoShape 62"/>
            <p:cNvCxnSpPr>
              <a:cxnSpLocks noChangeAspect="1" noChangeShapeType="1"/>
              <a:stCxn id="98367" idx="7"/>
              <a:endCxn id="9836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3" name="AutoShape 63"/>
            <p:cNvCxnSpPr>
              <a:cxnSpLocks noChangeAspect="1" noChangeShapeType="1"/>
              <a:stCxn id="98361" idx="1"/>
              <a:endCxn id="9835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4" name="Text Box 64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65" name="Text Box 65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66" name="AutoShape 66"/>
            <p:cNvCxnSpPr>
              <a:cxnSpLocks noChangeAspect="1" noChangeShapeType="1"/>
              <a:stCxn id="98352" idx="6"/>
              <a:endCxn id="9836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7" name="Oval 67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68" name="AutoShape 68"/>
            <p:cNvCxnSpPr>
              <a:cxnSpLocks noChangeAspect="1" noChangeShapeType="1"/>
              <a:stCxn id="98352" idx="5"/>
              <a:endCxn id="9836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9" name="Text Box 69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4" name="Group 70"/>
          <p:cNvGrpSpPr>
            <a:grpSpLocks/>
          </p:cNvGrpSpPr>
          <p:nvPr/>
        </p:nvGrpSpPr>
        <p:grpSpPr bwMode="auto">
          <a:xfrm>
            <a:off x="6637338" y="4151314"/>
            <a:ext cx="3649662" cy="2130425"/>
            <a:chOff x="3221" y="2615"/>
            <a:chExt cx="2299" cy="1342"/>
          </a:xfrm>
        </p:grpSpPr>
        <p:sp>
          <p:nvSpPr>
            <p:cNvPr id="98328" name="AutoShape 71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29" name="AutoShape 72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0" name="AutoShape 73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1" name="Oval 74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32" name="Oval 75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33" name="Oval 76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34" name="Oval 77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35" name="AutoShape 78"/>
            <p:cNvCxnSpPr>
              <a:cxnSpLocks noChangeAspect="1" noChangeShapeType="1"/>
              <a:stCxn id="98333" idx="3"/>
              <a:endCxn id="98332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AutoShape 79"/>
            <p:cNvCxnSpPr>
              <a:cxnSpLocks noChangeAspect="1" noChangeShapeType="1"/>
              <a:stCxn id="98334" idx="1"/>
              <a:endCxn id="98332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AutoShape 80"/>
            <p:cNvCxnSpPr>
              <a:cxnSpLocks noChangeAspect="1" noChangeShapeType="1"/>
              <a:stCxn id="98334" idx="7"/>
              <a:endCxn id="98331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AutoShape 81"/>
            <p:cNvCxnSpPr>
              <a:cxnSpLocks noChangeAspect="1" noChangeShapeType="1"/>
              <a:stCxn id="98333" idx="5"/>
              <a:endCxn id="98331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9" name="AutoShape 82"/>
            <p:cNvCxnSpPr>
              <a:cxnSpLocks noChangeAspect="1" noChangeShapeType="1"/>
              <a:stCxn id="98332" idx="6"/>
              <a:endCxn id="98331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Oval 83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41" name="AutoShape 84"/>
            <p:cNvCxnSpPr>
              <a:cxnSpLocks noChangeAspect="1" noChangeShapeType="1"/>
              <a:stCxn id="98346" idx="7"/>
              <a:endCxn id="98340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AutoShape 85"/>
            <p:cNvCxnSpPr>
              <a:cxnSpLocks noChangeAspect="1" noChangeShapeType="1"/>
              <a:stCxn id="98340" idx="1"/>
              <a:endCxn id="98333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3" name="Text Box 86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44" name="Text Box 87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45" name="AutoShape 88"/>
            <p:cNvCxnSpPr>
              <a:cxnSpLocks noChangeAspect="1" noChangeShapeType="1"/>
              <a:stCxn id="98331" idx="6"/>
              <a:endCxn id="98340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Oval 89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47" name="AutoShape 90"/>
            <p:cNvCxnSpPr>
              <a:cxnSpLocks noChangeAspect="1" noChangeShapeType="1"/>
              <a:stCxn id="98331" idx="5"/>
              <a:endCxn id="98346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8" name="Text Box 91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5" name="Group 111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8316" name="Text Box 97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8317" name="Text Box 98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8318" name="Text Box 100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8319" name="Group 110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8326" name="Oval 99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8327" name="Oval 101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8320" name="Text Box 102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1"/>
                  </a:solidFill>
                  <a:ea typeface="新細明體" charset="-120"/>
                </a:rPr>
                <a:t>unexplored vertex</a:t>
              </a:r>
            </a:p>
          </p:txBody>
        </p:sp>
        <p:sp>
          <p:nvSpPr>
            <p:cNvPr id="98321" name="Text Box 103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8322" name="Group 104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8323" name="Line 105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Line 106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Line 107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4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grpSp>
        <p:nvGrpSpPr>
          <p:cNvPr id="99332" name="Group 3"/>
          <p:cNvGrpSpPr>
            <a:grpSpLocks/>
          </p:cNvGrpSpPr>
          <p:nvPr/>
        </p:nvGrpSpPr>
        <p:grpSpPr bwMode="auto">
          <a:xfrm>
            <a:off x="2133601" y="1450976"/>
            <a:ext cx="3649663" cy="2130425"/>
            <a:chOff x="3221" y="2615"/>
            <a:chExt cx="2299" cy="1342"/>
          </a:xfrm>
        </p:grpSpPr>
        <p:sp>
          <p:nvSpPr>
            <p:cNvPr id="99391" name="AutoShape 4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2" name="AutoShape 5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3" name="AutoShape 6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4" name="Oval 7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95" name="Oval 8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96" name="Oval 9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97" name="Oval 10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98" name="AutoShape 11"/>
            <p:cNvCxnSpPr>
              <a:cxnSpLocks noChangeAspect="1" noChangeShapeType="1"/>
              <a:stCxn id="99396" idx="3"/>
              <a:endCxn id="99395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99" name="AutoShape 12"/>
            <p:cNvCxnSpPr>
              <a:cxnSpLocks noChangeAspect="1" noChangeShapeType="1"/>
              <a:stCxn id="99397" idx="1"/>
              <a:endCxn id="99395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0" name="AutoShape 13"/>
            <p:cNvCxnSpPr>
              <a:cxnSpLocks noChangeAspect="1" noChangeShapeType="1"/>
              <a:stCxn id="99397" idx="7"/>
              <a:endCxn id="99394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1" name="AutoShape 14"/>
            <p:cNvCxnSpPr>
              <a:cxnSpLocks noChangeAspect="1" noChangeShapeType="1"/>
              <a:stCxn id="99396" idx="5"/>
              <a:endCxn id="99394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2" name="AutoShape 15"/>
            <p:cNvCxnSpPr>
              <a:cxnSpLocks noChangeAspect="1" noChangeShapeType="1"/>
              <a:stCxn id="99395" idx="6"/>
              <a:endCxn id="99394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3" name="Oval 16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404" name="AutoShape 17"/>
            <p:cNvCxnSpPr>
              <a:cxnSpLocks noChangeAspect="1" noChangeShapeType="1"/>
              <a:stCxn id="99409" idx="7"/>
              <a:endCxn id="99403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5" name="AutoShape 18"/>
            <p:cNvCxnSpPr>
              <a:cxnSpLocks noChangeAspect="1" noChangeShapeType="1"/>
              <a:stCxn id="99403" idx="1"/>
              <a:endCxn id="99396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6" name="Text Box 19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407" name="Text Box 20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408" name="AutoShape 21"/>
            <p:cNvCxnSpPr>
              <a:cxnSpLocks noChangeAspect="1" noChangeShapeType="1"/>
              <a:stCxn id="99394" idx="6"/>
              <a:endCxn id="99403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9" name="Oval 22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410" name="AutoShape 23"/>
            <p:cNvCxnSpPr>
              <a:cxnSpLocks noChangeAspect="1" noChangeShapeType="1"/>
              <a:stCxn id="99394" idx="5"/>
              <a:endCxn id="99409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11" name="Text Box 24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sp>
        <p:nvSpPr>
          <p:cNvPr id="99333" name="AutoShape 2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4" name="AutoShape 26"/>
          <p:cNvSpPr>
            <a:spLocks noChangeArrowheads="1"/>
          </p:cNvSpPr>
          <p:nvPr/>
        </p:nvSpPr>
        <p:spPr bwMode="auto">
          <a:xfrm rot="5400000">
            <a:off x="3730626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9335" name="Group 27"/>
          <p:cNvGrpSpPr>
            <a:grpSpLocks/>
          </p:cNvGrpSpPr>
          <p:nvPr/>
        </p:nvGrpSpPr>
        <p:grpSpPr bwMode="auto">
          <a:xfrm>
            <a:off x="2133601" y="4152901"/>
            <a:ext cx="3649663" cy="2130425"/>
            <a:chOff x="384" y="2616"/>
            <a:chExt cx="2299" cy="1342"/>
          </a:xfrm>
        </p:grpSpPr>
        <p:sp>
          <p:nvSpPr>
            <p:cNvPr id="99370" name="AutoShape 28"/>
            <p:cNvSpPr>
              <a:spLocks noChangeArrowheads="1"/>
            </p:cNvSpPr>
            <p:nvPr/>
          </p:nvSpPr>
          <p:spPr bwMode="auto">
            <a:xfrm>
              <a:off x="1075" y="365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1" name="AutoShape 29"/>
            <p:cNvSpPr>
              <a:spLocks noChangeArrowheads="1"/>
            </p:cNvSpPr>
            <p:nvPr/>
          </p:nvSpPr>
          <p:spPr bwMode="auto">
            <a:xfrm>
              <a:off x="700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2" name="AutoShape 30"/>
            <p:cNvSpPr>
              <a:spLocks noChangeArrowheads="1"/>
            </p:cNvSpPr>
            <p:nvPr/>
          </p:nvSpPr>
          <p:spPr bwMode="auto">
            <a:xfrm>
              <a:off x="1081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3" name="Oval 31"/>
            <p:cNvSpPr>
              <a:spLocks noChangeAspect="1" noChangeArrowheads="1"/>
            </p:cNvSpPr>
            <p:nvPr/>
          </p:nvSpPr>
          <p:spPr bwMode="auto">
            <a:xfrm>
              <a:off x="160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74" name="Oval 32"/>
            <p:cNvSpPr>
              <a:spLocks noChangeAspect="1" noChangeArrowheads="1"/>
            </p:cNvSpPr>
            <p:nvPr/>
          </p:nvSpPr>
          <p:spPr bwMode="auto">
            <a:xfrm>
              <a:off x="840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75" name="Oval 33"/>
            <p:cNvSpPr>
              <a:spLocks noChangeAspect="1" noChangeArrowheads="1"/>
            </p:cNvSpPr>
            <p:nvPr/>
          </p:nvSpPr>
          <p:spPr bwMode="auto">
            <a:xfrm>
              <a:off x="1236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76" name="Oval 34"/>
            <p:cNvSpPr>
              <a:spLocks noChangeAspect="1" noChangeArrowheads="1"/>
            </p:cNvSpPr>
            <p:nvPr/>
          </p:nvSpPr>
          <p:spPr bwMode="auto">
            <a:xfrm>
              <a:off x="122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77" name="AutoShape 35"/>
            <p:cNvCxnSpPr>
              <a:cxnSpLocks noChangeAspect="1" noChangeShapeType="1"/>
              <a:stCxn id="99375" idx="3"/>
              <a:endCxn id="99374" idx="7"/>
            </p:cNvCxnSpPr>
            <p:nvPr/>
          </p:nvCxnSpPr>
          <p:spPr bwMode="auto">
            <a:xfrm flipH="1">
              <a:off x="1037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8" name="AutoShape 36"/>
            <p:cNvCxnSpPr>
              <a:cxnSpLocks noChangeAspect="1" noChangeShapeType="1"/>
              <a:stCxn id="99376" idx="1"/>
              <a:endCxn id="99374" idx="5"/>
            </p:cNvCxnSpPr>
            <p:nvPr/>
          </p:nvCxnSpPr>
          <p:spPr bwMode="auto">
            <a:xfrm flipH="1" flipV="1">
              <a:off x="1037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9" name="AutoShape 37"/>
            <p:cNvCxnSpPr>
              <a:cxnSpLocks noChangeAspect="1" noChangeShapeType="1"/>
              <a:stCxn id="99376" idx="7"/>
              <a:endCxn id="99373" idx="3"/>
            </p:cNvCxnSpPr>
            <p:nvPr/>
          </p:nvCxnSpPr>
          <p:spPr bwMode="auto">
            <a:xfrm flipV="1">
              <a:off x="1421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0" name="AutoShape 38"/>
            <p:cNvCxnSpPr>
              <a:cxnSpLocks noChangeAspect="1" noChangeShapeType="1"/>
              <a:stCxn id="99375" idx="5"/>
              <a:endCxn id="99373" idx="1"/>
            </p:cNvCxnSpPr>
            <p:nvPr/>
          </p:nvCxnSpPr>
          <p:spPr bwMode="auto">
            <a:xfrm>
              <a:off x="1433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1" name="AutoShape 39"/>
            <p:cNvCxnSpPr>
              <a:cxnSpLocks noChangeAspect="1" noChangeShapeType="1"/>
              <a:stCxn id="99374" idx="6"/>
              <a:endCxn id="99373" idx="2"/>
            </p:cNvCxnSpPr>
            <p:nvPr/>
          </p:nvCxnSpPr>
          <p:spPr bwMode="auto">
            <a:xfrm>
              <a:off x="1082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2" name="Oval 40"/>
            <p:cNvSpPr>
              <a:spLocks noChangeAspect="1" noChangeArrowheads="1"/>
            </p:cNvSpPr>
            <p:nvPr/>
          </p:nvSpPr>
          <p:spPr bwMode="auto">
            <a:xfrm>
              <a:off x="237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83" name="AutoShape 41"/>
            <p:cNvCxnSpPr>
              <a:cxnSpLocks noChangeAspect="1" noChangeShapeType="1"/>
              <a:stCxn id="99388" idx="7"/>
              <a:endCxn id="99382" idx="3"/>
            </p:cNvCxnSpPr>
            <p:nvPr/>
          </p:nvCxnSpPr>
          <p:spPr bwMode="auto">
            <a:xfrm flipV="1">
              <a:off x="2191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4" name="AutoShape 42"/>
            <p:cNvCxnSpPr>
              <a:cxnSpLocks noChangeAspect="1" noChangeShapeType="1"/>
              <a:stCxn id="99382" idx="1"/>
              <a:endCxn id="99375" idx="6"/>
            </p:cNvCxnSpPr>
            <p:nvPr/>
          </p:nvCxnSpPr>
          <p:spPr bwMode="auto">
            <a:xfrm flipH="1" flipV="1">
              <a:off x="1478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5" name="Text Box 43"/>
            <p:cNvSpPr txBox="1">
              <a:spLocks noChangeArrowheads="1"/>
            </p:cNvSpPr>
            <p:nvPr/>
          </p:nvSpPr>
          <p:spPr bwMode="auto">
            <a:xfrm>
              <a:off x="768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86" name="Text Box 44"/>
            <p:cNvSpPr txBox="1">
              <a:spLocks noChangeArrowheads="1"/>
            </p:cNvSpPr>
            <p:nvPr/>
          </p:nvSpPr>
          <p:spPr bwMode="auto">
            <a:xfrm>
              <a:off x="384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87" name="AutoShape 45"/>
            <p:cNvCxnSpPr>
              <a:cxnSpLocks noChangeAspect="1" noChangeShapeType="1"/>
              <a:stCxn id="99373" idx="6"/>
              <a:endCxn id="99382" idx="2"/>
            </p:cNvCxnSpPr>
            <p:nvPr/>
          </p:nvCxnSpPr>
          <p:spPr bwMode="auto">
            <a:xfrm>
              <a:off x="1851" y="334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8" name="Oval 46"/>
            <p:cNvSpPr>
              <a:spLocks noChangeAspect="1" noChangeArrowheads="1"/>
            </p:cNvSpPr>
            <p:nvPr/>
          </p:nvSpPr>
          <p:spPr bwMode="auto">
            <a:xfrm>
              <a:off x="199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89" name="AutoShape 47"/>
            <p:cNvCxnSpPr>
              <a:cxnSpLocks noChangeAspect="1" noChangeShapeType="1"/>
              <a:stCxn id="99373" idx="5"/>
              <a:endCxn id="99388" idx="1"/>
            </p:cNvCxnSpPr>
            <p:nvPr/>
          </p:nvCxnSpPr>
          <p:spPr bwMode="auto">
            <a:xfrm>
              <a:off x="1806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90" name="Text Box 48"/>
            <p:cNvSpPr txBox="1">
              <a:spLocks noChangeArrowheads="1"/>
            </p:cNvSpPr>
            <p:nvPr/>
          </p:nvSpPr>
          <p:spPr bwMode="auto">
            <a:xfrm>
              <a:off x="756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0651" y="1450976"/>
            <a:ext cx="3649663" cy="2130424"/>
            <a:chOff x="6470651" y="1450976"/>
            <a:chExt cx="3649663" cy="2130424"/>
          </a:xfrm>
        </p:grpSpPr>
        <p:sp>
          <p:nvSpPr>
            <p:cNvPr id="99336" name="AutoShape 49"/>
            <p:cNvSpPr>
              <a:spLocks noChangeArrowheads="1"/>
            </p:cNvSpPr>
            <p:nvPr/>
          </p:nvSpPr>
          <p:spPr bwMode="auto">
            <a:xfrm>
              <a:off x="7567613" y="30924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7" name="AutoShape 50"/>
            <p:cNvSpPr>
              <a:spLocks noChangeArrowheads="1"/>
            </p:cNvSpPr>
            <p:nvPr/>
          </p:nvSpPr>
          <p:spPr bwMode="auto">
            <a:xfrm>
              <a:off x="6972301" y="23637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8" name="AutoShape 51"/>
            <p:cNvSpPr>
              <a:spLocks noChangeArrowheads="1"/>
            </p:cNvSpPr>
            <p:nvPr/>
          </p:nvSpPr>
          <p:spPr bwMode="auto">
            <a:xfrm>
              <a:off x="7577139" y="16319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9" name="Oval 52"/>
            <p:cNvSpPr>
              <a:spLocks noChangeAspect="1" noChangeArrowheads="1"/>
            </p:cNvSpPr>
            <p:nvPr/>
          </p:nvSpPr>
          <p:spPr bwMode="auto">
            <a:xfrm>
              <a:off x="8415338" y="2425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40" name="Oval 53"/>
            <p:cNvSpPr>
              <a:spLocks noChangeAspect="1" noChangeArrowheads="1"/>
            </p:cNvSpPr>
            <p:nvPr/>
          </p:nvSpPr>
          <p:spPr bwMode="auto">
            <a:xfrm>
              <a:off x="7194551" y="24257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41" name="Oval 54"/>
            <p:cNvSpPr>
              <a:spLocks noChangeAspect="1" noChangeArrowheads="1"/>
            </p:cNvSpPr>
            <p:nvPr/>
          </p:nvSpPr>
          <p:spPr bwMode="auto">
            <a:xfrm>
              <a:off x="7823201" y="16938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42" name="Oval 55"/>
            <p:cNvSpPr>
              <a:spLocks noChangeAspect="1" noChangeArrowheads="1"/>
            </p:cNvSpPr>
            <p:nvPr/>
          </p:nvSpPr>
          <p:spPr bwMode="auto">
            <a:xfrm>
              <a:off x="7804151" y="31575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43" name="AutoShape 56"/>
            <p:cNvCxnSpPr>
              <a:cxnSpLocks noChangeAspect="1" noChangeShapeType="1"/>
              <a:stCxn id="99341" idx="3"/>
              <a:endCxn id="99340" idx="7"/>
            </p:cNvCxnSpPr>
            <p:nvPr/>
          </p:nvCxnSpPr>
          <p:spPr bwMode="auto">
            <a:xfrm flipH="1">
              <a:off x="7507288" y="20256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4" name="AutoShape 57"/>
            <p:cNvCxnSpPr>
              <a:cxnSpLocks noChangeAspect="1" noChangeShapeType="1"/>
              <a:stCxn id="99342" idx="1"/>
              <a:endCxn id="99340" idx="5"/>
            </p:cNvCxnSpPr>
            <p:nvPr/>
          </p:nvCxnSpPr>
          <p:spPr bwMode="auto">
            <a:xfrm flipH="1" flipV="1">
              <a:off x="7507288" y="27574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5" name="AutoShape 58"/>
            <p:cNvCxnSpPr>
              <a:cxnSpLocks noChangeAspect="1" noChangeShapeType="1"/>
              <a:stCxn id="99342" idx="7"/>
              <a:endCxn id="99339" idx="3"/>
            </p:cNvCxnSpPr>
            <p:nvPr/>
          </p:nvCxnSpPr>
          <p:spPr bwMode="auto">
            <a:xfrm flipV="1">
              <a:off x="8116889" y="27574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6" name="AutoShape 59"/>
            <p:cNvCxnSpPr>
              <a:cxnSpLocks noChangeAspect="1" noChangeShapeType="1"/>
              <a:stCxn id="99341" idx="5"/>
              <a:endCxn id="99339" idx="1"/>
            </p:cNvCxnSpPr>
            <p:nvPr/>
          </p:nvCxnSpPr>
          <p:spPr bwMode="auto">
            <a:xfrm>
              <a:off x="8135939" y="20256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7" name="AutoShape 60"/>
            <p:cNvCxnSpPr>
              <a:cxnSpLocks noChangeAspect="1" noChangeShapeType="1"/>
              <a:stCxn id="99340" idx="6"/>
              <a:endCxn id="99339" idx="2"/>
            </p:cNvCxnSpPr>
            <p:nvPr/>
          </p:nvCxnSpPr>
          <p:spPr bwMode="auto">
            <a:xfrm>
              <a:off x="7578726" y="26082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48" name="Oval 61"/>
            <p:cNvSpPr>
              <a:spLocks noChangeAspect="1" noChangeArrowheads="1"/>
            </p:cNvSpPr>
            <p:nvPr/>
          </p:nvSpPr>
          <p:spPr bwMode="auto">
            <a:xfrm>
              <a:off x="9637713" y="2425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49" name="AutoShape 62"/>
            <p:cNvCxnSpPr>
              <a:cxnSpLocks noChangeAspect="1" noChangeShapeType="1"/>
              <a:stCxn id="99354" idx="7"/>
              <a:endCxn id="99348" idx="3"/>
            </p:cNvCxnSpPr>
            <p:nvPr/>
          </p:nvCxnSpPr>
          <p:spPr bwMode="auto">
            <a:xfrm flipV="1">
              <a:off x="9339264" y="27574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50" name="AutoShape 63"/>
            <p:cNvCxnSpPr>
              <a:cxnSpLocks noChangeAspect="1" noChangeShapeType="1"/>
              <a:stCxn id="99348" idx="1"/>
              <a:endCxn id="99341" idx="6"/>
            </p:cNvCxnSpPr>
            <p:nvPr/>
          </p:nvCxnSpPr>
          <p:spPr bwMode="auto">
            <a:xfrm flipH="1" flipV="1">
              <a:off x="8207376" y="18764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1" name="Text Box 64"/>
            <p:cNvSpPr txBox="1">
              <a:spLocks noChangeArrowheads="1"/>
            </p:cNvSpPr>
            <p:nvPr/>
          </p:nvSpPr>
          <p:spPr bwMode="auto">
            <a:xfrm>
              <a:off x="7080251" y="14509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52" name="Text Box 65"/>
            <p:cNvSpPr txBox="1">
              <a:spLocks noChangeArrowheads="1"/>
            </p:cNvSpPr>
            <p:nvPr/>
          </p:nvSpPr>
          <p:spPr bwMode="auto">
            <a:xfrm>
              <a:off x="6470651" y="21748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53" name="AutoShape 66"/>
            <p:cNvCxnSpPr>
              <a:cxnSpLocks noChangeAspect="1" noChangeShapeType="1"/>
              <a:stCxn id="99339" idx="6"/>
              <a:endCxn id="99348" idx="2"/>
            </p:cNvCxnSpPr>
            <p:nvPr/>
          </p:nvCxnSpPr>
          <p:spPr bwMode="auto">
            <a:xfrm>
              <a:off x="8799513" y="26082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4" name="Oval 67"/>
            <p:cNvSpPr>
              <a:spLocks noChangeAspect="1" noChangeArrowheads="1"/>
            </p:cNvSpPr>
            <p:nvPr/>
          </p:nvSpPr>
          <p:spPr bwMode="auto">
            <a:xfrm>
              <a:off x="9026526" y="31575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55" name="AutoShape 68"/>
            <p:cNvCxnSpPr>
              <a:cxnSpLocks noChangeAspect="1" noChangeShapeType="1"/>
              <a:stCxn id="99339" idx="5"/>
              <a:endCxn id="99354" idx="1"/>
            </p:cNvCxnSpPr>
            <p:nvPr/>
          </p:nvCxnSpPr>
          <p:spPr bwMode="auto">
            <a:xfrm>
              <a:off x="8728075" y="27574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6" name="Text Box 69"/>
            <p:cNvSpPr txBox="1">
              <a:spLocks noChangeArrowheads="1"/>
            </p:cNvSpPr>
            <p:nvPr/>
          </p:nvSpPr>
          <p:spPr bwMode="auto">
            <a:xfrm>
              <a:off x="7061201" y="28892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9357" name="Group 70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9358" name="Text Box 71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4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9359" name="Text Box 72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9360" name="Text Box 73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9361" name="Group 74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9368" name="Oval 75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9369" name="Oval 76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9362" name="Text Box 77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1"/>
                  </a:solidFill>
                  <a:ea typeface="新細明體" charset="-120"/>
                </a:rPr>
                <a:t>unexplored vertex</a:t>
              </a:r>
            </a:p>
          </p:txBody>
        </p:sp>
        <p:sp>
          <p:nvSpPr>
            <p:cNvPr id="99363" name="Text Box 78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9364" name="Group 79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9365" name="Line 80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6" name="Line 81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Line 82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6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BFS Algorithm</a:t>
            </a:r>
            <a:endParaRPr lang="en-US" altLang="zh-TW" dirty="0" smtClean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BFS of the following graph, start from vertex A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 and note the level they are in</a:t>
            </a:r>
          </a:p>
          <a:p>
            <a:pPr lvl="1"/>
            <a:r>
              <a:rPr lang="en-US" altLang="zh-TW" dirty="0" smtClean="0"/>
              <a:t>Label edges  as discovery or cross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89474" y="4506913"/>
            <a:ext cx="2809874" cy="1830387"/>
            <a:chOff x="2667001" y="3732213"/>
            <a:chExt cx="2809874" cy="1830387"/>
          </a:xfrm>
        </p:grpSpPr>
        <p:sp>
          <p:nvSpPr>
            <p:cNvPr id="10138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138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138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138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1385" name="AutoShape 8"/>
            <p:cNvCxnSpPr>
              <a:cxnSpLocks noChangeAspect="1" noChangeShapeType="1"/>
              <a:stCxn id="101383" idx="3"/>
              <a:endCxn id="10138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6" name="AutoShape 9"/>
            <p:cNvCxnSpPr>
              <a:cxnSpLocks noChangeAspect="1" noChangeShapeType="1"/>
              <a:stCxn id="101384" idx="1"/>
              <a:endCxn id="10138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7" name="AutoShape 10"/>
            <p:cNvCxnSpPr>
              <a:cxnSpLocks noChangeAspect="1" noChangeShapeType="1"/>
              <a:stCxn id="101384" idx="7"/>
              <a:endCxn id="10138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8" name="AutoShape 11"/>
            <p:cNvCxnSpPr>
              <a:cxnSpLocks noChangeAspect="1" noChangeShapeType="1"/>
              <a:stCxn id="101383" idx="5"/>
              <a:endCxn id="101381" idx="1"/>
            </p:cNvCxnSpPr>
            <p:nvPr/>
          </p:nvCxnSpPr>
          <p:spPr bwMode="auto">
            <a:xfrm>
              <a:off x="3608389" y="40544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9" name="AutoShape 12"/>
            <p:cNvCxnSpPr>
              <a:cxnSpLocks noChangeAspect="1" noChangeShapeType="1"/>
              <a:stCxn id="101382" idx="6"/>
              <a:endCxn id="101381" idx="2"/>
            </p:cNvCxnSpPr>
            <p:nvPr/>
          </p:nvCxnSpPr>
          <p:spPr bwMode="auto">
            <a:xfrm>
              <a:off x="3041651" y="46466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1391" name="AutoShape 14"/>
            <p:cNvCxnSpPr>
              <a:cxnSpLocks noChangeAspect="1" noChangeShapeType="1"/>
              <a:stCxn id="101394" idx="7"/>
              <a:endCxn id="10139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AutoShape 15"/>
            <p:cNvCxnSpPr>
              <a:cxnSpLocks noChangeAspect="1" noChangeShapeType="1"/>
              <a:stCxn id="101390" idx="1"/>
              <a:endCxn id="10138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AutoShape 16"/>
            <p:cNvCxnSpPr>
              <a:cxnSpLocks noChangeAspect="1" noChangeShapeType="1"/>
              <a:stCxn id="101381" idx="6"/>
              <a:endCxn id="10139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1395" name="AutoShape 18"/>
            <p:cNvCxnSpPr>
              <a:cxnSpLocks noChangeAspect="1" noChangeShapeType="1"/>
              <a:stCxn id="101381" idx="5"/>
              <a:endCxn id="10139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77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273677" cy="460851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: connected component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BFS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BFS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 form a spanning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3</a:t>
                </a:r>
              </a:p>
              <a:p>
                <a:pPr lvl="1"/>
                <a:r>
                  <a:rPr lang="en-US" altLang="zh-TW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The path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has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 </a:t>
                </a:r>
              </a:p>
              <a:p>
                <a:pPr lvl="2"/>
                <a:r>
                  <a:rPr lang="en-US" altLang="zh-TW" dirty="0" smtClean="0"/>
                  <a:t>Every path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has 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273677" cy="4608514"/>
              </a:xfrm>
              <a:blipFill rotWithShape="0">
                <a:blip r:embed="rId2"/>
                <a:stretch>
                  <a:fillRect l="-1618" t="-1720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470651" y="4041776"/>
            <a:ext cx="3649663" cy="2130424"/>
            <a:chOff x="6470651" y="4041776"/>
            <a:chExt cx="3649663" cy="2130424"/>
          </a:xfrm>
        </p:grpSpPr>
        <p:sp>
          <p:nvSpPr>
            <p:cNvPr id="102405" name="AutoShape 4"/>
            <p:cNvSpPr>
              <a:spLocks noChangeArrowheads="1"/>
            </p:cNvSpPr>
            <p:nvPr/>
          </p:nvSpPr>
          <p:spPr bwMode="auto">
            <a:xfrm>
              <a:off x="7567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>
              <a:off x="6972301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>
              <a:off x="7577139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8" name="Oval 7"/>
            <p:cNvSpPr>
              <a:spLocks noChangeAspect="1" noChangeArrowheads="1"/>
            </p:cNvSpPr>
            <p:nvPr/>
          </p:nvSpPr>
          <p:spPr bwMode="auto">
            <a:xfrm>
              <a:off x="8415338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09" name="Oval 8"/>
            <p:cNvSpPr>
              <a:spLocks noChangeAspect="1" noChangeArrowheads="1"/>
            </p:cNvSpPr>
            <p:nvPr/>
          </p:nvSpPr>
          <p:spPr bwMode="auto">
            <a:xfrm>
              <a:off x="7194551" y="50165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10" name="Oval 9"/>
            <p:cNvSpPr>
              <a:spLocks noChangeAspect="1" noChangeArrowheads="1"/>
            </p:cNvSpPr>
            <p:nvPr/>
          </p:nvSpPr>
          <p:spPr bwMode="auto">
            <a:xfrm>
              <a:off x="7823201" y="42846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2411" name="Oval 10"/>
            <p:cNvSpPr>
              <a:spLocks noChangeAspect="1" noChangeArrowheads="1"/>
            </p:cNvSpPr>
            <p:nvPr/>
          </p:nvSpPr>
          <p:spPr bwMode="auto">
            <a:xfrm>
              <a:off x="7804151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12" name="AutoShape 11"/>
            <p:cNvCxnSpPr>
              <a:cxnSpLocks noChangeAspect="1" noChangeShapeType="1"/>
              <a:stCxn id="102410" idx="3"/>
              <a:endCxn id="102409" idx="7"/>
            </p:cNvCxnSpPr>
            <p:nvPr/>
          </p:nvCxnSpPr>
          <p:spPr bwMode="auto">
            <a:xfrm flipH="1">
              <a:off x="7507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3" name="AutoShape 12"/>
            <p:cNvCxnSpPr>
              <a:cxnSpLocks noChangeAspect="1" noChangeShapeType="1"/>
              <a:stCxn id="102411" idx="1"/>
              <a:endCxn id="102409" idx="5"/>
            </p:cNvCxnSpPr>
            <p:nvPr/>
          </p:nvCxnSpPr>
          <p:spPr bwMode="auto">
            <a:xfrm flipH="1" flipV="1">
              <a:off x="7507288" y="53482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4" name="AutoShape 13"/>
            <p:cNvCxnSpPr>
              <a:cxnSpLocks noChangeAspect="1" noChangeShapeType="1"/>
              <a:stCxn id="102411" idx="7"/>
              <a:endCxn id="102408" idx="3"/>
            </p:cNvCxnSpPr>
            <p:nvPr/>
          </p:nvCxnSpPr>
          <p:spPr bwMode="auto">
            <a:xfrm flipV="1">
              <a:off x="8116889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5" name="AutoShape 14"/>
            <p:cNvCxnSpPr>
              <a:cxnSpLocks noChangeAspect="1" noChangeShapeType="1"/>
              <a:stCxn id="102410" idx="5"/>
              <a:endCxn id="102408" idx="1"/>
            </p:cNvCxnSpPr>
            <p:nvPr/>
          </p:nvCxnSpPr>
          <p:spPr bwMode="auto">
            <a:xfrm>
              <a:off x="8135939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6" name="AutoShape 15"/>
            <p:cNvCxnSpPr>
              <a:cxnSpLocks noChangeAspect="1" noChangeShapeType="1"/>
              <a:stCxn id="102409" idx="6"/>
              <a:endCxn id="102408" idx="2"/>
            </p:cNvCxnSpPr>
            <p:nvPr/>
          </p:nvCxnSpPr>
          <p:spPr bwMode="auto">
            <a:xfrm>
              <a:off x="7578726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17" name="Oval 16"/>
            <p:cNvSpPr>
              <a:spLocks noChangeAspect="1" noChangeArrowheads="1"/>
            </p:cNvSpPr>
            <p:nvPr/>
          </p:nvSpPr>
          <p:spPr bwMode="auto">
            <a:xfrm>
              <a:off x="9637713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18" name="AutoShape 17"/>
            <p:cNvCxnSpPr>
              <a:cxnSpLocks noChangeAspect="1" noChangeShapeType="1"/>
              <a:stCxn id="102423" idx="7"/>
              <a:endCxn id="102417" idx="3"/>
            </p:cNvCxnSpPr>
            <p:nvPr/>
          </p:nvCxnSpPr>
          <p:spPr bwMode="auto">
            <a:xfrm flipV="1">
              <a:off x="9339264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9" name="AutoShape 18"/>
            <p:cNvCxnSpPr>
              <a:cxnSpLocks noChangeAspect="1" noChangeShapeType="1"/>
              <a:stCxn id="102417" idx="1"/>
              <a:endCxn id="102410" idx="6"/>
            </p:cNvCxnSpPr>
            <p:nvPr/>
          </p:nvCxnSpPr>
          <p:spPr bwMode="auto">
            <a:xfrm flipH="1" flipV="1">
              <a:off x="8207376" y="44672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0" name="Text Box 19"/>
            <p:cNvSpPr txBox="1">
              <a:spLocks noChangeArrowheads="1"/>
            </p:cNvSpPr>
            <p:nvPr/>
          </p:nvSpPr>
          <p:spPr bwMode="auto">
            <a:xfrm>
              <a:off x="7080251" y="40417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2421" name="Text Box 20"/>
            <p:cNvSpPr txBox="1">
              <a:spLocks noChangeArrowheads="1"/>
            </p:cNvSpPr>
            <p:nvPr/>
          </p:nvSpPr>
          <p:spPr bwMode="auto">
            <a:xfrm>
              <a:off x="6470651" y="47656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2422" name="AutoShape 21"/>
            <p:cNvCxnSpPr>
              <a:cxnSpLocks noChangeAspect="1" noChangeShapeType="1"/>
              <a:stCxn id="102408" idx="6"/>
              <a:endCxn id="102417" idx="2"/>
            </p:cNvCxnSpPr>
            <p:nvPr/>
          </p:nvCxnSpPr>
          <p:spPr bwMode="auto">
            <a:xfrm>
              <a:off x="8799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3" name="Oval 22"/>
            <p:cNvSpPr>
              <a:spLocks noChangeAspect="1" noChangeArrowheads="1"/>
            </p:cNvSpPr>
            <p:nvPr/>
          </p:nvSpPr>
          <p:spPr bwMode="auto">
            <a:xfrm>
              <a:off x="9026526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24" name="AutoShape 23"/>
            <p:cNvCxnSpPr>
              <a:cxnSpLocks noChangeAspect="1" noChangeShapeType="1"/>
              <a:stCxn id="102408" idx="5"/>
              <a:endCxn id="102423" idx="1"/>
            </p:cNvCxnSpPr>
            <p:nvPr/>
          </p:nvCxnSpPr>
          <p:spPr bwMode="auto">
            <a:xfrm>
              <a:off x="8728075" y="53482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5" name="Text Box 24"/>
            <p:cNvSpPr txBox="1">
              <a:spLocks noChangeArrowheads="1"/>
            </p:cNvSpPr>
            <p:nvPr/>
          </p:nvSpPr>
          <p:spPr bwMode="auto">
            <a:xfrm>
              <a:off x="7061201" y="54800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72326" y="1674813"/>
            <a:ext cx="2809874" cy="1830387"/>
            <a:chOff x="7172326" y="1674813"/>
            <a:chExt cx="2809874" cy="1830387"/>
          </a:xfrm>
        </p:grpSpPr>
        <p:sp>
          <p:nvSpPr>
            <p:cNvPr id="102426" name="Oval 25"/>
            <p:cNvSpPr>
              <a:spLocks noChangeAspect="1" noChangeArrowheads="1"/>
            </p:cNvSpPr>
            <p:nvPr/>
          </p:nvSpPr>
          <p:spPr bwMode="auto">
            <a:xfrm>
              <a:off x="8393113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27" name="Oval 26"/>
            <p:cNvSpPr>
              <a:spLocks noChangeAspect="1" noChangeArrowheads="1"/>
            </p:cNvSpPr>
            <p:nvPr/>
          </p:nvSpPr>
          <p:spPr bwMode="auto">
            <a:xfrm>
              <a:off x="7172326" y="24066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28" name="Oval 27"/>
            <p:cNvSpPr>
              <a:spLocks noChangeAspect="1" noChangeArrowheads="1"/>
            </p:cNvSpPr>
            <p:nvPr/>
          </p:nvSpPr>
          <p:spPr bwMode="auto">
            <a:xfrm>
              <a:off x="7800976" y="16748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102429" name="Oval 28"/>
            <p:cNvSpPr>
              <a:spLocks noChangeAspect="1" noChangeArrowheads="1"/>
            </p:cNvSpPr>
            <p:nvPr/>
          </p:nvSpPr>
          <p:spPr bwMode="auto">
            <a:xfrm>
              <a:off x="7781926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30" name="AutoShape 29"/>
            <p:cNvCxnSpPr>
              <a:cxnSpLocks noChangeAspect="1" noChangeShapeType="1"/>
              <a:stCxn id="102428" idx="3"/>
              <a:endCxn id="102427" idx="7"/>
            </p:cNvCxnSpPr>
            <p:nvPr/>
          </p:nvCxnSpPr>
          <p:spPr bwMode="auto">
            <a:xfrm flipH="1">
              <a:off x="7485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1" name="AutoShape 30"/>
            <p:cNvCxnSpPr>
              <a:cxnSpLocks noChangeAspect="1" noChangeShapeType="1"/>
              <a:stCxn id="102429" idx="1"/>
              <a:endCxn id="102427" idx="5"/>
            </p:cNvCxnSpPr>
            <p:nvPr/>
          </p:nvCxnSpPr>
          <p:spPr bwMode="auto">
            <a:xfrm flipH="1" flipV="1">
              <a:off x="7485063" y="27289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2" name="AutoShape 31"/>
            <p:cNvCxnSpPr>
              <a:cxnSpLocks noChangeAspect="1" noChangeShapeType="1"/>
              <a:stCxn id="102429" idx="7"/>
              <a:endCxn id="102426" idx="3"/>
            </p:cNvCxnSpPr>
            <p:nvPr/>
          </p:nvCxnSpPr>
          <p:spPr bwMode="auto">
            <a:xfrm flipV="1">
              <a:off x="8094664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3" name="AutoShape 32"/>
            <p:cNvCxnSpPr>
              <a:cxnSpLocks noChangeAspect="1" noChangeShapeType="1"/>
              <a:stCxn id="102428" idx="5"/>
              <a:endCxn id="102426" idx="1"/>
            </p:cNvCxnSpPr>
            <p:nvPr/>
          </p:nvCxnSpPr>
          <p:spPr bwMode="auto">
            <a:xfrm>
              <a:off x="8113714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4" name="AutoShape 33"/>
            <p:cNvCxnSpPr>
              <a:cxnSpLocks noChangeAspect="1" noChangeShapeType="1"/>
              <a:stCxn id="102427" idx="6"/>
              <a:endCxn id="102426" idx="2"/>
            </p:cNvCxnSpPr>
            <p:nvPr/>
          </p:nvCxnSpPr>
          <p:spPr bwMode="auto">
            <a:xfrm>
              <a:off x="7546976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5" name="Oval 34"/>
            <p:cNvSpPr>
              <a:spLocks noChangeAspect="1" noChangeArrowheads="1"/>
            </p:cNvSpPr>
            <p:nvPr/>
          </p:nvSpPr>
          <p:spPr bwMode="auto">
            <a:xfrm>
              <a:off x="9615488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36" name="AutoShape 35"/>
            <p:cNvCxnSpPr>
              <a:cxnSpLocks noChangeAspect="1" noChangeShapeType="1"/>
              <a:stCxn id="102439" idx="7"/>
              <a:endCxn id="102435" idx="3"/>
            </p:cNvCxnSpPr>
            <p:nvPr/>
          </p:nvCxnSpPr>
          <p:spPr bwMode="auto">
            <a:xfrm flipV="1">
              <a:off x="9317039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7" name="AutoShape 36"/>
            <p:cNvCxnSpPr>
              <a:cxnSpLocks noChangeAspect="1" noChangeShapeType="1"/>
              <a:stCxn id="102435" idx="1"/>
              <a:endCxn id="102428" idx="6"/>
            </p:cNvCxnSpPr>
            <p:nvPr/>
          </p:nvCxnSpPr>
          <p:spPr bwMode="auto">
            <a:xfrm flipH="1" flipV="1">
              <a:off x="8175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8" name="AutoShape 37"/>
            <p:cNvCxnSpPr>
              <a:cxnSpLocks noChangeAspect="1" noChangeShapeType="1"/>
              <a:stCxn id="102426" idx="6"/>
              <a:endCxn id="102435" idx="2"/>
            </p:cNvCxnSpPr>
            <p:nvPr/>
          </p:nvCxnSpPr>
          <p:spPr bwMode="auto">
            <a:xfrm>
              <a:off x="8767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9" name="Oval 38"/>
            <p:cNvSpPr>
              <a:spLocks noChangeAspect="1" noChangeArrowheads="1"/>
            </p:cNvSpPr>
            <p:nvPr/>
          </p:nvSpPr>
          <p:spPr bwMode="auto">
            <a:xfrm>
              <a:off x="9004301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40" name="AutoShape 39"/>
            <p:cNvCxnSpPr>
              <a:cxnSpLocks noChangeAspect="1" noChangeShapeType="1"/>
              <a:stCxn id="102426" idx="5"/>
              <a:endCxn id="102439" idx="1"/>
            </p:cNvCxnSpPr>
            <p:nvPr/>
          </p:nvCxnSpPr>
          <p:spPr bwMode="auto">
            <a:xfrm>
              <a:off x="8705850" y="27289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3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Setting/getting a vertex/edge label takes O(1) time</a:t>
                </a:r>
              </a:p>
              <a:p>
                <a:r>
                  <a:rPr lang="en-US" altLang="zh-TW" dirty="0" smtClean="0"/>
                  <a:t>Each vertex is labeled twice 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UNEXPLORED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VISITED</a:t>
                </a:r>
              </a:p>
              <a:p>
                <a:r>
                  <a:rPr lang="en-US" altLang="zh-TW" dirty="0" smtClean="0"/>
                  <a:t>Each edge is labeled twice</a:t>
                </a:r>
              </a:p>
              <a:p>
                <a:pPr lvl="1"/>
                <a:r>
                  <a:rPr lang="en-US" altLang="zh-TW" dirty="0" smtClean="0"/>
                  <a:t>once as UNEXPLORED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DISCOVERY </a:t>
                </a:r>
                <a:r>
                  <a:rPr lang="en-US" altLang="zh-TW" dirty="0" smtClean="0"/>
                  <a:t>or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CROSS</a:t>
                </a:r>
              </a:p>
              <a:p>
                <a:r>
                  <a:rPr lang="en-US" altLang="zh-TW" dirty="0" smtClean="0"/>
                  <a:t>Each vertex is inserted once into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outgoing</m:t>
                    </m:r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BFS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  <a:blipFill rotWithShape="0">
                <a:blip r:embed="rId2"/>
                <a:stretch>
                  <a:fillRect l="-862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Using the template method pattern, we can specialize the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to solve the following problems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Compute the connected components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 a spanning forest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Find a simple cycle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or report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forest</a:t>
                </a:r>
              </a:p>
              <a:p>
                <a:pPr lvl="1"/>
                <a:r>
                  <a:rPr lang="en-US" altLang="zh-TW" dirty="0" smtClean="0"/>
                  <a:t>Given two vertices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find a path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between them with the minimum number of edges, or report that no such path exists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Depth-first search (DFS) </a:t>
                </a:r>
                <a:r>
                  <a:rPr lang="en-US" altLang="zh-TW" dirty="0" smtClean="0"/>
                  <a:t>is a general technique for traversing a graph</a:t>
                </a:r>
              </a:p>
              <a:p>
                <a:r>
                  <a:rPr lang="en-US" altLang="zh-TW" dirty="0" smtClean="0"/>
                  <a:t>A DFS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DFS on a graph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altLang="zh-TW" dirty="0" smtClean="0"/>
                  <a:t>DFS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between two given vertices</a:t>
                </a:r>
              </a:p>
              <a:p>
                <a:pPr lvl="1"/>
                <a:r>
                  <a:rPr lang="en-US" altLang="zh-TW" dirty="0" smtClean="0"/>
                  <a:t>Find a cycle in the graph</a:t>
                </a:r>
              </a:p>
              <a:p>
                <a:r>
                  <a:rPr lang="en-US" altLang="zh-TW" dirty="0" smtClean="0"/>
                  <a:t>Depth-first search is to graphs as what Euler tour is to binary trees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806" name="Picture 5" descr="j0235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98" y="618518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DFS vs. BFS</a:t>
            </a:r>
          </a:p>
        </p:txBody>
      </p:sp>
      <p:grpSp>
        <p:nvGrpSpPr>
          <p:cNvPr id="106500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106540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1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2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3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44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45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46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47" name="AutoShape 11"/>
            <p:cNvCxnSpPr>
              <a:cxnSpLocks noChangeAspect="1" noChangeShapeType="1"/>
              <a:stCxn id="106545" idx="3"/>
              <a:endCxn id="106544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8" name="AutoShape 12"/>
            <p:cNvCxnSpPr>
              <a:cxnSpLocks noChangeAspect="1" noChangeShapeType="1"/>
              <a:stCxn id="106546" idx="1"/>
              <a:endCxn id="106544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9" name="AutoShape 13"/>
            <p:cNvCxnSpPr>
              <a:cxnSpLocks noChangeAspect="1" noChangeShapeType="1"/>
              <a:stCxn id="106546" idx="7"/>
              <a:endCxn id="106543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0" name="AutoShape 14"/>
            <p:cNvCxnSpPr>
              <a:cxnSpLocks noChangeAspect="1" noChangeShapeType="1"/>
              <a:stCxn id="106545" idx="5"/>
              <a:endCxn id="106543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1" name="AutoShape 15"/>
            <p:cNvCxnSpPr>
              <a:cxnSpLocks noChangeAspect="1" noChangeShapeType="1"/>
              <a:stCxn id="106544" idx="6"/>
              <a:endCxn id="106543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2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53" name="AutoShape 17"/>
            <p:cNvCxnSpPr>
              <a:cxnSpLocks noChangeAspect="1" noChangeShapeType="1"/>
              <a:stCxn id="106558" idx="7"/>
              <a:endCxn id="106552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4" name="AutoShape 18"/>
            <p:cNvCxnSpPr>
              <a:cxnSpLocks noChangeAspect="1" noChangeShapeType="1"/>
              <a:stCxn id="106552" idx="1"/>
              <a:endCxn id="106545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5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6556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6557" name="AutoShape 21"/>
            <p:cNvCxnSpPr>
              <a:cxnSpLocks noChangeAspect="1" noChangeShapeType="1"/>
              <a:stCxn id="106543" idx="6"/>
              <a:endCxn id="106552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8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59" name="AutoShape 23"/>
            <p:cNvCxnSpPr>
              <a:cxnSpLocks noChangeAspect="1" noChangeShapeType="1"/>
              <a:stCxn id="106543" idx="5"/>
              <a:endCxn id="106558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60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106501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02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03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04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05" name="AutoShape 29"/>
            <p:cNvCxnSpPr>
              <a:cxnSpLocks noChangeAspect="1" noChangeShapeType="1"/>
              <a:stCxn id="106503" idx="3"/>
              <a:endCxn id="106502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6" name="AutoShape 30"/>
            <p:cNvCxnSpPr>
              <a:cxnSpLocks noChangeAspect="1" noChangeShapeType="1"/>
              <a:stCxn id="106504" idx="1"/>
              <a:endCxn id="106502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7" name="AutoShape 31"/>
            <p:cNvCxnSpPr>
              <a:cxnSpLocks noChangeAspect="1" noChangeShapeType="1"/>
              <a:stCxn id="106504" idx="7"/>
              <a:endCxn id="106501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32"/>
            <p:cNvCxnSpPr>
              <a:cxnSpLocks noChangeAspect="1" noChangeShapeType="1"/>
              <a:stCxn id="106503" idx="5"/>
              <a:endCxn id="106501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9" name="AutoShape 33"/>
            <p:cNvCxnSpPr>
              <a:cxnSpLocks noChangeAspect="1" noChangeShapeType="1"/>
              <a:stCxn id="106502" idx="6"/>
              <a:endCxn id="106501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0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11" name="AutoShape 35"/>
            <p:cNvCxnSpPr>
              <a:cxnSpLocks noChangeAspect="1" noChangeShapeType="1"/>
              <a:stCxn id="106514" idx="7"/>
              <a:endCxn id="106510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2" name="AutoShape 36"/>
            <p:cNvCxnSpPr>
              <a:cxnSpLocks noChangeAspect="1" noChangeShapeType="1"/>
              <a:stCxn id="106510" idx="1"/>
              <a:endCxn id="106503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3" name="AutoShape 37"/>
            <p:cNvCxnSpPr>
              <a:cxnSpLocks noChangeAspect="1" noChangeShapeType="1"/>
              <a:stCxn id="106501" idx="6"/>
              <a:endCxn id="106510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4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15" name="AutoShape 39"/>
            <p:cNvCxnSpPr>
              <a:cxnSpLocks noChangeAspect="1" noChangeShapeType="1"/>
              <a:stCxn id="106501" idx="5"/>
              <a:endCxn id="106514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516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106517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  <p:graphicFrame>
        <p:nvGraphicFramePr>
          <p:cNvPr id="245802" name="Group 42"/>
          <p:cNvGraphicFramePr>
            <a:graphicFrameLocks noGrp="1"/>
          </p:cNvGraphicFramePr>
          <p:nvPr>
            <p:extLst/>
          </p:nvPr>
        </p:nvGraphicFramePr>
        <p:xfrm>
          <a:off x="3075495" y="1642111"/>
          <a:ext cx="6037834" cy="2139315"/>
        </p:xfrm>
        <a:graphic>
          <a:graphicData uri="http://schemas.openxmlformats.org/drawingml/2006/table">
            <a:tbl>
              <a:tblPr/>
              <a:tblGrid>
                <a:gridCol w="4438587"/>
                <a:gridCol w="813117"/>
                <a:gridCol w="786130"/>
              </a:tblGrid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Applications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Spanning forest,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connected components, paths, cycles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Shortest paths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Biconnected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DFS vs.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an ancestor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 the tree of discovery edges</a:t>
                </a:r>
              </a:p>
            </p:txBody>
          </p:sp>
        </mc:Choice>
        <mc:Fallback xmlns="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Cross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in the same level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in the next level in the tree of discovery edges</a:t>
                </a:r>
              </a:p>
              <a:p>
                <a:pPr lvl="1">
                  <a:lnSpc>
                    <a:spcPct val="90000"/>
                  </a:lnSpc>
                </a:pPr>
                <a:endParaRPr lang="zh-TW" altLang="en-US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003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8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50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52" name="AutoShape 11"/>
            <p:cNvCxnSpPr>
              <a:cxnSpLocks noChangeAspect="1" noChangeShapeType="1"/>
              <a:stCxn id="50" idx="3"/>
              <a:endCxn id="49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2"/>
            <p:cNvCxnSpPr>
              <a:cxnSpLocks noChangeAspect="1" noChangeShapeType="1"/>
              <a:stCxn id="51" idx="1"/>
              <a:endCxn id="49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3"/>
            <p:cNvCxnSpPr>
              <a:cxnSpLocks noChangeAspect="1" noChangeShapeType="1"/>
              <a:stCxn id="51" idx="7"/>
              <a:endCxn id="48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4"/>
            <p:cNvCxnSpPr>
              <a:cxnSpLocks noChangeAspect="1" noChangeShapeType="1"/>
              <a:stCxn id="50" idx="5"/>
              <a:endCxn id="48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5"/>
            <p:cNvCxnSpPr>
              <a:cxnSpLocks noChangeAspect="1" noChangeShapeType="1"/>
              <a:stCxn id="49" idx="6"/>
              <a:endCxn id="48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58" name="AutoShape 17"/>
            <p:cNvCxnSpPr>
              <a:cxnSpLocks noChangeAspect="1" noChangeShapeType="1"/>
              <a:stCxn id="63" idx="7"/>
              <a:endCxn id="57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8"/>
            <p:cNvCxnSpPr>
              <a:cxnSpLocks noChangeAspect="1" noChangeShapeType="1"/>
              <a:stCxn id="57" idx="1"/>
              <a:endCxn id="50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62" name="AutoShape 21"/>
            <p:cNvCxnSpPr>
              <a:cxnSpLocks noChangeAspect="1" noChangeShapeType="1"/>
              <a:stCxn id="48" idx="6"/>
              <a:endCxn id="57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64" name="AutoShape 23"/>
            <p:cNvCxnSpPr>
              <a:cxnSpLocks noChangeAspect="1" noChangeShapeType="1"/>
              <a:stCxn id="48" idx="5"/>
              <a:endCxn id="63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67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68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69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0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1" name="AutoShape 29"/>
            <p:cNvCxnSpPr>
              <a:cxnSpLocks noChangeAspect="1" noChangeShapeType="1"/>
              <a:stCxn id="69" idx="3"/>
              <a:endCxn id="68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30"/>
            <p:cNvCxnSpPr>
              <a:cxnSpLocks noChangeAspect="1" noChangeShapeType="1"/>
              <a:stCxn id="70" idx="1"/>
              <a:endCxn id="68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31"/>
            <p:cNvCxnSpPr>
              <a:cxnSpLocks noChangeAspect="1" noChangeShapeType="1"/>
              <a:stCxn id="70" idx="7"/>
              <a:endCxn id="67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2"/>
            <p:cNvCxnSpPr>
              <a:cxnSpLocks noChangeAspect="1" noChangeShapeType="1"/>
              <a:stCxn id="69" idx="5"/>
              <a:endCxn id="67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3"/>
            <p:cNvCxnSpPr>
              <a:cxnSpLocks noChangeAspect="1" noChangeShapeType="1"/>
              <a:stCxn id="68" idx="6"/>
              <a:endCxn id="67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77" name="AutoShape 35"/>
            <p:cNvCxnSpPr>
              <a:cxnSpLocks noChangeAspect="1" noChangeShapeType="1"/>
              <a:stCxn id="80" idx="7"/>
              <a:endCxn id="76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36"/>
            <p:cNvCxnSpPr>
              <a:cxnSpLocks noChangeAspect="1" noChangeShapeType="1"/>
              <a:stCxn id="76" idx="1"/>
              <a:endCxn id="69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7"/>
            <p:cNvCxnSpPr>
              <a:cxnSpLocks noChangeAspect="1" noChangeShapeType="1"/>
              <a:stCxn id="67" idx="6"/>
              <a:endCxn id="76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1" name="AutoShape 39"/>
            <p:cNvCxnSpPr>
              <a:cxnSpLocks noChangeAspect="1" noChangeShapeType="1"/>
              <a:stCxn id="67" idx="5"/>
              <a:endCxn id="80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16128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Topological Ordering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64338" y="2593976"/>
            <a:ext cx="3697288" cy="2633662"/>
            <a:chOff x="5989638" y="2657476"/>
            <a:chExt cx="3697288" cy="2633662"/>
          </a:xfrm>
          <a:solidFill>
            <a:schemeClr val="tx1"/>
          </a:solidFill>
        </p:grpSpPr>
        <p:sp>
          <p:nvSpPr>
            <p:cNvPr id="3077" name="Freeform 680"/>
            <p:cNvSpPr>
              <a:spLocks/>
            </p:cNvSpPr>
            <p:nvPr/>
          </p:nvSpPr>
          <p:spPr bwMode="auto">
            <a:xfrm>
              <a:off x="7651750" y="3163888"/>
              <a:ext cx="19050" cy="19050"/>
            </a:xfrm>
            <a:custGeom>
              <a:avLst/>
              <a:gdLst>
                <a:gd name="T0" fmla="*/ 19050 w 18"/>
                <a:gd name="T1" fmla="*/ 9525 h 18"/>
                <a:gd name="T2" fmla="*/ 19050 w 18"/>
                <a:gd name="T3" fmla="*/ 0 h 18"/>
                <a:gd name="T4" fmla="*/ 9525 w 18"/>
                <a:gd name="T5" fmla="*/ 0 h 18"/>
                <a:gd name="T6" fmla="*/ 0 w 18"/>
                <a:gd name="T7" fmla="*/ 9525 h 18"/>
                <a:gd name="T8" fmla="*/ 0 w 18"/>
                <a:gd name="T9" fmla="*/ 19050 h 18"/>
                <a:gd name="T10" fmla="*/ 9525 w 18"/>
                <a:gd name="T11" fmla="*/ 19050 h 18"/>
                <a:gd name="T12" fmla="*/ 19050 w 18"/>
                <a:gd name="T13" fmla="*/ 19050 h 18"/>
                <a:gd name="T14" fmla="*/ 19050 w 18"/>
                <a:gd name="T15" fmla="*/ 19050 h 18"/>
                <a:gd name="T16" fmla="*/ 19050 w 18"/>
                <a:gd name="T17" fmla="*/ 9525 h 18"/>
                <a:gd name="T18" fmla="*/ 19050 w 18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18" y="9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8" name="Freeform 681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9" name="Freeform 682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0" name="Freeform 683"/>
            <p:cNvSpPr>
              <a:spLocks/>
            </p:cNvSpPr>
            <p:nvPr/>
          </p:nvSpPr>
          <p:spPr bwMode="auto">
            <a:xfrm>
              <a:off x="6278563" y="4367214"/>
              <a:ext cx="125412" cy="204787"/>
            </a:xfrm>
            <a:custGeom>
              <a:avLst/>
              <a:gdLst>
                <a:gd name="T0" fmla="*/ 0 w 115"/>
                <a:gd name="T1" fmla="*/ 195237 h 193"/>
                <a:gd name="T2" fmla="*/ 19630 w 115"/>
                <a:gd name="T3" fmla="*/ 204787 h 193"/>
                <a:gd name="T4" fmla="*/ 125412 w 115"/>
                <a:gd name="T5" fmla="*/ 10611 h 193"/>
                <a:gd name="T6" fmla="*/ 125412 w 115"/>
                <a:gd name="T7" fmla="*/ 10611 h 193"/>
                <a:gd name="T8" fmla="*/ 105782 w 115"/>
                <a:gd name="T9" fmla="*/ 0 h 193"/>
                <a:gd name="T10" fmla="*/ 105782 w 115"/>
                <a:gd name="T11" fmla="*/ 0 h 193"/>
                <a:gd name="T12" fmla="*/ 0 w 115"/>
                <a:gd name="T13" fmla="*/ 195237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93"/>
                <a:gd name="T23" fmla="*/ 115 w 115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93">
                  <a:moveTo>
                    <a:pt x="0" y="184"/>
                  </a:moveTo>
                  <a:lnTo>
                    <a:pt x="18" y="193"/>
                  </a:lnTo>
                  <a:lnTo>
                    <a:pt x="115" y="10"/>
                  </a:lnTo>
                  <a:lnTo>
                    <a:pt x="97" y="0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1" name="Freeform 684"/>
            <p:cNvSpPr>
              <a:spLocks/>
            </p:cNvSpPr>
            <p:nvPr/>
          </p:nvSpPr>
          <p:spPr bwMode="auto">
            <a:xfrm>
              <a:off x="6384925" y="4164013"/>
              <a:ext cx="152400" cy="214312"/>
            </a:xfrm>
            <a:custGeom>
              <a:avLst/>
              <a:gdLst>
                <a:gd name="T0" fmla="*/ 0 w 141"/>
                <a:gd name="T1" fmla="*/ 203702 h 202"/>
                <a:gd name="T2" fmla="*/ 19455 w 141"/>
                <a:gd name="T3" fmla="*/ 214312 h 202"/>
                <a:gd name="T4" fmla="*/ 152400 w 141"/>
                <a:gd name="T5" fmla="*/ 9549 h 202"/>
                <a:gd name="T6" fmla="*/ 152400 w 141"/>
                <a:gd name="T7" fmla="*/ 9549 h 202"/>
                <a:gd name="T8" fmla="*/ 134026 w 141"/>
                <a:gd name="T9" fmla="*/ 0 h 202"/>
                <a:gd name="T10" fmla="*/ 134026 w 141"/>
                <a:gd name="T11" fmla="*/ 0 h 202"/>
                <a:gd name="T12" fmla="*/ 0 w 141"/>
                <a:gd name="T13" fmla="*/ 203702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202"/>
                <a:gd name="T23" fmla="*/ 141 w 141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202">
                  <a:moveTo>
                    <a:pt x="0" y="192"/>
                  </a:moveTo>
                  <a:lnTo>
                    <a:pt x="18" y="202"/>
                  </a:lnTo>
                  <a:lnTo>
                    <a:pt x="141" y="9"/>
                  </a:lnTo>
                  <a:lnTo>
                    <a:pt x="124" y="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2" name="Freeform 685"/>
            <p:cNvSpPr>
              <a:spLocks/>
            </p:cNvSpPr>
            <p:nvPr/>
          </p:nvSpPr>
          <p:spPr bwMode="auto">
            <a:xfrm>
              <a:off x="6519864" y="3970338"/>
              <a:ext cx="161925" cy="203200"/>
            </a:xfrm>
            <a:custGeom>
              <a:avLst/>
              <a:gdLst>
                <a:gd name="T0" fmla="*/ 0 w 150"/>
                <a:gd name="T1" fmla="*/ 193675 h 192"/>
                <a:gd name="T2" fmla="*/ 18352 w 150"/>
                <a:gd name="T3" fmla="*/ 203200 h 192"/>
                <a:gd name="T4" fmla="*/ 161925 w 150"/>
                <a:gd name="T5" fmla="*/ 9525 h 192"/>
                <a:gd name="T6" fmla="*/ 161925 w 150"/>
                <a:gd name="T7" fmla="*/ 9525 h 192"/>
                <a:gd name="T8" fmla="*/ 142494 w 150"/>
                <a:gd name="T9" fmla="*/ 0 h 192"/>
                <a:gd name="T10" fmla="*/ 142494 w 150"/>
                <a:gd name="T11" fmla="*/ 0 h 192"/>
                <a:gd name="T12" fmla="*/ 0 w 150"/>
                <a:gd name="T13" fmla="*/ 19367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92"/>
                <a:gd name="T23" fmla="*/ 150 w 150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92">
                  <a:moveTo>
                    <a:pt x="0" y="183"/>
                  </a:moveTo>
                  <a:lnTo>
                    <a:pt x="17" y="192"/>
                  </a:lnTo>
                  <a:lnTo>
                    <a:pt x="150" y="9"/>
                  </a:lnTo>
                  <a:lnTo>
                    <a:pt x="132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3" name="Freeform 686"/>
            <p:cNvSpPr>
              <a:spLocks/>
            </p:cNvSpPr>
            <p:nvPr/>
          </p:nvSpPr>
          <p:spPr bwMode="auto">
            <a:xfrm>
              <a:off x="6662739" y="3765551"/>
              <a:ext cx="192087" cy="214313"/>
            </a:xfrm>
            <a:custGeom>
              <a:avLst/>
              <a:gdLst>
                <a:gd name="T0" fmla="*/ 0 w 177"/>
                <a:gd name="T1" fmla="*/ 204764 h 202"/>
                <a:gd name="T2" fmla="*/ 19534 w 177"/>
                <a:gd name="T3" fmla="*/ 214313 h 202"/>
                <a:gd name="T4" fmla="*/ 192087 w 177"/>
                <a:gd name="T5" fmla="*/ 20158 h 202"/>
                <a:gd name="T6" fmla="*/ 192087 w 177"/>
                <a:gd name="T7" fmla="*/ 20158 h 202"/>
                <a:gd name="T8" fmla="*/ 182320 w 177"/>
                <a:gd name="T9" fmla="*/ 0 h 202"/>
                <a:gd name="T10" fmla="*/ 172553 w 177"/>
                <a:gd name="T11" fmla="*/ 9549 h 202"/>
                <a:gd name="T12" fmla="*/ 0 w 177"/>
                <a:gd name="T13" fmla="*/ 204764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202"/>
                <a:gd name="T23" fmla="*/ 177 w 177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202">
                  <a:moveTo>
                    <a:pt x="0" y="193"/>
                  </a:moveTo>
                  <a:lnTo>
                    <a:pt x="18" y="202"/>
                  </a:lnTo>
                  <a:lnTo>
                    <a:pt x="177" y="19"/>
                  </a:lnTo>
                  <a:lnTo>
                    <a:pt x="168" y="0"/>
                  </a:lnTo>
                  <a:lnTo>
                    <a:pt x="159" y="9"/>
                  </a:lnTo>
                  <a:lnTo>
                    <a:pt x="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4" name="Freeform 687"/>
            <p:cNvSpPr>
              <a:spLocks/>
            </p:cNvSpPr>
            <p:nvPr/>
          </p:nvSpPr>
          <p:spPr bwMode="auto">
            <a:xfrm>
              <a:off x="6845301" y="3581400"/>
              <a:ext cx="201613" cy="204788"/>
            </a:xfrm>
            <a:custGeom>
              <a:avLst/>
              <a:gdLst>
                <a:gd name="T0" fmla="*/ 0 w 186"/>
                <a:gd name="T1" fmla="*/ 184628 h 193"/>
                <a:gd name="T2" fmla="*/ 9755 w 186"/>
                <a:gd name="T3" fmla="*/ 204788 h 193"/>
                <a:gd name="T4" fmla="*/ 201613 w 186"/>
                <a:gd name="T5" fmla="*/ 19099 h 193"/>
                <a:gd name="T6" fmla="*/ 201613 w 186"/>
                <a:gd name="T7" fmla="*/ 19099 h 193"/>
                <a:gd name="T8" fmla="*/ 191858 w 186"/>
                <a:gd name="T9" fmla="*/ 0 h 193"/>
                <a:gd name="T10" fmla="*/ 191858 w 186"/>
                <a:gd name="T11" fmla="*/ 0 h 193"/>
                <a:gd name="T12" fmla="*/ 0 w 186"/>
                <a:gd name="T13" fmla="*/ 18462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93"/>
                <a:gd name="T23" fmla="*/ 186 w 186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93">
                  <a:moveTo>
                    <a:pt x="0" y="174"/>
                  </a:moveTo>
                  <a:lnTo>
                    <a:pt x="9" y="193"/>
                  </a:lnTo>
                  <a:lnTo>
                    <a:pt x="186" y="18"/>
                  </a:lnTo>
                  <a:lnTo>
                    <a:pt x="177" y="0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5" name="Freeform 688"/>
            <p:cNvSpPr>
              <a:spLocks/>
            </p:cNvSpPr>
            <p:nvPr/>
          </p:nvSpPr>
          <p:spPr bwMode="auto">
            <a:xfrm>
              <a:off x="7037388" y="3416300"/>
              <a:ext cx="201612" cy="184150"/>
            </a:xfrm>
            <a:custGeom>
              <a:avLst/>
              <a:gdLst>
                <a:gd name="T0" fmla="*/ 0 w 185"/>
                <a:gd name="T1" fmla="*/ 165100 h 174"/>
                <a:gd name="T2" fmla="*/ 9808 w 185"/>
                <a:gd name="T3" fmla="*/ 184150 h 174"/>
                <a:gd name="T4" fmla="*/ 201612 w 185"/>
                <a:gd name="T5" fmla="*/ 20108 h 174"/>
                <a:gd name="T6" fmla="*/ 201612 w 185"/>
                <a:gd name="T7" fmla="*/ 20108 h 174"/>
                <a:gd name="T8" fmla="*/ 191804 w 185"/>
                <a:gd name="T9" fmla="*/ 0 h 174"/>
                <a:gd name="T10" fmla="*/ 191804 w 185"/>
                <a:gd name="T11" fmla="*/ 0 h 174"/>
                <a:gd name="T12" fmla="*/ 0 w 185"/>
                <a:gd name="T13" fmla="*/ 16510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174"/>
                <a:gd name="T23" fmla="*/ 185 w 185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174">
                  <a:moveTo>
                    <a:pt x="0" y="156"/>
                  </a:moveTo>
                  <a:lnTo>
                    <a:pt x="9" y="174"/>
                  </a:lnTo>
                  <a:lnTo>
                    <a:pt x="185" y="19"/>
                  </a:lnTo>
                  <a:lnTo>
                    <a:pt x="176" y="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6" name="Freeform 689"/>
            <p:cNvSpPr>
              <a:spLocks/>
            </p:cNvSpPr>
            <p:nvPr/>
          </p:nvSpPr>
          <p:spPr bwMode="auto">
            <a:xfrm>
              <a:off x="7229476" y="3270250"/>
              <a:ext cx="220663" cy="166688"/>
            </a:xfrm>
            <a:custGeom>
              <a:avLst/>
              <a:gdLst>
                <a:gd name="T0" fmla="*/ 0 w 204"/>
                <a:gd name="T1" fmla="*/ 146386 h 156"/>
                <a:gd name="T2" fmla="*/ 9735 w 204"/>
                <a:gd name="T3" fmla="*/ 166688 h 156"/>
                <a:gd name="T4" fmla="*/ 220663 w 204"/>
                <a:gd name="T5" fmla="*/ 19233 h 156"/>
                <a:gd name="T6" fmla="*/ 220663 w 204"/>
                <a:gd name="T7" fmla="*/ 19233 h 156"/>
                <a:gd name="T8" fmla="*/ 210928 w 204"/>
                <a:gd name="T9" fmla="*/ 0 h 156"/>
                <a:gd name="T10" fmla="*/ 210928 w 204"/>
                <a:gd name="T11" fmla="*/ 0 h 156"/>
                <a:gd name="T12" fmla="*/ 0 w 204"/>
                <a:gd name="T13" fmla="*/ 14638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56"/>
                <a:gd name="T23" fmla="*/ 204 w 204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56">
                  <a:moveTo>
                    <a:pt x="0" y="137"/>
                  </a:moveTo>
                  <a:lnTo>
                    <a:pt x="9" y="156"/>
                  </a:lnTo>
                  <a:lnTo>
                    <a:pt x="204" y="18"/>
                  </a:lnTo>
                  <a:lnTo>
                    <a:pt x="195" y="0"/>
                  </a:lnTo>
                  <a:lnTo>
                    <a:pt x="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7" name="Freeform 690"/>
            <p:cNvSpPr>
              <a:spLocks/>
            </p:cNvSpPr>
            <p:nvPr/>
          </p:nvSpPr>
          <p:spPr bwMode="auto">
            <a:xfrm>
              <a:off x="7440614" y="3163888"/>
              <a:ext cx="230187" cy="127000"/>
            </a:xfrm>
            <a:custGeom>
              <a:avLst/>
              <a:gdLst>
                <a:gd name="T0" fmla="*/ 0 w 212"/>
                <a:gd name="T1" fmla="*/ 107790 h 119"/>
                <a:gd name="T2" fmla="*/ 9772 w 212"/>
                <a:gd name="T3" fmla="*/ 127000 h 119"/>
                <a:gd name="T4" fmla="*/ 230187 w 212"/>
                <a:gd name="T5" fmla="*/ 19210 h 119"/>
                <a:gd name="T6" fmla="*/ 220415 w 212"/>
                <a:gd name="T7" fmla="*/ 0 h 119"/>
                <a:gd name="T8" fmla="*/ 0 w 212"/>
                <a:gd name="T9" fmla="*/ 10779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119"/>
                <a:gd name="T17" fmla="*/ 212 w 21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119">
                  <a:moveTo>
                    <a:pt x="0" y="101"/>
                  </a:moveTo>
                  <a:lnTo>
                    <a:pt x="9" y="119"/>
                  </a:lnTo>
                  <a:lnTo>
                    <a:pt x="212" y="18"/>
                  </a:lnTo>
                  <a:lnTo>
                    <a:pt x="203" y="0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8" name="Freeform 691"/>
            <p:cNvSpPr>
              <a:spLocks/>
            </p:cNvSpPr>
            <p:nvPr/>
          </p:nvSpPr>
          <p:spPr bwMode="auto">
            <a:xfrm>
              <a:off x="6375400" y="4814888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0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19050 w 18"/>
                <a:gd name="T9" fmla="*/ 9525 h 18"/>
                <a:gd name="T10" fmla="*/ 19050 w 18"/>
                <a:gd name="T11" fmla="*/ 9525 h 18"/>
                <a:gd name="T12" fmla="*/ 19050 w 18"/>
                <a:gd name="T13" fmla="*/ 0 h 18"/>
                <a:gd name="T14" fmla="*/ 9525 w 18"/>
                <a:gd name="T15" fmla="*/ 0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9" name="Freeform 692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0" name="Freeform 693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1" name="Freeform 694"/>
            <p:cNvSpPr>
              <a:spLocks/>
            </p:cNvSpPr>
            <p:nvPr/>
          </p:nvSpPr>
          <p:spPr bwMode="auto">
            <a:xfrm>
              <a:off x="8840789" y="4970463"/>
              <a:ext cx="153987" cy="106362"/>
            </a:xfrm>
            <a:custGeom>
              <a:avLst/>
              <a:gdLst>
                <a:gd name="T0" fmla="*/ 153987 w 142"/>
                <a:gd name="T1" fmla="*/ 19145 h 100"/>
                <a:gd name="T2" fmla="*/ 144227 w 142"/>
                <a:gd name="T3" fmla="*/ 0 h 100"/>
                <a:gd name="T4" fmla="*/ 0 w 142"/>
                <a:gd name="T5" fmla="*/ 87217 h 100"/>
                <a:gd name="T6" fmla="*/ 0 w 142"/>
                <a:gd name="T7" fmla="*/ 87217 h 100"/>
                <a:gd name="T8" fmla="*/ 9760 w 142"/>
                <a:gd name="T9" fmla="*/ 106362 h 100"/>
                <a:gd name="T10" fmla="*/ 9760 w 142"/>
                <a:gd name="T11" fmla="*/ 106362 h 100"/>
                <a:gd name="T12" fmla="*/ 153987 w 142"/>
                <a:gd name="T13" fmla="*/ 19145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00"/>
                <a:gd name="T23" fmla="*/ 142 w 142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00">
                  <a:moveTo>
                    <a:pt x="142" y="18"/>
                  </a:moveTo>
                  <a:lnTo>
                    <a:pt x="133" y="0"/>
                  </a:lnTo>
                  <a:lnTo>
                    <a:pt x="0" y="82"/>
                  </a:lnTo>
                  <a:lnTo>
                    <a:pt x="9" y="100"/>
                  </a:lnTo>
                  <a:lnTo>
                    <a:pt x="14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2" name="Freeform 695"/>
            <p:cNvSpPr>
              <a:spLocks/>
            </p:cNvSpPr>
            <p:nvPr/>
          </p:nvSpPr>
          <p:spPr bwMode="auto">
            <a:xfrm>
              <a:off x="8678863" y="5057776"/>
              <a:ext cx="171450" cy="87313"/>
            </a:xfrm>
            <a:custGeom>
              <a:avLst/>
              <a:gdLst>
                <a:gd name="T0" fmla="*/ 171450 w 159"/>
                <a:gd name="T1" fmla="*/ 18935 h 83"/>
                <a:gd name="T2" fmla="*/ 161745 w 159"/>
                <a:gd name="T3" fmla="*/ 0 h 83"/>
                <a:gd name="T4" fmla="*/ 0 w 159"/>
                <a:gd name="T5" fmla="*/ 67326 h 83"/>
                <a:gd name="T6" fmla="*/ 0 w 159"/>
                <a:gd name="T7" fmla="*/ 67326 h 83"/>
                <a:gd name="T8" fmla="*/ 9705 w 159"/>
                <a:gd name="T9" fmla="*/ 87313 h 83"/>
                <a:gd name="T10" fmla="*/ 9705 w 159"/>
                <a:gd name="T11" fmla="*/ 87313 h 83"/>
                <a:gd name="T12" fmla="*/ 171450 w 159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83"/>
                <a:gd name="T23" fmla="*/ 159 w 159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83">
                  <a:moveTo>
                    <a:pt x="159" y="18"/>
                  </a:moveTo>
                  <a:lnTo>
                    <a:pt x="150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3" name="Freeform 696"/>
            <p:cNvSpPr>
              <a:spLocks/>
            </p:cNvSpPr>
            <p:nvPr/>
          </p:nvSpPr>
          <p:spPr bwMode="auto">
            <a:xfrm>
              <a:off x="8332788" y="5124450"/>
              <a:ext cx="355600" cy="127000"/>
            </a:xfrm>
            <a:custGeom>
              <a:avLst/>
              <a:gdLst>
                <a:gd name="T0" fmla="*/ 355600 w 327"/>
                <a:gd name="T1" fmla="*/ 20277 h 119"/>
                <a:gd name="T2" fmla="*/ 345813 w 327"/>
                <a:gd name="T3" fmla="*/ 0 h 119"/>
                <a:gd name="T4" fmla="*/ 0 w 327"/>
                <a:gd name="T5" fmla="*/ 107790 h 119"/>
                <a:gd name="T6" fmla="*/ 0 w 327"/>
                <a:gd name="T7" fmla="*/ 107790 h 119"/>
                <a:gd name="T8" fmla="*/ 0 w 327"/>
                <a:gd name="T9" fmla="*/ 127000 h 119"/>
                <a:gd name="T10" fmla="*/ 9787 w 327"/>
                <a:gd name="T11" fmla="*/ 127000 h 119"/>
                <a:gd name="T12" fmla="*/ 355600 w 327"/>
                <a:gd name="T13" fmla="*/ 20277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19"/>
                <a:gd name="T23" fmla="*/ 327 w 327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19">
                  <a:moveTo>
                    <a:pt x="327" y="19"/>
                  </a:moveTo>
                  <a:lnTo>
                    <a:pt x="318" y="0"/>
                  </a:lnTo>
                  <a:lnTo>
                    <a:pt x="0" y="101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3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4" name="Freeform 697"/>
            <p:cNvSpPr>
              <a:spLocks/>
            </p:cNvSpPr>
            <p:nvPr/>
          </p:nvSpPr>
          <p:spPr bwMode="auto">
            <a:xfrm>
              <a:off x="7939088" y="5232400"/>
              <a:ext cx="393700" cy="58738"/>
            </a:xfrm>
            <a:custGeom>
              <a:avLst/>
              <a:gdLst>
                <a:gd name="T0" fmla="*/ 393700 w 362"/>
                <a:gd name="T1" fmla="*/ 19223 h 55"/>
                <a:gd name="T2" fmla="*/ 393700 w 362"/>
                <a:gd name="T3" fmla="*/ 0 h 55"/>
                <a:gd name="T4" fmla="*/ 0 w 362"/>
                <a:gd name="T5" fmla="*/ 39515 h 55"/>
                <a:gd name="T6" fmla="*/ 0 w 362"/>
                <a:gd name="T7" fmla="*/ 39515 h 55"/>
                <a:gd name="T8" fmla="*/ 0 w 362"/>
                <a:gd name="T9" fmla="*/ 58738 h 55"/>
                <a:gd name="T10" fmla="*/ 0 w 362"/>
                <a:gd name="T11" fmla="*/ 58738 h 55"/>
                <a:gd name="T12" fmla="*/ 393700 w 36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55"/>
                <a:gd name="T23" fmla="*/ 362 w 36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55">
                  <a:moveTo>
                    <a:pt x="362" y="18"/>
                  </a:moveTo>
                  <a:lnTo>
                    <a:pt x="362" y="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5" name="Freeform 698"/>
            <p:cNvSpPr>
              <a:spLocks/>
            </p:cNvSpPr>
            <p:nvPr/>
          </p:nvSpPr>
          <p:spPr bwMode="auto">
            <a:xfrm>
              <a:off x="7545388" y="5272088"/>
              <a:ext cx="393700" cy="19050"/>
            </a:xfrm>
            <a:custGeom>
              <a:avLst/>
              <a:gdLst>
                <a:gd name="T0" fmla="*/ 393700 w 362"/>
                <a:gd name="T1" fmla="*/ 19050 h 18"/>
                <a:gd name="T2" fmla="*/ 393700 w 362"/>
                <a:gd name="T3" fmla="*/ 0 h 18"/>
                <a:gd name="T4" fmla="*/ 0 w 362"/>
                <a:gd name="T5" fmla="*/ 0 h 18"/>
                <a:gd name="T6" fmla="*/ 0 w 362"/>
                <a:gd name="T7" fmla="*/ 0 h 18"/>
                <a:gd name="T8" fmla="*/ 0 w 362"/>
                <a:gd name="T9" fmla="*/ 19050 h 18"/>
                <a:gd name="T10" fmla="*/ 0 w 362"/>
                <a:gd name="T11" fmla="*/ 19050 h 18"/>
                <a:gd name="T12" fmla="*/ 393700 w 362"/>
                <a:gd name="T13" fmla="*/ 1905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18"/>
                <a:gd name="T23" fmla="*/ 362 w 36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18">
                  <a:moveTo>
                    <a:pt x="362" y="18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6" name="Freeform 699"/>
            <p:cNvSpPr>
              <a:spLocks/>
            </p:cNvSpPr>
            <p:nvPr/>
          </p:nvSpPr>
          <p:spPr bwMode="auto">
            <a:xfrm>
              <a:off x="7170738" y="5213350"/>
              <a:ext cx="374650" cy="77788"/>
            </a:xfrm>
            <a:custGeom>
              <a:avLst/>
              <a:gdLst>
                <a:gd name="T0" fmla="*/ 374650 w 345"/>
                <a:gd name="T1" fmla="*/ 77788 h 73"/>
                <a:gd name="T2" fmla="*/ 374650 w 345"/>
                <a:gd name="T3" fmla="*/ 58607 h 73"/>
                <a:gd name="T4" fmla="*/ 0 w 345"/>
                <a:gd name="T5" fmla="*/ 0 h 73"/>
                <a:gd name="T6" fmla="*/ 9773 w 345"/>
                <a:gd name="T7" fmla="*/ 0 h 73"/>
                <a:gd name="T8" fmla="*/ 0 w 345"/>
                <a:gd name="T9" fmla="*/ 19181 h 73"/>
                <a:gd name="T10" fmla="*/ 0 w 345"/>
                <a:gd name="T11" fmla="*/ 19181 h 73"/>
                <a:gd name="T12" fmla="*/ 374650 w 345"/>
                <a:gd name="T13" fmla="*/ 7778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73"/>
                <a:gd name="T23" fmla="*/ 345 w 34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73">
                  <a:moveTo>
                    <a:pt x="345" y="73"/>
                  </a:moveTo>
                  <a:lnTo>
                    <a:pt x="345" y="55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7" name="Freeform 700"/>
            <p:cNvSpPr>
              <a:spLocks/>
            </p:cNvSpPr>
            <p:nvPr/>
          </p:nvSpPr>
          <p:spPr bwMode="auto">
            <a:xfrm>
              <a:off x="6835776" y="5114926"/>
              <a:ext cx="346075" cy="117475"/>
            </a:xfrm>
            <a:custGeom>
              <a:avLst/>
              <a:gdLst>
                <a:gd name="T0" fmla="*/ 336280 w 318"/>
                <a:gd name="T1" fmla="*/ 117475 h 110"/>
                <a:gd name="T2" fmla="*/ 346075 w 318"/>
                <a:gd name="T3" fmla="*/ 98252 h 110"/>
                <a:gd name="T4" fmla="*/ 9795 w 318"/>
                <a:gd name="T5" fmla="*/ 0 h 110"/>
                <a:gd name="T6" fmla="*/ 9795 w 318"/>
                <a:gd name="T7" fmla="*/ 0 h 110"/>
                <a:gd name="T8" fmla="*/ 0 w 318"/>
                <a:gd name="T9" fmla="*/ 19223 h 110"/>
                <a:gd name="T10" fmla="*/ 0 w 318"/>
                <a:gd name="T11" fmla="*/ 19223 h 110"/>
                <a:gd name="T12" fmla="*/ 336280 w 318"/>
                <a:gd name="T13" fmla="*/ 117475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110"/>
                <a:gd name="T23" fmla="*/ 318 w 31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110">
                  <a:moveTo>
                    <a:pt x="309" y="110"/>
                  </a:moveTo>
                  <a:lnTo>
                    <a:pt x="318" y="92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0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8" name="Freeform 701"/>
            <p:cNvSpPr>
              <a:spLocks/>
            </p:cNvSpPr>
            <p:nvPr/>
          </p:nvSpPr>
          <p:spPr bwMode="auto">
            <a:xfrm>
              <a:off x="6567488" y="4979989"/>
              <a:ext cx="277812" cy="153987"/>
            </a:xfrm>
            <a:custGeom>
              <a:avLst/>
              <a:gdLst>
                <a:gd name="T0" fmla="*/ 268045 w 256"/>
                <a:gd name="T1" fmla="*/ 153987 h 146"/>
                <a:gd name="T2" fmla="*/ 277812 w 256"/>
                <a:gd name="T3" fmla="*/ 135002 h 146"/>
                <a:gd name="T4" fmla="*/ 9767 w 256"/>
                <a:gd name="T5" fmla="*/ 0 h 146"/>
                <a:gd name="T6" fmla="*/ 9767 w 256"/>
                <a:gd name="T7" fmla="*/ 0 h 146"/>
                <a:gd name="T8" fmla="*/ 0 w 256"/>
                <a:gd name="T9" fmla="*/ 18985 h 146"/>
                <a:gd name="T10" fmla="*/ 0 w 256"/>
                <a:gd name="T11" fmla="*/ 18985 h 146"/>
                <a:gd name="T12" fmla="*/ 268045 w 256"/>
                <a:gd name="T13" fmla="*/ 153987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146"/>
                <a:gd name="T23" fmla="*/ 256 w 25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146">
                  <a:moveTo>
                    <a:pt x="247" y="146"/>
                  </a:moveTo>
                  <a:lnTo>
                    <a:pt x="256" y="128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4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9" name="Freeform 702"/>
            <p:cNvSpPr>
              <a:spLocks/>
            </p:cNvSpPr>
            <p:nvPr/>
          </p:nvSpPr>
          <p:spPr bwMode="auto">
            <a:xfrm>
              <a:off x="6451601" y="4902200"/>
              <a:ext cx="125413" cy="96838"/>
            </a:xfrm>
            <a:custGeom>
              <a:avLst/>
              <a:gdLst>
                <a:gd name="T0" fmla="*/ 115598 w 115"/>
                <a:gd name="T1" fmla="*/ 96838 h 92"/>
                <a:gd name="T2" fmla="*/ 125413 w 115"/>
                <a:gd name="T3" fmla="*/ 77891 h 92"/>
                <a:gd name="T4" fmla="*/ 19630 w 115"/>
                <a:gd name="T5" fmla="*/ 0 h 92"/>
                <a:gd name="T6" fmla="*/ 19630 w 115"/>
                <a:gd name="T7" fmla="*/ 10526 h 92"/>
                <a:gd name="T8" fmla="*/ 0 w 115"/>
                <a:gd name="T9" fmla="*/ 19999 h 92"/>
                <a:gd name="T10" fmla="*/ 9815 w 115"/>
                <a:gd name="T11" fmla="*/ 19999 h 92"/>
                <a:gd name="T12" fmla="*/ 115598 w 115"/>
                <a:gd name="T13" fmla="*/ 96838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2"/>
                <a:gd name="T23" fmla="*/ 115 w 11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2">
                  <a:moveTo>
                    <a:pt x="106" y="92"/>
                  </a:moveTo>
                  <a:lnTo>
                    <a:pt x="115" y="74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0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0" name="Freeform 703"/>
            <p:cNvSpPr>
              <a:spLocks/>
            </p:cNvSpPr>
            <p:nvPr/>
          </p:nvSpPr>
          <p:spPr bwMode="auto">
            <a:xfrm>
              <a:off x="6375400" y="4814888"/>
              <a:ext cx="96838" cy="106362"/>
            </a:xfrm>
            <a:custGeom>
              <a:avLst/>
              <a:gdLst>
                <a:gd name="T0" fmla="*/ 77253 w 89"/>
                <a:gd name="T1" fmla="*/ 106362 h 101"/>
                <a:gd name="T2" fmla="*/ 96838 w 89"/>
                <a:gd name="T3" fmla="*/ 96884 h 101"/>
                <a:gd name="T4" fmla="*/ 19585 w 89"/>
                <a:gd name="T5" fmla="*/ 0 h 101"/>
                <a:gd name="T6" fmla="*/ 0 w 89"/>
                <a:gd name="T7" fmla="*/ 9478 h 101"/>
                <a:gd name="T8" fmla="*/ 77253 w 89"/>
                <a:gd name="T9" fmla="*/ 106362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01"/>
                <a:gd name="T17" fmla="*/ 89 w 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01">
                  <a:moveTo>
                    <a:pt x="71" y="101"/>
                  </a:moveTo>
                  <a:lnTo>
                    <a:pt x="89" y="9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7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1" name="Freeform 704"/>
            <p:cNvSpPr>
              <a:spLocks/>
            </p:cNvSpPr>
            <p:nvPr/>
          </p:nvSpPr>
          <p:spPr bwMode="auto">
            <a:xfrm>
              <a:off x="9224963" y="4756150"/>
              <a:ext cx="19050" cy="19050"/>
            </a:xfrm>
            <a:custGeom>
              <a:avLst/>
              <a:gdLst>
                <a:gd name="T0" fmla="*/ 10085 w 17"/>
                <a:gd name="T1" fmla="*/ 19050 h 18"/>
                <a:gd name="T2" fmla="*/ 10085 w 17"/>
                <a:gd name="T3" fmla="*/ 19050 h 18"/>
                <a:gd name="T4" fmla="*/ 19050 w 17"/>
                <a:gd name="T5" fmla="*/ 19050 h 18"/>
                <a:gd name="T6" fmla="*/ 19050 w 17"/>
                <a:gd name="T7" fmla="*/ 9525 h 18"/>
                <a:gd name="T8" fmla="*/ 19050 w 17"/>
                <a:gd name="T9" fmla="*/ 0 h 18"/>
                <a:gd name="T10" fmla="*/ 10085 w 17"/>
                <a:gd name="T11" fmla="*/ 0 h 18"/>
                <a:gd name="T12" fmla="*/ 10085 w 17"/>
                <a:gd name="T13" fmla="*/ 0 h 18"/>
                <a:gd name="T14" fmla="*/ 0 w 17"/>
                <a:gd name="T15" fmla="*/ 9525 h 18"/>
                <a:gd name="T16" fmla="*/ 10085 w 17"/>
                <a:gd name="T17" fmla="*/ 19050 h 18"/>
                <a:gd name="T18" fmla="*/ 1008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2" name="Freeform 705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3" name="Freeform 706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4" name="Freeform 707"/>
            <p:cNvSpPr>
              <a:spLocks/>
            </p:cNvSpPr>
            <p:nvPr/>
          </p:nvSpPr>
          <p:spPr bwMode="auto">
            <a:xfrm>
              <a:off x="9350375" y="2765425"/>
              <a:ext cx="115888" cy="146050"/>
            </a:xfrm>
            <a:custGeom>
              <a:avLst/>
              <a:gdLst>
                <a:gd name="T0" fmla="*/ 18586 w 106"/>
                <a:gd name="T1" fmla="*/ 0 h 138"/>
                <a:gd name="T2" fmla="*/ 0 w 106"/>
                <a:gd name="T3" fmla="*/ 10583 h 138"/>
                <a:gd name="T4" fmla="*/ 96209 w 106"/>
                <a:gd name="T5" fmla="*/ 146050 h 138"/>
                <a:gd name="T6" fmla="*/ 96209 w 106"/>
                <a:gd name="T7" fmla="*/ 146050 h 138"/>
                <a:gd name="T8" fmla="*/ 115888 w 106"/>
                <a:gd name="T9" fmla="*/ 136525 h 138"/>
                <a:gd name="T10" fmla="*/ 115888 w 106"/>
                <a:gd name="T11" fmla="*/ 136525 h 138"/>
                <a:gd name="T12" fmla="*/ 18586 w 106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8"/>
                <a:gd name="T23" fmla="*/ 106 w 106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8">
                  <a:moveTo>
                    <a:pt x="17" y="0"/>
                  </a:moveTo>
                  <a:lnTo>
                    <a:pt x="0" y="10"/>
                  </a:lnTo>
                  <a:lnTo>
                    <a:pt x="88" y="138"/>
                  </a:lnTo>
                  <a:lnTo>
                    <a:pt x="106" y="12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5" name="Freeform 708"/>
            <p:cNvSpPr>
              <a:spLocks/>
            </p:cNvSpPr>
            <p:nvPr/>
          </p:nvSpPr>
          <p:spPr bwMode="auto">
            <a:xfrm>
              <a:off x="9445625" y="2901951"/>
              <a:ext cx="96838" cy="136525"/>
            </a:xfrm>
            <a:custGeom>
              <a:avLst/>
              <a:gdLst>
                <a:gd name="T0" fmla="*/ 19808 w 88"/>
                <a:gd name="T1" fmla="*/ 0 h 128"/>
                <a:gd name="T2" fmla="*/ 0 w 88"/>
                <a:gd name="T3" fmla="*/ 9599 h 128"/>
                <a:gd name="T4" fmla="*/ 78131 w 88"/>
                <a:gd name="T5" fmla="*/ 136525 h 128"/>
                <a:gd name="T6" fmla="*/ 78131 w 88"/>
                <a:gd name="T7" fmla="*/ 136525 h 128"/>
                <a:gd name="T8" fmla="*/ 96838 w 88"/>
                <a:gd name="T9" fmla="*/ 126926 h 128"/>
                <a:gd name="T10" fmla="*/ 96838 w 88"/>
                <a:gd name="T11" fmla="*/ 126926 h 128"/>
                <a:gd name="T12" fmla="*/ 19808 w 88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8"/>
                <a:gd name="T23" fmla="*/ 88 w 88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8">
                  <a:moveTo>
                    <a:pt x="18" y="0"/>
                  </a:moveTo>
                  <a:lnTo>
                    <a:pt x="0" y="9"/>
                  </a:lnTo>
                  <a:lnTo>
                    <a:pt x="71" y="128"/>
                  </a:lnTo>
                  <a:lnTo>
                    <a:pt x="88" y="11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6" name="Freeform 709"/>
            <p:cNvSpPr>
              <a:spLocks/>
            </p:cNvSpPr>
            <p:nvPr/>
          </p:nvSpPr>
          <p:spPr bwMode="auto">
            <a:xfrm>
              <a:off x="9523414" y="3028950"/>
              <a:ext cx="123825" cy="280988"/>
            </a:xfrm>
            <a:custGeom>
              <a:avLst/>
              <a:gdLst>
                <a:gd name="T0" fmla="*/ 18465 w 114"/>
                <a:gd name="T1" fmla="*/ 0 h 266"/>
                <a:gd name="T2" fmla="*/ 0 w 114"/>
                <a:gd name="T3" fmla="*/ 9507 h 266"/>
                <a:gd name="T4" fmla="*/ 105360 w 114"/>
                <a:gd name="T5" fmla="*/ 280988 h 266"/>
                <a:gd name="T6" fmla="*/ 105360 w 114"/>
                <a:gd name="T7" fmla="*/ 270425 h 266"/>
                <a:gd name="T8" fmla="*/ 123825 w 114"/>
                <a:gd name="T9" fmla="*/ 270425 h 266"/>
                <a:gd name="T10" fmla="*/ 123825 w 114"/>
                <a:gd name="T11" fmla="*/ 270425 h 266"/>
                <a:gd name="T12" fmla="*/ 18465 w 114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266"/>
                <a:gd name="T23" fmla="*/ 114 w 114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266">
                  <a:moveTo>
                    <a:pt x="17" y="0"/>
                  </a:moveTo>
                  <a:lnTo>
                    <a:pt x="0" y="9"/>
                  </a:lnTo>
                  <a:lnTo>
                    <a:pt x="97" y="266"/>
                  </a:lnTo>
                  <a:lnTo>
                    <a:pt x="97" y="256"/>
                  </a:lnTo>
                  <a:lnTo>
                    <a:pt x="114" y="256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7" name="Freeform 710"/>
            <p:cNvSpPr>
              <a:spLocks/>
            </p:cNvSpPr>
            <p:nvPr/>
          </p:nvSpPr>
          <p:spPr bwMode="auto">
            <a:xfrm>
              <a:off x="9628189" y="3300413"/>
              <a:ext cx="58737" cy="271462"/>
            </a:xfrm>
            <a:custGeom>
              <a:avLst/>
              <a:gdLst>
                <a:gd name="T0" fmla="*/ 18840 w 53"/>
                <a:gd name="T1" fmla="*/ 0 h 257"/>
                <a:gd name="T2" fmla="*/ 0 w 53"/>
                <a:gd name="T3" fmla="*/ 0 h 257"/>
                <a:gd name="T4" fmla="*/ 38789 w 53"/>
                <a:gd name="T5" fmla="*/ 271462 h 257"/>
                <a:gd name="T6" fmla="*/ 38789 w 53"/>
                <a:gd name="T7" fmla="*/ 271462 h 257"/>
                <a:gd name="T8" fmla="*/ 58737 w 53"/>
                <a:gd name="T9" fmla="*/ 271462 h 257"/>
                <a:gd name="T10" fmla="*/ 58737 w 53"/>
                <a:gd name="T11" fmla="*/ 271462 h 257"/>
                <a:gd name="T12" fmla="*/ 18840 w 5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57"/>
                <a:gd name="T23" fmla="*/ 53 w 5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57">
                  <a:moveTo>
                    <a:pt x="17" y="0"/>
                  </a:moveTo>
                  <a:lnTo>
                    <a:pt x="0" y="0"/>
                  </a:lnTo>
                  <a:lnTo>
                    <a:pt x="35" y="257"/>
                  </a:lnTo>
                  <a:lnTo>
                    <a:pt x="53" y="257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8" name="Freeform 711"/>
            <p:cNvSpPr>
              <a:spLocks/>
            </p:cNvSpPr>
            <p:nvPr/>
          </p:nvSpPr>
          <p:spPr bwMode="auto">
            <a:xfrm>
              <a:off x="9647239" y="3571875"/>
              <a:ext cx="39687" cy="273050"/>
            </a:xfrm>
            <a:custGeom>
              <a:avLst/>
              <a:gdLst>
                <a:gd name="T0" fmla="*/ 39687 w 36"/>
                <a:gd name="T1" fmla="*/ 0 h 257"/>
                <a:gd name="T2" fmla="*/ 19844 w 36"/>
                <a:gd name="T3" fmla="*/ 0 h 257"/>
                <a:gd name="T4" fmla="*/ 0 w 36"/>
                <a:gd name="T5" fmla="*/ 273050 h 257"/>
                <a:gd name="T6" fmla="*/ 0 w 36"/>
                <a:gd name="T7" fmla="*/ 273050 h 257"/>
                <a:gd name="T8" fmla="*/ 19844 w 36"/>
                <a:gd name="T9" fmla="*/ 273050 h 257"/>
                <a:gd name="T10" fmla="*/ 19844 w 36"/>
                <a:gd name="T11" fmla="*/ 273050 h 257"/>
                <a:gd name="T12" fmla="*/ 39687 w 36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57"/>
                <a:gd name="T23" fmla="*/ 36 w 36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57">
                  <a:moveTo>
                    <a:pt x="36" y="0"/>
                  </a:moveTo>
                  <a:lnTo>
                    <a:pt x="18" y="0"/>
                  </a:lnTo>
                  <a:lnTo>
                    <a:pt x="0" y="257"/>
                  </a:lnTo>
                  <a:lnTo>
                    <a:pt x="18" y="25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9" name="Freeform 712"/>
            <p:cNvSpPr>
              <a:spLocks/>
            </p:cNvSpPr>
            <p:nvPr/>
          </p:nvSpPr>
          <p:spPr bwMode="auto">
            <a:xfrm>
              <a:off x="9599614" y="3844925"/>
              <a:ext cx="66675" cy="222250"/>
            </a:xfrm>
            <a:custGeom>
              <a:avLst/>
              <a:gdLst>
                <a:gd name="T0" fmla="*/ 66675 w 62"/>
                <a:gd name="T1" fmla="*/ 0 h 210"/>
                <a:gd name="T2" fmla="*/ 47318 w 62"/>
                <a:gd name="T3" fmla="*/ 0 h 210"/>
                <a:gd name="T4" fmla="*/ 0 w 62"/>
                <a:gd name="T5" fmla="*/ 212725 h 210"/>
                <a:gd name="T6" fmla="*/ 0 w 62"/>
                <a:gd name="T7" fmla="*/ 212725 h 210"/>
                <a:gd name="T8" fmla="*/ 19357 w 62"/>
                <a:gd name="T9" fmla="*/ 222250 h 210"/>
                <a:gd name="T10" fmla="*/ 19357 w 62"/>
                <a:gd name="T11" fmla="*/ 212725 h 210"/>
                <a:gd name="T12" fmla="*/ 66675 w 62"/>
                <a:gd name="T13" fmla="*/ 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10"/>
                <a:gd name="T23" fmla="*/ 62 w 62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10">
                  <a:moveTo>
                    <a:pt x="62" y="0"/>
                  </a:moveTo>
                  <a:lnTo>
                    <a:pt x="44" y="0"/>
                  </a:lnTo>
                  <a:lnTo>
                    <a:pt x="0" y="201"/>
                  </a:lnTo>
                  <a:lnTo>
                    <a:pt x="18" y="210"/>
                  </a:lnTo>
                  <a:lnTo>
                    <a:pt x="18" y="20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0" name="Freeform 713"/>
            <p:cNvSpPr>
              <a:spLocks/>
            </p:cNvSpPr>
            <p:nvPr/>
          </p:nvSpPr>
          <p:spPr bwMode="auto">
            <a:xfrm>
              <a:off x="9513889" y="4057651"/>
              <a:ext cx="104775" cy="252413"/>
            </a:xfrm>
            <a:custGeom>
              <a:avLst/>
              <a:gdLst>
                <a:gd name="T0" fmla="*/ 104775 w 97"/>
                <a:gd name="T1" fmla="*/ 9545 h 238"/>
                <a:gd name="T2" fmla="*/ 85332 w 97"/>
                <a:gd name="T3" fmla="*/ 0 h 238"/>
                <a:gd name="T4" fmla="*/ 0 w 97"/>
                <a:gd name="T5" fmla="*/ 242868 h 238"/>
                <a:gd name="T6" fmla="*/ 0 w 97"/>
                <a:gd name="T7" fmla="*/ 242868 h 238"/>
                <a:gd name="T8" fmla="*/ 18363 w 97"/>
                <a:gd name="T9" fmla="*/ 252413 h 238"/>
                <a:gd name="T10" fmla="*/ 18363 w 97"/>
                <a:gd name="T11" fmla="*/ 252413 h 238"/>
                <a:gd name="T12" fmla="*/ 104775 w 97"/>
                <a:gd name="T13" fmla="*/ 9545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38"/>
                <a:gd name="T23" fmla="*/ 97 w 97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38">
                  <a:moveTo>
                    <a:pt x="97" y="9"/>
                  </a:moveTo>
                  <a:lnTo>
                    <a:pt x="79" y="0"/>
                  </a:lnTo>
                  <a:lnTo>
                    <a:pt x="0" y="229"/>
                  </a:lnTo>
                  <a:lnTo>
                    <a:pt x="17" y="238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1" name="Freeform 714"/>
            <p:cNvSpPr>
              <a:spLocks/>
            </p:cNvSpPr>
            <p:nvPr/>
          </p:nvSpPr>
          <p:spPr bwMode="auto">
            <a:xfrm>
              <a:off x="9388476" y="4300538"/>
              <a:ext cx="142875" cy="252412"/>
            </a:xfrm>
            <a:custGeom>
              <a:avLst/>
              <a:gdLst>
                <a:gd name="T0" fmla="*/ 142875 w 132"/>
                <a:gd name="T1" fmla="*/ 9505 h 239"/>
                <a:gd name="T2" fmla="*/ 124474 w 132"/>
                <a:gd name="T3" fmla="*/ 0 h 239"/>
                <a:gd name="T4" fmla="*/ 0 w 132"/>
                <a:gd name="T5" fmla="*/ 241851 h 239"/>
                <a:gd name="T6" fmla="*/ 0 w 132"/>
                <a:gd name="T7" fmla="*/ 241851 h 239"/>
                <a:gd name="T8" fmla="*/ 19483 w 132"/>
                <a:gd name="T9" fmla="*/ 252412 h 239"/>
                <a:gd name="T10" fmla="*/ 19483 w 132"/>
                <a:gd name="T11" fmla="*/ 252412 h 239"/>
                <a:gd name="T12" fmla="*/ 142875 w 132"/>
                <a:gd name="T13" fmla="*/ 9505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9"/>
                <a:gd name="T23" fmla="*/ 132 w 132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9">
                  <a:moveTo>
                    <a:pt x="132" y="9"/>
                  </a:moveTo>
                  <a:lnTo>
                    <a:pt x="115" y="0"/>
                  </a:lnTo>
                  <a:lnTo>
                    <a:pt x="0" y="229"/>
                  </a:lnTo>
                  <a:lnTo>
                    <a:pt x="18" y="239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2" name="Freeform 715"/>
            <p:cNvSpPr>
              <a:spLocks/>
            </p:cNvSpPr>
            <p:nvPr/>
          </p:nvSpPr>
          <p:spPr bwMode="auto">
            <a:xfrm>
              <a:off x="9224963" y="4541838"/>
              <a:ext cx="182562" cy="233362"/>
            </a:xfrm>
            <a:custGeom>
              <a:avLst/>
              <a:gdLst>
                <a:gd name="T0" fmla="*/ 182562 w 168"/>
                <a:gd name="T1" fmla="*/ 10607 h 220"/>
                <a:gd name="T2" fmla="*/ 163002 w 168"/>
                <a:gd name="T3" fmla="*/ 0 h 220"/>
                <a:gd name="T4" fmla="*/ 0 w 168"/>
                <a:gd name="T5" fmla="*/ 223815 h 220"/>
                <a:gd name="T6" fmla="*/ 18474 w 168"/>
                <a:gd name="T7" fmla="*/ 233362 h 220"/>
                <a:gd name="T8" fmla="*/ 182562 w 168"/>
                <a:gd name="T9" fmla="*/ 1060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220"/>
                <a:gd name="T17" fmla="*/ 168 w 16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220">
                  <a:moveTo>
                    <a:pt x="168" y="10"/>
                  </a:moveTo>
                  <a:lnTo>
                    <a:pt x="150" y="0"/>
                  </a:lnTo>
                  <a:lnTo>
                    <a:pt x="0" y="211"/>
                  </a:lnTo>
                  <a:lnTo>
                    <a:pt x="17" y="220"/>
                  </a:lnTo>
                  <a:lnTo>
                    <a:pt x="16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3" name="Freeform 716"/>
            <p:cNvSpPr>
              <a:spLocks/>
            </p:cNvSpPr>
            <p:nvPr/>
          </p:nvSpPr>
          <p:spPr bwMode="auto">
            <a:xfrm>
              <a:off x="6307139" y="3552825"/>
              <a:ext cx="20637" cy="19050"/>
            </a:xfrm>
            <a:custGeom>
              <a:avLst/>
              <a:gdLst>
                <a:gd name="T0" fmla="*/ 0 w 18"/>
                <a:gd name="T1" fmla="*/ 19050 h 18"/>
                <a:gd name="T2" fmla="*/ 10319 w 18"/>
                <a:gd name="T3" fmla="*/ 19050 h 18"/>
                <a:gd name="T4" fmla="*/ 20637 w 18"/>
                <a:gd name="T5" fmla="*/ 19050 h 18"/>
                <a:gd name="T6" fmla="*/ 20637 w 18"/>
                <a:gd name="T7" fmla="*/ 9525 h 18"/>
                <a:gd name="T8" fmla="*/ 10319 w 18"/>
                <a:gd name="T9" fmla="*/ 0 h 18"/>
                <a:gd name="T10" fmla="*/ 0 w 18"/>
                <a:gd name="T11" fmla="*/ 0 h 18"/>
                <a:gd name="T12" fmla="*/ 0 w 18"/>
                <a:gd name="T13" fmla="*/ 9525 h 18"/>
                <a:gd name="T14" fmla="*/ 0 w 18"/>
                <a:gd name="T15" fmla="*/ 9525 h 18"/>
                <a:gd name="T16" fmla="*/ 0 w 18"/>
                <a:gd name="T17" fmla="*/ 19050 h 18"/>
                <a:gd name="T18" fmla="*/ 0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4" name="Freeform 717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5" name="Freeform 718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6" name="Freeform 719"/>
            <p:cNvSpPr>
              <a:spLocks/>
            </p:cNvSpPr>
            <p:nvPr/>
          </p:nvSpPr>
          <p:spPr bwMode="auto">
            <a:xfrm>
              <a:off x="8918575" y="3213101"/>
              <a:ext cx="152400" cy="193675"/>
            </a:xfrm>
            <a:custGeom>
              <a:avLst/>
              <a:gdLst>
                <a:gd name="T0" fmla="*/ 134026 w 141"/>
                <a:gd name="T1" fmla="*/ 193675 h 183"/>
                <a:gd name="T2" fmla="*/ 152400 w 141"/>
                <a:gd name="T3" fmla="*/ 184150 h 183"/>
                <a:gd name="T4" fmla="*/ 19455 w 141"/>
                <a:gd name="T5" fmla="*/ 9525 h 183"/>
                <a:gd name="T6" fmla="*/ 19455 w 141"/>
                <a:gd name="T7" fmla="*/ 0 h 183"/>
                <a:gd name="T8" fmla="*/ 0 w 141"/>
                <a:gd name="T9" fmla="*/ 19050 h 183"/>
                <a:gd name="T10" fmla="*/ 0 w 141"/>
                <a:gd name="T11" fmla="*/ 19050 h 183"/>
                <a:gd name="T12" fmla="*/ 134026 w 141"/>
                <a:gd name="T13" fmla="*/ 193675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83"/>
                <a:gd name="T23" fmla="*/ 141 w 14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83">
                  <a:moveTo>
                    <a:pt x="124" y="183"/>
                  </a:moveTo>
                  <a:lnTo>
                    <a:pt x="141" y="174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24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7" name="Freeform 720"/>
            <p:cNvSpPr>
              <a:spLocks/>
            </p:cNvSpPr>
            <p:nvPr/>
          </p:nvSpPr>
          <p:spPr bwMode="auto">
            <a:xfrm>
              <a:off x="8774113" y="3067050"/>
              <a:ext cx="163512" cy="165100"/>
            </a:xfrm>
            <a:custGeom>
              <a:avLst/>
              <a:gdLst>
                <a:gd name="T0" fmla="*/ 143891 w 150"/>
                <a:gd name="T1" fmla="*/ 165100 h 156"/>
                <a:gd name="T2" fmla="*/ 163512 w 150"/>
                <a:gd name="T3" fmla="*/ 146050 h 156"/>
                <a:gd name="T4" fmla="*/ 18531 w 150"/>
                <a:gd name="T5" fmla="*/ 0 h 156"/>
                <a:gd name="T6" fmla="*/ 18531 w 150"/>
                <a:gd name="T7" fmla="*/ 0 h 156"/>
                <a:gd name="T8" fmla="*/ 8721 w 150"/>
                <a:gd name="T9" fmla="*/ 20108 h 156"/>
                <a:gd name="T10" fmla="*/ 0 w 150"/>
                <a:gd name="T11" fmla="*/ 20108 h 156"/>
                <a:gd name="T12" fmla="*/ 143891 w 150"/>
                <a:gd name="T13" fmla="*/ 1651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56"/>
                <a:gd name="T23" fmla="*/ 150 w 150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56">
                  <a:moveTo>
                    <a:pt x="132" y="156"/>
                  </a:moveTo>
                  <a:lnTo>
                    <a:pt x="150" y="138"/>
                  </a:lnTo>
                  <a:lnTo>
                    <a:pt x="17" y="0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13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8" name="Freeform 721"/>
            <p:cNvSpPr>
              <a:spLocks/>
            </p:cNvSpPr>
            <p:nvPr/>
          </p:nvSpPr>
          <p:spPr bwMode="auto">
            <a:xfrm>
              <a:off x="8620125" y="2940050"/>
              <a:ext cx="173038" cy="146050"/>
            </a:xfrm>
            <a:custGeom>
              <a:avLst/>
              <a:gdLst>
                <a:gd name="T0" fmla="*/ 163243 w 159"/>
                <a:gd name="T1" fmla="*/ 146050 h 138"/>
                <a:gd name="T2" fmla="*/ 173038 w 159"/>
                <a:gd name="T3" fmla="*/ 125942 h 138"/>
                <a:gd name="T4" fmla="*/ 9795 w 159"/>
                <a:gd name="T5" fmla="*/ 0 h 138"/>
                <a:gd name="T6" fmla="*/ 9795 w 159"/>
                <a:gd name="T7" fmla="*/ 0 h 138"/>
                <a:gd name="T8" fmla="*/ 0 w 159"/>
                <a:gd name="T9" fmla="*/ 20108 h 138"/>
                <a:gd name="T10" fmla="*/ 0 w 159"/>
                <a:gd name="T11" fmla="*/ 20108 h 138"/>
                <a:gd name="T12" fmla="*/ 163243 w 159"/>
                <a:gd name="T13" fmla="*/ 14605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38"/>
                <a:gd name="T23" fmla="*/ 159 w 159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38">
                  <a:moveTo>
                    <a:pt x="150" y="138"/>
                  </a:moveTo>
                  <a:lnTo>
                    <a:pt x="159" y="119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5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9" name="Freeform 722"/>
            <p:cNvSpPr>
              <a:spLocks/>
            </p:cNvSpPr>
            <p:nvPr/>
          </p:nvSpPr>
          <p:spPr bwMode="auto">
            <a:xfrm>
              <a:off x="8447088" y="2844800"/>
              <a:ext cx="182562" cy="115888"/>
            </a:xfrm>
            <a:custGeom>
              <a:avLst/>
              <a:gdLst>
                <a:gd name="T0" fmla="*/ 172782 w 168"/>
                <a:gd name="T1" fmla="*/ 115888 h 110"/>
                <a:gd name="T2" fmla="*/ 182562 w 168"/>
                <a:gd name="T3" fmla="*/ 95871 h 110"/>
                <a:gd name="T4" fmla="*/ 9780 w 168"/>
                <a:gd name="T5" fmla="*/ 0 h 110"/>
                <a:gd name="T6" fmla="*/ 9780 w 168"/>
                <a:gd name="T7" fmla="*/ 0 h 110"/>
                <a:gd name="T8" fmla="*/ 0 w 168"/>
                <a:gd name="T9" fmla="*/ 18963 h 110"/>
                <a:gd name="T10" fmla="*/ 0 w 168"/>
                <a:gd name="T11" fmla="*/ 18963 h 110"/>
                <a:gd name="T12" fmla="*/ 172782 w 168"/>
                <a:gd name="T13" fmla="*/ 11588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0"/>
                <a:gd name="T23" fmla="*/ 168 w 16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0">
                  <a:moveTo>
                    <a:pt x="159" y="110"/>
                  </a:moveTo>
                  <a:lnTo>
                    <a:pt x="168" y="9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0" name="Freeform 723"/>
            <p:cNvSpPr>
              <a:spLocks/>
            </p:cNvSpPr>
            <p:nvPr/>
          </p:nvSpPr>
          <p:spPr bwMode="auto">
            <a:xfrm>
              <a:off x="8256588" y="2776538"/>
              <a:ext cx="201612" cy="87312"/>
            </a:xfrm>
            <a:custGeom>
              <a:avLst/>
              <a:gdLst>
                <a:gd name="T0" fmla="*/ 191804 w 185"/>
                <a:gd name="T1" fmla="*/ 87312 h 82"/>
                <a:gd name="T2" fmla="*/ 201612 w 185"/>
                <a:gd name="T3" fmla="*/ 68146 h 82"/>
                <a:gd name="T4" fmla="*/ 8718 w 185"/>
                <a:gd name="T5" fmla="*/ 0 h 82"/>
                <a:gd name="T6" fmla="*/ 0 w 185"/>
                <a:gd name="T7" fmla="*/ 0 h 82"/>
                <a:gd name="T8" fmla="*/ 0 w 185"/>
                <a:gd name="T9" fmla="*/ 19166 h 82"/>
                <a:gd name="T10" fmla="*/ 0 w 185"/>
                <a:gd name="T11" fmla="*/ 19166 h 82"/>
                <a:gd name="T12" fmla="*/ 191804 w 185"/>
                <a:gd name="T13" fmla="*/ 8731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76" y="82"/>
                  </a:moveTo>
                  <a:lnTo>
                    <a:pt x="185" y="6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1" name="Freeform 724"/>
            <p:cNvSpPr>
              <a:spLocks/>
            </p:cNvSpPr>
            <p:nvPr/>
          </p:nvSpPr>
          <p:spPr bwMode="auto">
            <a:xfrm>
              <a:off x="8045450" y="2736850"/>
              <a:ext cx="211138" cy="58738"/>
            </a:xfrm>
            <a:custGeom>
              <a:avLst/>
              <a:gdLst>
                <a:gd name="T0" fmla="*/ 211138 w 195"/>
                <a:gd name="T1" fmla="*/ 58738 h 55"/>
                <a:gd name="T2" fmla="*/ 211138 w 195"/>
                <a:gd name="T3" fmla="*/ 39515 h 55"/>
                <a:gd name="T4" fmla="*/ 0 w 195"/>
                <a:gd name="T5" fmla="*/ 0 h 55"/>
                <a:gd name="T6" fmla="*/ 0 w 195"/>
                <a:gd name="T7" fmla="*/ 0 h 55"/>
                <a:gd name="T8" fmla="*/ 0 w 195"/>
                <a:gd name="T9" fmla="*/ 19223 h 55"/>
                <a:gd name="T10" fmla="*/ 0 w 195"/>
                <a:gd name="T11" fmla="*/ 19223 h 55"/>
                <a:gd name="T12" fmla="*/ 211138 w 195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5"/>
                <a:gd name="T23" fmla="*/ 195 w 19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5">
                  <a:moveTo>
                    <a:pt x="195" y="55"/>
                  </a:moveTo>
                  <a:lnTo>
                    <a:pt x="195" y="3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9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2" name="Freeform 725"/>
            <p:cNvSpPr>
              <a:spLocks/>
            </p:cNvSpPr>
            <p:nvPr/>
          </p:nvSpPr>
          <p:spPr bwMode="auto">
            <a:xfrm>
              <a:off x="7824788" y="2727326"/>
              <a:ext cx="220662" cy="28575"/>
            </a:xfrm>
            <a:custGeom>
              <a:avLst/>
              <a:gdLst>
                <a:gd name="T0" fmla="*/ 220662 w 203"/>
                <a:gd name="T1" fmla="*/ 28575 h 27"/>
                <a:gd name="T2" fmla="*/ 220662 w 203"/>
                <a:gd name="T3" fmla="*/ 9525 h 27"/>
                <a:gd name="T4" fmla="*/ 0 w 203"/>
                <a:gd name="T5" fmla="*/ 0 h 27"/>
                <a:gd name="T6" fmla="*/ 0 w 203"/>
                <a:gd name="T7" fmla="*/ 0 h 27"/>
                <a:gd name="T8" fmla="*/ 0 w 203"/>
                <a:gd name="T9" fmla="*/ 19050 h 27"/>
                <a:gd name="T10" fmla="*/ 0 w 203"/>
                <a:gd name="T11" fmla="*/ 19050 h 27"/>
                <a:gd name="T12" fmla="*/ 220662 w 203"/>
                <a:gd name="T13" fmla="*/ 2857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7"/>
                <a:gd name="T23" fmla="*/ 203 w 20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7">
                  <a:moveTo>
                    <a:pt x="203" y="27"/>
                  </a:moveTo>
                  <a:lnTo>
                    <a:pt x="203" y="9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3" name="Freeform 726"/>
            <p:cNvSpPr>
              <a:spLocks/>
            </p:cNvSpPr>
            <p:nvPr/>
          </p:nvSpPr>
          <p:spPr bwMode="auto">
            <a:xfrm>
              <a:off x="7594600" y="2727325"/>
              <a:ext cx="230188" cy="38100"/>
            </a:xfrm>
            <a:custGeom>
              <a:avLst/>
              <a:gdLst>
                <a:gd name="T0" fmla="*/ 230188 w 212"/>
                <a:gd name="T1" fmla="*/ 19050 h 36"/>
                <a:gd name="T2" fmla="*/ 230188 w 212"/>
                <a:gd name="T3" fmla="*/ 0 h 36"/>
                <a:gd name="T4" fmla="*/ 0 w 212"/>
                <a:gd name="T5" fmla="*/ 19050 h 36"/>
                <a:gd name="T6" fmla="*/ 0 w 212"/>
                <a:gd name="T7" fmla="*/ 19050 h 36"/>
                <a:gd name="T8" fmla="*/ 0 w 212"/>
                <a:gd name="T9" fmla="*/ 38100 h 36"/>
                <a:gd name="T10" fmla="*/ 0 w 212"/>
                <a:gd name="T11" fmla="*/ 38100 h 36"/>
                <a:gd name="T12" fmla="*/ 230188 w 212"/>
                <a:gd name="T13" fmla="*/ 1905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36"/>
                <a:gd name="T23" fmla="*/ 212 w 2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36">
                  <a:moveTo>
                    <a:pt x="212" y="18"/>
                  </a:moveTo>
                  <a:lnTo>
                    <a:pt x="212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4" name="Freeform 727"/>
            <p:cNvSpPr>
              <a:spLocks/>
            </p:cNvSpPr>
            <p:nvPr/>
          </p:nvSpPr>
          <p:spPr bwMode="auto">
            <a:xfrm>
              <a:off x="7362826" y="2746375"/>
              <a:ext cx="231775" cy="58738"/>
            </a:xfrm>
            <a:custGeom>
              <a:avLst/>
              <a:gdLst>
                <a:gd name="T0" fmla="*/ 231775 w 212"/>
                <a:gd name="T1" fmla="*/ 19223 h 55"/>
                <a:gd name="T2" fmla="*/ 231775 w 212"/>
                <a:gd name="T3" fmla="*/ 0 h 55"/>
                <a:gd name="T4" fmla="*/ 0 w 212"/>
                <a:gd name="T5" fmla="*/ 39515 h 55"/>
                <a:gd name="T6" fmla="*/ 0 w 212"/>
                <a:gd name="T7" fmla="*/ 39515 h 55"/>
                <a:gd name="T8" fmla="*/ 9840 w 212"/>
                <a:gd name="T9" fmla="*/ 58738 h 55"/>
                <a:gd name="T10" fmla="*/ 0 w 212"/>
                <a:gd name="T11" fmla="*/ 58738 h 55"/>
                <a:gd name="T12" fmla="*/ 231775 w 21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55"/>
                <a:gd name="T23" fmla="*/ 212 w 21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55">
                  <a:moveTo>
                    <a:pt x="212" y="18"/>
                  </a:moveTo>
                  <a:lnTo>
                    <a:pt x="212" y="0"/>
                  </a:lnTo>
                  <a:lnTo>
                    <a:pt x="0" y="37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5" name="Freeform 728"/>
            <p:cNvSpPr>
              <a:spLocks/>
            </p:cNvSpPr>
            <p:nvPr/>
          </p:nvSpPr>
          <p:spPr bwMode="auto">
            <a:xfrm>
              <a:off x="7162800" y="2786063"/>
              <a:ext cx="211138" cy="87312"/>
            </a:xfrm>
            <a:custGeom>
              <a:avLst/>
              <a:gdLst>
                <a:gd name="T0" fmla="*/ 211138 w 194"/>
                <a:gd name="T1" fmla="*/ 19166 h 82"/>
                <a:gd name="T2" fmla="*/ 201343 w 194"/>
                <a:gd name="T3" fmla="*/ 0 h 82"/>
                <a:gd name="T4" fmla="*/ 0 w 194"/>
                <a:gd name="T5" fmla="*/ 68146 h 82"/>
                <a:gd name="T6" fmla="*/ 0 w 194"/>
                <a:gd name="T7" fmla="*/ 68146 h 82"/>
                <a:gd name="T8" fmla="*/ 8707 w 194"/>
                <a:gd name="T9" fmla="*/ 87312 h 82"/>
                <a:gd name="T10" fmla="*/ 8707 w 194"/>
                <a:gd name="T11" fmla="*/ 87312 h 82"/>
                <a:gd name="T12" fmla="*/ 211138 w 194"/>
                <a:gd name="T13" fmla="*/ 19166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82"/>
                <a:gd name="T23" fmla="*/ 194 w 194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82">
                  <a:moveTo>
                    <a:pt x="194" y="18"/>
                  </a:moveTo>
                  <a:lnTo>
                    <a:pt x="185" y="0"/>
                  </a:lnTo>
                  <a:lnTo>
                    <a:pt x="0" y="64"/>
                  </a:lnTo>
                  <a:lnTo>
                    <a:pt x="8" y="82"/>
                  </a:lnTo>
                  <a:lnTo>
                    <a:pt x="19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6" name="Freeform 729"/>
            <p:cNvSpPr>
              <a:spLocks/>
            </p:cNvSpPr>
            <p:nvPr/>
          </p:nvSpPr>
          <p:spPr bwMode="auto">
            <a:xfrm>
              <a:off x="6970714" y="2854326"/>
              <a:ext cx="200025" cy="85725"/>
            </a:xfrm>
            <a:custGeom>
              <a:avLst/>
              <a:gdLst>
                <a:gd name="T0" fmla="*/ 200025 w 185"/>
                <a:gd name="T1" fmla="*/ 18818 h 82"/>
                <a:gd name="T2" fmla="*/ 191375 w 185"/>
                <a:gd name="T3" fmla="*/ 0 h 82"/>
                <a:gd name="T4" fmla="*/ 0 w 185"/>
                <a:gd name="T5" fmla="*/ 66907 h 82"/>
                <a:gd name="T6" fmla="*/ 0 w 185"/>
                <a:gd name="T7" fmla="*/ 66907 h 82"/>
                <a:gd name="T8" fmla="*/ 9731 w 185"/>
                <a:gd name="T9" fmla="*/ 85725 h 82"/>
                <a:gd name="T10" fmla="*/ 9731 w 185"/>
                <a:gd name="T11" fmla="*/ 85725 h 82"/>
                <a:gd name="T12" fmla="*/ 200025 w 185"/>
                <a:gd name="T13" fmla="*/ 1881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85" y="18"/>
                  </a:moveTo>
                  <a:lnTo>
                    <a:pt x="177" y="0"/>
                  </a:lnTo>
                  <a:lnTo>
                    <a:pt x="0" y="64"/>
                  </a:lnTo>
                  <a:lnTo>
                    <a:pt x="9" y="82"/>
                  </a:lnTo>
                  <a:lnTo>
                    <a:pt x="18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7" name="Freeform 730"/>
            <p:cNvSpPr>
              <a:spLocks/>
            </p:cNvSpPr>
            <p:nvPr/>
          </p:nvSpPr>
          <p:spPr bwMode="auto">
            <a:xfrm>
              <a:off x="6807200" y="2921001"/>
              <a:ext cx="173038" cy="117475"/>
            </a:xfrm>
            <a:custGeom>
              <a:avLst/>
              <a:gdLst>
                <a:gd name="T0" fmla="*/ 173038 w 159"/>
                <a:gd name="T1" fmla="*/ 19223 h 110"/>
                <a:gd name="T2" fmla="*/ 163243 w 159"/>
                <a:gd name="T3" fmla="*/ 0 h 110"/>
                <a:gd name="T4" fmla="*/ 0 w 159"/>
                <a:gd name="T5" fmla="*/ 98252 h 110"/>
                <a:gd name="T6" fmla="*/ 0 w 159"/>
                <a:gd name="T7" fmla="*/ 98252 h 110"/>
                <a:gd name="T8" fmla="*/ 9795 w 159"/>
                <a:gd name="T9" fmla="*/ 117475 h 110"/>
                <a:gd name="T10" fmla="*/ 9795 w 159"/>
                <a:gd name="T11" fmla="*/ 117475 h 110"/>
                <a:gd name="T12" fmla="*/ 173038 w 159"/>
                <a:gd name="T13" fmla="*/ 1922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10"/>
                <a:gd name="T23" fmla="*/ 159 w 159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10">
                  <a:moveTo>
                    <a:pt x="159" y="18"/>
                  </a:moveTo>
                  <a:lnTo>
                    <a:pt x="150" y="0"/>
                  </a:lnTo>
                  <a:lnTo>
                    <a:pt x="0" y="92"/>
                  </a:lnTo>
                  <a:lnTo>
                    <a:pt x="9" y="110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8" name="Freeform 731"/>
            <p:cNvSpPr>
              <a:spLocks/>
            </p:cNvSpPr>
            <p:nvPr/>
          </p:nvSpPr>
          <p:spPr bwMode="auto">
            <a:xfrm>
              <a:off x="6653213" y="3019426"/>
              <a:ext cx="163512" cy="125413"/>
            </a:xfrm>
            <a:custGeom>
              <a:avLst/>
              <a:gdLst>
                <a:gd name="T0" fmla="*/ 163512 w 151"/>
                <a:gd name="T1" fmla="*/ 18970 h 119"/>
                <a:gd name="T2" fmla="*/ 153766 w 151"/>
                <a:gd name="T3" fmla="*/ 0 h 119"/>
                <a:gd name="T4" fmla="*/ 9746 w 151"/>
                <a:gd name="T5" fmla="*/ 105389 h 119"/>
                <a:gd name="T6" fmla="*/ 0 w 151"/>
                <a:gd name="T7" fmla="*/ 105389 h 119"/>
                <a:gd name="T8" fmla="*/ 19491 w 151"/>
                <a:gd name="T9" fmla="*/ 125413 h 119"/>
                <a:gd name="T10" fmla="*/ 19491 w 151"/>
                <a:gd name="T11" fmla="*/ 125413 h 119"/>
                <a:gd name="T12" fmla="*/ 163512 w 151"/>
                <a:gd name="T13" fmla="*/ 1897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119"/>
                <a:gd name="T23" fmla="*/ 151 w 151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119">
                  <a:moveTo>
                    <a:pt x="151" y="18"/>
                  </a:moveTo>
                  <a:lnTo>
                    <a:pt x="142" y="0"/>
                  </a:lnTo>
                  <a:lnTo>
                    <a:pt x="9" y="100"/>
                  </a:lnTo>
                  <a:lnTo>
                    <a:pt x="0" y="100"/>
                  </a:lnTo>
                  <a:lnTo>
                    <a:pt x="18" y="119"/>
                  </a:lnTo>
                  <a:lnTo>
                    <a:pt x="1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9" name="Freeform 732"/>
            <p:cNvSpPr>
              <a:spLocks/>
            </p:cNvSpPr>
            <p:nvPr/>
          </p:nvSpPr>
          <p:spPr bwMode="auto">
            <a:xfrm>
              <a:off x="6529389" y="3124200"/>
              <a:ext cx="142875" cy="146050"/>
            </a:xfrm>
            <a:custGeom>
              <a:avLst/>
              <a:gdLst>
                <a:gd name="T0" fmla="*/ 142875 w 132"/>
                <a:gd name="T1" fmla="*/ 20108 h 138"/>
                <a:gd name="T2" fmla="*/ 123392 w 132"/>
                <a:gd name="T3" fmla="*/ 0 h 138"/>
                <a:gd name="T4" fmla="*/ 0 w 132"/>
                <a:gd name="T5" fmla="*/ 127000 h 138"/>
                <a:gd name="T6" fmla="*/ 0 w 132"/>
                <a:gd name="T7" fmla="*/ 136525 h 138"/>
                <a:gd name="T8" fmla="*/ 18401 w 132"/>
                <a:gd name="T9" fmla="*/ 146050 h 138"/>
                <a:gd name="T10" fmla="*/ 18401 w 132"/>
                <a:gd name="T11" fmla="*/ 146050 h 138"/>
                <a:gd name="T12" fmla="*/ 142875 w 132"/>
                <a:gd name="T13" fmla="*/ 20108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8"/>
                <a:gd name="T23" fmla="*/ 132 w 132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8">
                  <a:moveTo>
                    <a:pt x="132" y="19"/>
                  </a:moveTo>
                  <a:lnTo>
                    <a:pt x="114" y="0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17" y="138"/>
                  </a:lnTo>
                  <a:lnTo>
                    <a:pt x="13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0" name="Freeform 733"/>
            <p:cNvSpPr>
              <a:spLocks/>
            </p:cNvSpPr>
            <p:nvPr/>
          </p:nvSpPr>
          <p:spPr bwMode="auto">
            <a:xfrm>
              <a:off x="6403976" y="3260725"/>
              <a:ext cx="144463" cy="146050"/>
            </a:xfrm>
            <a:custGeom>
              <a:avLst/>
              <a:gdLst>
                <a:gd name="T0" fmla="*/ 144463 w 132"/>
                <a:gd name="T1" fmla="*/ 9595 h 137"/>
                <a:gd name="T2" fmla="*/ 125858 w 132"/>
                <a:gd name="T3" fmla="*/ 0 h 137"/>
                <a:gd name="T4" fmla="*/ 0 w 132"/>
                <a:gd name="T5" fmla="*/ 136455 h 137"/>
                <a:gd name="T6" fmla="*/ 0 w 132"/>
                <a:gd name="T7" fmla="*/ 136455 h 137"/>
                <a:gd name="T8" fmla="*/ 18605 w 132"/>
                <a:gd name="T9" fmla="*/ 146050 h 137"/>
                <a:gd name="T10" fmla="*/ 18605 w 132"/>
                <a:gd name="T11" fmla="*/ 146050 h 137"/>
                <a:gd name="T12" fmla="*/ 144463 w 132"/>
                <a:gd name="T13" fmla="*/ 9595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7"/>
                <a:gd name="T23" fmla="*/ 132 w 132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7">
                  <a:moveTo>
                    <a:pt x="132" y="9"/>
                  </a:moveTo>
                  <a:lnTo>
                    <a:pt x="115" y="0"/>
                  </a:lnTo>
                  <a:lnTo>
                    <a:pt x="0" y="128"/>
                  </a:lnTo>
                  <a:lnTo>
                    <a:pt x="17" y="137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1" name="Freeform 734"/>
            <p:cNvSpPr>
              <a:spLocks/>
            </p:cNvSpPr>
            <p:nvPr/>
          </p:nvSpPr>
          <p:spPr bwMode="auto">
            <a:xfrm>
              <a:off x="6299201" y="3397251"/>
              <a:ext cx="123825" cy="174625"/>
            </a:xfrm>
            <a:custGeom>
              <a:avLst/>
              <a:gdLst>
                <a:gd name="T0" fmla="*/ 123825 w 114"/>
                <a:gd name="T1" fmla="*/ 9525 h 165"/>
                <a:gd name="T2" fmla="*/ 105360 w 114"/>
                <a:gd name="T3" fmla="*/ 0 h 165"/>
                <a:gd name="T4" fmla="*/ 0 w 114"/>
                <a:gd name="T5" fmla="*/ 165100 h 165"/>
                <a:gd name="T6" fmla="*/ 18465 w 114"/>
                <a:gd name="T7" fmla="*/ 174625 h 165"/>
                <a:gd name="T8" fmla="*/ 123825 w 114"/>
                <a:gd name="T9" fmla="*/ 952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65"/>
                <a:gd name="T17" fmla="*/ 114 w 114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65">
                  <a:moveTo>
                    <a:pt x="114" y="9"/>
                  </a:moveTo>
                  <a:lnTo>
                    <a:pt x="97" y="0"/>
                  </a:lnTo>
                  <a:lnTo>
                    <a:pt x="0" y="156"/>
                  </a:lnTo>
                  <a:lnTo>
                    <a:pt x="17" y="165"/>
                  </a:ln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2" name="Freeform 735"/>
            <p:cNvSpPr>
              <a:spLocks/>
            </p:cNvSpPr>
            <p:nvPr/>
          </p:nvSpPr>
          <p:spPr bwMode="auto">
            <a:xfrm>
              <a:off x="9312275" y="3048000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9525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9525 w 18"/>
                <a:gd name="T9" fmla="*/ 19050 h 18"/>
                <a:gd name="T10" fmla="*/ 19050 w 18"/>
                <a:gd name="T11" fmla="*/ 19050 h 18"/>
                <a:gd name="T12" fmla="*/ 19050 w 18"/>
                <a:gd name="T13" fmla="*/ 9525 h 18"/>
                <a:gd name="T14" fmla="*/ 19050 w 18"/>
                <a:gd name="T15" fmla="*/ 9525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3" name="Freeform 736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4" name="Freeform 737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5" name="Freeform 738"/>
            <p:cNvSpPr>
              <a:spLocks/>
            </p:cNvSpPr>
            <p:nvPr/>
          </p:nvSpPr>
          <p:spPr bwMode="auto">
            <a:xfrm>
              <a:off x="9091614" y="3319463"/>
              <a:ext cx="104775" cy="107950"/>
            </a:xfrm>
            <a:custGeom>
              <a:avLst/>
              <a:gdLst>
                <a:gd name="T0" fmla="*/ 0 w 97"/>
                <a:gd name="T1" fmla="*/ 87643 h 101"/>
                <a:gd name="T2" fmla="*/ 19443 w 97"/>
                <a:gd name="T3" fmla="*/ 107950 h 101"/>
                <a:gd name="T4" fmla="*/ 104775 w 97"/>
                <a:gd name="T5" fmla="*/ 19239 h 101"/>
                <a:gd name="T6" fmla="*/ 104775 w 97"/>
                <a:gd name="T7" fmla="*/ 19239 h 101"/>
                <a:gd name="T8" fmla="*/ 86412 w 97"/>
                <a:gd name="T9" fmla="*/ 9619 h 101"/>
                <a:gd name="T10" fmla="*/ 86412 w 97"/>
                <a:gd name="T11" fmla="*/ 0 h 101"/>
                <a:gd name="T12" fmla="*/ 0 w 97"/>
                <a:gd name="T13" fmla="*/ 8764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0" y="82"/>
                  </a:moveTo>
                  <a:lnTo>
                    <a:pt x="18" y="101"/>
                  </a:lnTo>
                  <a:lnTo>
                    <a:pt x="97" y="18"/>
                  </a:lnTo>
                  <a:lnTo>
                    <a:pt x="80" y="9"/>
                  </a:lnTo>
                  <a:lnTo>
                    <a:pt x="80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6" name="Freeform 739"/>
            <p:cNvSpPr>
              <a:spLocks/>
            </p:cNvSpPr>
            <p:nvPr/>
          </p:nvSpPr>
          <p:spPr bwMode="auto">
            <a:xfrm>
              <a:off x="9177339" y="3241675"/>
              <a:ext cx="85725" cy="96838"/>
            </a:xfrm>
            <a:custGeom>
              <a:avLst/>
              <a:gdLst>
                <a:gd name="T0" fmla="*/ 0 w 79"/>
                <a:gd name="T1" fmla="*/ 87365 h 92"/>
                <a:gd name="T2" fmla="*/ 18447 w 79"/>
                <a:gd name="T3" fmla="*/ 96838 h 92"/>
                <a:gd name="T4" fmla="*/ 85725 w 79"/>
                <a:gd name="T5" fmla="*/ 10526 h 92"/>
                <a:gd name="T6" fmla="*/ 85725 w 79"/>
                <a:gd name="T7" fmla="*/ 10526 h 92"/>
                <a:gd name="T8" fmla="*/ 66193 w 79"/>
                <a:gd name="T9" fmla="*/ 0 h 92"/>
                <a:gd name="T10" fmla="*/ 66193 w 79"/>
                <a:gd name="T11" fmla="*/ 0 h 92"/>
                <a:gd name="T12" fmla="*/ 0 w 79"/>
                <a:gd name="T13" fmla="*/ 87365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92"/>
                <a:gd name="T23" fmla="*/ 79 w 79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92">
                  <a:moveTo>
                    <a:pt x="0" y="83"/>
                  </a:moveTo>
                  <a:lnTo>
                    <a:pt x="17" y="92"/>
                  </a:lnTo>
                  <a:lnTo>
                    <a:pt x="79" y="10"/>
                  </a:lnTo>
                  <a:lnTo>
                    <a:pt x="61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7" name="Freeform 740"/>
            <p:cNvSpPr>
              <a:spLocks/>
            </p:cNvSpPr>
            <p:nvPr/>
          </p:nvSpPr>
          <p:spPr bwMode="auto">
            <a:xfrm>
              <a:off x="9244013" y="3154364"/>
              <a:ext cx="68262" cy="96837"/>
            </a:xfrm>
            <a:custGeom>
              <a:avLst/>
              <a:gdLst>
                <a:gd name="T0" fmla="*/ 0 w 62"/>
                <a:gd name="T1" fmla="*/ 86311 h 92"/>
                <a:gd name="T2" fmla="*/ 19818 w 62"/>
                <a:gd name="T3" fmla="*/ 96837 h 92"/>
                <a:gd name="T4" fmla="*/ 68262 w 62"/>
                <a:gd name="T5" fmla="*/ 9473 h 92"/>
                <a:gd name="T6" fmla="*/ 68262 w 62"/>
                <a:gd name="T7" fmla="*/ 0 h 92"/>
                <a:gd name="T8" fmla="*/ 49545 w 62"/>
                <a:gd name="T9" fmla="*/ 0 h 92"/>
                <a:gd name="T10" fmla="*/ 49545 w 62"/>
                <a:gd name="T11" fmla="*/ 0 h 92"/>
                <a:gd name="T12" fmla="*/ 0 w 62"/>
                <a:gd name="T13" fmla="*/ 8631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92"/>
                <a:gd name="T23" fmla="*/ 62 w 62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92">
                  <a:moveTo>
                    <a:pt x="0" y="82"/>
                  </a:moveTo>
                  <a:lnTo>
                    <a:pt x="18" y="92"/>
                  </a:lnTo>
                  <a:lnTo>
                    <a:pt x="62" y="9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8" name="Freeform 741"/>
            <p:cNvSpPr>
              <a:spLocks/>
            </p:cNvSpPr>
            <p:nvPr/>
          </p:nvSpPr>
          <p:spPr bwMode="auto">
            <a:xfrm>
              <a:off x="9293225" y="3057525"/>
              <a:ext cx="38100" cy="96838"/>
            </a:xfrm>
            <a:custGeom>
              <a:avLst/>
              <a:gdLst>
                <a:gd name="T0" fmla="*/ 0 w 35"/>
                <a:gd name="T1" fmla="*/ 96838 h 92"/>
                <a:gd name="T2" fmla="*/ 18506 w 35"/>
                <a:gd name="T3" fmla="*/ 96838 h 92"/>
                <a:gd name="T4" fmla="*/ 38100 w 35"/>
                <a:gd name="T5" fmla="*/ 0 h 92"/>
                <a:gd name="T6" fmla="*/ 18506 w 35"/>
                <a:gd name="T7" fmla="*/ 0 h 92"/>
                <a:gd name="T8" fmla="*/ 0 w 35"/>
                <a:gd name="T9" fmla="*/ 96838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2"/>
                <a:gd name="T17" fmla="*/ 35 w 3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2">
                  <a:moveTo>
                    <a:pt x="0" y="92"/>
                  </a:moveTo>
                  <a:lnTo>
                    <a:pt x="17" y="92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9" name="Freeform 742"/>
            <p:cNvSpPr>
              <a:spLocks/>
            </p:cNvSpPr>
            <p:nvPr/>
          </p:nvSpPr>
          <p:spPr bwMode="auto">
            <a:xfrm>
              <a:off x="9063038" y="3095625"/>
              <a:ext cx="17462" cy="19050"/>
            </a:xfrm>
            <a:custGeom>
              <a:avLst/>
              <a:gdLst>
                <a:gd name="T0" fmla="*/ 8217 w 17"/>
                <a:gd name="T1" fmla="*/ 19050 h 18"/>
                <a:gd name="T2" fmla="*/ 17462 w 17"/>
                <a:gd name="T3" fmla="*/ 19050 h 18"/>
                <a:gd name="T4" fmla="*/ 17462 w 17"/>
                <a:gd name="T5" fmla="*/ 9525 h 18"/>
                <a:gd name="T6" fmla="*/ 17462 w 17"/>
                <a:gd name="T7" fmla="*/ 0 h 18"/>
                <a:gd name="T8" fmla="*/ 8217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217 w 17"/>
                <a:gd name="T17" fmla="*/ 19050 h 18"/>
                <a:gd name="T18" fmla="*/ 8217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0" name="Freeform 743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1" name="Freeform 744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2" name="Freeform 745"/>
            <p:cNvSpPr>
              <a:spLocks/>
            </p:cNvSpPr>
            <p:nvPr/>
          </p:nvSpPr>
          <p:spPr bwMode="auto">
            <a:xfrm>
              <a:off x="9196389" y="2727325"/>
              <a:ext cx="104775" cy="107950"/>
            </a:xfrm>
            <a:custGeom>
              <a:avLst/>
              <a:gdLst>
                <a:gd name="T0" fmla="*/ 104775 w 97"/>
                <a:gd name="T1" fmla="*/ 19239 h 101"/>
                <a:gd name="T2" fmla="*/ 86412 w 97"/>
                <a:gd name="T3" fmla="*/ 0 h 101"/>
                <a:gd name="T4" fmla="*/ 0 w 97"/>
                <a:gd name="T5" fmla="*/ 87643 h 101"/>
                <a:gd name="T6" fmla="*/ 0 w 97"/>
                <a:gd name="T7" fmla="*/ 97262 h 101"/>
                <a:gd name="T8" fmla="*/ 19443 w 97"/>
                <a:gd name="T9" fmla="*/ 107950 h 101"/>
                <a:gd name="T10" fmla="*/ 19443 w 97"/>
                <a:gd name="T11" fmla="*/ 107950 h 101"/>
                <a:gd name="T12" fmla="*/ 104775 w 97"/>
                <a:gd name="T13" fmla="*/ 1923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97" y="18"/>
                  </a:moveTo>
                  <a:lnTo>
                    <a:pt x="80" y="0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18" y="101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3" name="Freeform 746"/>
            <p:cNvSpPr>
              <a:spLocks/>
            </p:cNvSpPr>
            <p:nvPr/>
          </p:nvSpPr>
          <p:spPr bwMode="auto">
            <a:xfrm>
              <a:off x="9129714" y="2824164"/>
              <a:ext cx="85725" cy="96837"/>
            </a:xfrm>
            <a:custGeom>
              <a:avLst/>
              <a:gdLst>
                <a:gd name="T0" fmla="*/ 85725 w 80"/>
                <a:gd name="T1" fmla="*/ 10526 h 92"/>
                <a:gd name="T2" fmla="*/ 66437 w 80"/>
                <a:gd name="T3" fmla="*/ 0 h 92"/>
                <a:gd name="T4" fmla="*/ 0 w 80"/>
                <a:gd name="T5" fmla="*/ 87364 h 92"/>
                <a:gd name="T6" fmla="*/ 0 w 80"/>
                <a:gd name="T7" fmla="*/ 87364 h 92"/>
                <a:gd name="T8" fmla="*/ 19288 w 80"/>
                <a:gd name="T9" fmla="*/ 96837 h 92"/>
                <a:gd name="T10" fmla="*/ 19288 w 80"/>
                <a:gd name="T11" fmla="*/ 96837 h 92"/>
                <a:gd name="T12" fmla="*/ 85725 w 80"/>
                <a:gd name="T13" fmla="*/ 1052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2"/>
                <a:gd name="T23" fmla="*/ 80 w 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2">
                  <a:moveTo>
                    <a:pt x="80" y="10"/>
                  </a:moveTo>
                  <a:lnTo>
                    <a:pt x="62" y="0"/>
                  </a:lnTo>
                  <a:lnTo>
                    <a:pt x="0" y="83"/>
                  </a:lnTo>
                  <a:lnTo>
                    <a:pt x="18" y="92"/>
                  </a:lnTo>
                  <a:lnTo>
                    <a:pt x="8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4" name="Freeform 747"/>
            <p:cNvSpPr>
              <a:spLocks/>
            </p:cNvSpPr>
            <p:nvPr/>
          </p:nvSpPr>
          <p:spPr bwMode="auto">
            <a:xfrm>
              <a:off x="9080501" y="2911475"/>
              <a:ext cx="68263" cy="107950"/>
            </a:xfrm>
            <a:custGeom>
              <a:avLst/>
              <a:gdLst>
                <a:gd name="T0" fmla="*/ 68263 w 62"/>
                <a:gd name="T1" fmla="*/ 9619 h 101"/>
                <a:gd name="T2" fmla="*/ 48445 w 62"/>
                <a:gd name="T3" fmla="*/ 0 h 101"/>
                <a:gd name="T4" fmla="*/ 0 w 62"/>
                <a:gd name="T5" fmla="*/ 98331 h 101"/>
                <a:gd name="T6" fmla="*/ 0 w 62"/>
                <a:gd name="T7" fmla="*/ 98331 h 101"/>
                <a:gd name="T8" fmla="*/ 19818 w 62"/>
                <a:gd name="T9" fmla="*/ 98331 h 101"/>
                <a:gd name="T10" fmla="*/ 19818 w 62"/>
                <a:gd name="T11" fmla="*/ 107950 h 101"/>
                <a:gd name="T12" fmla="*/ 68263 w 62"/>
                <a:gd name="T13" fmla="*/ 961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01"/>
                <a:gd name="T23" fmla="*/ 62 w 6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01">
                  <a:moveTo>
                    <a:pt x="62" y="9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18" y="92"/>
                  </a:lnTo>
                  <a:lnTo>
                    <a:pt x="18" y="101"/>
                  </a:lnTo>
                  <a:lnTo>
                    <a:pt x="6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5" name="Freeform 748"/>
            <p:cNvSpPr>
              <a:spLocks/>
            </p:cNvSpPr>
            <p:nvPr/>
          </p:nvSpPr>
          <p:spPr bwMode="auto">
            <a:xfrm>
              <a:off x="9063038" y="3009900"/>
              <a:ext cx="38100" cy="95250"/>
            </a:xfrm>
            <a:custGeom>
              <a:avLst/>
              <a:gdLst>
                <a:gd name="T0" fmla="*/ 38100 w 35"/>
                <a:gd name="T1" fmla="*/ 0 h 91"/>
                <a:gd name="T2" fmla="*/ 18506 w 35"/>
                <a:gd name="T3" fmla="*/ 0 h 91"/>
                <a:gd name="T4" fmla="*/ 0 w 35"/>
                <a:gd name="T5" fmla="*/ 95250 h 91"/>
                <a:gd name="T6" fmla="*/ 18506 w 35"/>
                <a:gd name="T7" fmla="*/ 95250 h 91"/>
                <a:gd name="T8" fmla="*/ 38100 w 3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1"/>
                <a:gd name="T17" fmla="*/ 35 w 3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1">
                  <a:moveTo>
                    <a:pt x="35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17" y="91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6" name="Freeform 749"/>
            <p:cNvSpPr>
              <a:spLocks/>
            </p:cNvSpPr>
            <p:nvPr/>
          </p:nvSpPr>
          <p:spPr bwMode="auto">
            <a:xfrm>
              <a:off x="7891463" y="4357689"/>
              <a:ext cx="19050" cy="9525"/>
            </a:xfrm>
            <a:custGeom>
              <a:avLst/>
              <a:gdLst>
                <a:gd name="T0" fmla="*/ 0 w 18"/>
                <a:gd name="T1" fmla="*/ 9525 h 9"/>
                <a:gd name="T2" fmla="*/ 0 w 18"/>
                <a:gd name="T3" fmla="*/ 9525 h 9"/>
                <a:gd name="T4" fmla="*/ 9525 w 18"/>
                <a:gd name="T5" fmla="*/ 9525 h 9"/>
                <a:gd name="T6" fmla="*/ 19050 w 18"/>
                <a:gd name="T7" fmla="*/ 9525 h 9"/>
                <a:gd name="T8" fmla="*/ 19050 w 18"/>
                <a:gd name="T9" fmla="*/ 0 h 9"/>
                <a:gd name="T10" fmla="*/ 9525 w 18"/>
                <a:gd name="T11" fmla="*/ 0 h 9"/>
                <a:gd name="T12" fmla="*/ 0 w 18"/>
                <a:gd name="T13" fmla="*/ 0 h 9"/>
                <a:gd name="T14" fmla="*/ 0 w 18"/>
                <a:gd name="T15" fmla="*/ 0 h 9"/>
                <a:gd name="T16" fmla="*/ 0 w 18"/>
                <a:gd name="T17" fmla="*/ 9525 h 9"/>
                <a:gd name="T18" fmla="*/ 0 w 18"/>
                <a:gd name="T19" fmla="*/ 952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0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7" name="Freeform 750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8" name="Freeform 751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9" name="Freeform 752"/>
            <p:cNvSpPr>
              <a:spLocks/>
            </p:cNvSpPr>
            <p:nvPr/>
          </p:nvSpPr>
          <p:spPr bwMode="auto">
            <a:xfrm>
              <a:off x="8956675" y="3397251"/>
              <a:ext cx="114300" cy="155575"/>
            </a:xfrm>
            <a:custGeom>
              <a:avLst/>
              <a:gdLst>
                <a:gd name="T0" fmla="*/ 114300 w 106"/>
                <a:gd name="T1" fmla="*/ 9525 h 147"/>
                <a:gd name="T2" fmla="*/ 95969 w 106"/>
                <a:gd name="T3" fmla="*/ 0 h 147"/>
                <a:gd name="T4" fmla="*/ 0 w 106"/>
                <a:gd name="T5" fmla="*/ 146050 h 147"/>
                <a:gd name="T6" fmla="*/ 0 w 106"/>
                <a:gd name="T7" fmla="*/ 146050 h 147"/>
                <a:gd name="T8" fmla="*/ 19409 w 106"/>
                <a:gd name="T9" fmla="*/ 155575 h 147"/>
                <a:gd name="T10" fmla="*/ 19409 w 106"/>
                <a:gd name="T11" fmla="*/ 155575 h 147"/>
                <a:gd name="T12" fmla="*/ 114300 w 106"/>
                <a:gd name="T13" fmla="*/ 9525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47"/>
                <a:gd name="T23" fmla="*/ 106 w 106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47">
                  <a:moveTo>
                    <a:pt x="106" y="9"/>
                  </a:moveTo>
                  <a:lnTo>
                    <a:pt x="89" y="0"/>
                  </a:lnTo>
                  <a:lnTo>
                    <a:pt x="0" y="138"/>
                  </a:lnTo>
                  <a:lnTo>
                    <a:pt x="18" y="147"/>
                  </a:lnTo>
                  <a:lnTo>
                    <a:pt x="10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0" name="Freeform 753"/>
            <p:cNvSpPr>
              <a:spLocks/>
            </p:cNvSpPr>
            <p:nvPr/>
          </p:nvSpPr>
          <p:spPr bwMode="auto">
            <a:xfrm>
              <a:off x="8850313" y="3543301"/>
              <a:ext cx="125412" cy="144463"/>
            </a:xfrm>
            <a:custGeom>
              <a:avLst/>
              <a:gdLst>
                <a:gd name="T0" fmla="*/ 125412 w 115"/>
                <a:gd name="T1" fmla="*/ 9490 h 137"/>
                <a:gd name="T2" fmla="*/ 105782 w 115"/>
                <a:gd name="T3" fmla="*/ 0 h 137"/>
                <a:gd name="T4" fmla="*/ 0 w 115"/>
                <a:gd name="T5" fmla="*/ 134973 h 137"/>
                <a:gd name="T6" fmla="*/ 0 w 115"/>
                <a:gd name="T7" fmla="*/ 125482 h 137"/>
                <a:gd name="T8" fmla="*/ 19630 w 115"/>
                <a:gd name="T9" fmla="*/ 144463 h 137"/>
                <a:gd name="T10" fmla="*/ 19630 w 115"/>
                <a:gd name="T11" fmla="*/ 144463 h 137"/>
                <a:gd name="T12" fmla="*/ 125412 w 115"/>
                <a:gd name="T13" fmla="*/ 949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37"/>
                <a:gd name="T23" fmla="*/ 115 w 115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37">
                  <a:moveTo>
                    <a:pt x="115" y="9"/>
                  </a:moveTo>
                  <a:lnTo>
                    <a:pt x="97" y="0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18" y="137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1" name="Freeform 754"/>
            <p:cNvSpPr>
              <a:spLocks/>
            </p:cNvSpPr>
            <p:nvPr/>
          </p:nvSpPr>
          <p:spPr bwMode="auto">
            <a:xfrm>
              <a:off x="8716964" y="3668714"/>
              <a:ext cx="153987" cy="155575"/>
            </a:xfrm>
            <a:custGeom>
              <a:avLst/>
              <a:gdLst>
                <a:gd name="T0" fmla="*/ 153987 w 141"/>
                <a:gd name="T1" fmla="*/ 19180 h 146"/>
                <a:gd name="T2" fmla="*/ 134329 w 141"/>
                <a:gd name="T3" fmla="*/ 0 h 146"/>
                <a:gd name="T4" fmla="*/ 0 w 141"/>
                <a:gd name="T5" fmla="*/ 136395 h 146"/>
                <a:gd name="T6" fmla="*/ 8737 w 141"/>
                <a:gd name="T7" fmla="*/ 136395 h 146"/>
                <a:gd name="T8" fmla="*/ 18566 w 141"/>
                <a:gd name="T9" fmla="*/ 155575 h 146"/>
                <a:gd name="T10" fmla="*/ 18566 w 141"/>
                <a:gd name="T11" fmla="*/ 155575 h 146"/>
                <a:gd name="T12" fmla="*/ 153987 w 141"/>
                <a:gd name="T13" fmla="*/ 1918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6"/>
                <a:gd name="T23" fmla="*/ 141 w 141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6">
                  <a:moveTo>
                    <a:pt x="141" y="18"/>
                  </a:moveTo>
                  <a:lnTo>
                    <a:pt x="123" y="0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7" y="146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2" name="Freeform 755"/>
            <p:cNvSpPr>
              <a:spLocks/>
            </p:cNvSpPr>
            <p:nvPr/>
          </p:nvSpPr>
          <p:spPr bwMode="auto">
            <a:xfrm>
              <a:off x="8582025" y="3805239"/>
              <a:ext cx="153988" cy="155575"/>
            </a:xfrm>
            <a:custGeom>
              <a:avLst/>
              <a:gdLst>
                <a:gd name="T0" fmla="*/ 153988 w 141"/>
                <a:gd name="T1" fmla="*/ 19050 h 147"/>
                <a:gd name="T2" fmla="*/ 144159 w 141"/>
                <a:gd name="T3" fmla="*/ 0 h 147"/>
                <a:gd name="T4" fmla="*/ 0 w 141"/>
                <a:gd name="T5" fmla="*/ 135467 h 147"/>
                <a:gd name="T6" fmla="*/ 0 w 141"/>
                <a:gd name="T7" fmla="*/ 135467 h 147"/>
                <a:gd name="T8" fmla="*/ 9829 w 141"/>
                <a:gd name="T9" fmla="*/ 155575 h 147"/>
                <a:gd name="T10" fmla="*/ 9829 w 141"/>
                <a:gd name="T11" fmla="*/ 155575 h 147"/>
                <a:gd name="T12" fmla="*/ 153988 w 141"/>
                <a:gd name="T13" fmla="*/ 1905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7"/>
                <a:gd name="T23" fmla="*/ 141 w 141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7">
                  <a:moveTo>
                    <a:pt x="141" y="18"/>
                  </a:moveTo>
                  <a:lnTo>
                    <a:pt x="132" y="0"/>
                  </a:lnTo>
                  <a:lnTo>
                    <a:pt x="0" y="128"/>
                  </a:lnTo>
                  <a:lnTo>
                    <a:pt x="9" y="147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3" name="Freeform 756"/>
            <p:cNvSpPr>
              <a:spLocks/>
            </p:cNvSpPr>
            <p:nvPr/>
          </p:nvSpPr>
          <p:spPr bwMode="auto">
            <a:xfrm>
              <a:off x="8256588" y="3940176"/>
              <a:ext cx="334962" cy="252413"/>
            </a:xfrm>
            <a:custGeom>
              <a:avLst/>
              <a:gdLst>
                <a:gd name="T0" fmla="*/ 334962 w 309"/>
                <a:gd name="T1" fmla="*/ 20151 h 238"/>
                <a:gd name="T2" fmla="*/ 325206 w 309"/>
                <a:gd name="T3" fmla="*/ 0 h 238"/>
                <a:gd name="T4" fmla="*/ 0 w 309"/>
                <a:gd name="T5" fmla="*/ 233323 h 238"/>
                <a:gd name="T6" fmla="*/ 0 w 309"/>
                <a:gd name="T7" fmla="*/ 233323 h 238"/>
                <a:gd name="T8" fmla="*/ 8672 w 309"/>
                <a:gd name="T9" fmla="*/ 252413 h 238"/>
                <a:gd name="T10" fmla="*/ 8672 w 309"/>
                <a:gd name="T11" fmla="*/ 252413 h 238"/>
                <a:gd name="T12" fmla="*/ 334962 w 309"/>
                <a:gd name="T13" fmla="*/ 20151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38"/>
                <a:gd name="T23" fmla="*/ 309 w 309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38">
                  <a:moveTo>
                    <a:pt x="309" y="19"/>
                  </a:moveTo>
                  <a:lnTo>
                    <a:pt x="300" y="0"/>
                  </a:lnTo>
                  <a:lnTo>
                    <a:pt x="0" y="220"/>
                  </a:lnTo>
                  <a:lnTo>
                    <a:pt x="8" y="238"/>
                  </a:lnTo>
                  <a:lnTo>
                    <a:pt x="30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4" name="Freeform 757"/>
            <p:cNvSpPr>
              <a:spLocks/>
            </p:cNvSpPr>
            <p:nvPr/>
          </p:nvSpPr>
          <p:spPr bwMode="auto">
            <a:xfrm>
              <a:off x="7891463" y="4173539"/>
              <a:ext cx="374650" cy="193675"/>
            </a:xfrm>
            <a:custGeom>
              <a:avLst/>
              <a:gdLst>
                <a:gd name="T0" fmla="*/ 374650 w 344"/>
                <a:gd name="T1" fmla="*/ 19050 h 183"/>
                <a:gd name="T2" fmla="*/ 365937 w 344"/>
                <a:gd name="T3" fmla="*/ 0 h 183"/>
                <a:gd name="T4" fmla="*/ 0 w 344"/>
                <a:gd name="T5" fmla="*/ 174625 h 183"/>
                <a:gd name="T6" fmla="*/ 9802 w 344"/>
                <a:gd name="T7" fmla="*/ 193675 h 183"/>
                <a:gd name="T8" fmla="*/ 374650 w 344"/>
                <a:gd name="T9" fmla="*/ 1905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183"/>
                <a:gd name="T17" fmla="*/ 344 w 344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183">
                  <a:moveTo>
                    <a:pt x="344" y="18"/>
                  </a:moveTo>
                  <a:lnTo>
                    <a:pt x="336" y="0"/>
                  </a:lnTo>
                  <a:lnTo>
                    <a:pt x="0" y="165"/>
                  </a:lnTo>
                  <a:lnTo>
                    <a:pt x="9" y="183"/>
                  </a:lnTo>
                  <a:lnTo>
                    <a:pt x="3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5" name="Freeform 758"/>
            <p:cNvSpPr>
              <a:spLocks/>
            </p:cNvSpPr>
            <p:nvPr/>
          </p:nvSpPr>
          <p:spPr bwMode="auto">
            <a:xfrm>
              <a:off x="6643688" y="4591051"/>
              <a:ext cx="19050" cy="952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9525 h 9"/>
                <a:gd name="T4" fmla="*/ 8965 w 17"/>
                <a:gd name="T5" fmla="*/ 9525 h 9"/>
                <a:gd name="T6" fmla="*/ 19050 w 17"/>
                <a:gd name="T7" fmla="*/ 9525 h 9"/>
                <a:gd name="T8" fmla="*/ 19050 w 17"/>
                <a:gd name="T9" fmla="*/ 9525 h 9"/>
                <a:gd name="T10" fmla="*/ 19050 w 17"/>
                <a:gd name="T11" fmla="*/ 0 h 9"/>
                <a:gd name="T12" fmla="*/ 19050 w 17"/>
                <a:gd name="T13" fmla="*/ 0 h 9"/>
                <a:gd name="T14" fmla="*/ 8965 w 17"/>
                <a:gd name="T15" fmla="*/ 0 h 9"/>
                <a:gd name="T16" fmla="*/ 0 w 17"/>
                <a:gd name="T17" fmla="*/ 0 h 9"/>
                <a:gd name="T18" fmla="*/ 0 w 1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9"/>
                <a:gd name="T32" fmla="*/ 17 w 1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9">
                  <a:moveTo>
                    <a:pt x="0" y="0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6" name="Freeform 759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7" name="Freeform 760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8" name="Freeform 761"/>
            <p:cNvSpPr>
              <a:spLocks/>
            </p:cNvSpPr>
            <p:nvPr/>
          </p:nvSpPr>
          <p:spPr bwMode="auto">
            <a:xfrm>
              <a:off x="7459664" y="4406901"/>
              <a:ext cx="85725" cy="87313"/>
            </a:xfrm>
            <a:custGeom>
              <a:avLst/>
              <a:gdLst>
                <a:gd name="T0" fmla="*/ 85725 w 80"/>
                <a:gd name="T1" fmla="*/ 18935 h 83"/>
                <a:gd name="T2" fmla="*/ 76081 w 80"/>
                <a:gd name="T3" fmla="*/ 0 h 83"/>
                <a:gd name="T4" fmla="*/ 0 w 80"/>
                <a:gd name="T5" fmla="*/ 67326 h 83"/>
                <a:gd name="T6" fmla="*/ 0 w 80"/>
                <a:gd name="T7" fmla="*/ 67326 h 83"/>
                <a:gd name="T8" fmla="*/ 9644 w 80"/>
                <a:gd name="T9" fmla="*/ 87313 h 83"/>
                <a:gd name="T10" fmla="*/ 9644 w 80"/>
                <a:gd name="T11" fmla="*/ 87313 h 83"/>
                <a:gd name="T12" fmla="*/ 85725 w 80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80" y="18"/>
                  </a:moveTo>
                  <a:lnTo>
                    <a:pt x="71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8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9" name="Freeform 762"/>
            <p:cNvSpPr>
              <a:spLocks/>
            </p:cNvSpPr>
            <p:nvPr/>
          </p:nvSpPr>
          <p:spPr bwMode="auto">
            <a:xfrm>
              <a:off x="7362826" y="4475164"/>
              <a:ext cx="106363" cy="66675"/>
            </a:xfrm>
            <a:custGeom>
              <a:avLst/>
              <a:gdLst>
                <a:gd name="T0" fmla="*/ 106363 w 97"/>
                <a:gd name="T1" fmla="*/ 19794 h 64"/>
                <a:gd name="T2" fmla="*/ 96494 w 97"/>
                <a:gd name="T3" fmla="*/ 0 h 64"/>
                <a:gd name="T4" fmla="*/ 0 w 97"/>
                <a:gd name="T5" fmla="*/ 47923 h 64"/>
                <a:gd name="T6" fmla="*/ 0 w 97"/>
                <a:gd name="T7" fmla="*/ 47923 h 64"/>
                <a:gd name="T8" fmla="*/ 9869 w 97"/>
                <a:gd name="T9" fmla="*/ 66675 h 64"/>
                <a:gd name="T10" fmla="*/ 9869 w 97"/>
                <a:gd name="T11" fmla="*/ 66675 h 64"/>
                <a:gd name="T12" fmla="*/ 106363 w 97"/>
                <a:gd name="T13" fmla="*/ 1979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64"/>
                <a:gd name="T23" fmla="*/ 97 w 9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64">
                  <a:moveTo>
                    <a:pt x="97" y="19"/>
                  </a:moveTo>
                  <a:lnTo>
                    <a:pt x="88" y="0"/>
                  </a:lnTo>
                  <a:lnTo>
                    <a:pt x="0" y="46"/>
                  </a:lnTo>
                  <a:lnTo>
                    <a:pt x="9" y="64"/>
                  </a:lnTo>
                  <a:lnTo>
                    <a:pt x="9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0" name="Freeform 763"/>
            <p:cNvSpPr>
              <a:spLocks/>
            </p:cNvSpPr>
            <p:nvPr/>
          </p:nvSpPr>
          <p:spPr bwMode="auto">
            <a:xfrm>
              <a:off x="7153276" y="4522788"/>
              <a:ext cx="220663" cy="88900"/>
            </a:xfrm>
            <a:custGeom>
              <a:avLst/>
              <a:gdLst>
                <a:gd name="T0" fmla="*/ 220663 w 203"/>
                <a:gd name="T1" fmla="*/ 19280 h 83"/>
                <a:gd name="T2" fmla="*/ 210880 w 203"/>
                <a:gd name="T3" fmla="*/ 0 h 83"/>
                <a:gd name="T4" fmla="*/ 0 w 203"/>
                <a:gd name="T5" fmla="*/ 68549 h 83"/>
                <a:gd name="T6" fmla="*/ 0 w 203"/>
                <a:gd name="T7" fmla="*/ 68549 h 83"/>
                <a:gd name="T8" fmla="*/ 0 w 203"/>
                <a:gd name="T9" fmla="*/ 88900 h 83"/>
                <a:gd name="T10" fmla="*/ 9783 w 203"/>
                <a:gd name="T11" fmla="*/ 88900 h 83"/>
                <a:gd name="T12" fmla="*/ 220663 w 203"/>
                <a:gd name="T13" fmla="*/ 1928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83"/>
                <a:gd name="T23" fmla="*/ 203 w 20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83">
                  <a:moveTo>
                    <a:pt x="203" y="18"/>
                  </a:moveTo>
                  <a:lnTo>
                    <a:pt x="194" y="0"/>
                  </a:lnTo>
                  <a:lnTo>
                    <a:pt x="0" y="64"/>
                  </a:lnTo>
                  <a:lnTo>
                    <a:pt x="0" y="83"/>
                  </a:lnTo>
                  <a:lnTo>
                    <a:pt x="9" y="83"/>
                  </a:lnTo>
                  <a:lnTo>
                    <a:pt x="20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1" name="Freeform 764"/>
            <p:cNvSpPr>
              <a:spLocks/>
            </p:cNvSpPr>
            <p:nvPr/>
          </p:nvSpPr>
          <p:spPr bwMode="auto">
            <a:xfrm>
              <a:off x="6902451" y="4591050"/>
              <a:ext cx="250825" cy="39688"/>
            </a:xfrm>
            <a:custGeom>
              <a:avLst/>
              <a:gdLst>
                <a:gd name="T0" fmla="*/ 250825 w 230"/>
                <a:gd name="T1" fmla="*/ 20380 h 37"/>
                <a:gd name="T2" fmla="*/ 250825 w 230"/>
                <a:gd name="T3" fmla="*/ 0 h 37"/>
                <a:gd name="T4" fmla="*/ 0 w 230"/>
                <a:gd name="T5" fmla="*/ 20380 h 37"/>
                <a:gd name="T6" fmla="*/ 0 w 230"/>
                <a:gd name="T7" fmla="*/ 20380 h 37"/>
                <a:gd name="T8" fmla="*/ 0 w 230"/>
                <a:gd name="T9" fmla="*/ 39688 h 37"/>
                <a:gd name="T10" fmla="*/ 0 w 230"/>
                <a:gd name="T11" fmla="*/ 39688 h 37"/>
                <a:gd name="T12" fmla="*/ 250825 w 230"/>
                <a:gd name="T13" fmla="*/ 2038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37"/>
                <a:gd name="T23" fmla="*/ 230 w 23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37">
                  <a:moveTo>
                    <a:pt x="230" y="19"/>
                  </a:moveTo>
                  <a:lnTo>
                    <a:pt x="23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2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2" name="Freeform 765"/>
            <p:cNvSpPr>
              <a:spLocks/>
            </p:cNvSpPr>
            <p:nvPr/>
          </p:nvSpPr>
          <p:spPr bwMode="auto">
            <a:xfrm>
              <a:off x="6653214" y="4581526"/>
              <a:ext cx="249237" cy="49213"/>
            </a:xfrm>
            <a:custGeom>
              <a:avLst/>
              <a:gdLst>
                <a:gd name="T0" fmla="*/ 249237 w 230"/>
                <a:gd name="T1" fmla="*/ 49213 h 46"/>
                <a:gd name="T2" fmla="*/ 249237 w 230"/>
                <a:gd name="T3" fmla="*/ 29956 h 46"/>
                <a:gd name="T4" fmla="*/ 0 w 230"/>
                <a:gd name="T5" fmla="*/ 0 h 46"/>
                <a:gd name="T6" fmla="*/ 0 w 230"/>
                <a:gd name="T7" fmla="*/ 19257 h 46"/>
                <a:gd name="T8" fmla="*/ 249237 w 230"/>
                <a:gd name="T9" fmla="*/ 4921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46"/>
                <a:gd name="T17" fmla="*/ 230 w 23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46">
                  <a:moveTo>
                    <a:pt x="230" y="46"/>
                  </a:moveTo>
                  <a:lnTo>
                    <a:pt x="230" y="2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3" name="Freeform 766"/>
            <p:cNvSpPr>
              <a:spLocks/>
            </p:cNvSpPr>
            <p:nvPr/>
          </p:nvSpPr>
          <p:spPr bwMode="auto">
            <a:xfrm>
              <a:off x="7507288" y="4114800"/>
              <a:ext cx="19050" cy="19050"/>
            </a:xfrm>
            <a:custGeom>
              <a:avLst/>
              <a:gdLst>
                <a:gd name="T0" fmla="*/ 8965 w 17"/>
                <a:gd name="T1" fmla="*/ 19050 h 18"/>
                <a:gd name="T2" fmla="*/ 19050 w 17"/>
                <a:gd name="T3" fmla="*/ 19050 h 18"/>
                <a:gd name="T4" fmla="*/ 19050 w 17"/>
                <a:gd name="T5" fmla="*/ 9525 h 18"/>
                <a:gd name="T6" fmla="*/ 19050 w 17"/>
                <a:gd name="T7" fmla="*/ 0 h 18"/>
                <a:gd name="T8" fmla="*/ 8965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965 w 17"/>
                <a:gd name="T17" fmla="*/ 19050 h 18"/>
                <a:gd name="T18" fmla="*/ 896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4" name="Freeform 767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5" name="Freeform 768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6" name="Freeform 769"/>
            <p:cNvSpPr>
              <a:spLocks/>
            </p:cNvSpPr>
            <p:nvPr/>
          </p:nvSpPr>
          <p:spPr bwMode="auto">
            <a:xfrm>
              <a:off x="7777164" y="3105150"/>
              <a:ext cx="230187" cy="242888"/>
            </a:xfrm>
            <a:custGeom>
              <a:avLst/>
              <a:gdLst>
                <a:gd name="T0" fmla="*/ 230187 w 212"/>
                <a:gd name="T1" fmla="*/ 9546 h 229"/>
                <a:gd name="T2" fmla="*/ 210643 w 212"/>
                <a:gd name="T3" fmla="*/ 0 h 229"/>
                <a:gd name="T4" fmla="*/ 0 w 212"/>
                <a:gd name="T5" fmla="*/ 233342 h 229"/>
                <a:gd name="T6" fmla="*/ 0 w 212"/>
                <a:gd name="T7" fmla="*/ 233342 h 229"/>
                <a:gd name="T8" fmla="*/ 19544 w 212"/>
                <a:gd name="T9" fmla="*/ 242888 h 229"/>
                <a:gd name="T10" fmla="*/ 19544 w 212"/>
                <a:gd name="T11" fmla="*/ 242888 h 229"/>
                <a:gd name="T12" fmla="*/ 230187 w 212"/>
                <a:gd name="T13" fmla="*/ 9546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212" y="9"/>
                  </a:moveTo>
                  <a:lnTo>
                    <a:pt x="194" y="0"/>
                  </a:lnTo>
                  <a:lnTo>
                    <a:pt x="0" y="220"/>
                  </a:lnTo>
                  <a:lnTo>
                    <a:pt x="18" y="229"/>
                  </a:lnTo>
                  <a:lnTo>
                    <a:pt x="2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7" name="Freeform 770"/>
            <p:cNvSpPr>
              <a:spLocks/>
            </p:cNvSpPr>
            <p:nvPr/>
          </p:nvSpPr>
          <p:spPr bwMode="auto">
            <a:xfrm>
              <a:off x="7623175" y="3338514"/>
              <a:ext cx="173038" cy="261937"/>
            </a:xfrm>
            <a:custGeom>
              <a:avLst/>
              <a:gdLst>
                <a:gd name="T0" fmla="*/ 173038 w 159"/>
                <a:gd name="T1" fmla="*/ 9544 h 247"/>
                <a:gd name="T2" fmla="*/ 153449 w 159"/>
                <a:gd name="T3" fmla="*/ 0 h 247"/>
                <a:gd name="T4" fmla="*/ 0 w 159"/>
                <a:gd name="T5" fmla="*/ 252393 h 247"/>
                <a:gd name="T6" fmla="*/ 0 w 159"/>
                <a:gd name="T7" fmla="*/ 252393 h 247"/>
                <a:gd name="T8" fmla="*/ 18501 w 159"/>
                <a:gd name="T9" fmla="*/ 261937 h 247"/>
                <a:gd name="T10" fmla="*/ 18501 w 159"/>
                <a:gd name="T11" fmla="*/ 261937 h 247"/>
                <a:gd name="T12" fmla="*/ 173038 w 159"/>
                <a:gd name="T13" fmla="*/ 954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159" y="9"/>
                  </a:moveTo>
                  <a:lnTo>
                    <a:pt x="141" y="0"/>
                  </a:lnTo>
                  <a:lnTo>
                    <a:pt x="0" y="238"/>
                  </a:lnTo>
                  <a:lnTo>
                    <a:pt x="17" y="247"/>
                  </a:lnTo>
                  <a:lnTo>
                    <a:pt x="15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8" name="Freeform 771"/>
            <p:cNvSpPr>
              <a:spLocks/>
            </p:cNvSpPr>
            <p:nvPr/>
          </p:nvSpPr>
          <p:spPr bwMode="auto">
            <a:xfrm>
              <a:off x="7535863" y="3590925"/>
              <a:ext cx="106362" cy="273050"/>
            </a:xfrm>
            <a:custGeom>
              <a:avLst/>
              <a:gdLst>
                <a:gd name="T0" fmla="*/ 106362 w 97"/>
                <a:gd name="T1" fmla="*/ 9562 h 257"/>
                <a:gd name="T2" fmla="*/ 87721 w 97"/>
                <a:gd name="T3" fmla="*/ 0 h 257"/>
                <a:gd name="T4" fmla="*/ 0 w 97"/>
                <a:gd name="T5" fmla="*/ 263488 h 257"/>
                <a:gd name="T6" fmla="*/ 0 w 97"/>
                <a:gd name="T7" fmla="*/ 263488 h 257"/>
                <a:gd name="T8" fmla="*/ 19737 w 97"/>
                <a:gd name="T9" fmla="*/ 263488 h 257"/>
                <a:gd name="T10" fmla="*/ 19737 w 97"/>
                <a:gd name="T11" fmla="*/ 273050 h 257"/>
                <a:gd name="T12" fmla="*/ 106362 w 97"/>
                <a:gd name="T13" fmla="*/ 956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57"/>
                <a:gd name="T23" fmla="*/ 97 w 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57">
                  <a:moveTo>
                    <a:pt x="97" y="9"/>
                  </a:moveTo>
                  <a:lnTo>
                    <a:pt x="80" y="0"/>
                  </a:lnTo>
                  <a:lnTo>
                    <a:pt x="0" y="248"/>
                  </a:lnTo>
                  <a:lnTo>
                    <a:pt x="18" y="248"/>
                  </a:lnTo>
                  <a:lnTo>
                    <a:pt x="18" y="257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9" name="Freeform 772"/>
            <p:cNvSpPr>
              <a:spLocks/>
            </p:cNvSpPr>
            <p:nvPr/>
          </p:nvSpPr>
          <p:spPr bwMode="auto">
            <a:xfrm>
              <a:off x="7507288" y="3854451"/>
              <a:ext cx="49212" cy="269875"/>
            </a:xfrm>
            <a:custGeom>
              <a:avLst/>
              <a:gdLst>
                <a:gd name="T0" fmla="*/ 49212 w 44"/>
                <a:gd name="T1" fmla="*/ 0 h 256"/>
                <a:gd name="T2" fmla="*/ 29080 w 44"/>
                <a:gd name="T3" fmla="*/ 0 h 256"/>
                <a:gd name="T4" fmla="*/ 0 w 44"/>
                <a:gd name="T5" fmla="*/ 269875 h 256"/>
                <a:gd name="T6" fmla="*/ 19014 w 44"/>
                <a:gd name="T7" fmla="*/ 269875 h 256"/>
                <a:gd name="T8" fmla="*/ 49212 w 4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6"/>
                <a:gd name="T17" fmla="*/ 44 w 4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6">
                  <a:moveTo>
                    <a:pt x="44" y="0"/>
                  </a:moveTo>
                  <a:lnTo>
                    <a:pt x="26" y="0"/>
                  </a:lnTo>
                  <a:lnTo>
                    <a:pt x="0" y="256"/>
                  </a:lnTo>
                  <a:lnTo>
                    <a:pt x="17" y="256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0" name="Freeform 773"/>
            <p:cNvSpPr>
              <a:spLocks/>
            </p:cNvSpPr>
            <p:nvPr/>
          </p:nvSpPr>
          <p:spPr bwMode="auto">
            <a:xfrm>
              <a:off x="6577013" y="3873500"/>
              <a:ext cx="19050" cy="19050"/>
            </a:xfrm>
            <a:custGeom>
              <a:avLst/>
              <a:gdLst>
                <a:gd name="T0" fmla="*/ 0 w 17"/>
                <a:gd name="T1" fmla="*/ 9525 h 18"/>
                <a:gd name="T2" fmla="*/ 0 w 17"/>
                <a:gd name="T3" fmla="*/ 9525 h 18"/>
                <a:gd name="T4" fmla="*/ 10085 w 17"/>
                <a:gd name="T5" fmla="*/ 19050 h 18"/>
                <a:gd name="T6" fmla="*/ 19050 w 17"/>
                <a:gd name="T7" fmla="*/ 19050 h 18"/>
                <a:gd name="T8" fmla="*/ 19050 w 17"/>
                <a:gd name="T9" fmla="*/ 9525 h 18"/>
                <a:gd name="T10" fmla="*/ 19050 w 17"/>
                <a:gd name="T11" fmla="*/ 0 h 18"/>
                <a:gd name="T12" fmla="*/ 19050 w 17"/>
                <a:gd name="T13" fmla="*/ 0 h 18"/>
                <a:gd name="T14" fmla="*/ 10085 w 17"/>
                <a:gd name="T15" fmla="*/ 0 h 18"/>
                <a:gd name="T16" fmla="*/ 0 w 17"/>
                <a:gd name="T17" fmla="*/ 9525 h 18"/>
                <a:gd name="T18" fmla="*/ 0 w 17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9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1" name="Freeform 774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2" name="Freeform 775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3" name="Freeform 776"/>
            <p:cNvSpPr>
              <a:spLocks/>
            </p:cNvSpPr>
            <p:nvPr/>
          </p:nvSpPr>
          <p:spPr bwMode="auto">
            <a:xfrm>
              <a:off x="7315200" y="4232275"/>
              <a:ext cx="230188" cy="204788"/>
            </a:xfrm>
            <a:custGeom>
              <a:avLst/>
              <a:gdLst>
                <a:gd name="T0" fmla="*/ 220416 w 212"/>
                <a:gd name="T1" fmla="*/ 204788 h 193"/>
                <a:gd name="T2" fmla="*/ 230188 w 212"/>
                <a:gd name="T3" fmla="*/ 184628 h 193"/>
                <a:gd name="T4" fmla="*/ 9772 w 212"/>
                <a:gd name="T5" fmla="*/ 0 h 193"/>
                <a:gd name="T6" fmla="*/ 9772 w 212"/>
                <a:gd name="T7" fmla="*/ 0 h 193"/>
                <a:gd name="T8" fmla="*/ 0 w 212"/>
                <a:gd name="T9" fmla="*/ 19099 h 193"/>
                <a:gd name="T10" fmla="*/ 0 w 212"/>
                <a:gd name="T11" fmla="*/ 19099 h 193"/>
                <a:gd name="T12" fmla="*/ 220416 w 212"/>
                <a:gd name="T13" fmla="*/ 20478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93"/>
                <a:gd name="T23" fmla="*/ 212 w 212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93">
                  <a:moveTo>
                    <a:pt x="203" y="193"/>
                  </a:moveTo>
                  <a:lnTo>
                    <a:pt x="212" y="174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03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4" name="Freeform 777"/>
            <p:cNvSpPr>
              <a:spLocks/>
            </p:cNvSpPr>
            <p:nvPr/>
          </p:nvSpPr>
          <p:spPr bwMode="auto">
            <a:xfrm>
              <a:off x="7085013" y="4086225"/>
              <a:ext cx="241300" cy="165100"/>
            </a:xfrm>
            <a:custGeom>
              <a:avLst/>
              <a:gdLst>
                <a:gd name="T0" fmla="*/ 231473 w 221"/>
                <a:gd name="T1" fmla="*/ 165100 h 155"/>
                <a:gd name="T2" fmla="*/ 241300 w 221"/>
                <a:gd name="T3" fmla="*/ 145927 h 155"/>
                <a:gd name="T4" fmla="*/ 9827 w 221"/>
                <a:gd name="T5" fmla="*/ 0 h 155"/>
                <a:gd name="T6" fmla="*/ 9827 w 221"/>
                <a:gd name="T7" fmla="*/ 0 h 155"/>
                <a:gd name="T8" fmla="*/ 0 w 221"/>
                <a:gd name="T9" fmla="*/ 19173 h 155"/>
                <a:gd name="T10" fmla="*/ 0 w 221"/>
                <a:gd name="T11" fmla="*/ 19173 h 155"/>
                <a:gd name="T12" fmla="*/ 231473 w 221"/>
                <a:gd name="T13" fmla="*/ 16510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55"/>
                <a:gd name="T23" fmla="*/ 221 w 221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55">
                  <a:moveTo>
                    <a:pt x="212" y="155"/>
                  </a:moveTo>
                  <a:lnTo>
                    <a:pt x="221" y="137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1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5" name="Freeform 778"/>
            <p:cNvSpPr>
              <a:spLocks/>
            </p:cNvSpPr>
            <p:nvPr/>
          </p:nvSpPr>
          <p:spPr bwMode="auto">
            <a:xfrm>
              <a:off x="6835776" y="3960813"/>
              <a:ext cx="258763" cy="144462"/>
            </a:xfrm>
            <a:custGeom>
              <a:avLst/>
              <a:gdLst>
                <a:gd name="T0" fmla="*/ 249019 w 239"/>
                <a:gd name="T1" fmla="*/ 144462 h 137"/>
                <a:gd name="T2" fmla="*/ 258763 w 239"/>
                <a:gd name="T3" fmla="*/ 125482 h 137"/>
                <a:gd name="T4" fmla="*/ 9744 w 239"/>
                <a:gd name="T5" fmla="*/ 0 h 137"/>
                <a:gd name="T6" fmla="*/ 9744 w 239"/>
                <a:gd name="T7" fmla="*/ 0 h 137"/>
                <a:gd name="T8" fmla="*/ 0 w 239"/>
                <a:gd name="T9" fmla="*/ 18980 h 137"/>
                <a:gd name="T10" fmla="*/ 0 w 239"/>
                <a:gd name="T11" fmla="*/ 18980 h 137"/>
                <a:gd name="T12" fmla="*/ 249019 w 239"/>
                <a:gd name="T13" fmla="*/ 144462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"/>
                <a:gd name="T22" fmla="*/ 0 h 137"/>
                <a:gd name="T23" fmla="*/ 239 w 239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" h="137">
                  <a:moveTo>
                    <a:pt x="230" y="137"/>
                  </a:moveTo>
                  <a:lnTo>
                    <a:pt x="239" y="119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3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6" name="Freeform 779"/>
            <p:cNvSpPr>
              <a:spLocks/>
            </p:cNvSpPr>
            <p:nvPr/>
          </p:nvSpPr>
          <p:spPr bwMode="auto">
            <a:xfrm>
              <a:off x="6586538" y="3873501"/>
              <a:ext cx="258762" cy="106363"/>
            </a:xfrm>
            <a:custGeom>
              <a:avLst/>
              <a:gdLst>
                <a:gd name="T0" fmla="*/ 248977 w 238"/>
                <a:gd name="T1" fmla="*/ 106363 h 101"/>
                <a:gd name="T2" fmla="*/ 258762 w 238"/>
                <a:gd name="T3" fmla="*/ 87407 h 101"/>
                <a:gd name="T4" fmla="*/ 8698 w 238"/>
                <a:gd name="T5" fmla="*/ 0 h 101"/>
                <a:gd name="T6" fmla="*/ 0 w 238"/>
                <a:gd name="T7" fmla="*/ 18956 h 101"/>
                <a:gd name="T8" fmla="*/ 248977 w 238"/>
                <a:gd name="T9" fmla="*/ 106363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01"/>
                <a:gd name="T17" fmla="*/ 238 w 238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01">
                  <a:moveTo>
                    <a:pt x="229" y="101"/>
                  </a:moveTo>
                  <a:lnTo>
                    <a:pt x="238" y="83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2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7" name="Freeform 780"/>
            <p:cNvSpPr>
              <a:spLocks/>
            </p:cNvSpPr>
            <p:nvPr/>
          </p:nvSpPr>
          <p:spPr bwMode="auto">
            <a:xfrm>
              <a:off x="8016876" y="3387725"/>
              <a:ext cx="17463" cy="19050"/>
            </a:xfrm>
            <a:custGeom>
              <a:avLst/>
              <a:gdLst>
                <a:gd name="T0" fmla="*/ 9245 w 17"/>
                <a:gd name="T1" fmla="*/ 0 h 18"/>
                <a:gd name="T2" fmla="*/ 0 w 17"/>
                <a:gd name="T3" fmla="*/ 9525 h 18"/>
                <a:gd name="T4" fmla="*/ 0 w 17"/>
                <a:gd name="T5" fmla="*/ 19050 h 18"/>
                <a:gd name="T6" fmla="*/ 0 w 17"/>
                <a:gd name="T7" fmla="*/ 19050 h 18"/>
                <a:gd name="T8" fmla="*/ 9245 w 17"/>
                <a:gd name="T9" fmla="*/ 19050 h 18"/>
                <a:gd name="T10" fmla="*/ 17463 w 17"/>
                <a:gd name="T11" fmla="*/ 19050 h 18"/>
                <a:gd name="T12" fmla="*/ 17463 w 17"/>
                <a:gd name="T13" fmla="*/ 9525 h 18"/>
                <a:gd name="T14" fmla="*/ 9245 w 17"/>
                <a:gd name="T15" fmla="*/ 9525 h 18"/>
                <a:gd name="T16" fmla="*/ 9245 w 17"/>
                <a:gd name="T17" fmla="*/ 0 h 18"/>
                <a:gd name="T18" fmla="*/ 9245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8" name="Freeform 781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9" name="Freeform 782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0" name="Freeform 783"/>
            <p:cNvSpPr>
              <a:spLocks/>
            </p:cNvSpPr>
            <p:nvPr/>
          </p:nvSpPr>
          <p:spPr bwMode="auto">
            <a:xfrm>
              <a:off x="7526339" y="4183064"/>
              <a:ext cx="230187" cy="242887"/>
            </a:xfrm>
            <a:custGeom>
              <a:avLst/>
              <a:gdLst>
                <a:gd name="T0" fmla="*/ 0 w 212"/>
                <a:gd name="T1" fmla="*/ 233341 h 229"/>
                <a:gd name="T2" fmla="*/ 19544 w 212"/>
                <a:gd name="T3" fmla="*/ 242887 h 229"/>
                <a:gd name="T4" fmla="*/ 230187 w 212"/>
                <a:gd name="T5" fmla="*/ 9546 h 229"/>
                <a:gd name="T6" fmla="*/ 230187 w 212"/>
                <a:gd name="T7" fmla="*/ 9546 h 229"/>
                <a:gd name="T8" fmla="*/ 211729 w 212"/>
                <a:gd name="T9" fmla="*/ 0 h 229"/>
                <a:gd name="T10" fmla="*/ 211729 w 212"/>
                <a:gd name="T11" fmla="*/ 0 h 229"/>
                <a:gd name="T12" fmla="*/ 0 w 212"/>
                <a:gd name="T13" fmla="*/ 23334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0" y="220"/>
                  </a:moveTo>
                  <a:lnTo>
                    <a:pt x="18" y="229"/>
                  </a:lnTo>
                  <a:lnTo>
                    <a:pt x="212" y="9"/>
                  </a:lnTo>
                  <a:lnTo>
                    <a:pt x="195" y="0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1" name="Freeform 784"/>
            <p:cNvSpPr>
              <a:spLocks/>
            </p:cNvSpPr>
            <p:nvPr/>
          </p:nvSpPr>
          <p:spPr bwMode="auto">
            <a:xfrm>
              <a:off x="7739063" y="3930650"/>
              <a:ext cx="171450" cy="261938"/>
            </a:xfrm>
            <a:custGeom>
              <a:avLst/>
              <a:gdLst>
                <a:gd name="T0" fmla="*/ 0 w 159"/>
                <a:gd name="T1" fmla="*/ 252394 h 247"/>
                <a:gd name="T2" fmla="*/ 18331 w 159"/>
                <a:gd name="T3" fmla="*/ 261938 h 247"/>
                <a:gd name="T4" fmla="*/ 171450 w 159"/>
                <a:gd name="T5" fmla="*/ 9544 h 247"/>
                <a:gd name="T6" fmla="*/ 171450 w 159"/>
                <a:gd name="T7" fmla="*/ 9544 h 247"/>
                <a:gd name="T8" fmla="*/ 152041 w 159"/>
                <a:gd name="T9" fmla="*/ 0 h 247"/>
                <a:gd name="T10" fmla="*/ 152041 w 159"/>
                <a:gd name="T11" fmla="*/ 0 h 247"/>
                <a:gd name="T12" fmla="*/ 0 w 159"/>
                <a:gd name="T13" fmla="*/ 25239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0" y="238"/>
                  </a:moveTo>
                  <a:lnTo>
                    <a:pt x="17" y="247"/>
                  </a:lnTo>
                  <a:lnTo>
                    <a:pt x="159" y="9"/>
                  </a:lnTo>
                  <a:lnTo>
                    <a:pt x="141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2" name="Freeform 785"/>
            <p:cNvSpPr>
              <a:spLocks/>
            </p:cNvSpPr>
            <p:nvPr/>
          </p:nvSpPr>
          <p:spPr bwMode="auto">
            <a:xfrm>
              <a:off x="7891464" y="3668713"/>
              <a:ext cx="115887" cy="271462"/>
            </a:xfrm>
            <a:custGeom>
              <a:avLst/>
              <a:gdLst>
                <a:gd name="T0" fmla="*/ 0 w 106"/>
                <a:gd name="T1" fmla="*/ 261918 h 256"/>
                <a:gd name="T2" fmla="*/ 19679 w 106"/>
                <a:gd name="T3" fmla="*/ 271462 h 256"/>
                <a:gd name="T4" fmla="*/ 115887 w 106"/>
                <a:gd name="T5" fmla="*/ 9544 h 256"/>
                <a:gd name="T6" fmla="*/ 115887 w 106"/>
                <a:gd name="T7" fmla="*/ 0 h 256"/>
                <a:gd name="T8" fmla="*/ 96208 w 106"/>
                <a:gd name="T9" fmla="*/ 0 h 256"/>
                <a:gd name="T10" fmla="*/ 96208 w 106"/>
                <a:gd name="T11" fmla="*/ 0 h 256"/>
                <a:gd name="T12" fmla="*/ 0 w 106"/>
                <a:gd name="T13" fmla="*/ 261918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256"/>
                <a:gd name="T23" fmla="*/ 106 w 10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256">
                  <a:moveTo>
                    <a:pt x="0" y="247"/>
                  </a:moveTo>
                  <a:lnTo>
                    <a:pt x="18" y="256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0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3" name="Freeform 786"/>
            <p:cNvSpPr>
              <a:spLocks/>
            </p:cNvSpPr>
            <p:nvPr/>
          </p:nvSpPr>
          <p:spPr bwMode="auto">
            <a:xfrm>
              <a:off x="7986714" y="3397251"/>
              <a:ext cx="47625" cy="271463"/>
            </a:xfrm>
            <a:custGeom>
              <a:avLst/>
              <a:gdLst>
                <a:gd name="T0" fmla="*/ 0 w 44"/>
                <a:gd name="T1" fmla="*/ 271463 h 257"/>
                <a:gd name="T2" fmla="*/ 19483 w 44"/>
                <a:gd name="T3" fmla="*/ 271463 h 257"/>
                <a:gd name="T4" fmla="*/ 47625 w 44"/>
                <a:gd name="T5" fmla="*/ 0 h 257"/>
                <a:gd name="T6" fmla="*/ 29224 w 44"/>
                <a:gd name="T7" fmla="*/ 0 h 257"/>
                <a:gd name="T8" fmla="*/ 0 w 44"/>
                <a:gd name="T9" fmla="*/ 271463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7"/>
                <a:gd name="T17" fmla="*/ 44 w 4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7">
                  <a:moveTo>
                    <a:pt x="0" y="257"/>
                  </a:moveTo>
                  <a:lnTo>
                    <a:pt x="18" y="257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4" name="Freeform 787"/>
            <p:cNvSpPr>
              <a:spLocks/>
            </p:cNvSpPr>
            <p:nvPr/>
          </p:nvSpPr>
          <p:spPr bwMode="auto">
            <a:xfrm>
              <a:off x="9023350" y="4689475"/>
              <a:ext cx="20638" cy="19050"/>
            </a:xfrm>
            <a:custGeom>
              <a:avLst/>
              <a:gdLst>
                <a:gd name="T0" fmla="*/ 10319 w 18"/>
                <a:gd name="T1" fmla="*/ 19050 h 18"/>
                <a:gd name="T2" fmla="*/ 20638 w 18"/>
                <a:gd name="T3" fmla="*/ 19050 h 18"/>
                <a:gd name="T4" fmla="*/ 20638 w 18"/>
                <a:gd name="T5" fmla="*/ 9525 h 18"/>
                <a:gd name="T6" fmla="*/ 20638 w 18"/>
                <a:gd name="T7" fmla="*/ 0 h 18"/>
                <a:gd name="T8" fmla="*/ 10319 w 18"/>
                <a:gd name="T9" fmla="*/ 0 h 18"/>
                <a:gd name="T10" fmla="*/ 10319 w 18"/>
                <a:gd name="T11" fmla="*/ 0 h 18"/>
                <a:gd name="T12" fmla="*/ 0 w 18"/>
                <a:gd name="T13" fmla="*/ 0 h 18"/>
                <a:gd name="T14" fmla="*/ 0 w 18"/>
                <a:gd name="T15" fmla="*/ 9525 h 18"/>
                <a:gd name="T16" fmla="*/ 10319 w 18"/>
                <a:gd name="T17" fmla="*/ 19050 h 18"/>
                <a:gd name="T18" fmla="*/ 10319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18"/>
                  </a:move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5" name="Freeform 788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6" name="Freeform 789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7" name="Freeform 790"/>
            <p:cNvSpPr>
              <a:spLocks/>
            </p:cNvSpPr>
            <p:nvPr/>
          </p:nvSpPr>
          <p:spPr bwMode="auto">
            <a:xfrm>
              <a:off x="9053514" y="3397250"/>
              <a:ext cx="85725" cy="330200"/>
            </a:xfrm>
            <a:custGeom>
              <a:avLst/>
              <a:gdLst>
                <a:gd name="T0" fmla="*/ 18447 w 79"/>
                <a:gd name="T1" fmla="*/ 0 h 312"/>
                <a:gd name="T2" fmla="*/ 0 w 79"/>
                <a:gd name="T3" fmla="*/ 0 h 312"/>
                <a:gd name="T4" fmla="*/ 67278 w 79"/>
                <a:gd name="T5" fmla="*/ 330200 h 312"/>
                <a:gd name="T6" fmla="*/ 67278 w 79"/>
                <a:gd name="T7" fmla="*/ 330200 h 312"/>
                <a:gd name="T8" fmla="*/ 85725 w 79"/>
                <a:gd name="T9" fmla="*/ 330200 h 312"/>
                <a:gd name="T10" fmla="*/ 85725 w 79"/>
                <a:gd name="T11" fmla="*/ 330200 h 312"/>
                <a:gd name="T12" fmla="*/ 18447 w 79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312"/>
                <a:gd name="T23" fmla="*/ 79 w 79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312">
                  <a:moveTo>
                    <a:pt x="17" y="0"/>
                  </a:moveTo>
                  <a:lnTo>
                    <a:pt x="0" y="0"/>
                  </a:lnTo>
                  <a:lnTo>
                    <a:pt x="62" y="312"/>
                  </a:lnTo>
                  <a:lnTo>
                    <a:pt x="79" y="31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8" name="Freeform 791"/>
            <p:cNvSpPr>
              <a:spLocks/>
            </p:cNvSpPr>
            <p:nvPr/>
          </p:nvSpPr>
          <p:spPr bwMode="auto">
            <a:xfrm>
              <a:off x="9120188" y="3727451"/>
              <a:ext cx="38100" cy="320675"/>
            </a:xfrm>
            <a:custGeom>
              <a:avLst/>
              <a:gdLst>
                <a:gd name="T0" fmla="*/ 18506 w 35"/>
                <a:gd name="T1" fmla="*/ 0 h 302"/>
                <a:gd name="T2" fmla="*/ 0 w 35"/>
                <a:gd name="T3" fmla="*/ 0 h 302"/>
                <a:gd name="T4" fmla="*/ 18506 w 35"/>
                <a:gd name="T5" fmla="*/ 320675 h 302"/>
                <a:gd name="T6" fmla="*/ 18506 w 35"/>
                <a:gd name="T7" fmla="*/ 320675 h 302"/>
                <a:gd name="T8" fmla="*/ 38100 w 35"/>
                <a:gd name="T9" fmla="*/ 320675 h 302"/>
                <a:gd name="T10" fmla="*/ 38100 w 35"/>
                <a:gd name="T11" fmla="*/ 320675 h 302"/>
                <a:gd name="T12" fmla="*/ 18506 w 35"/>
                <a:gd name="T13" fmla="*/ 0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02"/>
                <a:gd name="T23" fmla="*/ 35 w 35"/>
                <a:gd name="T24" fmla="*/ 302 h 3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02">
                  <a:moveTo>
                    <a:pt x="17" y="0"/>
                  </a:moveTo>
                  <a:lnTo>
                    <a:pt x="0" y="0"/>
                  </a:lnTo>
                  <a:lnTo>
                    <a:pt x="17" y="302"/>
                  </a:lnTo>
                  <a:lnTo>
                    <a:pt x="35" y="30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9" name="Freeform 792"/>
            <p:cNvSpPr>
              <a:spLocks/>
            </p:cNvSpPr>
            <p:nvPr/>
          </p:nvSpPr>
          <p:spPr bwMode="auto">
            <a:xfrm>
              <a:off x="9101138" y="4048125"/>
              <a:ext cx="57150" cy="330200"/>
            </a:xfrm>
            <a:custGeom>
              <a:avLst/>
              <a:gdLst>
                <a:gd name="T0" fmla="*/ 57150 w 53"/>
                <a:gd name="T1" fmla="*/ 0 h 312"/>
                <a:gd name="T2" fmla="*/ 37741 w 53"/>
                <a:gd name="T3" fmla="*/ 0 h 312"/>
                <a:gd name="T4" fmla="*/ 0 w 53"/>
                <a:gd name="T5" fmla="*/ 319617 h 312"/>
                <a:gd name="T6" fmla="*/ 0 w 53"/>
                <a:gd name="T7" fmla="*/ 319617 h 312"/>
                <a:gd name="T8" fmla="*/ 19409 w 53"/>
                <a:gd name="T9" fmla="*/ 330200 h 312"/>
                <a:gd name="T10" fmla="*/ 19409 w 53"/>
                <a:gd name="T11" fmla="*/ 319617 h 312"/>
                <a:gd name="T12" fmla="*/ 57150 w 53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12"/>
                <a:gd name="T23" fmla="*/ 53 w 53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12">
                  <a:moveTo>
                    <a:pt x="53" y="0"/>
                  </a:moveTo>
                  <a:lnTo>
                    <a:pt x="35" y="0"/>
                  </a:lnTo>
                  <a:lnTo>
                    <a:pt x="0" y="302"/>
                  </a:lnTo>
                  <a:lnTo>
                    <a:pt x="18" y="312"/>
                  </a:lnTo>
                  <a:lnTo>
                    <a:pt x="18" y="302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0" name="Freeform 793"/>
            <p:cNvSpPr>
              <a:spLocks/>
            </p:cNvSpPr>
            <p:nvPr/>
          </p:nvSpPr>
          <p:spPr bwMode="auto">
            <a:xfrm>
              <a:off x="9023350" y="4367214"/>
              <a:ext cx="96838" cy="331787"/>
            </a:xfrm>
            <a:custGeom>
              <a:avLst/>
              <a:gdLst>
                <a:gd name="T0" fmla="*/ 96838 w 89"/>
                <a:gd name="T1" fmla="*/ 10634 h 312"/>
                <a:gd name="T2" fmla="*/ 77253 w 89"/>
                <a:gd name="T3" fmla="*/ 0 h 312"/>
                <a:gd name="T4" fmla="*/ 0 w 89"/>
                <a:gd name="T5" fmla="*/ 322216 h 312"/>
                <a:gd name="T6" fmla="*/ 19585 w 89"/>
                <a:gd name="T7" fmla="*/ 331787 h 312"/>
                <a:gd name="T8" fmla="*/ 96838 w 89"/>
                <a:gd name="T9" fmla="*/ 106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12"/>
                <a:gd name="T17" fmla="*/ 89 w 89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12">
                  <a:moveTo>
                    <a:pt x="89" y="10"/>
                  </a:moveTo>
                  <a:lnTo>
                    <a:pt x="71" y="0"/>
                  </a:lnTo>
                  <a:lnTo>
                    <a:pt x="0" y="303"/>
                  </a:lnTo>
                  <a:lnTo>
                    <a:pt x="18" y="312"/>
                  </a:lnTo>
                  <a:lnTo>
                    <a:pt x="8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1" name="Oval 794"/>
            <p:cNvSpPr>
              <a:spLocks noChangeArrowheads="1"/>
            </p:cNvSpPr>
            <p:nvPr/>
          </p:nvSpPr>
          <p:spPr bwMode="auto">
            <a:xfrm>
              <a:off x="8861425" y="3270251"/>
              <a:ext cx="401638" cy="252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2" name="Oval 795"/>
            <p:cNvSpPr>
              <a:spLocks noChangeArrowheads="1"/>
            </p:cNvSpPr>
            <p:nvPr/>
          </p:nvSpPr>
          <p:spPr bwMode="auto">
            <a:xfrm>
              <a:off x="8859838" y="327025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3" name="Rectangle 796"/>
            <p:cNvSpPr>
              <a:spLocks noChangeArrowheads="1"/>
            </p:cNvSpPr>
            <p:nvPr/>
          </p:nvSpPr>
          <p:spPr bwMode="auto">
            <a:xfrm>
              <a:off x="8945563" y="3328988"/>
              <a:ext cx="213200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JFK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194" name="Freeform 797"/>
            <p:cNvSpPr>
              <a:spLocks/>
            </p:cNvSpPr>
            <p:nvPr/>
          </p:nvSpPr>
          <p:spPr bwMode="auto">
            <a:xfrm>
              <a:off x="7786688" y="4630738"/>
              <a:ext cx="17462" cy="19050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9525 h 18"/>
                <a:gd name="T4" fmla="*/ 0 w 17"/>
                <a:gd name="T5" fmla="*/ 9525 h 18"/>
                <a:gd name="T6" fmla="*/ 9245 w 17"/>
                <a:gd name="T7" fmla="*/ 19050 h 18"/>
                <a:gd name="T8" fmla="*/ 9245 w 17"/>
                <a:gd name="T9" fmla="*/ 9525 h 18"/>
                <a:gd name="T10" fmla="*/ 17462 w 17"/>
                <a:gd name="T11" fmla="*/ 9525 h 18"/>
                <a:gd name="T12" fmla="*/ 9245 w 17"/>
                <a:gd name="T13" fmla="*/ 0 h 18"/>
                <a:gd name="T14" fmla="*/ 9245 w 17"/>
                <a:gd name="T15" fmla="*/ 0 h 18"/>
                <a:gd name="T16" fmla="*/ 0 w 17"/>
                <a:gd name="T17" fmla="*/ 0 h 18"/>
                <a:gd name="T18" fmla="*/ 0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0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9" y="9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5" name="Freeform 798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6" name="Freeform 799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7" name="Freeform 800"/>
            <p:cNvSpPr>
              <a:spLocks/>
            </p:cNvSpPr>
            <p:nvPr/>
          </p:nvSpPr>
          <p:spPr bwMode="auto">
            <a:xfrm>
              <a:off x="8629650" y="4970464"/>
              <a:ext cx="355600" cy="47625"/>
            </a:xfrm>
            <a:custGeom>
              <a:avLst/>
              <a:gdLst>
                <a:gd name="T0" fmla="*/ 355600 w 327"/>
                <a:gd name="T1" fmla="*/ 19050 h 45"/>
                <a:gd name="T2" fmla="*/ 355600 w 327"/>
                <a:gd name="T3" fmla="*/ 0 h 45"/>
                <a:gd name="T4" fmla="*/ 0 w 327"/>
                <a:gd name="T5" fmla="*/ 28575 h 45"/>
                <a:gd name="T6" fmla="*/ 0 w 327"/>
                <a:gd name="T7" fmla="*/ 28575 h 45"/>
                <a:gd name="T8" fmla="*/ 0 w 327"/>
                <a:gd name="T9" fmla="*/ 47625 h 45"/>
                <a:gd name="T10" fmla="*/ 0 w 327"/>
                <a:gd name="T11" fmla="*/ 47625 h 45"/>
                <a:gd name="T12" fmla="*/ 355600 w 327"/>
                <a:gd name="T13" fmla="*/ 1905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45"/>
                <a:gd name="T23" fmla="*/ 327 w 32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45">
                  <a:moveTo>
                    <a:pt x="327" y="18"/>
                  </a:moveTo>
                  <a:lnTo>
                    <a:pt x="327" y="0"/>
                  </a:lnTo>
                  <a:lnTo>
                    <a:pt x="0" y="27"/>
                  </a:lnTo>
                  <a:lnTo>
                    <a:pt x="0" y="45"/>
                  </a:lnTo>
                  <a:lnTo>
                    <a:pt x="3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8" name="Freeform 801"/>
            <p:cNvSpPr>
              <a:spLocks/>
            </p:cNvSpPr>
            <p:nvPr/>
          </p:nvSpPr>
          <p:spPr bwMode="auto">
            <a:xfrm>
              <a:off x="8467726" y="4979988"/>
              <a:ext cx="161925" cy="38100"/>
            </a:xfrm>
            <a:custGeom>
              <a:avLst/>
              <a:gdLst>
                <a:gd name="T0" fmla="*/ 161925 w 150"/>
                <a:gd name="T1" fmla="*/ 38100 h 36"/>
                <a:gd name="T2" fmla="*/ 161925 w 150"/>
                <a:gd name="T3" fmla="*/ 19050 h 36"/>
                <a:gd name="T4" fmla="*/ 0 w 150"/>
                <a:gd name="T5" fmla="*/ 0 h 36"/>
                <a:gd name="T6" fmla="*/ 0 w 150"/>
                <a:gd name="T7" fmla="*/ 0 h 36"/>
                <a:gd name="T8" fmla="*/ 0 w 150"/>
                <a:gd name="T9" fmla="*/ 19050 h 36"/>
                <a:gd name="T10" fmla="*/ 0 w 150"/>
                <a:gd name="T11" fmla="*/ 19050 h 36"/>
                <a:gd name="T12" fmla="*/ 161925 w 150"/>
                <a:gd name="T13" fmla="*/ 381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36"/>
                <a:gd name="T23" fmla="*/ 150 w 15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36">
                  <a:moveTo>
                    <a:pt x="150" y="36"/>
                  </a:moveTo>
                  <a:lnTo>
                    <a:pt x="150" y="1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9" name="Freeform 802"/>
            <p:cNvSpPr>
              <a:spLocks/>
            </p:cNvSpPr>
            <p:nvPr/>
          </p:nvSpPr>
          <p:spPr bwMode="auto">
            <a:xfrm>
              <a:off x="8304213" y="4940300"/>
              <a:ext cx="163512" cy="58738"/>
            </a:xfrm>
            <a:custGeom>
              <a:avLst/>
              <a:gdLst>
                <a:gd name="T0" fmla="*/ 163512 w 150"/>
                <a:gd name="T1" fmla="*/ 58738 h 55"/>
                <a:gd name="T2" fmla="*/ 163512 w 150"/>
                <a:gd name="T3" fmla="*/ 39515 h 55"/>
                <a:gd name="T4" fmla="*/ 0 w 150"/>
                <a:gd name="T5" fmla="*/ 0 h 55"/>
                <a:gd name="T6" fmla="*/ 9811 w 150"/>
                <a:gd name="T7" fmla="*/ 0 h 55"/>
                <a:gd name="T8" fmla="*/ 0 w 150"/>
                <a:gd name="T9" fmla="*/ 19223 h 55"/>
                <a:gd name="T10" fmla="*/ 0 w 150"/>
                <a:gd name="T11" fmla="*/ 19223 h 55"/>
                <a:gd name="T12" fmla="*/ 163512 w 150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55"/>
                <a:gd name="T23" fmla="*/ 150 w 15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55">
                  <a:moveTo>
                    <a:pt x="150" y="55"/>
                  </a:moveTo>
                  <a:lnTo>
                    <a:pt x="150" y="37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0" name="Freeform 803"/>
            <p:cNvSpPr>
              <a:spLocks/>
            </p:cNvSpPr>
            <p:nvPr/>
          </p:nvSpPr>
          <p:spPr bwMode="auto">
            <a:xfrm>
              <a:off x="8159750" y="4892676"/>
              <a:ext cx="153988" cy="66675"/>
            </a:xfrm>
            <a:custGeom>
              <a:avLst/>
              <a:gdLst>
                <a:gd name="T0" fmla="*/ 144228 w 142"/>
                <a:gd name="T1" fmla="*/ 66675 h 64"/>
                <a:gd name="T2" fmla="*/ 153988 w 142"/>
                <a:gd name="T3" fmla="*/ 47923 h 64"/>
                <a:gd name="T4" fmla="*/ 9760 w 142"/>
                <a:gd name="T5" fmla="*/ 0 h 64"/>
                <a:gd name="T6" fmla="*/ 9760 w 142"/>
                <a:gd name="T7" fmla="*/ 0 h 64"/>
                <a:gd name="T8" fmla="*/ 0 w 142"/>
                <a:gd name="T9" fmla="*/ 19794 h 64"/>
                <a:gd name="T10" fmla="*/ 0 w 142"/>
                <a:gd name="T11" fmla="*/ 19794 h 64"/>
                <a:gd name="T12" fmla="*/ 144228 w 142"/>
                <a:gd name="T13" fmla="*/ 6667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64"/>
                <a:gd name="T23" fmla="*/ 142 w 14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64">
                  <a:moveTo>
                    <a:pt x="133" y="64"/>
                  </a:moveTo>
                  <a:lnTo>
                    <a:pt x="142" y="46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3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1" name="Freeform 804"/>
            <p:cNvSpPr>
              <a:spLocks/>
            </p:cNvSpPr>
            <p:nvPr/>
          </p:nvSpPr>
          <p:spPr bwMode="auto">
            <a:xfrm>
              <a:off x="8016875" y="4814889"/>
              <a:ext cx="152400" cy="96837"/>
            </a:xfrm>
            <a:custGeom>
              <a:avLst/>
              <a:gdLst>
                <a:gd name="T0" fmla="*/ 142672 w 141"/>
                <a:gd name="T1" fmla="*/ 96837 h 92"/>
                <a:gd name="T2" fmla="*/ 152400 w 141"/>
                <a:gd name="T3" fmla="*/ 76838 h 92"/>
                <a:gd name="T4" fmla="*/ 9728 w 141"/>
                <a:gd name="T5" fmla="*/ 0 h 92"/>
                <a:gd name="T6" fmla="*/ 9728 w 141"/>
                <a:gd name="T7" fmla="*/ 0 h 92"/>
                <a:gd name="T8" fmla="*/ 0 w 141"/>
                <a:gd name="T9" fmla="*/ 18946 h 92"/>
                <a:gd name="T10" fmla="*/ 0 w 141"/>
                <a:gd name="T11" fmla="*/ 18946 h 92"/>
                <a:gd name="T12" fmla="*/ 142672 w 141"/>
                <a:gd name="T13" fmla="*/ 9683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92"/>
                <a:gd name="T23" fmla="*/ 141 w 141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92">
                  <a:moveTo>
                    <a:pt x="132" y="92"/>
                  </a:moveTo>
                  <a:lnTo>
                    <a:pt x="141" y="73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2" name="Freeform 805"/>
            <p:cNvSpPr>
              <a:spLocks/>
            </p:cNvSpPr>
            <p:nvPr/>
          </p:nvSpPr>
          <p:spPr bwMode="auto">
            <a:xfrm>
              <a:off x="7881938" y="4727576"/>
              <a:ext cx="144462" cy="106363"/>
            </a:xfrm>
            <a:custGeom>
              <a:avLst/>
              <a:gdLst>
                <a:gd name="T0" fmla="*/ 134686 w 133"/>
                <a:gd name="T1" fmla="*/ 106363 h 101"/>
                <a:gd name="T2" fmla="*/ 144462 w 133"/>
                <a:gd name="T3" fmla="*/ 87407 h 101"/>
                <a:gd name="T4" fmla="*/ 19551 w 133"/>
                <a:gd name="T5" fmla="*/ 0 h 101"/>
                <a:gd name="T6" fmla="*/ 19551 w 133"/>
                <a:gd name="T7" fmla="*/ 0 h 101"/>
                <a:gd name="T8" fmla="*/ 0 w 133"/>
                <a:gd name="T9" fmla="*/ 20009 h 101"/>
                <a:gd name="T10" fmla="*/ 9776 w 133"/>
                <a:gd name="T11" fmla="*/ 20009 h 101"/>
                <a:gd name="T12" fmla="*/ 134686 w 133"/>
                <a:gd name="T13" fmla="*/ 10636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01"/>
                <a:gd name="T23" fmla="*/ 133 w 13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01">
                  <a:moveTo>
                    <a:pt x="124" y="101"/>
                  </a:moveTo>
                  <a:lnTo>
                    <a:pt x="133" y="83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2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3" name="Freeform 806"/>
            <p:cNvSpPr>
              <a:spLocks/>
            </p:cNvSpPr>
            <p:nvPr/>
          </p:nvSpPr>
          <p:spPr bwMode="auto">
            <a:xfrm>
              <a:off x="7777164" y="4621213"/>
              <a:ext cx="123825" cy="125412"/>
            </a:xfrm>
            <a:custGeom>
              <a:avLst/>
              <a:gdLst>
                <a:gd name="T0" fmla="*/ 104444 w 115"/>
                <a:gd name="T1" fmla="*/ 125412 h 119"/>
                <a:gd name="T2" fmla="*/ 123825 w 115"/>
                <a:gd name="T3" fmla="*/ 105388 h 119"/>
                <a:gd name="T4" fmla="*/ 19381 w 115"/>
                <a:gd name="T5" fmla="*/ 0 h 119"/>
                <a:gd name="T6" fmla="*/ 0 w 115"/>
                <a:gd name="T7" fmla="*/ 18970 h 119"/>
                <a:gd name="T8" fmla="*/ 104444 w 115"/>
                <a:gd name="T9" fmla="*/ 125412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19"/>
                <a:gd name="T17" fmla="*/ 115 w 115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19">
                  <a:moveTo>
                    <a:pt x="97" y="119"/>
                  </a:moveTo>
                  <a:lnTo>
                    <a:pt x="115" y="10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9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4" name="Oval 807"/>
            <p:cNvSpPr>
              <a:spLocks noChangeArrowheads="1"/>
            </p:cNvSpPr>
            <p:nvPr/>
          </p:nvSpPr>
          <p:spPr bwMode="auto">
            <a:xfrm>
              <a:off x="9158289" y="26590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5" name="Oval 808"/>
            <p:cNvSpPr>
              <a:spLocks noChangeArrowheads="1"/>
            </p:cNvSpPr>
            <p:nvPr/>
          </p:nvSpPr>
          <p:spPr bwMode="auto">
            <a:xfrm>
              <a:off x="9156700" y="2657476"/>
              <a:ext cx="406400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6" name="Rectangle 809"/>
            <p:cNvSpPr>
              <a:spLocks noChangeArrowheads="1"/>
            </p:cNvSpPr>
            <p:nvPr/>
          </p:nvSpPr>
          <p:spPr bwMode="auto">
            <a:xfrm>
              <a:off x="9228138" y="2716213"/>
              <a:ext cx="24846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BOS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07" name="Oval 810"/>
            <p:cNvSpPr>
              <a:spLocks noChangeArrowheads="1"/>
            </p:cNvSpPr>
            <p:nvPr/>
          </p:nvSpPr>
          <p:spPr bwMode="auto">
            <a:xfrm>
              <a:off x="8783639" y="4854576"/>
              <a:ext cx="403225" cy="250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8" name="Oval 811"/>
            <p:cNvSpPr>
              <a:spLocks noChangeArrowheads="1"/>
            </p:cNvSpPr>
            <p:nvPr/>
          </p:nvSpPr>
          <p:spPr bwMode="auto">
            <a:xfrm>
              <a:off x="8783638" y="485140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9" name="Rectangle 812"/>
            <p:cNvSpPr>
              <a:spLocks noChangeArrowheads="1"/>
            </p:cNvSpPr>
            <p:nvPr/>
          </p:nvSpPr>
          <p:spPr bwMode="auto">
            <a:xfrm>
              <a:off x="8851900" y="4914900"/>
              <a:ext cx="247650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MIA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0" name="Oval 813"/>
            <p:cNvSpPr>
              <a:spLocks noChangeArrowheads="1"/>
            </p:cNvSpPr>
            <p:nvPr/>
          </p:nvSpPr>
          <p:spPr bwMode="auto">
            <a:xfrm>
              <a:off x="7813676" y="29892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1" name="Oval 814"/>
            <p:cNvSpPr>
              <a:spLocks noChangeArrowheads="1"/>
            </p:cNvSpPr>
            <p:nvPr/>
          </p:nvSpPr>
          <p:spPr bwMode="auto">
            <a:xfrm>
              <a:off x="7813676" y="2987676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2" name="Rectangle 815"/>
            <p:cNvSpPr>
              <a:spLocks noChangeArrowheads="1"/>
            </p:cNvSpPr>
            <p:nvPr/>
          </p:nvSpPr>
          <p:spPr bwMode="auto">
            <a:xfrm>
              <a:off x="7872413" y="3036888"/>
              <a:ext cx="270908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ORD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3" name="Oval 816"/>
            <p:cNvSpPr>
              <a:spLocks noChangeArrowheads="1"/>
            </p:cNvSpPr>
            <p:nvPr/>
          </p:nvSpPr>
          <p:spPr bwMode="auto">
            <a:xfrm>
              <a:off x="6086476" y="4437063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4" name="Oval 817"/>
            <p:cNvSpPr>
              <a:spLocks noChangeArrowheads="1"/>
            </p:cNvSpPr>
            <p:nvPr/>
          </p:nvSpPr>
          <p:spPr bwMode="auto">
            <a:xfrm>
              <a:off x="6086476" y="4433888"/>
              <a:ext cx="404813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5" name="Rectangle 818"/>
            <p:cNvSpPr>
              <a:spLocks noChangeArrowheads="1"/>
            </p:cNvSpPr>
            <p:nvPr/>
          </p:nvSpPr>
          <p:spPr bwMode="auto">
            <a:xfrm>
              <a:off x="6156325" y="4495800"/>
              <a:ext cx="26449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LAX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6" name="Oval 819"/>
            <p:cNvSpPr>
              <a:spLocks noChangeArrowheads="1"/>
            </p:cNvSpPr>
            <p:nvPr/>
          </p:nvSpPr>
          <p:spPr bwMode="auto">
            <a:xfrm>
              <a:off x="7335839" y="4300538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7" name="Oval 820"/>
            <p:cNvSpPr>
              <a:spLocks noChangeArrowheads="1"/>
            </p:cNvSpPr>
            <p:nvPr/>
          </p:nvSpPr>
          <p:spPr bwMode="auto">
            <a:xfrm>
              <a:off x="7334251" y="4298951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8" name="Rectangle 821"/>
            <p:cNvSpPr>
              <a:spLocks noChangeArrowheads="1"/>
            </p:cNvSpPr>
            <p:nvPr/>
          </p:nvSpPr>
          <p:spPr bwMode="auto">
            <a:xfrm>
              <a:off x="7392989" y="4356100"/>
              <a:ext cx="2825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DFW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9" name="Oval 822"/>
            <p:cNvSpPr>
              <a:spLocks noChangeArrowheads="1"/>
            </p:cNvSpPr>
            <p:nvPr/>
          </p:nvSpPr>
          <p:spPr bwMode="auto">
            <a:xfrm>
              <a:off x="5991226" y="370681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0" name="Oval 823"/>
            <p:cNvSpPr>
              <a:spLocks noChangeArrowheads="1"/>
            </p:cNvSpPr>
            <p:nvPr/>
          </p:nvSpPr>
          <p:spPr bwMode="auto">
            <a:xfrm>
              <a:off x="5989638" y="3706813"/>
              <a:ext cx="406400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1" name="Rectangle 824"/>
            <p:cNvSpPr>
              <a:spLocks noChangeArrowheads="1"/>
            </p:cNvSpPr>
            <p:nvPr/>
          </p:nvSpPr>
          <p:spPr bwMode="auto">
            <a:xfrm>
              <a:off x="6069014" y="3765550"/>
              <a:ext cx="2317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SFO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DAGs and Topological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 smtClean="0"/>
                  <a:t>A </a:t>
                </a:r>
                <a:r>
                  <a:rPr lang="en-US" altLang="en-US" b="1" dirty="0" smtClean="0">
                    <a:solidFill>
                      <a:schemeClr val="accent1"/>
                    </a:solidFill>
                  </a:rPr>
                  <a:t>directed acyclic graph (DAG) </a:t>
                </a:r>
                <a:r>
                  <a:rPr lang="en-US" altLang="en-US" dirty="0" smtClean="0"/>
                  <a:t>is a digraph that has no directed cycles</a:t>
                </a:r>
              </a:p>
              <a:p>
                <a:r>
                  <a:rPr lang="en-US" altLang="en-US" dirty="0" smtClean="0"/>
                  <a:t>A topological ordering of a digraph is a numbering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/>
                  <a:t>O</a:t>
                </a:r>
                <a:r>
                  <a:rPr lang="en-US" altLang="en-US" dirty="0" smtClean="0"/>
                  <a:t>f the vertices such that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Example: in a task scheduling digraph, a topological ordering a task sequence that satisfies the precedence constraints</a:t>
                </a:r>
              </a:p>
              <a:p>
                <a:r>
                  <a:rPr lang="en-US" altLang="en-US" dirty="0" smtClean="0"/>
                  <a:t>Theorem - A digraph admits a topological ordering if and only if it is a DAG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  <a:blipFill rotWithShape="0">
                <a:blip r:embed="rId2"/>
                <a:stretch>
                  <a:fillRect l="-164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32172" y="1807028"/>
            <a:ext cx="3213100" cy="2057400"/>
            <a:chOff x="6629400" y="1600200"/>
            <a:chExt cx="3213100" cy="2057400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6629400" y="2209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6629400" y="3200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7924800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7924800" y="2743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9210675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87" name="AutoShape 9"/>
            <p:cNvCxnSpPr>
              <a:cxnSpLocks noChangeShapeType="1"/>
              <a:stCxn id="24582" idx="7"/>
              <a:endCxn id="24584" idx="2"/>
            </p:cNvCxnSpPr>
            <p:nvPr/>
          </p:nvCxnSpPr>
          <p:spPr bwMode="auto">
            <a:xfrm flipV="1">
              <a:off x="7019925" y="1828800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0"/>
            <p:cNvCxnSpPr>
              <a:cxnSpLocks noChangeShapeType="1"/>
              <a:stCxn id="24582" idx="5"/>
              <a:endCxn id="24585" idx="2"/>
            </p:cNvCxnSpPr>
            <p:nvPr/>
          </p:nvCxnSpPr>
          <p:spPr bwMode="auto">
            <a:xfrm>
              <a:off x="7019925" y="2609850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AutoShape 11"/>
            <p:cNvCxnSpPr>
              <a:cxnSpLocks noChangeShapeType="1"/>
              <a:stCxn id="24584" idx="6"/>
              <a:endCxn id="24586" idx="2"/>
            </p:cNvCxnSpPr>
            <p:nvPr/>
          </p:nvCxnSpPr>
          <p:spPr bwMode="auto">
            <a:xfrm>
              <a:off x="8391526" y="1828800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12"/>
            <p:cNvCxnSpPr>
              <a:cxnSpLocks noChangeShapeType="1"/>
              <a:stCxn id="24585" idx="0"/>
              <a:endCxn id="24584" idx="4"/>
            </p:cNvCxnSpPr>
            <p:nvPr/>
          </p:nvCxnSpPr>
          <p:spPr bwMode="auto">
            <a:xfrm flipV="1">
              <a:off x="8153400" y="2066925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AutoShape 13"/>
            <p:cNvCxnSpPr>
              <a:cxnSpLocks noChangeShapeType="1"/>
              <a:stCxn id="24583" idx="6"/>
              <a:endCxn id="24585" idx="3"/>
            </p:cNvCxnSpPr>
            <p:nvPr/>
          </p:nvCxnSpPr>
          <p:spPr bwMode="auto">
            <a:xfrm flipV="1">
              <a:off x="7096125" y="3143250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8750300" y="3200400"/>
              <a:ext cx="109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DAG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7372" y="4016828"/>
            <a:ext cx="4064000" cy="2583598"/>
            <a:chOff x="6324600" y="3810000"/>
            <a:chExt cx="4064000" cy="2583598"/>
          </a:xfrm>
        </p:grpSpPr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6629400" y="47974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94" name="Oval 16"/>
            <p:cNvSpPr>
              <a:spLocks noChangeArrowheads="1"/>
            </p:cNvSpPr>
            <p:nvPr/>
          </p:nvSpPr>
          <p:spPr bwMode="auto">
            <a:xfrm>
              <a:off x="6629400" y="5788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95" name="Oval 17"/>
            <p:cNvSpPr>
              <a:spLocks noChangeArrowheads="1"/>
            </p:cNvSpPr>
            <p:nvPr/>
          </p:nvSpPr>
          <p:spPr bwMode="auto">
            <a:xfrm>
              <a:off x="7924800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96" name="Oval 18"/>
            <p:cNvSpPr>
              <a:spLocks noChangeArrowheads="1"/>
            </p:cNvSpPr>
            <p:nvPr/>
          </p:nvSpPr>
          <p:spPr bwMode="auto">
            <a:xfrm>
              <a:off x="7924800" y="5330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97" name="Oval 19"/>
            <p:cNvSpPr>
              <a:spLocks noChangeArrowheads="1"/>
            </p:cNvSpPr>
            <p:nvPr/>
          </p:nvSpPr>
          <p:spPr bwMode="auto">
            <a:xfrm>
              <a:off x="9210675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98" name="AutoShape 20"/>
            <p:cNvCxnSpPr>
              <a:cxnSpLocks noChangeShapeType="1"/>
              <a:stCxn id="24593" idx="7"/>
              <a:endCxn id="24595" idx="2"/>
            </p:cNvCxnSpPr>
            <p:nvPr/>
          </p:nvCxnSpPr>
          <p:spPr bwMode="auto">
            <a:xfrm flipV="1">
              <a:off x="7019925" y="4416425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93" idx="5"/>
              <a:endCxn id="24596" idx="2"/>
            </p:cNvCxnSpPr>
            <p:nvPr/>
          </p:nvCxnSpPr>
          <p:spPr bwMode="auto">
            <a:xfrm>
              <a:off x="7019925" y="5197475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5" idx="6"/>
              <a:endCxn id="24597" idx="2"/>
            </p:cNvCxnSpPr>
            <p:nvPr/>
          </p:nvCxnSpPr>
          <p:spPr bwMode="auto">
            <a:xfrm>
              <a:off x="8391526" y="4416425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6" idx="0"/>
              <a:endCxn id="24595" idx="4"/>
            </p:cNvCxnSpPr>
            <p:nvPr/>
          </p:nvCxnSpPr>
          <p:spPr bwMode="auto">
            <a:xfrm flipV="1">
              <a:off x="8153400" y="4654550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4" idx="6"/>
              <a:endCxn id="24596" idx="3"/>
            </p:cNvCxnSpPr>
            <p:nvPr/>
          </p:nvCxnSpPr>
          <p:spPr bwMode="auto">
            <a:xfrm flipV="1">
              <a:off x="7096125" y="5730875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305800" y="5562601"/>
              <a:ext cx="208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Topological ordering of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6324600" y="5410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305800" y="5029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82296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94488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Scheduling: edge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 smtClean="0"/>
                  <a:t>means task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 smtClean="0"/>
                  <a:t> must be completed before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 can be started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036889" y="2975900"/>
            <a:ext cx="6945311" cy="3616324"/>
            <a:chOff x="3036889" y="2708276"/>
            <a:chExt cx="6945311" cy="3616324"/>
          </a:xfrm>
        </p:grpSpPr>
        <p:sp>
          <p:nvSpPr>
            <p:cNvPr id="6150" name="Oval 153"/>
            <p:cNvSpPr>
              <a:spLocks noChangeArrowheads="1"/>
            </p:cNvSpPr>
            <p:nvPr/>
          </p:nvSpPr>
          <p:spPr bwMode="auto">
            <a:xfrm>
              <a:off x="8305800" y="5302250"/>
              <a:ext cx="1676400" cy="102235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The good life</a:t>
              </a:r>
            </a:p>
          </p:txBody>
        </p:sp>
        <p:sp>
          <p:nvSpPr>
            <p:cNvPr id="6151" name="Oval 155"/>
            <p:cNvSpPr>
              <a:spLocks noChangeArrowheads="1"/>
            </p:cNvSpPr>
            <p:nvPr/>
          </p:nvSpPr>
          <p:spPr bwMode="auto">
            <a:xfrm>
              <a:off x="4510088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ics141</a:t>
              </a:r>
            </a:p>
          </p:txBody>
        </p:sp>
        <p:sp>
          <p:nvSpPr>
            <p:cNvPr id="6152" name="Oval 156"/>
            <p:cNvSpPr>
              <a:spLocks noChangeArrowheads="1"/>
            </p:cNvSpPr>
            <p:nvPr/>
          </p:nvSpPr>
          <p:spPr bwMode="auto">
            <a:xfrm>
              <a:off x="3051175" y="47101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ics131</a:t>
              </a:r>
            </a:p>
          </p:txBody>
        </p:sp>
        <p:sp>
          <p:nvSpPr>
            <p:cNvPr id="6153" name="Oval 157"/>
            <p:cNvSpPr>
              <a:spLocks noChangeArrowheads="1"/>
            </p:cNvSpPr>
            <p:nvPr/>
          </p:nvSpPr>
          <p:spPr bwMode="auto">
            <a:xfrm>
              <a:off x="5929313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ics121</a:t>
              </a:r>
            </a:p>
          </p:txBody>
        </p:sp>
        <p:sp>
          <p:nvSpPr>
            <p:cNvPr id="6154" name="Oval 158"/>
            <p:cNvSpPr>
              <a:spLocks noChangeArrowheads="1"/>
            </p:cNvSpPr>
            <p:nvPr/>
          </p:nvSpPr>
          <p:spPr bwMode="auto">
            <a:xfrm>
              <a:off x="4481513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ics53</a:t>
              </a:r>
            </a:p>
          </p:txBody>
        </p:sp>
        <p:sp>
          <p:nvSpPr>
            <p:cNvPr id="6155" name="Oval 159"/>
            <p:cNvSpPr>
              <a:spLocks noChangeArrowheads="1"/>
            </p:cNvSpPr>
            <p:nvPr/>
          </p:nvSpPr>
          <p:spPr bwMode="auto">
            <a:xfrm>
              <a:off x="5929313" y="38084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ics52</a:t>
              </a:r>
            </a:p>
          </p:txBody>
        </p:sp>
        <p:sp>
          <p:nvSpPr>
            <p:cNvPr id="6156" name="Oval 160"/>
            <p:cNvSpPr>
              <a:spLocks noChangeArrowheads="1"/>
            </p:cNvSpPr>
            <p:nvPr/>
          </p:nvSpPr>
          <p:spPr bwMode="auto">
            <a:xfrm>
              <a:off x="3051175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ics51</a:t>
              </a:r>
            </a:p>
          </p:txBody>
        </p:sp>
        <p:sp>
          <p:nvSpPr>
            <p:cNvPr id="6157" name="Oval 161"/>
            <p:cNvSpPr>
              <a:spLocks noChangeArrowheads="1"/>
            </p:cNvSpPr>
            <p:nvPr/>
          </p:nvSpPr>
          <p:spPr bwMode="auto">
            <a:xfrm>
              <a:off x="59436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ics23</a:t>
              </a:r>
            </a:p>
          </p:txBody>
        </p:sp>
        <p:sp>
          <p:nvSpPr>
            <p:cNvPr id="6158" name="Oval 162"/>
            <p:cNvSpPr>
              <a:spLocks noChangeArrowheads="1"/>
            </p:cNvSpPr>
            <p:nvPr/>
          </p:nvSpPr>
          <p:spPr bwMode="auto">
            <a:xfrm>
              <a:off x="44958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ics22</a:t>
              </a:r>
            </a:p>
          </p:txBody>
        </p:sp>
        <p:sp>
          <p:nvSpPr>
            <p:cNvPr id="6159" name="Oval 163"/>
            <p:cNvSpPr>
              <a:spLocks noChangeArrowheads="1"/>
            </p:cNvSpPr>
            <p:nvPr/>
          </p:nvSpPr>
          <p:spPr bwMode="auto">
            <a:xfrm>
              <a:off x="3051175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ics21</a:t>
              </a:r>
            </a:p>
          </p:txBody>
        </p:sp>
        <p:cxnSp>
          <p:nvCxnSpPr>
            <p:cNvPr id="6160" name="AutoShape 164"/>
            <p:cNvCxnSpPr>
              <a:cxnSpLocks noChangeShapeType="1"/>
              <a:stCxn id="6159" idx="6"/>
              <a:endCxn id="6158" idx="2"/>
            </p:cNvCxnSpPr>
            <p:nvPr/>
          </p:nvCxnSpPr>
          <p:spPr bwMode="auto">
            <a:xfrm>
              <a:off x="4132263" y="2954338"/>
              <a:ext cx="34925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65"/>
            <p:cNvCxnSpPr>
              <a:cxnSpLocks noChangeShapeType="1"/>
              <a:stCxn id="6158" idx="6"/>
              <a:endCxn id="6157" idx="2"/>
            </p:cNvCxnSpPr>
            <p:nvPr/>
          </p:nvCxnSpPr>
          <p:spPr bwMode="auto">
            <a:xfrm>
              <a:off x="5576889" y="2954338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66"/>
            <p:cNvCxnSpPr>
              <a:cxnSpLocks noChangeShapeType="1"/>
              <a:stCxn id="6159" idx="4"/>
              <a:endCxn id="6156" idx="0"/>
            </p:cNvCxnSpPr>
            <p:nvPr/>
          </p:nvCxnSpPr>
          <p:spPr bwMode="auto">
            <a:xfrm>
              <a:off x="3584575" y="3214689"/>
              <a:ext cx="0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167"/>
            <p:cNvCxnSpPr>
              <a:cxnSpLocks noChangeShapeType="1"/>
              <a:stCxn id="6157" idx="4"/>
              <a:endCxn id="6155" idx="0"/>
            </p:cNvCxnSpPr>
            <p:nvPr/>
          </p:nvCxnSpPr>
          <p:spPr bwMode="auto">
            <a:xfrm flipH="1">
              <a:off x="6462714" y="3214689"/>
              <a:ext cx="14287" cy="5794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AutoShape 168"/>
            <p:cNvCxnSpPr>
              <a:cxnSpLocks noChangeShapeType="1"/>
              <a:stCxn id="6156" idx="6"/>
              <a:endCxn id="6154" idx="2"/>
            </p:cNvCxnSpPr>
            <p:nvPr/>
          </p:nvCxnSpPr>
          <p:spPr bwMode="auto">
            <a:xfrm>
              <a:off x="4132263" y="3997325"/>
              <a:ext cx="33496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AutoShape 169"/>
            <p:cNvCxnSpPr>
              <a:cxnSpLocks noChangeShapeType="1"/>
              <a:stCxn id="6159" idx="5"/>
              <a:endCxn id="6154" idx="1"/>
            </p:cNvCxnSpPr>
            <p:nvPr/>
          </p:nvCxnSpPr>
          <p:spPr bwMode="auto">
            <a:xfrm>
              <a:off x="3962400" y="3143251"/>
              <a:ext cx="674688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6" name="AutoShape 170"/>
            <p:cNvCxnSpPr>
              <a:cxnSpLocks noChangeShapeType="1"/>
              <a:stCxn id="6158" idx="4"/>
              <a:endCxn id="6154" idx="0"/>
            </p:cNvCxnSpPr>
            <p:nvPr/>
          </p:nvCxnSpPr>
          <p:spPr bwMode="auto">
            <a:xfrm flipH="1">
              <a:off x="5014914" y="3214689"/>
              <a:ext cx="14287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171"/>
            <p:cNvCxnSpPr>
              <a:cxnSpLocks noChangeShapeType="1"/>
              <a:stCxn id="6157" idx="3"/>
              <a:endCxn id="6154" idx="7"/>
            </p:cNvCxnSpPr>
            <p:nvPr/>
          </p:nvCxnSpPr>
          <p:spPr bwMode="auto">
            <a:xfrm flipH="1">
              <a:off x="5392739" y="3143251"/>
              <a:ext cx="706437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AutoShape 172"/>
            <p:cNvCxnSpPr>
              <a:cxnSpLocks noChangeShapeType="1"/>
              <a:stCxn id="6155" idx="4"/>
              <a:endCxn id="6153" idx="0"/>
            </p:cNvCxnSpPr>
            <p:nvPr/>
          </p:nvCxnSpPr>
          <p:spPr bwMode="auto">
            <a:xfrm>
              <a:off x="6462713" y="4314825"/>
              <a:ext cx="0" cy="39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AutoShape 173"/>
            <p:cNvCxnSpPr>
              <a:cxnSpLocks noChangeShapeType="1"/>
              <a:stCxn id="6159" idx="2"/>
              <a:endCxn id="6152" idx="2"/>
            </p:cNvCxnSpPr>
            <p:nvPr/>
          </p:nvCxnSpPr>
          <p:spPr bwMode="auto">
            <a:xfrm rot="10800000" flipH="1" flipV="1">
              <a:off x="3036889" y="2954339"/>
              <a:ext cx="1587" cy="2001837"/>
            </a:xfrm>
            <a:prstGeom prst="curvedConnector3">
              <a:avLst>
                <a:gd name="adj1" fmla="val -135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AutoShape 174"/>
            <p:cNvCxnSpPr>
              <a:cxnSpLocks noChangeShapeType="1"/>
              <a:stCxn id="6156" idx="5"/>
              <a:endCxn id="6151" idx="1"/>
            </p:cNvCxnSpPr>
            <p:nvPr/>
          </p:nvCxnSpPr>
          <p:spPr bwMode="auto">
            <a:xfrm>
              <a:off x="3962401" y="4186238"/>
              <a:ext cx="703263" cy="595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1" name="Oval 175"/>
            <p:cNvSpPr>
              <a:spLocks noChangeArrowheads="1"/>
            </p:cNvSpPr>
            <p:nvPr/>
          </p:nvSpPr>
          <p:spPr bwMode="auto">
            <a:xfrm>
              <a:off x="8610600" y="4132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ics161</a:t>
              </a:r>
            </a:p>
          </p:txBody>
        </p:sp>
        <p:sp>
          <p:nvSpPr>
            <p:cNvPr id="6172" name="Oval 176"/>
            <p:cNvSpPr>
              <a:spLocks noChangeArrowheads="1"/>
            </p:cNvSpPr>
            <p:nvPr/>
          </p:nvSpPr>
          <p:spPr bwMode="auto">
            <a:xfrm>
              <a:off x="4038600" y="56388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ics151</a:t>
              </a:r>
            </a:p>
          </p:txBody>
        </p:sp>
        <p:cxnSp>
          <p:nvCxnSpPr>
            <p:cNvPr id="6173" name="AutoShape 177"/>
            <p:cNvCxnSpPr>
              <a:cxnSpLocks noChangeShapeType="1"/>
              <a:stCxn id="6156" idx="4"/>
              <a:endCxn id="6172" idx="0"/>
            </p:cNvCxnSpPr>
            <p:nvPr/>
          </p:nvCxnSpPr>
          <p:spPr bwMode="auto">
            <a:xfrm rot="16200000" flipH="1">
              <a:off x="3394869" y="4447382"/>
              <a:ext cx="1366838" cy="987425"/>
            </a:xfrm>
            <a:prstGeom prst="curvedConnector3">
              <a:avLst>
                <a:gd name="adj1" fmla="val 3402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4" name="AutoShape 178"/>
            <p:cNvCxnSpPr>
              <a:cxnSpLocks noChangeShapeType="1"/>
              <a:stCxn id="6157" idx="6"/>
              <a:endCxn id="6172" idx="6"/>
            </p:cNvCxnSpPr>
            <p:nvPr/>
          </p:nvCxnSpPr>
          <p:spPr bwMode="auto">
            <a:xfrm flipH="1">
              <a:off x="5119688" y="2954339"/>
              <a:ext cx="1905000" cy="2930525"/>
            </a:xfrm>
            <a:prstGeom prst="curvedConnector3">
              <a:avLst>
                <a:gd name="adj1" fmla="val -251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5" name="AutoShape 179"/>
            <p:cNvCxnSpPr>
              <a:cxnSpLocks noChangeShapeType="1"/>
              <a:stCxn id="6157" idx="6"/>
              <a:endCxn id="6171" idx="0"/>
            </p:cNvCxnSpPr>
            <p:nvPr/>
          </p:nvCxnSpPr>
          <p:spPr bwMode="auto">
            <a:xfrm>
              <a:off x="7024688" y="2954339"/>
              <a:ext cx="2119312" cy="1163637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6" name="AutoShape 180"/>
            <p:cNvCxnSpPr>
              <a:cxnSpLocks noChangeShapeType="1"/>
              <a:stCxn id="6171" idx="4"/>
              <a:endCxn id="6150" idx="0"/>
            </p:cNvCxnSpPr>
            <p:nvPr/>
          </p:nvCxnSpPr>
          <p:spPr bwMode="auto">
            <a:xfrm>
              <a:off x="9144000" y="4638675"/>
              <a:ext cx="0" cy="649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7" name="Oval 181"/>
            <p:cNvSpPr>
              <a:spLocks noChangeArrowheads="1"/>
            </p:cNvSpPr>
            <p:nvPr/>
          </p:nvSpPr>
          <p:spPr bwMode="auto">
            <a:xfrm>
              <a:off x="7391400" y="473392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ics171</a:t>
              </a:r>
            </a:p>
          </p:txBody>
        </p:sp>
        <p:cxnSp>
          <p:nvCxnSpPr>
            <p:cNvPr id="6178" name="AutoShape 182"/>
            <p:cNvCxnSpPr>
              <a:cxnSpLocks noChangeShapeType="1"/>
              <a:stCxn id="6155" idx="6"/>
              <a:endCxn id="6177" idx="0"/>
            </p:cNvCxnSpPr>
            <p:nvPr/>
          </p:nvCxnSpPr>
          <p:spPr bwMode="auto">
            <a:xfrm>
              <a:off x="7010400" y="4054476"/>
              <a:ext cx="914400" cy="665163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77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44296"/>
            <a:ext cx="5121276" cy="4294186"/>
            <a:chOff x="3519488" y="2176464"/>
            <a:chExt cx="5121276" cy="4294186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en-US" sz="1600" dirty="0"/>
                <a:t>more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</a:t>
              </a:r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write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>
                  <a:latin typeface="+mn-lt"/>
                </a:rPr>
                <a:t>. </a:t>
              </a:r>
              <a:r>
                <a:rPr lang="en-US" altLang="en-US" sz="1600" dirty="0" smtClean="0">
                  <a:latin typeface="+mn-lt"/>
                </a:rPr>
                <a:t>program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dream about </a:t>
              </a:r>
              <a:r>
                <a:rPr lang="en-US" altLang="en-US" sz="1600" dirty="0" smtClean="0">
                  <a:latin typeface="+mn-lt"/>
                </a:rPr>
                <a:t>graphs</a:t>
              </a:r>
              <a:endParaRPr lang="en-US" altLang="en-US" sz="1600" dirty="0">
                <a:latin typeface="+mn-lt"/>
              </a:endParaRPr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56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600">
                  <a:latin typeface="+mn-lt"/>
                </a:rPr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69569" name="Text Box 257"/>
            <p:cNvSpPr txBox="1">
              <a:spLocks noChangeArrowheads="1"/>
            </p:cNvSpPr>
            <p:nvPr/>
          </p:nvSpPr>
          <p:spPr bwMode="auto">
            <a:xfrm>
              <a:off x="3592514" y="5029200"/>
              <a:ext cx="15700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sz="1600" dirty="0"/>
                <a:t>bake cookies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01433"/>
            <a:ext cx="5121276" cy="4337049"/>
            <a:chOff x="3519488" y="2133601"/>
            <a:chExt cx="5121276" cy="4337049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more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 smtClean="0">
                  <a:latin typeface="+mn-lt"/>
                </a:rPr>
                <a:t>.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write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>
                  <a:latin typeface="+mn-lt"/>
                </a:rPr>
                <a:t>. </a:t>
              </a:r>
              <a:r>
                <a:rPr lang="en-US" altLang="en-US" sz="1600" dirty="0" smtClean="0">
                  <a:latin typeface="+mn-lt"/>
                </a:rPr>
                <a:t>program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bake </a:t>
              </a:r>
              <a:r>
                <a:rPr lang="en-US" altLang="en-US" sz="1600" dirty="0" smtClean="0">
                  <a:latin typeface="+mn-lt"/>
                </a:rPr>
                <a:t>cookies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dream about </a:t>
              </a:r>
              <a:r>
                <a:rPr lang="en-US" altLang="en-US" sz="1600" dirty="0" smtClean="0">
                  <a:latin typeface="+mn-lt"/>
                </a:rPr>
                <a:t>graphs</a:t>
              </a:r>
              <a:endParaRPr lang="en-US" altLang="en-US" sz="1600" dirty="0">
                <a:latin typeface="+mn-lt"/>
              </a:endParaRPr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56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5642" name="Rectangle 246"/>
            <p:cNvSpPr>
              <a:spLocks noChangeArrowheads="1"/>
            </p:cNvSpPr>
            <p:nvPr/>
          </p:nvSpPr>
          <p:spPr bwMode="auto">
            <a:xfrm>
              <a:off x="4449763" y="21336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 dirty="0">
                  <a:latin typeface="+mn-lt"/>
                </a:rPr>
                <a:t>1</a:t>
              </a:r>
            </a:p>
          </p:txBody>
        </p:sp>
        <p:sp>
          <p:nvSpPr>
            <p:cNvPr id="25643" name="Rectangle 247"/>
            <p:cNvSpPr>
              <a:spLocks noChangeArrowheads="1"/>
            </p:cNvSpPr>
            <p:nvPr/>
          </p:nvSpPr>
          <p:spPr bwMode="auto">
            <a:xfrm>
              <a:off x="5113338" y="257175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2</a:t>
              </a:r>
            </a:p>
          </p:txBody>
        </p:sp>
        <p:sp>
          <p:nvSpPr>
            <p:cNvPr id="25644" name="Rectangle 248"/>
            <p:cNvSpPr>
              <a:spLocks noChangeArrowheads="1"/>
            </p:cNvSpPr>
            <p:nvPr/>
          </p:nvSpPr>
          <p:spPr bwMode="auto">
            <a:xfrm>
              <a:off x="6794501" y="25225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3</a:t>
              </a:r>
            </a:p>
          </p:txBody>
        </p:sp>
        <p:sp>
          <p:nvSpPr>
            <p:cNvPr id="25645" name="Rectangle 249"/>
            <p:cNvSpPr>
              <a:spLocks noChangeArrowheads="1"/>
            </p:cNvSpPr>
            <p:nvPr/>
          </p:nvSpPr>
          <p:spPr bwMode="auto">
            <a:xfrm>
              <a:off x="5810251" y="32972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4</a:t>
              </a:r>
            </a:p>
          </p:txBody>
        </p:sp>
        <p:sp>
          <p:nvSpPr>
            <p:cNvPr id="25646" name="Rectangle 250"/>
            <p:cNvSpPr>
              <a:spLocks noChangeArrowheads="1"/>
            </p:cNvSpPr>
            <p:nvPr/>
          </p:nvSpPr>
          <p:spPr bwMode="auto">
            <a:xfrm>
              <a:off x="7237413" y="32813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5</a:t>
              </a:r>
            </a:p>
          </p:txBody>
        </p:sp>
        <p:sp>
          <p:nvSpPr>
            <p:cNvPr id="25647" name="Rectangle 251"/>
            <p:cNvSpPr>
              <a:spLocks noChangeArrowheads="1"/>
            </p:cNvSpPr>
            <p:nvPr/>
          </p:nvSpPr>
          <p:spPr bwMode="auto">
            <a:xfrm>
              <a:off x="7643813" y="44450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6</a:t>
              </a:r>
            </a:p>
          </p:txBody>
        </p:sp>
        <p:sp>
          <p:nvSpPr>
            <p:cNvPr id="25648" name="Rectangle 252"/>
            <p:cNvSpPr>
              <a:spLocks noChangeArrowheads="1"/>
            </p:cNvSpPr>
            <p:nvPr/>
          </p:nvSpPr>
          <p:spPr bwMode="auto">
            <a:xfrm>
              <a:off x="4238626" y="370998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7</a:t>
              </a:r>
            </a:p>
          </p:txBody>
        </p:sp>
        <p:sp>
          <p:nvSpPr>
            <p:cNvPr id="25649" name="Rectangle 253"/>
            <p:cNvSpPr>
              <a:spLocks noChangeArrowheads="1"/>
            </p:cNvSpPr>
            <p:nvPr/>
          </p:nvSpPr>
          <p:spPr bwMode="auto">
            <a:xfrm>
              <a:off x="5907088" y="41148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8</a:t>
              </a:r>
            </a:p>
          </p:txBody>
        </p:sp>
        <p:sp>
          <p:nvSpPr>
            <p:cNvPr id="25650" name="Rectangle 254"/>
            <p:cNvSpPr>
              <a:spLocks noChangeArrowheads="1"/>
            </p:cNvSpPr>
            <p:nvPr/>
          </p:nvSpPr>
          <p:spPr bwMode="auto">
            <a:xfrm>
              <a:off x="4114801" y="4724401"/>
              <a:ext cx="1127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9</a:t>
              </a:r>
            </a:p>
          </p:txBody>
        </p:sp>
        <p:sp>
          <p:nvSpPr>
            <p:cNvPr id="269567" name="Rectangle 255"/>
            <p:cNvSpPr>
              <a:spLocks noChangeArrowheads="1"/>
            </p:cNvSpPr>
            <p:nvPr/>
          </p:nvSpPr>
          <p:spPr bwMode="auto">
            <a:xfrm>
              <a:off x="5654675" y="54737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69568" name="Rectangle 256"/>
            <p:cNvSpPr>
              <a:spLocks noChangeArrowheads="1"/>
            </p:cNvSpPr>
            <p:nvPr/>
          </p:nvSpPr>
          <p:spPr bwMode="auto">
            <a:xfrm>
              <a:off x="7775575" y="57150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11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for 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u="sng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numVertices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a vertex with no outgoing edges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Label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removeVertex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54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with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en-US" dirty="0" smtClean="0"/>
                  <a:t>Simulate the algorithm by using depth-first search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time.</a:t>
                </a:r>
              </a:p>
              <a:p>
                <a:endParaRPr lang="en-US" alt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Topological ordering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numVertices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all vertices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altLang="en-US" b="0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each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000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5"/>
                <a:ext cx="4875211" cy="4118657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u="sng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u="sng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u="sng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start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vertices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 the connected component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a discovery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a forward, cross, or back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Label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topological number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5"/>
                <a:ext cx="4875211" cy="4118657"/>
              </a:xfrm>
              <a:blipFill rotWithShape="0">
                <a:blip r:embed="rId3"/>
                <a:stretch>
                  <a:fillRect l="-1126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8678" name="Rectangle 142"/>
            <p:cNvSpPr>
              <a:spLocks noChangeArrowheads="1"/>
            </p:cNvSpPr>
            <p:nvPr/>
          </p:nvSpPr>
          <p:spPr bwMode="auto">
            <a:xfrm>
              <a:off x="6176963" y="3673475"/>
              <a:ext cx="23812" cy="7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Oval 192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Oval 193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Oval 194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4" name="Oval 195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5" name="Oval 196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Oval 197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Oval 198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Oval 199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Oval 200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8690" name="AutoShape 203"/>
            <p:cNvCxnSpPr>
              <a:cxnSpLocks noChangeShapeType="1"/>
              <a:stCxn id="28681" idx="2"/>
              <a:endCxn id="2868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204"/>
            <p:cNvCxnSpPr>
              <a:cxnSpLocks noChangeShapeType="1"/>
              <a:stCxn id="28681" idx="4"/>
              <a:endCxn id="2868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205"/>
            <p:cNvCxnSpPr>
              <a:cxnSpLocks noChangeShapeType="1"/>
              <a:stCxn id="28687" idx="2"/>
              <a:endCxn id="2868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AutoShape 206"/>
            <p:cNvCxnSpPr>
              <a:cxnSpLocks noChangeShapeType="1"/>
              <a:stCxn id="28685" idx="2"/>
              <a:endCxn id="2868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AutoShape 207"/>
            <p:cNvCxnSpPr>
              <a:cxnSpLocks noChangeShapeType="1"/>
              <a:stCxn id="28685" idx="3"/>
              <a:endCxn id="2868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AutoShape 208"/>
            <p:cNvCxnSpPr>
              <a:cxnSpLocks noChangeShapeType="1"/>
              <a:stCxn id="28684" idx="6"/>
              <a:endCxn id="2868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AutoShape 209"/>
            <p:cNvCxnSpPr>
              <a:cxnSpLocks noChangeShapeType="1"/>
              <a:stCxn id="28682" idx="4"/>
              <a:endCxn id="2868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AutoShape 210"/>
            <p:cNvCxnSpPr>
              <a:cxnSpLocks noChangeShapeType="1"/>
              <a:stCxn id="28686" idx="5"/>
              <a:endCxn id="2868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AutoShape 211"/>
            <p:cNvCxnSpPr>
              <a:cxnSpLocks noChangeShapeType="1"/>
              <a:stCxn id="28688" idx="5"/>
              <a:endCxn id="2868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AutoShape 212"/>
            <p:cNvCxnSpPr>
              <a:cxnSpLocks noChangeShapeType="1"/>
              <a:stCxn id="28688" idx="4"/>
              <a:endCxn id="2868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AutoShape 213"/>
            <p:cNvCxnSpPr>
              <a:cxnSpLocks noChangeShapeType="1"/>
              <a:stCxn id="28688" idx="6"/>
              <a:endCxn id="2868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AutoShape 214"/>
            <p:cNvCxnSpPr>
              <a:cxnSpLocks noChangeShapeType="1"/>
              <a:stCxn id="28683" idx="6"/>
              <a:endCxn id="2868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AutoShape 215"/>
            <p:cNvCxnSpPr>
              <a:cxnSpLocks noChangeShapeType="1"/>
              <a:stCxn id="28687" idx="3"/>
              <a:endCxn id="2868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2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from a vertex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DFS(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u="sng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collection of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with their discovery edges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visited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been visited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Record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a discovery edge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DFS(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0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5781676" y="1752600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5853114" y="4495800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6067426" y="30892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3943351" y="4905375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9" name="Oval 11"/>
          <p:cNvSpPr>
            <a:spLocks noChangeArrowheads="1"/>
          </p:cNvSpPr>
          <p:nvPr/>
        </p:nvSpPr>
        <p:spPr bwMode="auto">
          <a:xfrm>
            <a:off x="7686676" y="36226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Oval 12"/>
          <p:cNvSpPr>
            <a:spLocks noChangeArrowheads="1"/>
          </p:cNvSpPr>
          <p:nvPr/>
        </p:nvSpPr>
        <p:spPr bwMode="auto">
          <a:xfrm>
            <a:off x="4940301" y="36020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1" name="Oval 13"/>
          <p:cNvSpPr>
            <a:spLocks noChangeArrowheads="1"/>
          </p:cNvSpPr>
          <p:nvPr/>
        </p:nvSpPr>
        <p:spPr bwMode="auto">
          <a:xfrm>
            <a:off x="8312151" y="19256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6" name="Oval 14"/>
          <p:cNvSpPr>
            <a:spLocks noChangeArrowheads="1"/>
          </p:cNvSpPr>
          <p:nvPr/>
        </p:nvSpPr>
        <p:spPr bwMode="auto">
          <a:xfrm>
            <a:off x="3829051" y="2667000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87" name="Oval 15"/>
          <p:cNvSpPr>
            <a:spLocks noChangeArrowheads="1"/>
          </p:cNvSpPr>
          <p:nvPr/>
        </p:nvSpPr>
        <p:spPr bwMode="auto">
          <a:xfrm>
            <a:off x="6148389" y="5621339"/>
            <a:ext cx="555625" cy="5667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9</a:t>
            </a:r>
          </a:p>
        </p:txBody>
      </p:sp>
      <p:cxnSp>
        <p:nvCxnSpPr>
          <p:cNvPr id="29714" name="AutoShape 16"/>
          <p:cNvCxnSpPr>
            <a:cxnSpLocks noChangeShapeType="1"/>
            <a:stCxn id="284679" idx="2"/>
            <a:endCxn id="284686" idx="7"/>
          </p:cNvCxnSpPr>
          <p:nvPr/>
        </p:nvCxnSpPr>
        <p:spPr bwMode="auto">
          <a:xfrm flipH="1">
            <a:off x="4303713" y="2036764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AutoShape 17"/>
          <p:cNvCxnSpPr>
            <a:cxnSpLocks noChangeShapeType="1"/>
            <a:stCxn id="284679" idx="4"/>
            <a:endCxn id="29707" idx="0"/>
          </p:cNvCxnSpPr>
          <p:nvPr/>
        </p:nvCxnSpPr>
        <p:spPr bwMode="auto">
          <a:xfrm>
            <a:off x="6059488" y="2338389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11" idx="2"/>
            <a:endCxn id="29707" idx="7"/>
          </p:cNvCxnSpPr>
          <p:nvPr/>
        </p:nvCxnSpPr>
        <p:spPr bwMode="auto">
          <a:xfrm flipH="1">
            <a:off x="6542088" y="2209801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9" idx="2"/>
            <a:endCxn id="29706" idx="7"/>
          </p:cNvCxnSpPr>
          <p:nvPr/>
        </p:nvCxnSpPr>
        <p:spPr bwMode="auto">
          <a:xfrm flipH="1">
            <a:off x="6327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9" idx="3"/>
            <a:endCxn id="284687" idx="7"/>
          </p:cNvCxnSpPr>
          <p:nvPr/>
        </p:nvCxnSpPr>
        <p:spPr bwMode="auto">
          <a:xfrm flipH="1">
            <a:off x="6623050" y="4125914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84682" idx="6"/>
            <a:endCxn id="284687" idx="2"/>
          </p:cNvCxnSpPr>
          <p:nvPr/>
        </p:nvCxnSpPr>
        <p:spPr bwMode="auto">
          <a:xfrm>
            <a:off x="4518026" y="5189538"/>
            <a:ext cx="1611313" cy="7159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  <a:stCxn id="29706" idx="4"/>
            <a:endCxn id="284687" idx="1"/>
          </p:cNvCxnSpPr>
          <p:nvPr/>
        </p:nvCxnSpPr>
        <p:spPr bwMode="auto">
          <a:xfrm>
            <a:off x="6130926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10" idx="5"/>
            <a:endCxn id="29706" idx="1"/>
          </p:cNvCxnSpPr>
          <p:nvPr/>
        </p:nvCxnSpPr>
        <p:spPr bwMode="auto">
          <a:xfrm>
            <a:off x="5414963" y="4105276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24"/>
          <p:cNvCxnSpPr>
            <a:cxnSpLocks noChangeShapeType="1"/>
            <a:stCxn id="284686" idx="5"/>
            <a:endCxn id="29710" idx="1"/>
          </p:cNvCxnSpPr>
          <p:nvPr/>
        </p:nvCxnSpPr>
        <p:spPr bwMode="auto">
          <a:xfrm>
            <a:off x="4303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25"/>
          <p:cNvCxnSpPr>
            <a:cxnSpLocks noChangeShapeType="1"/>
            <a:stCxn id="284686" idx="4"/>
            <a:endCxn id="284682" idx="0"/>
          </p:cNvCxnSpPr>
          <p:nvPr/>
        </p:nvCxnSpPr>
        <p:spPr bwMode="auto">
          <a:xfrm>
            <a:off x="4106863" y="3252789"/>
            <a:ext cx="114300" cy="16335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26"/>
          <p:cNvCxnSpPr>
            <a:cxnSpLocks noChangeShapeType="1"/>
            <a:stCxn id="284686" idx="6"/>
            <a:endCxn id="29707" idx="2"/>
          </p:cNvCxnSpPr>
          <p:nvPr/>
        </p:nvCxnSpPr>
        <p:spPr bwMode="auto">
          <a:xfrm>
            <a:off x="4403725" y="2951164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7"/>
          <p:cNvCxnSpPr>
            <a:cxnSpLocks noChangeShapeType="1"/>
            <a:stCxn id="29707" idx="6"/>
            <a:endCxn id="29709" idx="1"/>
          </p:cNvCxnSpPr>
          <p:nvPr/>
        </p:nvCxnSpPr>
        <p:spPr bwMode="auto">
          <a:xfrm>
            <a:off x="6642100" y="3373439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28"/>
          <p:cNvCxnSpPr>
            <a:cxnSpLocks noChangeShapeType="1"/>
            <a:stCxn id="29711" idx="3"/>
            <a:endCxn id="29709" idx="7"/>
          </p:cNvCxnSpPr>
          <p:nvPr/>
        </p:nvCxnSpPr>
        <p:spPr bwMode="auto">
          <a:xfrm flipH="1">
            <a:off x="8161339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8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570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073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1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71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0738" name="AutoShape 16"/>
            <p:cNvCxnSpPr>
              <a:cxnSpLocks noChangeShapeType="1"/>
              <a:stCxn id="285703" idx="2"/>
              <a:endCxn id="28571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39" name="AutoShape 17"/>
            <p:cNvCxnSpPr>
              <a:cxnSpLocks noChangeShapeType="1"/>
              <a:stCxn id="285703" idx="4"/>
              <a:endCxn id="3073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0" name="AutoShape 18"/>
            <p:cNvCxnSpPr>
              <a:cxnSpLocks noChangeShapeType="1"/>
              <a:stCxn id="30735" idx="2"/>
              <a:endCxn id="3073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1" name="AutoShape 19"/>
            <p:cNvCxnSpPr>
              <a:cxnSpLocks noChangeShapeType="1"/>
              <a:stCxn id="30733" idx="2"/>
              <a:endCxn id="3073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2" name="AutoShape 20"/>
            <p:cNvCxnSpPr>
              <a:cxnSpLocks noChangeShapeType="1"/>
              <a:stCxn id="30733" idx="3"/>
              <a:endCxn id="28571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3" name="AutoShape 21"/>
            <p:cNvCxnSpPr>
              <a:cxnSpLocks noChangeShapeType="1"/>
              <a:stCxn id="285706" idx="6"/>
              <a:endCxn id="28571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4" name="AutoShape 22"/>
            <p:cNvCxnSpPr>
              <a:cxnSpLocks noChangeShapeType="1"/>
              <a:stCxn id="30730" idx="4"/>
              <a:endCxn id="28571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5" name="AutoShape 23"/>
            <p:cNvCxnSpPr>
              <a:cxnSpLocks noChangeShapeType="1"/>
              <a:stCxn id="30734" idx="5"/>
              <a:endCxn id="3073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6" name="AutoShape 24"/>
            <p:cNvCxnSpPr>
              <a:cxnSpLocks noChangeShapeType="1"/>
              <a:stCxn id="285710" idx="5"/>
              <a:endCxn id="3073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7" name="AutoShape 25"/>
            <p:cNvCxnSpPr>
              <a:cxnSpLocks noChangeShapeType="1"/>
              <a:stCxn id="285710" idx="4"/>
              <a:endCxn id="28570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8" name="AutoShape 26"/>
            <p:cNvCxnSpPr>
              <a:cxnSpLocks noChangeShapeType="1"/>
              <a:stCxn id="285710" idx="6"/>
              <a:endCxn id="3073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9" name="AutoShape 27"/>
            <p:cNvCxnSpPr>
              <a:cxnSpLocks noChangeShapeType="1"/>
              <a:stCxn id="30731" idx="6"/>
              <a:endCxn id="3073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50" name="AutoShape 28"/>
            <p:cNvCxnSpPr>
              <a:cxnSpLocks noChangeShapeType="1"/>
              <a:stCxn id="30735" idx="3"/>
              <a:endCxn id="3073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2275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672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2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175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3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1762" name="AutoShape 16"/>
            <p:cNvCxnSpPr>
              <a:cxnSpLocks noChangeShapeType="1"/>
              <a:stCxn id="286727" idx="2"/>
              <a:endCxn id="28673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3" name="AutoShape 17"/>
            <p:cNvCxnSpPr>
              <a:cxnSpLocks noChangeShapeType="1"/>
              <a:stCxn id="286727" idx="4"/>
              <a:endCxn id="3175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4" name="AutoShape 18"/>
            <p:cNvCxnSpPr>
              <a:cxnSpLocks noChangeShapeType="1"/>
              <a:stCxn id="31759" idx="2"/>
              <a:endCxn id="3175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5" name="AutoShape 19"/>
            <p:cNvCxnSpPr>
              <a:cxnSpLocks noChangeShapeType="1"/>
              <a:stCxn id="31757" idx="2"/>
              <a:endCxn id="28672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6" name="AutoShape 20"/>
            <p:cNvCxnSpPr>
              <a:cxnSpLocks noChangeShapeType="1"/>
              <a:stCxn id="31757" idx="3"/>
              <a:endCxn id="28673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7" name="AutoShape 21"/>
            <p:cNvCxnSpPr>
              <a:cxnSpLocks noChangeShapeType="1"/>
              <a:stCxn id="286730" idx="6"/>
              <a:endCxn id="28673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8" name="AutoShape 22"/>
            <p:cNvCxnSpPr>
              <a:cxnSpLocks noChangeShapeType="1"/>
              <a:stCxn id="286728" idx="4"/>
              <a:endCxn id="28673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9" name="AutoShape 23"/>
            <p:cNvCxnSpPr>
              <a:cxnSpLocks noChangeShapeType="1"/>
              <a:stCxn id="286732" idx="5"/>
              <a:endCxn id="28672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0" name="AutoShape 24"/>
            <p:cNvCxnSpPr>
              <a:cxnSpLocks noChangeShapeType="1"/>
              <a:stCxn id="286734" idx="5"/>
              <a:endCxn id="28673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1" name="AutoShape 25"/>
            <p:cNvCxnSpPr>
              <a:cxnSpLocks noChangeShapeType="1"/>
              <a:stCxn id="286734" idx="4"/>
              <a:endCxn id="28673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2" name="AutoShape 26"/>
            <p:cNvCxnSpPr>
              <a:cxnSpLocks noChangeShapeType="1"/>
              <a:stCxn id="286734" idx="6"/>
              <a:endCxn id="3175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3" name="AutoShape 27"/>
            <p:cNvCxnSpPr>
              <a:cxnSpLocks noChangeShapeType="1"/>
              <a:stCxn id="31755" idx="6"/>
              <a:endCxn id="3175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4" name="AutoShape 28"/>
            <p:cNvCxnSpPr>
              <a:cxnSpLocks noChangeShapeType="1"/>
              <a:stCxn id="31759" idx="3"/>
              <a:endCxn id="3175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462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775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277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2783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2786" name="AutoShape 16"/>
            <p:cNvCxnSpPr>
              <a:cxnSpLocks noChangeShapeType="1"/>
              <a:stCxn id="287751" idx="2"/>
              <a:endCxn id="28775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7" name="AutoShape 17"/>
            <p:cNvCxnSpPr>
              <a:cxnSpLocks noChangeShapeType="1"/>
              <a:stCxn id="287751" idx="4"/>
              <a:endCxn id="3277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8" name="AutoShape 18"/>
            <p:cNvCxnSpPr>
              <a:cxnSpLocks noChangeShapeType="1"/>
              <a:stCxn id="32783" idx="2"/>
              <a:endCxn id="3277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9" name="AutoShape 19"/>
            <p:cNvCxnSpPr>
              <a:cxnSpLocks noChangeShapeType="1"/>
              <a:stCxn id="32781" idx="2"/>
              <a:endCxn id="28775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0" name="AutoShape 20"/>
            <p:cNvCxnSpPr>
              <a:cxnSpLocks noChangeShapeType="1"/>
              <a:stCxn id="32781" idx="3"/>
              <a:endCxn id="28775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1" name="AutoShape 21"/>
            <p:cNvCxnSpPr>
              <a:cxnSpLocks noChangeShapeType="1"/>
              <a:stCxn id="287754" idx="6"/>
              <a:endCxn id="28775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2" name="AutoShape 22"/>
            <p:cNvCxnSpPr>
              <a:cxnSpLocks noChangeShapeType="1"/>
              <a:stCxn id="287752" idx="4"/>
              <a:endCxn id="28775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3" name="AutoShape 23"/>
            <p:cNvCxnSpPr>
              <a:cxnSpLocks noChangeShapeType="1"/>
              <a:stCxn id="287756" idx="5"/>
              <a:endCxn id="28775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4" name="AutoShape 24"/>
            <p:cNvCxnSpPr>
              <a:cxnSpLocks noChangeShapeType="1"/>
              <a:stCxn id="287758" idx="5"/>
              <a:endCxn id="28775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5" name="AutoShape 25"/>
            <p:cNvCxnSpPr>
              <a:cxnSpLocks noChangeShapeType="1"/>
              <a:stCxn id="287758" idx="4"/>
              <a:endCxn id="28775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6" name="AutoShape 26"/>
            <p:cNvCxnSpPr>
              <a:cxnSpLocks noChangeShapeType="1"/>
              <a:stCxn id="287758" idx="6"/>
              <a:endCxn id="3277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7" name="AutoShape 27"/>
            <p:cNvCxnSpPr>
              <a:cxnSpLocks noChangeShapeType="1"/>
              <a:stCxn id="32779" idx="6"/>
              <a:endCxn id="3278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8" name="AutoShape 28"/>
            <p:cNvCxnSpPr>
              <a:cxnSpLocks noChangeShapeType="1"/>
              <a:stCxn id="32783" idx="3"/>
              <a:endCxn id="3278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715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8779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8780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380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8782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83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3810" name="AutoShape 16"/>
            <p:cNvCxnSpPr>
              <a:cxnSpLocks noChangeShapeType="1"/>
              <a:stCxn id="288775" idx="2"/>
              <a:endCxn id="288782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1" name="AutoShape 17"/>
            <p:cNvCxnSpPr>
              <a:cxnSpLocks noChangeShapeType="1"/>
              <a:stCxn id="288775" idx="4"/>
              <a:endCxn id="288777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2" name="AutoShape 18"/>
            <p:cNvCxnSpPr>
              <a:cxnSpLocks noChangeShapeType="1"/>
              <a:stCxn id="33807" idx="2"/>
              <a:endCxn id="288777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3" name="AutoShape 19"/>
            <p:cNvCxnSpPr>
              <a:cxnSpLocks noChangeShapeType="1"/>
              <a:stCxn id="288779" idx="2"/>
              <a:endCxn id="288776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4" name="AutoShape 20"/>
            <p:cNvCxnSpPr>
              <a:cxnSpLocks noChangeShapeType="1"/>
              <a:stCxn id="288779" idx="3"/>
              <a:endCxn id="288783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5" name="AutoShape 21"/>
            <p:cNvCxnSpPr>
              <a:cxnSpLocks noChangeShapeType="1"/>
              <a:stCxn id="288778" idx="6"/>
              <a:endCxn id="288783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6" name="AutoShape 22"/>
            <p:cNvCxnSpPr>
              <a:cxnSpLocks noChangeShapeType="1"/>
              <a:stCxn id="288776" idx="4"/>
              <a:endCxn id="288783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7" name="AutoShape 23"/>
            <p:cNvCxnSpPr>
              <a:cxnSpLocks noChangeShapeType="1"/>
              <a:stCxn id="288780" idx="5"/>
              <a:endCxn id="288776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8" name="AutoShape 24"/>
            <p:cNvCxnSpPr>
              <a:cxnSpLocks noChangeShapeType="1"/>
              <a:stCxn id="288782" idx="5"/>
              <a:endCxn id="288780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9" name="AutoShape 25"/>
            <p:cNvCxnSpPr>
              <a:cxnSpLocks noChangeShapeType="1"/>
              <a:stCxn id="288782" idx="4"/>
              <a:endCxn id="288778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0" name="AutoShape 26"/>
            <p:cNvCxnSpPr>
              <a:cxnSpLocks noChangeShapeType="1"/>
              <a:stCxn id="288782" idx="6"/>
              <a:endCxn id="288777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1" name="AutoShape 27"/>
            <p:cNvCxnSpPr>
              <a:cxnSpLocks noChangeShapeType="1"/>
              <a:stCxn id="288777" idx="6"/>
              <a:endCxn id="288779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2" name="AutoShape 28"/>
            <p:cNvCxnSpPr>
              <a:cxnSpLocks noChangeShapeType="1"/>
              <a:stCxn id="33807" idx="3"/>
              <a:endCxn id="288779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4378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9799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980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89802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980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980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4831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9806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7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4834" name="AutoShape 16"/>
            <p:cNvCxnSpPr>
              <a:cxnSpLocks noChangeShapeType="1"/>
              <a:stCxn id="289799" idx="2"/>
              <a:endCxn id="289806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5" name="AutoShape 17"/>
            <p:cNvCxnSpPr>
              <a:cxnSpLocks noChangeShapeType="1"/>
              <a:stCxn id="289799" idx="4"/>
              <a:endCxn id="28980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6" name="AutoShape 18"/>
            <p:cNvCxnSpPr>
              <a:cxnSpLocks noChangeShapeType="1"/>
              <a:stCxn id="34831" idx="2"/>
              <a:endCxn id="28980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7" name="AutoShape 19"/>
            <p:cNvCxnSpPr>
              <a:cxnSpLocks noChangeShapeType="1"/>
              <a:stCxn id="289803" idx="2"/>
              <a:endCxn id="28980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8" name="AutoShape 20"/>
            <p:cNvCxnSpPr>
              <a:cxnSpLocks noChangeShapeType="1"/>
              <a:stCxn id="289803" idx="3"/>
              <a:endCxn id="289807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9" name="AutoShape 21"/>
            <p:cNvCxnSpPr>
              <a:cxnSpLocks noChangeShapeType="1"/>
              <a:stCxn id="289802" idx="6"/>
              <a:endCxn id="289807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0" name="AutoShape 22"/>
            <p:cNvCxnSpPr>
              <a:cxnSpLocks noChangeShapeType="1"/>
              <a:stCxn id="289800" idx="4"/>
              <a:endCxn id="289807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1" name="AutoShape 23"/>
            <p:cNvCxnSpPr>
              <a:cxnSpLocks noChangeShapeType="1"/>
              <a:stCxn id="289804" idx="5"/>
              <a:endCxn id="28980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2" name="AutoShape 24"/>
            <p:cNvCxnSpPr>
              <a:cxnSpLocks noChangeShapeType="1"/>
              <a:stCxn id="289806" idx="5"/>
              <a:endCxn id="28980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3" name="AutoShape 25"/>
            <p:cNvCxnSpPr>
              <a:cxnSpLocks noChangeShapeType="1"/>
              <a:stCxn id="289806" idx="4"/>
              <a:endCxn id="289802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4" name="AutoShape 26"/>
            <p:cNvCxnSpPr>
              <a:cxnSpLocks noChangeShapeType="1"/>
              <a:stCxn id="289806" idx="6"/>
              <a:endCxn id="28980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5" name="AutoShape 27"/>
            <p:cNvCxnSpPr>
              <a:cxnSpLocks noChangeShapeType="1"/>
              <a:stCxn id="289801" idx="6"/>
              <a:endCxn id="28980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6" name="AutoShape 28"/>
            <p:cNvCxnSpPr>
              <a:cxnSpLocks noChangeShapeType="1"/>
              <a:stCxn id="34831" idx="3"/>
              <a:endCxn id="28980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8095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082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082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082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585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083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083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5858" name="AutoShape 16"/>
            <p:cNvCxnSpPr>
              <a:cxnSpLocks noChangeShapeType="1"/>
              <a:stCxn id="290823" idx="2"/>
              <a:endCxn id="29083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AutoShape 17"/>
            <p:cNvCxnSpPr>
              <a:cxnSpLocks noChangeShapeType="1"/>
              <a:stCxn id="290823" idx="4"/>
              <a:endCxn id="29082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0" name="AutoShape 18"/>
            <p:cNvCxnSpPr>
              <a:cxnSpLocks noChangeShapeType="1"/>
              <a:stCxn id="35855" idx="2"/>
              <a:endCxn id="29082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AutoShape 19"/>
            <p:cNvCxnSpPr>
              <a:cxnSpLocks noChangeShapeType="1"/>
              <a:stCxn id="290827" idx="2"/>
              <a:endCxn id="290824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0"/>
            <p:cNvCxnSpPr>
              <a:cxnSpLocks noChangeShapeType="1"/>
              <a:stCxn id="290827" idx="3"/>
              <a:endCxn id="29083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3" name="AutoShape 21"/>
            <p:cNvCxnSpPr>
              <a:cxnSpLocks noChangeShapeType="1"/>
              <a:stCxn id="290826" idx="6"/>
              <a:endCxn id="29083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4" name="AutoShape 22"/>
            <p:cNvCxnSpPr>
              <a:cxnSpLocks noChangeShapeType="1"/>
              <a:stCxn id="290824" idx="4"/>
              <a:endCxn id="29083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5" name="AutoShape 23"/>
            <p:cNvCxnSpPr>
              <a:cxnSpLocks noChangeShapeType="1"/>
              <a:stCxn id="290828" idx="5"/>
              <a:endCxn id="290824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6" name="AutoShape 24"/>
            <p:cNvCxnSpPr>
              <a:cxnSpLocks noChangeShapeType="1"/>
              <a:stCxn id="290830" idx="5"/>
              <a:endCxn id="290828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5"/>
            <p:cNvCxnSpPr>
              <a:cxnSpLocks noChangeShapeType="1"/>
              <a:stCxn id="290830" idx="4"/>
              <a:endCxn id="29082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8" name="AutoShape 26"/>
            <p:cNvCxnSpPr>
              <a:cxnSpLocks noChangeShapeType="1"/>
              <a:stCxn id="290830" idx="6"/>
              <a:endCxn id="29082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9" name="AutoShape 27"/>
            <p:cNvCxnSpPr>
              <a:cxnSpLocks noChangeShapeType="1"/>
              <a:stCxn id="290825" idx="6"/>
              <a:endCxn id="29082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0" name="AutoShape 28"/>
            <p:cNvCxnSpPr>
              <a:cxnSpLocks noChangeShapeType="1"/>
              <a:stCxn id="35855" idx="3"/>
              <a:endCxn id="29082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10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184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sp>
          <p:nvSpPr>
            <p:cNvPr id="29184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184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185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185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687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185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29185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6882" name="AutoShape 16"/>
            <p:cNvCxnSpPr>
              <a:cxnSpLocks noChangeShapeType="1"/>
              <a:stCxn id="291847" idx="2"/>
              <a:endCxn id="29185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AutoShape 17"/>
            <p:cNvCxnSpPr>
              <a:cxnSpLocks noChangeShapeType="1"/>
              <a:stCxn id="291847" idx="4"/>
              <a:endCxn id="29184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18"/>
            <p:cNvCxnSpPr>
              <a:cxnSpLocks noChangeShapeType="1"/>
              <a:stCxn id="36879" idx="2"/>
              <a:endCxn id="29184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19"/>
            <p:cNvCxnSpPr>
              <a:cxnSpLocks noChangeShapeType="1"/>
              <a:stCxn id="291851" idx="2"/>
              <a:endCxn id="29184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6" name="AutoShape 20"/>
            <p:cNvCxnSpPr>
              <a:cxnSpLocks noChangeShapeType="1"/>
              <a:stCxn id="291851" idx="3"/>
              <a:endCxn id="29185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7" name="AutoShape 21"/>
            <p:cNvCxnSpPr>
              <a:cxnSpLocks noChangeShapeType="1"/>
              <a:stCxn id="291850" idx="6"/>
              <a:endCxn id="29185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8" name="AutoShape 22"/>
            <p:cNvCxnSpPr>
              <a:cxnSpLocks noChangeShapeType="1"/>
              <a:stCxn id="291848" idx="4"/>
              <a:endCxn id="29185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23"/>
            <p:cNvCxnSpPr>
              <a:cxnSpLocks noChangeShapeType="1"/>
              <a:stCxn id="291852" idx="5"/>
              <a:endCxn id="29184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0" name="AutoShape 24"/>
            <p:cNvCxnSpPr>
              <a:cxnSpLocks noChangeShapeType="1"/>
              <a:stCxn id="291854" idx="5"/>
              <a:endCxn id="29185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1" name="AutoShape 25"/>
            <p:cNvCxnSpPr>
              <a:cxnSpLocks noChangeShapeType="1"/>
              <a:stCxn id="291854" idx="4"/>
              <a:endCxn id="29185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2" name="AutoShape 26"/>
            <p:cNvCxnSpPr>
              <a:cxnSpLocks noChangeShapeType="1"/>
              <a:stCxn id="291854" idx="6"/>
              <a:endCxn id="29184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3" name="AutoShape 27"/>
            <p:cNvCxnSpPr>
              <a:cxnSpLocks noChangeShapeType="1"/>
              <a:stCxn id="291849" idx="6"/>
              <a:endCxn id="29185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28"/>
            <p:cNvCxnSpPr>
              <a:cxnSpLocks noChangeShapeType="1"/>
              <a:stCxn id="36879" idx="3"/>
              <a:endCxn id="29185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23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9287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sp>
          <p:nvSpPr>
            <p:cNvPr id="29287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2873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287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2875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287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29287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9287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287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7906" name="AutoShape 16"/>
            <p:cNvCxnSpPr>
              <a:cxnSpLocks noChangeShapeType="1"/>
              <a:stCxn id="292871" idx="2"/>
              <a:endCxn id="29287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7" name="AutoShape 17"/>
            <p:cNvCxnSpPr>
              <a:cxnSpLocks noChangeShapeType="1"/>
              <a:stCxn id="292871" idx="4"/>
              <a:endCxn id="29287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8" name="AutoShape 18"/>
            <p:cNvCxnSpPr>
              <a:cxnSpLocks noChangeShapeType="1"/>
              <a:stCxn id="292877" idx="2"/>
              <a:endCxn id="29287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9" name="AutoShape 19"/>
            <p:cNvCxnSpPr>
              <a:cxnSpLocks noChangeShapeType="1"/>
              <a:stCxn id="292875" idx="2"/>
              <a:endCxn id="29287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0" name="AutoShape 20"/>
            <p:cNvCxnSpPr>
              <a:cxnSpLocks noChangeShapeType="1"/>
              <a:stCxn id="292875" idx="3"/>
              <a:endCxn id="29287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1" name="AutoShape 21"/>
            <p:cNvCxnSpPr>
              <a:cxnSpLocks noChangeShapeType="1"/>
              <a:stCxn id="292874" idx="6"/>
              <a:endCxn id="29287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2" name="AutoShape 22"/>
            <p:cNvCxnSpPr>
              <a:cxnSpLocks noChangeShapeType="1"/>
              <a:stCxn id="292872" idx="4"/>
              <a:endCxn id="29287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3" name="AutoShape 23"/>
            <p:cNvCxnSpPr>
              <a:cxnSpLocks noChangeShapeType="1"/>
              <a:stCxn id="292876" idx="5"/>
              <a:endCxn id="29287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4" name="AutoShape 24"/>
            <p:cNvCxnSpPr>
              <a:cxnSpLocks noChangeShapeType="1"/>
              <a:stCxn id="292878" idx="5"/>
              <a:endCxn id="29287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5" name="AutoShape 25"/>
            <p:cNvCxnSpPr>
              <a:cxnSpLocks noChangeShapeType="1"/>
              <a:stCxn id="292878" idx="4"/>
              <a:endCxn id="29287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6" name="AutoShape 26"/>
            <p:cNvCxnSpPr>
              <a:cxnSpLocks noChangeShapeType="1"/>
              <a:stCxn id="292878" idx="6"/>
              <a:endCxn id="29287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7" name="AutoShape 27"/>
            <p:cNvCxnSpPr>
              <a:cxnSpLocks noChangeShapeType="1"/>
              <a:stCxn id="292873" idx="6"/>
              <a:endCxn id="29287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8" name="AutoShape 28"/>
            <p:cNvCxnSpPr>
              <a:cxnSpLocks noChangeShapeType="1"/>
              <a:stCxn id="292877" idx="3"/>
              <a:endCxn id="29287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380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</p:txBody>
      </p:sp>
      <p:sp>
        <p:nvSpPr>
          <p:cNvPr id="77853" name="Text Box 42"/>
          <p:cNvSpPr txBox="1">
            <a:spLocks noChangeArrowheads="1"/>
          </p:cNvSpPr>
          <p:nvPr/>
        </p:nvSpPr>
        <p:spPr bwMode="auto">
          <a:xfrm>
            <a:off x="3327400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4"/>
                </a:solidFill>
                <a:ea typeface="新細明體" charset="-120"/>
              </a:rPr>
              <a:t>discovery</a:t>
            </a: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4" name="Text Box 43"/>
          <p:cNvSpPr txBox="1">
            <a:spLocks noChangeArrowheads="1"/>
          </p:cNvSpPr>
          <p:nvPr/>
        </p:nvSpPr>
        <p:spPr bwMode="auto">
          <a:xfrm>
            <a:off x="3336926" y="3352801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2"/>
                </a:solidFill>
                <a:ea typeface="新細明體" charset="-120"/>
              </a:rPr>
              <a:t>back</a:t>
            </a:r>
            <a:r>
              <a:rPr lang="en-US" altLang="zh-TW" sz="2400" b="0" dirty="0">
                <a:solidFill>
                  <a:schemeClr val="accent2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5" name="Oval 44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A</a:t>
            </a:r>
          </a:p>
        </p:txBody>
      </p:sp>
      <p:sp>
        <p:nvSpPr>
          <p:cNvPr id="77856" name="Text Box 45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4"/>
                </a:solidFill>
                <a:ea typeface="新細明體" charset="-120"/>
              </a:rPr>
              <a:t>visited</a:t>
            </a: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7" name="Oval 46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7858" name="Text Box 47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1"/>
                </a:solidFill>
                <a:ea typeface="新細明體" charset="-120"/>
              </a:rPr>
              <a:t>unexplored</a:t>
            </a:r>
            <a:r>
              <a:rPr lang="en-US" altLang="zh-TW" sz="2400" b="0" dirty="0">
                <a:solidFill>
                  <a:schemeClr val="accent1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9" name="Text Box 48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ea typeface="新細明體" charset="-120"/>
              </a:rPr>
              <a:t>unexplored</a:t>
            </a:r>
            <a:r>
              <a:rPr lang="en-US" altLang="zh-TW" sz="2400" b="0">
                <a:ea typeface="新細明體" charset="-120"/>
              </a:rPr>
              <a:t> edge</a:t>
            </a:r>
          </a:p>
        </p:txBody>
      </p:sp>
      <p:grpSp>
        <p:nvGrpSpPr>
          <p:cNvPr id="77860" name="Group 49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77876" name="Line 50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7" name="Line 51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8" name="Line 52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61" name="AutoShape 53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7862" name="AutoShape 54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63" name="Text Box 55"/>
              <p:cNvSpPr txBox="1">
                <a:spLocks noChangeArrowheads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4" name="Text Box 56"/>
              <p:cNvSpPr txBox="1">
                <a:spLocks noChangeArrowheads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4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blipFill rotWithShape="0">
                <a:blip r:embed="rId4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5" name="Text Box 57"/>
              <p:cNvSpPr txBox="1">
                <a:spLocks noChangeArrowheads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5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667001" y="4265613"/>
            <a:ext cx="3081338" cy="1835151"/>
            <a:chOff x="2667001" y="4265613"/>
            <a:chExt cx="3081338" cy="1835151"/>
          </a:xfrm>
        </p:grpSpPr>
        <p:sp>
          <p:nvSpPr>
            <p:cNvPr id="77828" name="Oval 4"/>
            <p:cNvSpPr>
              <a:spLocks noChangeAspect="1" noChangeArrowheads="1"/>
            </p:cNvSpPr>
            <p:nvPr/>
          </p:nvSpPr>
          <p:spPr bwMode="auto">
            <a:xfrm>
              <a:off x="4130676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29" name="Oval 5"/>
            <p:cNvSpPr>
              <a:spLocks noChangeAspect="1" noChangeArrowheads="1"/>
            </p:cNvSpPr>
            <p:nvPr/>
          </p:nvSpPr>
          <p:spPr bwMode="auto">
            <a:xfrm>
              <a:off x="2667001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30" name="Oval 6"/>
            <p:cNvSpPr>
              <a:spLocks noChangeAspect="1" noChangeArrowheads="1"/>
            </p:cNvSpPr>
            <p:nvPr/>
          </p:nvSpPr>
          <p:spPr bwMode="auto">
            <a:xfrm>
              <a:off x="3398838" y="42656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7831" name="Oval 7"/>
            <p:cNvSpPr>
              <a:spLocks noChangeAspect="1" noChangeArrowheads="1"/>
            </p:cNvSpPr>
            <p:nvPr/>
          </p:nvSpPr>
          <p:spPr bwMode="auto">
            <a:xfrm>
              <a:off x="3398838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32" name="AutoShape 8"/>
            <p:cNvCxnSpPr>
              <a:cxnSpLocks noChangeAspect="1" noChangeShapeType="1"/>
              <a:stCxn id="77830" idx="3"/>
              <a:endCxn id="77829" idx="7"/>
            </p:cNvCxnSpPr>
            <p:nvPr/>
          </p:nvCxnSpPr>
          <p:spPr bwMode="auto">
            <a:xfrm flipH="1">
              <a:off x="2979739" y="4597401"/>
              <a:ext cx="471487" cy="4429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3" name="AutoShape 9"/>
            <p:cNvCxnSpPr>
              <a:cxnSpLocks noChangeAspect="1" noChangeShapeType="1"/>
              <a:stCxn id="77831" idx="1"/>
              <a:endCxn id="77829" idx="5"/>
            </p:cNvCxnSpPr>
            <p:nvPr/>
          </p:nvCxnSpPr>
          <p:spPr bwMode="auto">
            <a:xfrm flipH="1" flipV="1">
              <a:off x="2978151" y="531653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4" name="AutoShape 10"/>
            <p:cNvCxnSpPr>
              <a:cxnSpLocks noChangeAspect="1" noChangeShapeType="1"/>
              <a:stCxn id="77831" idx="7"/>
              <a:endCxn id="77828" idx="3"/>
            </p:cNvCxnSpPr>
            <p:nvPr/>
          </p:nvCxnSpPr>
          <p:spPr bwMode="auto">
            <a:xfrm flipV="1">
              <a:off x="3709988" y="531653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5" name="AutoShape 11"/>
            <p:cNvCxnSpPr>
              <a:cxnSpLocks noChangeAspect="1" noChangeShapeType="1"/>
              <a:stCxn id="77830" idx="5"/>
              <a:endCxn id="77828" idx="1"/>
            </p:cNvCxnSpPr>
            <p:nvPr/>
          </p:nvCxnSpPr>
          <p:spPr bwMode="auto">
            <a:xfrm>
              <a:off x="3711575" y="4597401"/>
              <a:ext cx="471488" cy="4429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AutoShape 12"/>
            <p:cNvCxnSpPr>
              <a:cxnSpLocks noChangeAspect="1" noChangeShapeType="1"/>
              <a:stCxn id="77830" idx="4"/>
              <a:endCxn id="77831" idx="0"/>
            </p:cNvCxnSpPr>
            <p:nvPr/>
          </p:nvCxnSpPr>
          <p:spPr bwMode="auto">
            <a:xfrm>
              <a:off x="3581400" y="4649789"/>
              <a:ext cx="0" cy="10683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37" name="Oval 13"/>
            <p:cNvSpPr>
              <a:spLocks noChangeAspect="1" noChangeArrowheads="1"/>
            </p:cNvSpPr>
            <p:nvPr/>
          </p:nvSpPr>
          <p:spPr bwMode="auto">
            <a:xfrm>
              <a:off x="5381626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38" name="AutoShape 14"/>
            <p:cNvCxnSpPr>
              <a:cxnSpLocks noChangeAspect="1" noChangeShapeType="1"/>
              <a:stCxn id="77831" idx="6"/>
              <a:endCxn id="77837" idx="3"/>
            </p:cNvCxnSpPr>
            <p:nvPr/>
          </p:nvCxnSpPr>
          <p:spPr bwMode="auto">
            <a:xfrm flipV="1">
              <a:off x="3773489" y="531971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9" name="AutoShape 15"/>
            <p:cNvCxnSpPr>
              <a:cxnSpLocks noChangeAspect="1" noChangeShapeType="1"/>
              <a:stCxn id="77837" idx="1"/>
              <a:endCxn id="77830" idx="6"/>
            </p:cNvCxnSpPr>
            <p:nvPr/>
          </p:nvCxnSpPr>
          <p:spPr bwMode="auto">
            <a:xfrm flipH="1" flipV="1">
              <a:off x="3783013" y="4448175"/>
              <a:ext cx="165100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6" name="AutoShape 61"/>
            <p:cNvCxnSpPr>
              <a:cxnSpLocks noChangeAspect="1" noChangeShapeType="1"/>
              <a:stCxn id="77867" idx="0"/>
              <a:endCxn id="77829" idx="4"/>
            </p:cNvCxnSpPr>
            <p:nvPr/>
          </p:nvCxnSpPr>
          <p:spPr bwMode="auto">
            <a:xfrm flipV="1">
              <a:off x="2849563" y="5373689"/>
              <a:ext cx="0" cy="350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7" name="Oval 62"/>
            <p:cNvSpPr>
              <a:spLocks noChangeAspect="1" noChangeArrowheads="1"/>
            </p:cNvSpPr>
            <p:nvPr/>
          </p:nvSpPr>
          <p:spPr bwMode="auto">
            <a:xfrm>
              <a:off x="2667001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2" name="Oval 67"/>
            <p:cNvSpPr>
              <a:spLocks noChangeAspect="1" noChangeArrowheads="1"/>
            </p:cNvSpPr>
            <p:nvPr/>
          </p:nvSpPr>
          <p:spPr bwMode="auto">
            <a:xfrm>
              <a:off x="5381626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9601" y="1600201"/>
            <a:ext cx="3094038" cy="1835149"/>
            <a:chOff x="6959601" y="1600201"/>
            <a:chExt cx="3094038" cy="1835149"/>
          </a:xfrm>
        </p:grpSpPr>
        <p:sp>
          <p:nvSpPr>
            <p:cNvPr id="77840" name="Oval 17"/>
            <p:cNvSpPr>
              <a:spLocks noChangeAspect="1" noChangeArrowheads="1"/>
            </p:cNvSpPr>
            <p:nvPr/>
          </p:nvSpPr>
          <p:spPr bwMode="auto">
            <a:xfrm>
              <a:off x="8435976" y="2332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41" name="Oval 18"/>
            <p:cNvSpPr>
              <a:spLocks noChangeAspect="1" noChangeArrowheads="1"/>
            </p:cNvSpPr>
            <p:nvPr/>
          </p:nvSpPr>
          <p:spPr bwMode="auto">
            <a:xfrm>
              <a:off x="6972301" y="23320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42" name="Oval 19"/>
            <p:cNvSpPr>
              <a:spLocks noChangeAspect="1" noChangeArrowheads="1"/>
            </p:cNvSpPr>
            <p:nvPr/>
          </p:nvSpPr>
          <p:spPr bwMode="auto">
            <a:xfrm>
              <a:off x="7704138" y="16002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7843" name="Oval 20"/>
            <p:cNvSpPr>
              <a:spLocks noChangeAspect="1" noChangeArrowheads="1"/>
            </p:cNvSpPr>
            <p:nvPr/>
          </p:nvSpPr>
          <p:spPr bwMode="auto">
            <a:xfrm>
              <a:off x="7704138" y="306387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44" name="AutoShape 21"/>
            <p:cNvCxnSpPr>
              <a:cxnSpLocks noChangeAspect="1" noChangeShapeType="1"/>
              <a:stCxn id="77842" idx="3"/>
              <a:endCxn id="77841" idx="7"/>
            </p:cNvCxnSpPr>
            <p:nvPr/>
          </p:nvCxnSpPr>
          <p:spPr bwMode="auto">
            <a:xfrm flipH="1">
              <a:off x="7285039" y="1931989"/>
              <a:ext cx="471487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5" name="AutoShape 22"/>
            <p:cNvCxnSpPr>
              <a:cxnSpLocks noChangeAspect="1" noChangeShapeType="1"/>
              <a:stCxn id="77843" idx="1"/>
              <a:endCxn id="77841" idx="5"/>
            </p:cNvCxnSpPr>
            <p:nvPr/>
          </p:nvCxnSpPr>
          <p:spPr bwMode="auto">
            <a:xfrm flipH="1" flipV="1">
              <a:off x="7285039" y="2663826"/>
              <a:ext cx="471487" cy="4429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6" name="AutoShape 23"/>
            <p:cNvCxnSpPr>
              <a:cxnSpLocks noChangeAspect="1" noChangeShapeType="1"/>
              <a:stCxn id="77843" idx="7"/>
              <a:endCxn id="77840" idx="3"/>
            </p:cNvCxnSpPr>
            <p:nvPr/>
          </p:nvCxnSpPr>
          <p:spPr bwMode="auto">
            <a:xfrm flipV="1">
              <a:off x="8016875" y="2654300"/>
              <a:ext cx="471488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7" name="AutoShape 24"/>
            <p:cNvCxnSpPr>
              <a:cxnSpLocks noChangeAspect="1" noChangeShapeType="1"/>
              <a:stCxn id="77842" idx="5"/>
              <a:endCxn id="77840" idx="1"/>
            </p:cNvCxnSpPr>
            <p:nvPr/>
          </p:nvCxnSpPr>
          <p:spPr bwMode="auto">
            <a:xfrm>
              <a:off x="8016875" y="1931988"/>
              <a:ext cx="47148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8" name="AutoShape 25"/>
            <p:cNvCxnSpPr>
              <a:cxnSpLocks noChangeAspect="1" noChangeShapeType="1"/>
              <a:stCxn id="77842" idx="4"/>
              <a:endCxn id="77843" idx="0"/>
            </p:cNvCxnSpPr>
            <p:nvPr/>
          </p:nvCxnSpPr>
          <p:spPr bwMode="auto">
            <a:xfrm>
              <a:off x="7886700" y="1984375"/>
              <a:ext cx="0" cy="1068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9" name="Oval 26"/>
            <p:cNvSpPr>
              <a:spLocks noChangeAspect="1" noChangeArrowheads="1"/>
            </p:cNvSpPr>
            <p:nvPr/>
          </p:nvSpPr>
          <p:spPr bwMode="auto">
            <a:xfrm>
              <a:off x="9686926" y="2332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50" name="AutoShape 27"/>
            <p:cNvCxnSpPr>
              <a:cxnSpLocks noChangeAspect="1" noChangeShapeType="1"/>
              <a:stCxn id="77843" idx="6"/>
              <a:endCxn id="77849" idx="3"/>
            </p:cNvCxnSpPr>
            <p:nvPr/>
          </p:nvCxnSpPr>
          <p:spPr bwMode="auto">
            <a:xfrm flipV="1">
              <a:off x="8078789" y="26543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1" name="AutoShape 28"/>
            <p:cNvCxnSpPr>
              <a:cxnSpLocks noChangeAspect="1" noChangeShapeType="1"/>
              <a:stCxn id="77849" idx="1"/>
              <a:endCxn id="77842" idx="6"/>
            </p:cNvCxnSpPr>
            <p:nvPr/>
          </p:nvCxnSpPr>
          <p:spPr bwMode="auto">
            <a:xfrm flipH="1" flipV="1">
              <a:off x="8088313" y="1782764"/>
              <a:ext cx="1651000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8" name="AutoShape 63"/>
            <p:cNvCxnSpPr>
              <a:cxnSpLocks noChangeAspect="1" noChangeShapeType="1"/>
              <a:stCxn id="77869" idx="0"/>
              <a:endCxn id="77841" idx="4"/>
            </p:cNvCxnSpPr>
            <p:nvPr/>
          </p:nvCxnSpPr>
          <p:spPr bwMode="auto">
            <a:xfrm flipV="1">
              <a:off x="7142163" y="2717801"/>
              <a:ext cx="127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9" name="Oval 64"/>
            <p:cNvSpPr>
              <a:spLocks noChangeAspect="1" noChangeArrowheads="1"/>
            </p:cNvSpPr>
            <p:nvPr/>
          </p:nvSpPr>
          <p:spPr bwMode="auto">
            <a:xfrm>
              <a:off x="6959601" y="30686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3" name="Oval 68"/>
            <p:cNvSpPr>
              <a:spLocks noChangeAspect="1" noChangeArrowheads="1"/>
            </p:cNvSpPr>
            <p:nvPr/>
          </p:nvSpPr>
          <p:spPr bwMode="auto">
            <a:xfrm>
              <a:off x="9686926" y="3062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58013" y="4267200"/>
            <a:ext cx="3098801" cy="1830388"/>
            <a:chOff x="6958013" y="4267200"/>
            <a:chExt cx="3098801" cy="1830388"/>
          </a:xfrm>
        </p:grpSpPr>
        <p:grpSp>
          <p:nvGrpSpPr>
            <p:cNvPr id="77852" name="Group 29"/>
            <p:cNvGrpSpPr>
              <a:grpSpLocks/>
            </p:cNvGrpSpPr>
            <p:nvPr/>
          </p:nvGrpSpPr>
          <p:grpSpPr bwMode="auto">
            <a:xfrm>
              <a:off x="6972300" y="4267200"/>
              <a:ext cx="3081338" cy="1830388"/>
              <a:chOff x="3398" y="1075"/>
              <a:chExt cx="1941" cy="1153"/>
            </a:xfrm>
          </p:grpSpPr>
          <p:sp>
            <p:nvSpPr>
              <p:cNvPr id="77879" name="Oval 30"/>
              <p:cNvSpPr>
                <a:spLocks noChangeAspect="1" noChangeArrowheads="1"/>
              </p:cNvSpPr>
              <p:nvPr/>
            </p:nvSpPr>
            <p:spPr bwMode="auto">
              <a:xfrm>
                <a:off x="4320" y="153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7880" name="Oval 31"/>
              <p:cNvSpPr>
                <a:spLocks noChangeAspect="1" noChangeArrowheads="1"/>
              </p:cNvSpPr>
              <p:nvPr/>
            </p:nvSpPr>
            <p:spPr bwMode="auto">
              <a:xfrm>
                <a:off x="3398" y="153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7881" name="Oval 32"/>
              <p:cNvSpPr>
                <a:spLocks noChangeAspect="1" noChangeArrowheads="1"/>
              </p:cNvSpPr>
              <p:nvPr/>
            </p:nvSpPr>
            <p:spPr bwMode="auto">
              <a:xfrm>
                <a:off x="3859" y="107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7882" name="Oval 33"/>
              <p:cNvSpPr>
                <a:spLocks noChangeAspect="1" noChangeArrowheads="1"/>
              </p:cNvSpPr>
              <p:nvPr/>
            </p:nvSpPr>
            <p:spPr bwMode="auto">
              <a:xfrm>
                <a:off x="3859" y="199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7883" name="AutoShape 34"/>
              <p:cNvCxnSpPr>
                <a:cxnSpLocks noChangeAspect="1" noChangeShapeType="1"/>
                <a:stCxn id="77881" idx="3"/>
                <a:endCxn id="77880" idx="7"/>
              </p:cNvCxnSpPr>
              <p:nvPr/>
            </p:nvCxnSpPr>
            <p:spPr bwMode="auto">
              <a:xfrm flipH="1">
                <a:off x="3595" y="128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4" name="AutoShape 35"/>
              <p:cNvCxnSpPr>
                <a:cxnSpLocks noChangeAspect="1" noChangeShapeType="1"/>
                <a:stCxn id="77882" idx="1"/>
                <a:endCxn id="77880" idx="5"/>
              </p:cNvCxnSpPr>
              <p:nvPr/>
            </p:nvCxnSpPr>
            <p:spPr bwMode="auto">
              <a:xfrm flipH="1" flipV="1">
                <a:off x="3595" y="174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5" name="AutoShape 36"/>
              <p:cNvCxnSpPr>
                <a:cxnSpLocks noChangeAspect="1" noChangeShapeType="1"/>
                <a:stCxn id="77882" idx="7"/>
                <a:endCxn id="77879" idx="3"/>
              </p:cNvCxnSpPr>
              <p:nvPr/>
            </p:nvCxnSpPr>
            <p:spPr bwMode="auto">
              <a:xfrm flipV="1">
                <a:off x="4056" y="1739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6" name="AutoShape 37"/>
              <p:cNvCxnSpPr>
                <a:cxnSpLocks noChangeAspect="1" noChangeShapeType="1"/>
                <a:stCxn id="77881" idx="5"/>
                <a:endCxn id="77879" idx="1"/>
              </p:cNvCxnSpPr>
              <p:nvPr/>
            </p:nvCxnSpPr>
            <p:spPr bwMode="auto">
              <a:xfrm>
                <a:off x="4056" y="1284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7" name="AutoShape 38"/>
              <p:cNvCxnSpPr>
                <a:cxnSpLocks noChangeAspect="1" noChangeShapeType="1"/>
                <a:stCxn id="77881" idx="4"/>
                <a:endCxn id="77882" idx="0"/>
              </p:cNvCxnSpPr>
              <p:nvPr/>
            </p:nvCxnSpPr>
            <p:spPr bwMode="auto">
              <a:xfrm>
                <a:off x="3974" y="131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888" name="Oval 39"/>
              <p:cNvSpPr>
                <a:spLocks noChangeAspect="1" noChangeArrowheads="1"/>
              </p:cNvSpPr>
              <p:nvPr/>
            </p:nvSpPr>
            <p:spPr bwMode="auto">
              <a:xfrm>
                <a:off x="5108" y="153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7889" name="AutoShape 40"/>
              <p:cNvCxnSpPr>
                <a:cxnSpLocks noChangeAspect="1" noChangeShapeType="1"/>
                <a:stCxn id="77882" idx="6"/>
                <a:endCxn id="77888" idx="3"/>
              </p:cNvCxnSpPr>
              <p:nvPr/>
            </p:nvCxnSpPr>
            <p:spPr bwMode="auto">
              <a:xfrm flipV="1">
                <a:off x="4101" y="1739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90" name="AutoShape 41"/>
              <p:cNvCxnSpPr>
                <a:cxnSpLocks noChangeAspect="1" noChangeShapeType="1"/>
                <a:stCxn id="77888" idx="1"/>
                <a:endCxn id="77881" idx="6"/>
              </p:cNvCxnSpPr>
              <p:nvPr/>
            </p:nvCxnSpPr>
            <p:spPr bwMode="auto">
              <a:xfrm flipH="1" flipV="1">
                <a:off x="4101" y="1190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7870" name="AutoShape 65"/>
            <p:cNvCxnSpPr>
              <a:cxnSpLocks noChangeAspect="1" noChangeShapeType="1"/>
              <a:stCxn id="77871" idx="0"/>
              <a:endCxn id="77880" idx="4"/>
            </p:cNvCxnSpPr>
            <p:nvPr/>
          </p:nvCxnSpPr>
          <p:spPr bwMode="auto">
            <a:xfrm flipV="1">
              <a:off x="7140575" y="5384800"/>
              <a:ext cx="14288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71" name="Oval 66"/>
            <p:cNvSpPr>
              <a:spLocks noChangeAspect="1" noChangeArrowheads="1"/>
            </p:cNvSpPr>
            <p:nvPr/>
          </p:nvSpPr>
          <p:spPr bwMode="auto">
            <a:xfrm>
              <a:off x="6958013" y="57245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4" name="Oval 69"/>
            <p:cNvSpPr>
              <a:spLocks noChangeAspect="1" noChangeArrowheads="1"/>
            </p:cNvSpPr>
            <p:nvPr/>
          </p:nvSpPr>
          <p:spPr bwMode="auto">
            <a:xfrm>
              <a:off x="9690101" y="5724526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875" name="Text Box 70"/>
              <p:cNvSpPr txBox="1">
                <a:spLocks noChangeArrowheads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75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blipFill rotWithShape="0">
                <a:blip r:embed="rId6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 animBg="1"/>
      <p:bldP spid="77862" grpId="0" animBg="1"/>
      <p:bldP spid="77864" grpId="0"/>
      <p:bldP spid="77865" grpId="0"/>
      <p:bldP spid="778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sp>
        <p:nvSpPr>
          <p:cNvPr id="79880" name="AutoShape 55"/>
          <p:cNvSpPr>
            <a:spLocks noChangeArrowheads="1"/>
          </p:cNvSpPr>
          <p:nvPr/>
        </p:nvSpPr>
        <p:spPr bwMode="auto">
          <a:xfrm rot="5400000">
            <a:off x="8364538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1" name="AutoShape 56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2" name="AutoShape 57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59"/>
              <p:cNvSpPr txBox="1">
                <a:spLocks noChangeArrowheads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83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84" name="Text Box 61"/>
              <p:cNvSpPr txBox="1">
                <a:spLocks noChangeArrowheads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84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3" name="Text Box 70"/>
              <p:cNvSpPr txBox="1">
                <a:spLocks noChangeArrowheads="1"/>
              </p:cNvSpPr>
              <p:nvPr/>
            </p:nvSpPr>
            <p:spPr bwMode="auto">
              <a:xfrm>
                <a:off x="8181976" y="1412876"/>
                <a:ext cx="23780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𝑬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3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976" y="1412876"/>
                <a:ext cx="237807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4" name="Text Box 72"/>
              <p:cNvSpPr txBox="1">
                <a:spLocks noChangeArrowheads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4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5" name="Text Box 73"/>
              <p:cNvSpPr txBox="1">
                <a:spLocks noChangeArrowheads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5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blipFill rotWithShape="0">
                <a:blip r:embed="rId6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6" name="Text Box 74"/>
              <p:cNvSpPr txBox="1">
                <a:spLocks noChangeArrowheads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6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blipFill rotWithShape="0">
                <a:blip r:embed="rId7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16175" y="4341814"/>
            <a:ext cx="3109914" cy="1830387"/>
            <a:chOff x="2416175" y="4341814"/>
            <a:chExt cx="3109914" cy="1830387"/>
          </a:xfrm>
        </p:grpSpPr>
        <p:grpSp>
          <p:nvGrpSpPr>
            <p:cNvPr id="79876" name="Group 3"/>
            <p:cNvGrpSpPr>
              <a:grpSpLocks/>
            </p:cNvGrpSpPr>
            <p:nvPr/>
          </p:nvGrpSpPr>
          <p:grpSpPr bwMode="auto">
            <a:xfrm>
              <a:off x="2416175" y="4341814"/>
              <a:ext cx="3081338" cy="1830387"/>
              <a:chOff x="689" y="1181"/>
              <a:chExt cx="1941" cy="1153"/>
            </a:xfrm>
          </p:grpSpPr>
          <p:sp>
            <p:nvSpPr>
              <p:cNvPr id="79937" name="Oval 4"/>
              <p:cNvSpPr>
                <a:spLocks noChangeAspect="1" noChangeArrowheads="1"/>
              </p:cNvSpPr>
              <p:nvPr/>
            </p:nvSpPr>
            <p:spPr bwMode="auto">
              <a:xfrm>
                <a:off x="1611" y="164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38" name="Oval 5"/>
              <p:cNvSpPr>
                <a:spLocks noChangeAspect="1" noChangeArrowheads="1"/>
              </p:cNvSpPr>
              <p:nvPr/>
            </p:nvSpPr>
            <p:spPr bwMode="auto">
              <a:xfrm>
                <a:off x="689" y="164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39" name="Oval 6"/>
              <p:cNvSpPr>
                <a:spLocks noChangeAspect="1" noChangeArrowheads="1"/>
              </p:cNvSpPr>
              <p:nvPr/>
            </p:nvSpPr>
            <p:spPr bwMode="auto">
              <a:xfrm>
                <a:off x="1150" y="118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40" name="Oval 7"/>
              <p:cNvSpPr>
                <a:spLocks noChangeAspect="1" noChangeArrowheads="1"/>
              </p:cNvSpPr>
              <p:nvPr/>
            </p:nvSpPr>
            <p:spPr bwMode="auto">
              <a:xfrm>
                <a:off x="1150" y="2103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41" name="AutoShape 8"/>
              <p:cNvCxnSpPr>
                <a:cxnSpLocks noChangeAspect="1" noChangeShapeType="1"/>
                <a:stCxn id="79939" idx="3"/>
                <a:endCxn id="79938" idx="7"/>
              </p:cNvCxnSpPr>
              <p:nvPr/>
            </p:nvCxnSpPr>
            <p:spPr bwMode="auto">
              <a:xfrm flipH="1">
                <a:off x="886" y="139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2" name="AutoShape 9"/>
              <p:cNvCxnSpPr>
                <a:cxnSpLocks noChangeAspect="1" noChangeShapeType="1"/>
                <a:stCxn id="79940" idx="1"/>
                <a:endCxn id="79938" idx="5"/>
              </p:cNvCxnSpPr>
              <p:nvPr/>
            </p:nvCxnSpPr>
            <p:spPr bwMode="auto">
              <a:xfrm flipH="1" flipV="1">
                <a:off x="886" y="1851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3" name="AutoShape 10"/>
              <p:cNvCxnSpPr>
                <a:cxnSpLocks noChangeAspect="1" noChangeShapeType="1"/>
                <a:stCxn id="79940" idx="7"/>
                <a:endCxn id="79937" idx="3"/>
              </p:cNvCxnSpPr>
              <p:nvPr/>
            </p:nvCxnSpPr>
            <p:spPr bwMode="auto">
              <a:xfrm flipV="1">
                <a:off x="1347" y="1851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4" name="AutoShape 11"/>
              <p:cNvCxnSpPr>
                <a:cxnSpLocks noChangeAspect="1" noChangeShapeType="1"/>
                <a:stCxn id="79939" idx="5"/>
                <a:endCxn id="79937" idx="1"/>
              </p:cNvCxnSpPr>
              <p:nvPr/>
            </p:nvCxnSpPr>
            <p:spPr bwMode="auto">
              <a:xfrm>
                <a:off x="1347" y="139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5" name="AutoShape 12"/>
              <p:cNvCxnSpPr>
                <a:cxnSpLocks noChangeAspect="1" noChangeShapeType="1"/>
                <a:stCxn id="79939" idx="4"/>
                <a:endCxn id="79940" idx="0"/>
              </p:cNvCxnSpPr>
              <p:nvPr/>
            </p:nvCxnSpPr>
            <p:spPr bwMode="auto">
              <a:xfrm>
                <a:off x="1265" y="1423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46" name="Oval 13"/>
              <p:cNvSpPr>
                <a:spLocks noChangeAspect="1" noChangeArrowheads="1"/>
              </p:cNvSpPr>
              <p:nvPr/>
            </p:nvSpPr>
            <p:spPr bwMode="auto">
              <a:xfrm>
                <a:off x="2399" y="1642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47" name="AutoShape 14"/>
              <p:cNvCxnSpPr>
                <a:cxnSpLocks noChangeAspect="1" noChangeShapeType="1"/>
                <a:stCxn id="79940" idx="6"/>
                <a:endCxn id="79946" idx="3"/>
              </p:cNvCxnSpPr>
              <p:nvPr/>
            </p:nvCxnSpPr>
            <p:spPr bwMode="auto">
              <a:xfrm flipV="1">
                <a:off x="1392" y="1845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8" name="AutoShape 15"/>
              <p:cNvCxnSpPr>
                <a:cxnSpLocks noChangeAspect="1" noChangeShapeType="1"/>
                <a:stCxn id="79946" idx="1"/>
                <a:endCxn id="79939" idx="6"/>
              </p:cNvCxnSpPr>
              <p:nvPr/>
            </p:nvCxnSpPr>
            <p:spPr bwMode="auto">
              <a:xfrm flipH="1" flipV="1">
                <a:off x="1392" y="1296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9" name="AutoShape 66"/>
            <p:cNvCxnSpPr>
              <a:cxnSpLocks noChangeAspect="1" noChangeShapeType="1"/>
              <a:stCxn id="79890" idx="0"/>
              <a:endCxn id="79938" idx="4"/>
            </p:cNvCxnSpPr>
            <p:nvPr/>
          </p:nvCxnSpPr>
          <p:spPr bwMode="auto">
            <a:xfrm flipV="1">
              <a:off x="2598738" y="5459413"/>
              <a:ext cx="0" cy="315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0" name="Oval 67"/>
            <p:cNvSpPr>
              <a:spLocks noChangeAspect="1" noChangeArrowheads="1"/>
            </p:cNvSpPr>
            <p:nvPr/>
          </p:nvSpPr>
          <p:spPr bwMode="auto">
            <a:xfrm>
              <a:off x="2416176" y="57848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7" name="Oval 76"/>
            <p:cNvSpPr>
              <a:spLocks noChangeAspect="1" noChangeArrowheads="1"/>
            </p:cNvSpPr>
            <p:nvPr/>
          </p:nvSpPr>
          <p:spPr bwMode="auto">
            <a:xfrm>
              <a:off x="5159376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53263" y="1676400"/>
            <a:ext cx="3081338" cy="1831975"/>
            <a:chOff x="7053263" y="1676400"/>
            <a:chExt cx="3081338" cy="1831975"/>
          </a:xfrm>
        </p:grpSpPr>
        <p:grpSp>
          <p:nvGrpSpPr>
            <p:cNvPr id="79877" name="Group 16"/>
            <p:cNvGrpSpPr>
              <a:grpSpLocks/>
            </p:cNvGrpSpPr>
            <p:nvPr/>
          </p:nvGrpSpPr>
          <p:grpSpPr bwMode="auto">
            <a:xfrm>
              <a:off x="7053264" y="1676400"/>
              <a:ext cx="3081337" cy="1830388"/>
              <a:chOff x="593" y="2600"/>
              <a:chExt cx="1941" cy="1153"/>
            </a:xfrm>
          </p:grpSpPr>
          <p:sp>
            <p:nvSpPr>
              <p:cNvPr id="79925" name="Oval 17"/>
              <p:cNvSpPr>
                <a:spLocks noChangeAspect="1" noChangeArrowheads="1"/>
              </p:cNvSpPr>
              <p:nvPr/>
            </p:nvSpPr>
            <p:spPr bwMode="auto">
              <a:xfrm>
                <a:off x="1515" y="306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26" name="Oval 18"/>
              <p:cNvSpPr>
                <a:spLocks noChangeAspect="1" noChangeArrowheads="1"/>
              </p:cNvSpPr>
              <p:nvPr/>
            </p:nvSpPr>
            <p:spPr bwMode="auto">
              <a:xfrm>
                <a:off x="593" y="306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27" name="Oval 19"/>
              <p:cNvSpPr>
                <a:spLocks noChangeAspect="1" noChangeArrowheads="1"/>
              </p:cNvSpPr>
              <p:nvPr/>
            </p:nvSpPr>
            <p:spPr bwMode="auto">
              <a:xfrm>
                <a:off x="1054" y="2600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28" name="Oval 20"/>
              <p:cNvSpPr>
                <a:spLocks noChangeAspect="1" noChangeArrowheads="1"/>
              </p:cNvSpPr>
              <p:nvPr/>
            </p:nvSpPr>
            <p:spPr bwMode="auto">
              <a:xfrm>
                <a:off x="1054" y="352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29" name="AutoShape 21"/>
              <p:cNvCxnSpPr>
                <a:cxnSpLocks noChangeAspect="1" noChangeShapeType="1"/>
                <a:stCxn id="79927" idx="3"/>
                <a:endCxn id="79926" idx="7"/>
              </p:cNvCxnSpPr>
              <p:nvPr/>
            </p:nvCxnSpPr>
            <p:spPr bwMode="auto">
              <a:xfrm flipH="1">
                <a:off x="790" y="2809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0" name="AutoShape 22"/>
              <p:cNvCxnSpPr>
                <a:cxnSpLocks noChangeAspect="1" noChangeShapeType="1"/>
                <a:stCxn id="79928" idx="1"/>
                <a:endCxn id="79926" idx="5"/>
              </p:cNvCxnSpPr>
              <p:nvPr/>
            </p:nvCxnSpPr>
            <p:spPr bwMode="auto">
              <a:xfrm flipH="1" flipV="1">
                <a:off x="790" y="327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1" name="AutoShape 23"/>
              <p:cNvCxnSpPr>
                <a:cxnSpLocks noChangeAspect="1" noChangeShapeType="1"/>
                <a:stCxn id="79928" idx="7"/>
                <a:endCxn id="79925" idx="3"/>
              </p:cNvCxnSpPr>
              <p:nvPr/>
            </p:nvCxnSpPr>
            <p:spPr bwMode="auto">
              <a:xfrm flipV="1">
                <a:off x="1251" y="327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2" name="AutoShape 24"/>
              <p:cNvCxnSpPr>
                <a:cxnSpLocks noChangeAspect="1" noChangeShapeType="1"/>
                <a:stCxn id="79927" idx="5"/>
                <a:endCxn id="79925" idx="1"/>
              </p:cNvCxnSpPr>
              <p:nvPr/>
            </p:nvCxnSpPr>
            <p:spPr bwMode="auto">
              <a:xfrm>
                <a:off x="1251" y="2809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3" name="AutoShape 25"/>
              <p:cNvCxnSpPr>
                <a:cxnSpLocks noChangeAspect="1" noChangeShapeType="1"/>
                <a:stCxn id="79927" idx="4"/>
                <a:endCxn id="79928" idx="0"/>
              </p:cNvCxnSpPr>
              <p:nvPr/>
            </p:nvCxnSpPr>
            <p:spPr bwMode="auto">
              <a:xfrm>
                <a:off x="1169" y="2842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34" name="Oval 26"/>
              <p:cNvSpPr>
                <a:spLocks noChangeAspect="1" noChangeArrowheads="1"/>
              </p:cNvSpPr>
              <p:nvPr/>
            </p:nvSpPr>
            <p:spPr bwMode="auto">
              <a:xfrm>
                <a:off x="2303" y="3061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35" name="AutoShape 27"/>
              <p:cNvCxnSpPr>
                <a:cxnSpLocks noChangeAspect="1" noChangeShapeType="1"/>
                <a:stCxn id="79928" idx="6"/>
                <a:endCxn id="79934" idx="3"/>
              </p:cNvCxnSpPr>
              <p:nvPr/>
            </p:nvCxnSpPr>
            <p:spPr bwMode="auto">
              <a:xfrm flipV="1">
                <a:off x="1296" y="3264"/>
                <a:ext cx="1040" cy="3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6" name="AutoShape 28"/>
              <p:cNvCxnSpPr>
                <a:cxnSpLocks noChangeAspect="1" noChangeShapeType="1"/>
                <a:stCxn id="79934" idx="1"/>
                <a:endCxn id="79927" idx="6"/>
              </p:cNvCxnSpPr>
              <p:nvPr/>
            </p:nvCxnSpPr>
            <p:spPr bwMode="auto">
              <a:xfrm flipH="1" flipV="1">
                <a:off x="1296" y="2715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7" name="AutoShape 64"/>
            <p:cNvCxnSpPr>
              <a:cxnSpLocks noChangeAspect="1" noChangeShapeType="1"/>
              <a:stCxn id="79888" idx="0"/>
              <a:endCxn id="79926" idx="4"/>
            </p:cNvCxnSpPr>
            <p:nvPr/>
          </p:nvCxnSpPr>
          <p:spPr bwMode="auto">
            <a:xfrm flipV="1">
              <a:off x="7235825" y="2794000"/>
              <a:ext cx="0" cy="338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8" name="Oval 65"/>
            <p:cNvSpPr>
              <a:spLocks noChangeAspect="1" noChangeArrowheads="1"/>
            </p:cNvSpPr>
            <p:nvPr/>
          </p:nvSpPr>
          <p:spPr bwMode="auto">
            <a:xfrm>
              <a:off x="7053263" y="31416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8" name="Oval 77"/>
            <p:cNvSpPr>
              <a:spLocks noChangeAspect="1" noChangeArrowheads="1"/>
            </p:cNvSpPr>
            <p:nvPr/>
          </p:nvSpPr>
          <p:spPr bwMode="auto">
            <a:xfrm>
              <a:off x="9761538" y="3062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53263" y="4341814"/>
            <a:ext cx="3081338" cy="1830387"/>
            <a:chOff x="7053263" y="4341814"/>
            <a:chExt cx="3081338" cy="1830387"/>
          </a:xfrm>
        </p:grpSpPr>
        <p:grpSp>
          <p:nvGrpSpPr>
            <p:cNvPr id="79878" name="Group 29"/>
            <p:cNvGrpSpPr>
              <a:grpSpLocks/>
            </p:cNvGrpSpPr>
            <p:nvPr/>
          </p:nvGrpSpPr>
          <p:grpSpPr bwMode="auto">
            <a:xfrm>
              <a:off x="7053264" y="4341814"/>
              <a:ext cx="3081337" cy="1830387"/>
              <a:chOff x="3377" y="1085"/>
              <a:chExt cx="1941" cy="1153"/>
            </a:xfrm>
          </p:grpSpPr>
          <p:sp>
            <p:nvSpPr>
              <p:cNvPr id="79913" name="Oval 30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14" name="Oval 31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15" name="Oval 32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16" name="Oval 33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17" name="AutoShape 34"/>
              <p:cNvCxnSpPr>
                <a:cxnSpLocks noChangeAspect="1" noChangeShapeType="1"/>
                <a:stCxn id="79915" idx="3"/>
                <a:endCxn id="79914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8" name="AutoShape 35"/>
              <p:cNvCxnSpPr>
                <a:cxnSpLocks noChangeAspect="1" noChangeShapeType="1"/>
                <a:stCxn id="79916" idx="1"/>
                <a:endCxn id="79914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9" name="AutoShape 36"/>
              <p:cNvCxnSpPr>
                <a:cxnSpLocks noChangeAspect="1" noChangeShapeType="1"/>
                <a:stCxn id="79916" idx="7"/>
                <a:endCxn id="79913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0" name="AutoShape 37"/>
              <p:cNvCxnSpPr>
                <a:cxnSpLocks noChangeAspect="1" noChangeShapeType="1"/>
                <a:stCxn id="79915" idx="5"/>
                <a:endCxn id="79913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1" name="AutoShape 38"/>
              <p:cNvCxnSpPr>
                <a:cxnSpLocks noChangeAspect="1" noChangeShapeType="1"/>
                <a:stCxn id="79915" idx="4"/>
                <a:endCxn id="79916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22" name="Oval 39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23" name="AutoShape 40"/>
              <p:cNvCxnSpPr>
                <a:cxnSpLocks noChangeAspect="1" noChangeShapeType="1"/>
                <a:stCxn id="79916" idx="6"/>
                <a:endCxn id="79922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4" name="AutoShape 41"/>
              <p:cNvCxnSpPr>
                <a:cxnSpLocks noChangeAspect="1" noChangeShapeType="1"/>
                <a:stCxn id="79922" idx="1"/>
                <a:endCxn id="79915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91" name="AutoShape 68"/>
            <p:cNvCxnSpPr>
              <a:cxnSpLocks noChangeAspect="1" noChangeShapeType="1"/>
              <a:stCxn id="79892" idx="0"/>
              <a:endCxn id="79914" idx="4"/>
            </p:cNvCxnSpPr>
            <p:nvPr/>
          </p:nvCxnSpPr>
          <p:spPr bwMode="auto">
            <a:xfrm flipV="1">
              <a:off x="7235825" y="5459414"/>
              <a:ext cx="0" cy="3016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2" name="Oval 69"/>
            <p:cNvSpPr>
              <a:spLocks noChangeAspect="1" noChangeArrowheads="1"/>
            </p:cNvSpPr>
            <p:nvPr/>
          </p:nvSpPr>
          <p:spPr bwMode="auto">
            <a:xfrm>
              <a:off x="7053263" y="57705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9" name="Oval 78"/>
            <p:cNvSpPr>
              <a:spLocks noChangeAspect="1" noChangeArrowheads="1"/>
            </p:cNvSpPr>
            <p:nvPr/>
          </p:nvSpPr>
          <p:spPr bwMode="auto">
            <a:xfrm>
              <a:off x="9767888" y="57245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4588" y="1676400"/>
            <a:ext cx="3081338" cy="1831975"/>
            <a:chOff x="2414588" y="1676400"/>
            <a:chExt cx="3081338" cy="1831975"/>
          </a:xfrm>
        </p:grpSpPr>
        <p:grpSp>
          <p:nvGrpSpPr>
            <p:cNvPr id="79879" name="Group 42"/>
            <p:cNvGrpSpPr>
              <a:grpSpLocks/>
            </p:cNvGrpSpPr>
            <p:nvPr/>
          </p:nvGrpSpPr>
          <p:grpSpPr bwMode="auto">
            <a:xfrm>
              <a:off x="2414589" y="1676400"/>
              <a:ext cx="3081337" cy="1830388"/>
              <a:chOff x="499" y="1056"/>
              <a:chExt cx="1941" cy="1153"/>
            </a:xfrm>
          </p:grpSpPr>
          <p:sp>
            <p:nvSpPr>
              <p:cNvPr id="79901" name="Oval 43"/>
              <p:cNvSpPr>
                <a:spLocks noChangeAspect="1" noChangeArrowheads="1"/>
              </p:cNvSpPr>
              <p:nvPr/>
            </p:nvSpPr>
            <p:spPr bwMode="auto">
              <a:xfrm>
                <a:off x="1421" y="151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02" name="Oval 44"/>
              <p:cNvSpPr>
                <a:spLocks noChangeAspect="1" noChangeArrowheads="1"/>
              </p:cNvSpPr>
              <p:nvPr/>
            </p:nvSpPr>
            <p:spPr bwMode="auto">
              <a:xfrm>
                <a:off x="499" y="151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03" name="Oval 45"/>
              <p:cNvSpPr>
                <a:spLocks noChangeAspect="1" noChangeArrowheads="1"/>
              </p:cNvSpPr>
              <p:nvPr/>
            </p:nvSpPr>
            <p:spPr bwMode="auto">
              <a:xfrm>
                <a:off x="960" y="105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04" name="Oval 46"/>
              <p:cNvSpPr>
                <a:spLocks noChangeAspect="1" noChangeArrowheads="1"/>
              </p:cNvSpPr>
              <p:nvPr/>
            </p:nvSpPr>
            <p:spPr bwMode="auto">
              <a:xfrm>
                <a:off x="960" y="1978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05" name="AutoShape 47"/>
              <p:cNvCxnSpPr>
                <a:cxnSpLocks noChangeAspect="1" noChangeShapeType="1"/>
                <a:stCxn id="79903" idx="3"/>
                <a:endCxn id="79902" idx="7"/>
              </p:cNvCxnSpPr>
              <p:nvPr/>
            </p:nvCxnSpPr>
            <p:spPr bwMode="auto">
              <a:xfrm flipH="1">
                <a:off x="696" y="126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6" name="AutoShape 48"/>
              <p:cNvCxnSpPr>
                <a:cxnSpLocks noChangeAspect="1" noChangeShapeType="1"/>
                <a:stCxn id="79904" idx="1"/>
                <a:endCxn id="79902" idx="5"/>
              </p:cNvCxnSpPr>
              <p:nvPr/>
            </p:nvCxnSpPr>
            <p:spPr bwMode="auto">
              <a:xfrm flipH="1" flipV="1">
                <a:off x="696" y="1726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7" name="AutoShape 49"/>
              <p:cNvCxnSpPr>
                <a:cxnSpLocks noChangeAspect="1" noChangeShapeType="1"/>
                <a:stCxn id="79904" idx="7"/>
                <a:endCxn id="79901" idx="3"/>
              </p:cNvCxnSpPr>
              <p:nvPr/>
            </p:nvCxnSpPr>
            <p:spPr bwMode="auto">
              <a:xfrm flipV="1">
                <a:off x="1157" y="1720"/>
                <a:ext cx="297" cy="279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8" name="AutoShape 50"/>
              <p:cNvCxnSpPr>
                <a:cxnSpLocks noChangeAspect="1" noChangeShapeType="1"/>
                <a:stCxn id="79903" idx="5"/>
                <a:endCxn id="79901" idx="1"/>
              </p:cNvCxnSpPr>
              <p:nvPr/>
            </p:nvCxnSpPr>
            <p:spPr bwMode="auto">
              <a:xfrm>
                <a:off x="1157" y="1265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9" name="AutoShape 51"/>
              <p:cNvCxnSpPr>
                <a:cxnSpLocks noChangeAspect="1" noChangeShapeType="1"/>
                <a:stCxn id="79903" idx="4"/>
                <a:endCxn id="79904" idx="0"/>
              </p:cNvCxnSpPr>
              <p:nvPr/>
            </p:nvCxnSpPr>
            <p:spPr bwMode="auto">
              <a:xfrm>
                <a:off x="1075" y="1298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10" name="Oval 52"/>
              <p:cNvSpPr>
                <a:spLocks noChangeAspect="1" noChangeArrowheads="1"/>
              </p:cNvSpPr>
              <p:nvPr/>
            </p:nvSpPr>
            <p:spPr bwMode="auto">
              <a:xfrm>
                <a:off x="2209" y="151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11" name="AutoShape 53"/>
              <p:cNvCxnSpPr>
                <a:cxnSpLocks noChangeAspect="1" noChangeShapeType="1"/>
                <a:stCxn id="79904" idx="6"/>
                <a:endCxn id="79910" idx="3"/>
              </p:cNvCxnSpPr>
              <p:nvPr/>
            </p:nvCxnSpPr>
            <p:spPr bwMode="auto">
              <a:xfrm flipV="1">
                <a:off x="1202" y="1720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2" name="AutoShape 54"/>
              <p:cNvCxnSpPr>
                <a:cxnSpLocks noChangeAspect="1" noChangeShapeType="1"/>
                <a:stCxn id="79910" idx="1"/>
                <a:endCxn id="79903" idx="6"/>
              </p:cNvCxnSpPr>
              <p:nvPr/>
            </p:nvCxnSpPr>
            <p:spPr bwMode="auto">
              <a:xfrm flipH="1" flipV="1">
                <a:off x="1202" y="1171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5" name="AutoShape 62"/>
            <p:cNvCxnSpPr>
              <a:cxnSpLocks noChangeAspect="1" noChangeShapeType="1"/>
              <a:stCxn id="79886" idx="0"/>
              <a:endCxn id="79902" idx="4"/>
            </p:cNvCxnSpPr>
            <p:nvPr/>
          </p:nvCxnSpPr>
          <p:spPr bwMode="auto">
            <a:xfrm flipV="1">
              <a:off x="2597150" y="2794000"/>
              <a:ext cx="0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6" name="Oval 63"/>
            <p:cNvSpPr>
              <a:spLocks noChangeAspect="1" noChangeArrowheads="1"/>
            </p:cNvSpPr>
            <p:nvPr/>
          </p:nvSpPr>
          <p:spPr bwMode="auto">
            <a:xfrm>
              <a:off x="2414588" y="31337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900" name="Oval 79"/>
            <p:cNvSpPr>
              <a:spLocks noChangeAspect="1" noChangeArrowheads="1"/>
            </p:cNvSpPr>
            <p:nvPr/>
          </p:nvSpPr>
          <p:spPr bwMode="auto">
            <a:xfrm>
              <a:off x="5129213" y="31416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0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  <p:bldP spid="79882" grpId="0" animBg="1"/>
      <p:bldP spid="79883" grpId="0"/>
      <p:bldP spid="79884" grpId="0"/>
      <p:bldP spid="79893" grpId="0"/>
      <p:bldP spid="79895" grpId="0"/>
      <p:bldP spid="798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Text Box 87"/>
              <p:cNvSpPr txBox="1">
                <a:spLocks noChangeArrowheads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𝑭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0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blipFill rotWithShape="0">
                <a:blip r:embed="rId2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373313" y="1916114"/>
            <a:ext cx="3081338" cy="1830387"/>
            <a:chOff x="2373313" y="1916114"/>
            <a:chExt cx="3081338" cy="1830387"/>
          </a:xfrm>
        </p:grpSpPr>
        <p:grpSp>
          <p:nvGrpSpPr>
            <p:cNvPr id="80900" name="Group 70"/>
            <p:cNvGrpSpPr>
              <a:grpSpLocks/>
            </p:cNvGrpSpPr>
            <p:nvPr/>
          </p:nvGrpSpPr>
          <p:grpSpPr bwMode="auto">
            <a:xfrm>
              <a:off x="2373314" y="1916114"/>
              <a:ext cx="3081337" cy="1830387"/>
              <a:chOff x="3377" y="1085"/>
              <a:chExt cx="1941" cy="1153"/>
            </a:xfrm>
          </p:grpSpPr>
          <p:sp>
            <p:nvSpPr>
              <p:cNvPr id="80942" name="Oval 71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43" name="Oval 72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44" name="Oval 73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45" name="Oval 74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46" name="AutoShape 75"/>
              <p:cNvCxnSpPr>
                <a:cxnSpLocks noChangeAspect="1" noChangeShapeType="1"/>
                <a:stCxn id="80944" idx="3"/>
                <a:endCxn id="80943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7" name="AutoShape 76"/>
              <p:cNvCxnSpPr>
                <a:cxnSpLocks noChangeAspect="1" noChangeShapeType="1"/>
                <a:stCxn id="80945" idx="1"/>
                <a:endCxn id="80943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8" name="AutoShape 77"/>
              <p:cNvCxnSpPr>
                <a:cxnSpLocks noChangeAspect="1" noChangeShapeType="1"/>
                <a:stCxn id="80945" idx="7"/>
                <a:endCxn id="80942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9" name="AutoShape 78"/>
              <p:cNvCxnSpPr>
                <a:cxnSpLocks noChangeAspect="1" noChangeShapeType="1"/>
                <a:stCxn id="80944" idx="5"/>
                <a:endCxn id="80942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50" name="AutoShape 79"/>
              <p:cNvCxnSpPr>
                <a:cxnSpLocks noChangeAspect="1" noChangeShapeType="1"/>
                <a:stCxn id="80944" idx="4"/>
                <a:endCxn id="80945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51" name="Oval 80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52" name="AutoShape 81"/>
              <p:cNvCxnSpPr>
                <a:cxnSpLocks noChangeAspect="1" noChangeShapeType="1"/>
                <a:stCxn id="80945" idx="6"/>
                <a:endCxn id="80951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53" name="AutoShape 82"/>
              <p:cNvCxnSpPr>
                <a:cxnSpLocks noChangeAspect="1" noChangeShapeType="1"/>
                <a:stCxn id="80951" idx="1"/>
                <a:endCxn id="80944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01" name="AutoShape 84"/>
            <p:cNvCxnSpPr>
              <a:cxnSpLocks noChangeAspect="1" noChangeShapeType="1"/>
              <a:stCxn id="80902" idx="0"/>
              <a:endCxn id="80943" idx="4"/>
            </p:cNvCxnSpPr>
            <p:nvPr/>
          </p:nvCxnSpPr>
          <p:spPr bwMode="auto">
            <a:xfrm flipV="1">
              <a:off x="2555875" y="3033714"/>
              <a:ext cx="0" cy="3016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2" name="Oval 85"/>
            <p:cNvSpPr>
              <a:spLocks noChangeAspect="1" noChangeArrowheads="1"/>
            </p:cNvSpPr>
            <p:nvPr/>
          </p:nvSpPr>
          <p:spPr bwMode="auto">
            <a:xfrm>
              <a:off x="2373313" y="33448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80904" name="Oval 108"/>
            <p:cNvSpPr>
              <a:spLocks noChangeAspect="1" noChangeArrowheads="1"/>
            </p:cNvSpPr>
            <p:nvPr/>
          </p:nvSpPr>
          <p:spPr bwMode="auto">
            <a:xfrm>
              <a:off x="5087938" y="33766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97688" y="1958975"/>
            <a:ext cx="3081338" cy="1830388"/>
            <a:chOff x="6897688" y="1958975"/>
            <a:chExt cx="3081338" cy="1830388"/>
          </a:xfrm>
        </p:grpSpPr>
        <p:grpSp>
          <p:nvGrpSpPr>
            <p:cNvPr id="80905" name="Group 110"/>
            <p:cNvGrpSpPr>
              <a:grpSpLocks/>
            </p:cNvGrpSpPr>
            <p:nvPr/>
          </p:nvGrpSpPr>
          <p:grpSpPr bwMode="auto">
            <a:xfrm>
              <a:off x="6897689" y="1958975"/>
              <a:ext cx="3081337" cy="1830388"/>
              <a:chOff x="3377" y="1085"/>
              <a:chExt cx="1941" cy="1153"/>
            </a:xfrm>
          </p:grpSpPr>
          <p:sp>
            <p:nvSpPr>
              <p:cNvPr id="80930" name="Oval 111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31" name="Oval 112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32" name="Oval 113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33" name="Oval 114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34" name="AutoShape 115"/>
              <p:cNvCxnSpPr>
                <a:cxnSpLocks noChangeAspect="1" noChangeShapeType="1"/>
                <a:stCxn id="80932" idx="3"/>
                <a:endCxn id="80931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5" name="AutoShape 116"/>
              <p:cNvCxnSpPr>
                <a:cxnSpLocks noChangeAspect="1" noChangeShapeType="1"/>
                <a:stCxn id="80933" idx="1"/>
                <a:endCxn id="80931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6" name="AutoShape 117"/>
              <p:cNvCxnSpPr>
                <a:cxnSpLocks noChangeAspect="1" noChangeShapeType="1"/>
                <a:stCxn id="80933" idx="7"/>
                <a:endCxn id="80930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7" name="AutoShape 118"/>
              <p:cNvCxnSpPr>
                <a:cxnSpLocks noChangeAspect="1" noChangeShapeType="1"/>
                <a:stCxn id="80932" idx="5"/>
                <a:endCxn id="80930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8" name="AutoShape 119"/>
              <p:cNvCxnSpPr>
                <a:cxnSpLocks noChangeAspect="1" noChangeShapeType="1"/>
                <a:stCxn id="80932" idx="4"/>
                <a:endCxn id="80933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39" name="Oval 120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40" name="AutoShape 121"/>
              <p:cNvCxnSpPr>
                <a:cxnSpLocks noChangeAspect="1" noChangeShapeType="1"/>
                <a:stCxn id="80933" idx="6"/>
                <a:endCxn id="80939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1" name="AutoShape 122"/>
              <p:cNvCxnSpPr>
                <a:cxnSpLocks noChangeAspect="1" noChangeShapeType="1"/>
                <a:stCxn id="80939" idx="1"/>
                <a:endCxn id="80932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06" name="AutoShape 123"/>
            <p:cNvCxnSpPr>
              <a:cxnSpLocks noChangeAspect="1" noChangeShapeType="1"/>
              <a:stCxn id="80907" idx="0"/>
              <a:endCxn id="80931" idx="4"/>
            </p:cNvCxnSpPr>
            <p:nvPr/>
          </p:nvCxnSpPr>
          <p:spPr bwMode="auto">
            <a:xfrm flipV="1">
              <a:off x="7080250" y="3076575"/>
              <a:ext cx="0" cy="29210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7" name="Oval 124"/>
            <p:cNvSpPr>
              <a:spLocks noChangeAspect="1" noChangeArrowheads="1"/>
            </p:cNvSpPr>
            <p:nvPr/>
          </p:nvSpPr>
          <p:spPr bwMode="auto">
            <a:xfrm>
              <a:off x="6897688" y="338772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F</a:t>
              </a:r>
            </a:p>
          </p:txBody>
        </p:sp>
        <p:sp>
          <p:nvSpPr>
            <p:cNvPr id="80908" name="Oval 125"/>
            <p:cNvSpPr>
              <a:spLocks noChangeAspect="1" noChangeArrowheads="1"/>
            </p:cNvSpPr>
            <p:nvPr/>
          </p:nvSpPr>
          <p:spPr bwMode="auto">
            <a:xfrm>
              <a:off x="9612313" y="341947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909" name="Text Box 126"/>
              <p:cNvSpPr txBox="1">
                <a:spLocks noChangeArrowheads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=∅</m:t>
                      </m:r>
                    </m:oMath>
                  </m:oMathPara>
                </a14:m>
                <a:endParaRPr lang="el-GR" altLang="zh-TW" b="0" i="1" dirty="0"/>
              </a:p>
            </p:txBody>
          </p:sp>
        </mc:Choice>
        <mc:Fallback xmlns="">
          <p:sp>
            <p:nvSpPr>
              <p:cNvPr id="80909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13" name="Text Box 142"/>
              <p:cNvSpPr txBox="1">
                <a:spLocks noChangeArrowheads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13" name="Text 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14" name="Text Box 143"/>
              <p:cNvSpPr txBox="1">
                <a:spLocks noChangeArrowheads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14" name="Text 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blipFill rotWithShape="0">
                <a:blip r:embed="rId5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44713" y="4262439"/>
            <a:ext cx="3081338" cy="1830387"/>
            <a:chOff x="2144713" y="4262439"/>
            <a:chExt cx="3081338" cy="1830387"/>
          </a:xfrm>
        </p:grpSpPr>
        <p:grpSp>
          <p:nvGrpSpPr>
            <p:cNvPr id="80910" name="Group 127"/>
            <p:cNvGrpSpPr>
              <a:grpSpLocks/>
            </p:cNvGrpSpPr>
            <p:nvPr/>
          </p:nvGrpSpPr>
          <p:grpSpPr bwMode="auto">
            <a:xfrm>
              <a:off x="2144714" y="4262439"/>
              <a:ext cx="3081337" cy="1830387"/>
              <a:chOff x="3377" y="1085"/>
              <a:chExt cx="1941" cy="1153"/>
            </a:xfrm>
          </p:grpSpPr>
          <p:sp>
            <p:nvSpPr>
              <p:cNvPr id="80918" name="Oval 128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19" name="Oval 129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20" name="Oval 130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21" name="Oval 131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22" name="AutoShape 132"/>
              <p:cNvCxnSpPr>
                <a:cxnSpLocks noChangeAspect="1" noChangeShapeType="1"/>
                <a:stCxn id="80920" idx="3"/>
                <a:endCxn id="80919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3" name="AutoShape 133"/>
              <p:cNvCxnSpPr>
                <a:cxnSpLocks noChangeAspect="1" noChangeShapeType="1"/>
                <a:stCxn id="80921" idx="1"/>
                <a:endCxn id="80919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4" name="AutoShape 134"/>
              <p:cNvCxnSpPr>
                <a:cxnSpLocks noChangeAspect="1" noChangeShapeType="1"/>
                <a:stCxn id="80921" idx="7"/>
                <a:endCxn id="80918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5" name="AutoShape 135"/>
              <p:cNvCxnSpPr>
                <a:cxnSpLocks noChangeAspect="1" noChangeShapeType="1"/>
                <a:stCxn id="80920" idx="5"/>
                <a:endCxn id="80918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6" name="AutoShape 136"/>
              <p:cNvCxnSpPr>
                <a:cxnSpLocks noChangeAspect="1" noChangeShapeType="1"/>
                <a:stCxn id="80920" idx="4"/>
                <a:endCxn id="80921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27" name="Oval 137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28" name="AutoShape 138"/>
              <p:cNvCxnSpPr>
                <a:cxnSpLocks noChangeAspect="1" noChangeShapeType="1"/>
                <a:stCxn id="80921" idx="6"/>
                <a:endCxn id="80927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9" name="AutoShape 139"/>
              <p:cNvCxnSpPr>
                <a:cxnSpLocks noChangeAspect="1" noChangeShapeType="1"/>
                <a:stCxn id="80927" idx="1"/>
                <a:endCxn id="80920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11" name="AutoShape 140"/>
            <p:cNvCxnSpPr>
              <a:cxnSpLocks noChangeAspect="1" noChangeShapeType="1"/>
              <a:stCxn id="80912" idx="0"/>
              <a:endCxn id="80919" idx="4"/>
            </p:cNvCxnSpPr>
            <p:nvPr/>
          </p:nvCxnSpPr>
          <p:spPr bwMode="auto">
            <a:xfrm flipV="1">
              <a:off x="2327275" y="5380038"/>
              <a:ext cx="0" cy="29210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12" name="Oval 141"/>
            <p:cNvSpPr>
              <a:spLocks noChangeAspect="1" noChangeArrowheads="1"/>
            </p:cNvSpPr>
            <p:nvPr/>
          </p:nvSpPr>
          <p:spPr bwMode="auto">
            <a:xfrm>
              <a:off x="2144713" y="56911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80915" name="Oval 144"/>
            <p:cNvSpPr>
              <a:spLocks noChangeAspect="1" noChangeArrowheads="1"/>
            </p:cNvSpPr>
            <p:nvPr/>
          </p:nvSpPr>
          <p:spPr bwMode="auto">
            <a:xfrm>
              <a:off x="4859338" y="57229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sp>
        <p:nvSpPr>
          <p:cNvPr id="80916" name="AutoShape 14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0917" name="AutoShape 146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  <p:bldP spid="80913" grpId="0"/>
      <p:bldP spid="80914" grpId="0"/>
      <p:bldP spid="80916" grpId="0" animBg="1"/>
      <p:bldP spid="809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DFS Algorithm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DFS of the following graph, start from vertex A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</a:t>
            </a:r>
          </a:p>
          <a:p>
            <a:pPr lvl="1"/>
            <a:r>
              <a:rPr lang="en-US" altLang="zh-TW" dirty="0" smtClean="0"/>
              <a:t>Label edges as discovery or back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689474" y="4412438"/>
            <a:ext cx="2809874" cy="1830387"/>
            <a:chOff x="2667001" y="3732213"/>
            <a:chExt cx="2809874" cy="1830387"/>
          </a:xfrm>
        </p:grpSpPr>
        <p:sp>
          <p:nvSpPr>
            <p:cNvPr id="8602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8602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602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8602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6025" name="AutoShape 8"/>
            <p:cNvCxnSpPr>
              <a:cxnSpLocks noChangeAspect="1" noChangeShapeType="1"/>
              <a:stCxn id="86023" idx="3"/>
              <a:endCxn id="8602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6" name="AutoShape 9"/>
            <p:cNvCxnSpPr>
              <a:cxnSpLocks noChangeAspect="1" noChangeShapeType="1"/>
              <a:stCxn id="86024" idx="1"/>
              <a:endCxn id="8602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7" name="AutoShape 10"/>
            <p:cNvCxnSpPr>
              <a:cxnSpLocks noChangeAspect="1" noChangeShapeType="1"/>
              <a:stCxn id="86024" idx="7"/>
              <a:endCxn id="8602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8" name="AutoShape 11"/>
            <p:cNvCxnSpPr>
              <a:cxnSpLocks noChangeAspect="1" noChangeShapeType="1"/>
              <a:stCxn id="86023" idx="5"/>
              <a:endCxn id="86021" idx="1"/>
            </p:cNvCxnSpPr>
            <p:nvPr/>
          </p:nvCxnSpPr>
          <p:spPr bwMode="auto">
            <a:xfrm>
              <a:off x="3608389" y="40544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9" name="AutoShape 12"/>
            <p:cNvCxnSpPr>
              <a:cxnSpLocks noChangeAspect="1" noChangeShapeType="1"/>
              <a:stCxn id="86022" idx="6"/>
              <a:endCxn id="86021" idx="2"/>
            </p:cNvCxnSpPr>
            <p:nvPr/>
          </p:nvCxnSpPr>
          <p:spPr bwMode="auto">
            <a:xfrm>
              <a:off x="3041651" y="46466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86031" name="AutoShape 14"/>
            <p:cNvCxnSpPr>
              <a:cxnSpLocks noChangeAspect="1" noChangeShapeType="1"/>
              <a:stCxn id="86034" idx="7"/>
              <a:endCxn id="8603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2" name="AutoShape 15"/>
            <p:cNvCxnSpPr>
              <a:cxnSpLocks noChangeAspect="1" noChangeShapeType="1"/>
              <a:stCxn id="86030" idx="1"/>
              <a:endCxn id="8602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3" name="AutoShape 16"/>
            <p:cNvCxnSpPr>
              <a:cxnSpLocks noChangeAspect="1" noChangeShapeType="1"/>
              <a:stCxn id="86021" idx="6"/>
              <a:endCxn id="8603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6035" name="AutoShape 18"/>
            <p:cNvCxnSpPr>
              <a:cxnSpLocks noChangeAspect="1" noChangeShapeType="1"/>
              <a:stCxn id="86021" idx="5"/>
              <a:endCxn id="8603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09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and Maze Traversal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The DFS algorithm is similar to a classic strategy for exploring a maze</a:t>
            </a:r>
          </a:p>
          <a:p>
            <a:pPr lvl="1"/>
            <a:r>
              <a:rPr lang="en-US" altLang="zh-TW" dirty="0" smtClean="0"/>
              <a:t>We mark each intersection, corner and dead end (vertex) visited</a:t>
            </a:r>
          </a:p>
          <a:p>
            <a:pPr lvl="1"/>
            <a:r>
              <a:rPr lang="en-US" altLang="zh-TW" dirty="0" smtClean="0"/>
              <a:t>We mark each corridor (edge) traversed</a:t>
            </a:r>
          </a:p>
          <a:p>
            <a:pPr lvl="1"/>
            <a:r>
              <a:rPr lang="en-US" altLang="zh-TW" dirty="0" smtClean="0"/>
              <a:t>We keep track of the path back to the entrance (start vertex) by means of a rope (recursion stack)</a:t>
            </a:r>
            <a:endParaRPr lang="en-US" altLang="zh-TW" dirty="0"/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029326" y="2282826"/>
            <a:ext cx="4181475" cy="3584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6029325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6"/>
          <p:cNvSpPr>
            <a:spLocks noChangeShapeType="1"/>
          </p:cNvSpPr>
          <p:nvPr/>
        </p:nvSpPr>
        <p:spPr bwMode="auto">
          <a:xfrm>
            <a:off x="10210800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7"/>
          <p:cNvSpPr>
            <a:spLocks noChangeShapeType="1"/>
          </p:cNvSpPr>
          <p:nvPr/>
        </p:nvSpPr>
        <p:spPr bwMode="auto">
          <a:xfrm flipV="1">
            <a:off x="6626226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8"/>
          <p:cNvSpPr>
            <a:spLocks noChangeShapeType="1"/>
          </p:cNvSpPr>
          <p:nvPr/>
        </p:nvSpPr>
        <p:spPr bwMode="auto">
          <a:xfrm flipV="1">
            <a:off x="6029326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9"/>
          <p:cNvSpPr>
            <a:spLocks noChangeShapeType="1"/>
          </p:cNvSpPr>
          <p:nvPr/>
        </p:nvSpPr>
        <p:spPr bwMode="auto">
          <a:xfrm>
            <a:off x="6626225" y="2859089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0"/>
          <p:cNvSpPr>
            <a:spLocks noChangeShapeType="1"/>
          </p:cNvSpPr>
          <p:nvPr/>
        </p:nvSpPr>
        <p:spPr bwMode="auto">
          <a:xfrm>
            <a:off x="7821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>
            <a:off x="7224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 flipH="1">
            <a:off x="6626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 flipH="1">
            <a:off x="9015414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4"/>
          <p:cNvSpPr>
            <a:spLocks noChangeShapeType="1"/>
          </p:cNvSpPr>
          <p:nvPr/>
        </p:nvSpPr>
        <p:spPr bwMode="auto">
          <a:xfrm>
            <a:off x="7821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5"/>
          <p:cNvSpPr>
            <a:spLocks noChangeShapeType="1"/>
          </p:cNvSpPr>
          <p:nvPr/>
        </p:nvSpPr>
        <p:spPr bwMode="auto">
          <a:xfrm>
            <a:off x="8418513" y="2262189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9015413" y="3475039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9613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>
            <a:off x="9613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19"/>
          <p:cNvSpPr>
            <a:spLocks noChangeShapeType="1"/>
          </p:cNvSpPr>
          <p:nvPr/>
        </p:nvSpPr>
        <p:spPr bwMode="auto">
          <a:xfrm flipH="1">
            <a:off x="7821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20"/>
          <p:cNvSpPr>
            <a:spLocks noChangeShapeType="1"/>
          </p:cNvSpPr>
          <p:nvPr/>
        </p:nvSpPr>
        <p:spPr bwMode="auto">
          <a:xfrm flipH="1">
            <a:off x="6635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21"/>
          <p:cNvSpPr>
            <a:spLocks noChangeShapeType="1"/>
          </p:cNvSpPr>
          <p:nvPr/>
        </p:nvSpPr>
        <p:spPr bwMode="auto">
          <a:xfrm>
            <a:off x="8418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2"/>
          <p:cNvSpPr>
            <a:spLocks noChangeShapeType="1"/>
          </p:cNvSpPr>
          <p:nvPr/>
        </p:nvSpPr>
        <p:spPr bwMode="auto">
          <a:xfrm flipH="1">
            <a:off x="8418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3"/>
          <p:cNvSpPr>
            <a:spLocks noChangeShapeType="1"/>
          </p:cNvSpPr>
          <p:nvPr/>
        </p:nvSpPr>
        <p:spPr bwMode="auto">
          <a:xfrm>
            <a:off x="7224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4"/>
          <p:cNvSpPr>
            <a:spLocks noChangeShapeType="1"/>
          </p:cNvSpPr>
          <p:nvPr/>
        </p:nvSpPr>
        <p:spPr bwMode="auto">
          <a:xfrm flipH="1">
            <a:off x="6048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5"/>
          <p:cNvSpPr>
            <a:spLocks noChangeShapeType="1"/>
          </p:cNvSpPr>
          <p:nvPr/>
        </p:nvSpPr>
        <p:spPr bwMode="auto">
          <a:xfrm>
            <a:off x="6645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6"/>
          <p:cNvSpPr>
            <a:spLocks noChangeShapeType="1"/>
          </p:cNvSpPr>
          <p:nvPr/>
        </p:nvSpPr>
        <p:spPr bwMode="auto">
          <a:xfrm>
            <a:off x="7821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7"/>
          <p:cNvSpPr>
            <a:spLocks noChangeShapeType="1"/>
          </p:cNvSpPr>
          <p:nvPr/>
        </p:nvSpPr>
        <p:spPr bwMode="auto">
          <a:xfrm flipH="1" flipV="1">
            <a:off x="6477001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/>
        </p:nvSpPr>
        <p:spPr bwMode="auto">
          <a:xfrm flipH="1">
            <a:off x="6372225" y="2187575"/>
            <a:ext cx="0" cy="156845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/>
        </p:nvSpPr>
        <p:spPr bwMode="auto">
          <a:xfrm rot="16200000" flipH="1">
            <a:off x="6648450" y="3479800"/>
            <a:ext cx="0" cy="55245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 rot="5400000" flipH="1" flipV="1">
            <a:off x="6616700" y="3438525"/>
            <a:ext cx="6159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 rot="5400000" flipH="1" flipV="1">
            <a:off x="7238207" y="2845594"/>
            <a:ext cx="569912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Line 32"/>
          <p:cNvSpPr>
            <a:spLocks noChangeShapeType="1"/>
          </p:cNvSpPr>
          <p:nvPr/>
        </p:nvSpPr>
        <p:spPr bwMode="auto">
          <a:xfrm rot="16200000" flipH="1">
            <a:off x="7223919" y="2831306"/>
            <a:ext cx="0" cy="598488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Line 33"/>
          <p:cNvSpPr>
            <a:spLocks noChangeShapeType="1"/>
          </p:cNvSpPr>
          <p:nvPr/>
        </p:nvSpPr>
        <p:spPr bwMode="auto">
          <a:xfrm rot="16200000" flipH="1">
            <a:off x="7816057" y="2855119"/>
            <a:ext cx="0" cy="550863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34"/>
          <p:cNvSpPr>
            <a:spLocks noChangeShapeType="1"/>
          </p:cNvSpPr>
          <p:nvPr/>
        </p:nvSpPr>
        <p:spPr bwMode="auto">
          <a:xfrm rot="5400000" flipH="1" flipV="1">
            <a:off x="7822407" y="2848769"/>
            <a:ext cx="569912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5"/>
          <p:cNvSpPr>
            <a:spLocks noChangeShapeType="1"/>
          </p:cNvSpPr>
          <p:nvPr/>
        </p:nvSpPr>
        <p:spPr bwMode="auto">
          <a:xfrm rot="5400000" flipH="1" flipV="1">
            <a:off x="7797800" y="3438525"/>
            <a:ext cx="6159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6"/>
          <p:cNvSpPr>
            <a:spLocks noChangeShapeType="1"/>
          </p:cNvSpPr>
          <p:nvPr/>
        </p:nvSpPr>
        <p:spPr bwMode="auto">
          <a:xfrm rot="5400000" flipH="1" flipV="1">
            <a:off x="6878638" y="3775075"/>
            <a:ext cx="12890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7"/>
          <p:cNvSpPr>
            <a:spLocks noChangeShapeType="1"/>
          </p:cNvSpPr>
          <p:nvPr/>
        </p:nvSpPr>
        <p:spPr bwMode="auto">
          <a:xfrm>
            <a:off x="9613900" y="2859089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59" name="Picture 38" descr="j0156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1"/>
            <a:ext cx="17541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2942</TotalTime>
  <Words>2049</Words>
  <Application>Microsoft Office PowerPoint</Application>
  <PresentationFormat>Widescreen</PresentationFormat>
  <Paragraphs>802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Chapter 14 Graph Algorithms</vt:lpstr>
      <vt:lpstr>Depth-First Search</vt:lpstr>
      <vt:lpstr>Depth-First Search</vt:lpstr>
      <vt:lpstr>DFS Algorithm from a vertex</vt:lpstr>
      <vt:lpstr>Example</vt:lpstr>
      <vt:lpstr>Example</vt:lpstr>
      <vt:lpstr>Example</vt:lpstr>
      <vt:lpstr>Exercise DFS Algorithm</vt:lpstr>
      <vt:lpstr>DFS and Maze Traversal </vt:lpstr>
      <vt:lpstr>DFS Algorithm</vt:lpstr>
      <vt:lpstr>Properties of DFS</vt:lpstr>
      <vt:lpstr>Analysis of DFS</vt:lpstr>
      <vt:lpstr>Application Path Finding</vt:lpstr>
      <vt:lpstr>Application Cycle Finding</vt:lpstr>
      <vt:lpstr>Directed DFS</vt:lpstr>
      <vt:lpstr>Reachability</vt:lpstr>
      <vt:lpstr>Strong Connectivity</vt:lpstr>
      <vt:lpstr>Strong Connectivity Algorithm</vt:lpstr>
      <vt:lpstr>Strongly Connected Components</vt:lpstr>
      <vt:lpstr>Breadth-First Search</vt:lpstr>
      <vt:lpstr>Breadth-First Search</vt:lpstr>
      <vt:lpstr>BFS Algorithm</vt:lpstr>
      <vt:lpstr>Example</vt:lpstr>
      <vt:lpstr>Example</vt:lpstr>
      <vt:lpstr>Example</vt:lpstr>
      <vt:lpstr>Exercise BFS Algorithm</vt:lpstr>
      <vt:lpstr>Properties</vt:lpstr>
      <vt:lpstr>Analysis</vt:lpstr>
      <vt:lpstr>Applications</vt:lpstr>
      <vt:lpstr>DFS vs. BFS</vt:lpstr>
      <vt:lpstr>DFS vs. BFS</vt:lpstr>
      <vt:lpstr>Topological Ordering</vt:lpstr>
      <vt:lpstr>DAGs and Topological Ordering</vt:lpstr>
      <vt:lpstr>Application</vt:lpstr>
      <vt:lpstr>Exercise Topological Sorting</vt:lpstr>
      <vt:lpstr>Exercise Topological Sorting</vt:lpstr>
      <vt:lpstr>Algorithm for Topological Sorting</vt:lpstr>
      <vt:lpstr>Implementation with DFS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380</cp:revision>
  <dcterms:created xsi:type="dcterms:W3CDTF">2015-08-27T15:17:35Z</dcterms:created>
  <dcterms:modified xsi:type="dcterms:W3CDTF">2017-03-09T22:44:09Z</dcterms:modified>
</cp:coreProperties>
</file>