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426" r:id="rId2"/>
    <p:sldId id="427" r:id="rId3"/>
    <p:sldId id="429" r:id="rId4"/>
    <p:sldId id="428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40" r:id="rId15"/>
    <p:sldId id="439" r:id="rId16"/>
    <p:sldId id="441" r:id="rId17"/>
    <p:sldId id="442" r:id="rId18"/>
    <p:sldId id="443" r:id="rId19"/>
    <p:sldId id="444" r:id="rId20"/>
    <p:sldId id="445" r:id="rId21"/>
    <p:sldId id="446" r:id="rId22"/>
    <p:sldId id="448" r:id="rId23"/>
    <p:sldId id="490" r:id="rId24"/>
    <p:sldId id="450" r:id="rId25"/>
    <p:sldId id="451" r:id="rId26"/>
    <p:sldId id="492" r:id="rId27"/>
    <p:sldId id="496" r:id="rId28"/>
    <p:sldId id="493" r:id="rId29"/>
    <p:sldId id="455" r:id="rId30"/>
    <p:sldId id="456" r:id="rId31"/>
    <p:sldId id="494" r:id="rId32"/>
    <p:sldId id="495" r:id="rId33"/>
    <p:sldId id="46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6" d="100"/>
          <a:sy n="6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B00F609-B51C-4D6C-B521-0F935CFE099A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552525A-55DD-460D-BADB-792A0EDC4622}" type="slidenum">
              <a:rPr lang="zh-TW" altLang="en-US" sz="1300" b="0">
                <a:ea typeface="新細明體" charset="-120"/>
              </a:rPr>
              <a:pPr eaLnBrk="1" hangingPunct="1"/>
              <a:t>33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Weight of an edge</a:t>
            </a:r>
          </a:p>
        </p:txBody>
      </p:sp>
    </p:spTree>
    <p:extLst>
      <p:ext uri="{BB962C8B-B14F-4D97-AF65-F5344CB8AC3E}">
        <p14:creationId xmlns:p14="http://schemas.microsoft.com/office/powerpoint/2010/main" val="421137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8758C48-ED20-413B-A9CB-4A4200E9E8EE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3E5AF38-9D92-4212-B1C9-5E5D1641665C}" type="slidenum">
              <a:rPr lang="zh-TW" altLang="en-US" sz="1300" b="0">
                <a:ea typeface="新細明體" charset="-120"/>
              </a:rPr>
              <a:pPr eaLnBrk="1" hangingPunct="1"/>
              <a:t>2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41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B7807A8-17FC-4072-A456-DDEC7882C4C1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6D1DB54-DF47-4BC3-80D3-E2EEE936BBC7}" type="slidenum">
              <a:rPr lang="zh-TW" altLang="en-US" sz="1300" b="0">
                <a:ea typeface="新細明體" charset="-120"/>
              </a:rPr>
              <a:pPr eaLnBrk="1" hangingPunct="1"/>
              <a:t>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727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6076A9A-389D-4DDB-9B4E-80F84A18E0C8}" type="datetime1">
              <a:rPr lang="zh-TW" altLang="en-US" sz="1300" b="0">
                <a:ea typeface="新細明體" charset="-120"/>
              </a:rPr>
              <a:pPr eaLnBrk="1" hangingPunct="1"/>
              <a:t>2017/3/9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7B84607-0B0B-418C-A5A4-8B54099EDF9E}" type="slidenum">
              <a:rPr lang="zh-TW" altLang="en-US" sz="1300" b="0">
                <a:ea typeface="新細明體" charset="-120"/>
              </a:rPr>
              <a:pPr eaLnBrk="1" hangingPunct="1"/>
              <a:t>12</a:t>
            </a:fld>
            <a:endParaRPr lang="en-US" altLang="zh-TW" sz="1300" b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069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6076A9A-389D-4DDB-9B4E-80F84A18E0C8}" type="datetime1">
              <a:rPr lang="zh-TW" altLang="en-US" sz="1300" b="0">
                <a:ea typeface="新細明體" charset="-120"/>
              </a:rPr>
              <a:pPr eaLnBrk="1" hangingPunct="1"/>
              <a:t>2017/3/9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7B84607-0B0B-418C-A5A4-8B54099EDF9E}" type="slidenum">
              <a:rPr lang="zh-TW" altLang="en-US" sz="1300" b="0">
                <a:ea typeface="新細明體" charset="-120"/>
              </a:rPr>
              <a:pPr eaLnBrk="1" hangingPunct="1"/>
              <a:t>13</a:t>
            </a:fld>
            <a:endParaRPr lang="en-US" altLang="zh-TW" sz="1300" b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24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538D26C-D374-446D-B144-8015311798C3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09C0289-E489-4903-9A3F-4992C042CA57}" type="slidenum">
              <a:rPr lang="zh-TW" altLang="en-US" sz="1300" b="0">
                <a:ea typeface="新細明體" charset="-120"/>
              </a:rPr>
              <a:pPr eaLnBrk="1" hangingPunct="1"/>
              <a:t>19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22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9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Undirected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Property 1 – Total degree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Property 2 – Total number of edges</a:t>
                </a:r>
              </a:p>
              <a:p>
                <a:pPr lvl="1"/>
                <a:r>
                  <a:rPr lang="en-US" altLang="zh-TW" dirty="0"/>
                  <a:t>In an undirected graph with no self-loops and no multiple </a:t>
                </a:r>
                <a:r>
                  <a:rPr lang="en-US" altLang="zh-TW" dirty="0" smtClean="0"/>
                  <a:t>edges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𝑈𝑝𝑝𝑒𝑟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𝐵𝑜𝑢𝑛𝑑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𝐿𝑜𝑤𝑒𝑟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𝐵𝑜𝑢𝑛𝑑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?≤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	number of vertices</a:t>
                </a:r>
              </a:p>
              <a:p>
                <a:pPr lvl="1"/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	degree of vertex </a:t>
                </a:r>
                <a:r>
                  <a:rPr lang="en-US" altLang="zh-TW" dirty="0" smtClean="0"/>
                  <a:t>v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684843" y="4371182"/>
            <a:ext cx="2133600" cy="2209800"/>
            <a:chOff x="5791200" y="3540125"/>
            <a:chExt cx="2133600" cy="2209800"/>
          </a:xfrm>
        </p:grpSpPr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57912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6705600" y="3540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6705600" y="5445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76200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3018" name="AutoShape 9"/>
            <p:cNvCxnSpPr>
              <a:cxnSpLocks noChangeShapeType="1"/>
              <a:stCxn id="43015" idx="5"/>
              <a:endCxn id="43017" idx="1"/>
            </p:cNvCxnSpPr>
            <p:nvPr/>
          </p:nvCxnSpPr>
          <p:spPr bwMode="auto">
            <a:xfrm>
              <a:off x="69659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9" name="AutoShape 10"/>
            <p:cNvCxnSpPr>
              <a:cxnSpLocks noChangeShapeType="1"/>
              <a:stCxn id="43015" idx="3"/>
              <a:endCxn id="43014" idx="7"/>
            </p:cNvCxnSpPr>
            <p:nvPr/>
          </p:nvCxnSpPr>
          <p:spPr bwMode="auto">
            <a:xfrm flipH="1">
              <a:off x="60515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1"/>
            <p:cNvCxnSpPr>
              <a:cxnSpLocks noChangeShapeType="1"/>
              <a:stCxn id="43016" idx="1"/>
              <a:endCxn id="43014" idx="5"/>
            </p:cNvCxnSpPr>
            <p:nvPr/>
          </p:nvCxnSpPr>
          <p:spPr bwMode="auto">
            <a:xfrm flipH="1" flipV="1">
              <a:off x="60515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43017" idx="3"/>
              <a:endCxn id="43016" idx="7"/>
            </p:cNvCxnSpPr>
            <p:nvPr/>
          </p:nvCxnSpPr>
          <p:spPr bwMode="auto">
            <a:xfrm flipH="1">
              <a:off x="69659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43017" idx="2"/>
              <a:endCxn id="43014" idx="6"/>
            </p:cNvCxnSpPr>
            <p:nvPr/>
          </p:nvCxnSpPr>
          <p:spPr bwMode="auto">
            <a:xfrm flipH="1">
              <a:off x="6105525" y="4606925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43016" idx="0"/>
              <a:endCxn id="43015" idx="4"/>
            </p:cNvCxnSpPr>
            <p:nvPr/>
          </p:nvCxnSpPr>
          <p:spPr bwMode="auto">
            <a:xfrm flipV="1">
              <a:off x="6858000" y="3854450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456486" y="5846763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4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blipFill rotWithShape="0">
                <a:blip r:embed="rId5"/>
                <a:stretch>
                  <a:fillRect l="-2353" t="-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Undirected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Property 1 – Total degree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i="1" dirty="0"/>
              </a:p>
              <a:p>
                <a:r>
                  <a:rPr lang="en-US" altLang="zh-TW" dirty="0"/>
                  <a:t>Property 2 – Total number of edges</a:t>
                </a:r>
              </a:p>
              <a:p>
                <a:pPr lvl="1"/>
                <a:r>
                  <a:rPr lang="en-US" altLang="zh-TW" dirty="0"/>
                  <a:t>In an undirected graph with no self-loops and no multiple </a:t>
                </a:r>
                <a:r>
                  <a:rPr lang="en-US" altLang="zh-TW" dirty="0" smtClean="0"/>
                  <a:t>edges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Proof: Each vertex can have degree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2238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	number of vertices</a:t>
                </a:r>
              </a:p>
              <a:p>
                <a:pPr lvl="1"/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	degree of vertex </a:t>
                </a:r>
                <a:r>
                  <a:rPr lang="en-US" altLang="zh-TW" dirty="0" smtClean="0"/>
                  <a:t>v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87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684843" y="4371182"/>
            <a:ext cx="2133600" cy="2209800"/>
            <a:chOff x="5791200" y="3540125"/>
            <a:chExt cx="2133600" cy="2209800"/>
          </a:xfrm>
        </p:grpSpPr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57912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6705600" y="3540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6705600" y="5445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76200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3018" name="AutoShape 9"/>
            <p:cNvCxnSpPr>
              <a:cxnSpLocks noChangeShapeType="1"/>
              <a:stCxn id="43015" idx="5"/>
              <a:endCxn id="43017" idx="1"/>
            </p:cNvCxnSpPr>
            <p:nvPr/>
          </p:nvCxnSpPr>
          <p:spPr bwMode="auto">
            <a:xfrm>
              <a:off x="69659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9" name="AutoShape 10"/>
            <p:cNvCxnSpPr>
              <a:cxnSpLocks noChangeShapeType="1"/>
              <a:stCxn id="43015" idx="3"/>
              <a:endCxn id="43014" idx="7"/>
            </p:cNvCxnSpPr>
            <p:nvPr/>
          </p:nvCxnSpPr>
          <p:spPr bwMode="auto">
            <a:xfrm flipH="1">
              <a:off x="60515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1"/>
            <p:cNvCxnSpPr>
              <a:cxnSpLocks noChangeShapeType="1"/>
              <a:stCxn id="43016" idx="1"/>
              <a:endCxn id="43014" idx="5"/>
            </p:cNvCxnSpPr>
            <p:nvPr/>
          </p:nvCxnSpPr>
          <p:spPr bwMode="auto">
            <a:xfrm flipH="1" flipV="1">
              <a:off x="60515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43017" idx="3"/>
              <a:endCxn id="43016" idx="7"/>
            </p:cNvCxnSpPr>
            <p:nvPr/>
          </p:nvCxnSpPr>
          <p:spPr bwMode="auto">
            <a:xfrm flipH="1">
              <a:off x="69659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43017" idx="2"/>
              <a:endCxn id="43014" idx="6"/>
            </p:cNvCxnSpPr>
            <p:nvPr/>
          </p:nvCxnSpPr>
          <p:spPr bwMode="auto">
            <a:xfrm flipH="1">
              <a:off x="6105525" y="4606925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43016" idx="0"/>
              <a:endCxn id="43015" idx="4"/>
            </p:cNvCxnSpPr>
            <p:nvPr/>
          </p:nvCxnSpPr>
          <p:spPr bwMode="auto">
            <a:xfrm flipV="1">
              <a:off x="6858000" y="3854450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024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=4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=6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=3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3024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blipFill rotWithShape="0">
                <a:blip r:embed="rId5"/>
                <a:stretch>
                  <a:fillRect l="-2353" t="-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456486" y="5846763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20276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Property 1 – Total in-degree and out-degree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)=?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 – Total number of edges</a:t>
                </a:r>
              </a:p>
              <a:p>
                <a:pPr lvl="1"/>
                <a:r>
                  <a:rPr lang="en-US" altLang="zh-TW" dirty="0" smtClean="0"/>
                  <a:t>In an directed graph with no self-loops and no multiple edges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𝑈𝑝𝑝𝑒𝑟𝐵𝑜𝑢𝑛𝑑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𝐿𝑜𝑤𝑒𝑟𝐵𝑜𝑢𝑛𝑑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?≤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	number of vertices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	degree of vertex v</a:t>
                </a:r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2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5072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blipFill rotWithShape="0">
                <a:blip r:embed="rId5"/>
                <a:stretch>
                  <a:fillRect l="-2400" t="-2765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67400" y="4419600"/>
            <a:ext cx="2133600" cy="2209800"/>
            <a:chOff x="5978525" y="3429000"/>
            <a:chExt cx="2133600" cy="2209800"/>
          </a:xfrm>
        </p:grpSpPr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59785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6892925" y="3429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6892925" y="5334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78073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5066" name="AutoShape 9"/>
            <p:cNvCxnSpPr>
              <a:cxnSpLocks noChangeShapeType="1"/>
            </p:cNvCxnSpPr>
            <p:nvPr/>
          </p:nvCxnSpPr>
          <p:spPr bwMode="auto">
            <a:xfrm>
              <a:off x="7153275" y="367823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7" name="AutoShape 10"/>
            <p:cNvCxnSpPr>
              <a:cxnSpLocks noChangeShapeType="1"/>
              <a:stCxn id="45063" idx="3"/>
              <a:endCxn id="45062" idx="7"/>
            </p:cNvCxnSpPr>
            <p:nvPr/>
          </p:nvCxnSpPr>
          <p:spPr bwMode="auto">
            <a:xfrm flipH="1">
              <a:off x="6238875" y="3698875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1"/>
            <p:cNvCxnSpPr>
              <a:cxnSpLocks noChangeShapeType="1"/>
            </p:cNvCxnSpPr>
            <p:nvPr/>
          </p:nvCxnSpPr>
          <p:spPr bwMode="auto">
            <a:xfrm flipH="1" flipV="1">
              <a:off x="6238875" y="454183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2"/>
            <p:cNvCxnSpPr>
              <a:cxnSpLocks noChangeShapeType="1"/>
              <a:stCxn id="45065" idx="3"/>
              <a:endCxn id="45064" idx="7"/>
            </p:cNvCxnSpPr>
            <p:nvPr/>
          </p:nvCxnSpPr>
          <p:spPr bwMode="auto">
            <a:xfrm flipH="1">
              <a:off x="7153275" y="4613275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3"/>
            <p:cNvCxnSpPr>
              <a:cxnSpLocks noChangeShapeType="1"/>
            </p:cNvCxnSpPr>
            <p:nvPr/>
          </p:nvCxnSpPr>
          <p:spPr bwMode="auto">
            <a:xfrm flipH="1">
              <a:off x="6292850" y="4541838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1" name="AutoShape 14"/>
            <p:cNvCxnSpPr>
              <a:cxnSpLocks noChangeShapeType="1"/>
            </p:cNvCxnSpPr>
            <p:nvPr/>
          </p:nvCxnSpPr>
          <p:spPr bwMode="auto">
            <a:xfrm flipV="1">
              <a:off x="7075488" y="374332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3" name="AutoShape 16"/>
            <p:cNvCxnSpPr>
              <a:cxnSpLocks noChangeShapeType="1"/>
            </p:cNvCxnSpPr>
            <p:nvPr/>
          </p:nvCxnSpPr>
          <p:spPr bwMode="auto">
            <a:xfrm flipV="1">
              <a:off x="7004050" y="374967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AutoShape 17"/>
            <p:cNvCxnSpPr>
              <a:cxnSpLocks noChangeShapeType="1"/>
              <a:endCxn id="45065" idx="0"/>
            </p:cNvCxnSpPr>
            <p:nvPr/>
          </p:nvCxnSpPr>
          <p:spPr bwMode="auto">
            <a:xfrm>
              <a:off x="7219951" y="3605213"/>
              <a:ext cx="739775" cy="7286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AutoShape 18"/>
            <p:cNvCxnSpPr>
              <a:cxnSpLocks noChangeShapeType="1"/>
            </p:cNvCxnSpPr>
            <p:nvPr/>
          </p:nvCxnSpPr>
          <p:spPr bwMode="auto">
            <a:xfrm flipH="1">
              <a:off x="7219950" y="46863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AutoShape 19"/>
            <p:cNvCxnSpPr>
              <a:cxnSpLocks noChangeShapeType="1"/>
            </p:cNvCxnSpPr>
            <p:nvPr/>
          </p:nvCxnSpPr>
          <p:spPr bwMode="auto">
            <a:xfrm flipH="1">
              <a:off x="6283325" y="4470400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20"/>
            <p:cNvCxnSpPr>
              <a:cxnSpLocks noChangeShapeType="1"/>
            </p:cNvCxnSpPr>
            <p:nvPr/>
          </p:nvCxnSpPr>
          <p:spPr bwMode="auto">
            <a:xfrm flipH="1">
              <a:off x="6161088" y="364648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21"/>
            <p:cNvCxnSpPr>
              <a:cxnSpLocks noChangeShapeType="1"/>
            </p:cNvCxnSpPr>
            <p:nvPr/>
          </p:nvCxnSpPr>
          <p:spPr bwMode="auto">
            <a:xfrm flipH="1" flipV="1">
              <a:off x="6232525" y="464978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8112125" y="5800725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15528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Property 1 – Total in-degree and out-degree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 – Total number of edges</a:t>
                </a:r>
              </a:p>
              <a:p>
                <a:pPr lvl="1"/>
                <a:r>
                  <a:rPr lang="en-US" altLang="zh-TW" dirty="0" smtClean="0"/>
                  <a:t>In an directed graph with no self-loops and no multiple edges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	number of vertices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	degree of vertex v</a:t>
                </a:r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2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=4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=12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=6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5072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blipFill rotWithShape="0">
                <a:blip r:embed="rId5"/>
                <a:stretch>
                  <a:fillRect l="-2400" t="-2765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67400" y="4419600"/>
            <a:ext cx="2133600" cy="2209800"/>
            <a:chOff x="5978525" y="3429000"/>
            <a:chExt cx="2133600" cy="2209800"/>
          </a:xfrm>
        </p:grpSpPr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59785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6892925" y="3429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6892925" y="5334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78073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5066" name="AutoShape 9"/>
            <p:cNvCxnSpPr>
              <a:cxnSpLocks noChangeShapeType="1"/>
            </p:cNvCxnSpPr>
            <p:nvPr/>
          </p:nvCxnSpPr>
          <p:spPr bwMode="auto">
            <a:xfrm>
              <a:off x="7153275" y="367823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7" name="AutoShape 10"/>
            <p:cNvCxnSpPr>
              <a:cxnSpLocks noChangeShapeType="1"/>
              <a:stCxn id="45063" idx="3"/>
              <a:endCxn id="45062" idx="7"/>
            </p:cNvCxnSpPr>
            <p:nvPr/>
          </p:nvCxnSpPr>
          <p:spPr bwMode="auto">
            <a:xfrm flipH="1">
              <a:off x="6238875" y="3698875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1"/>
            <p:cNvCxnSpPr>
              <a:cxnSpLocks noChangeShapeType="1"/>
            </p:cNvCxnSpPr>
            <p:nvPr/>
          </p:nvCxnSpPr>
          <p:spPr bwMode="auto">
            <a:xfrm flipH="1" flipV="1">
              <a:off x="6238875" y="454183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2"/>
            <p:cNvCxnSpPr>
              <a:cxnSpLocks noChangeShapeType="1"/>
              <a:stCxn id="45065" idx="3"/>
              <a:endCxn id="45064" idx="7"/>
            </p:cNvCxnSpPr>
            <p:nvPr/>
          </p:nvCxnSpPr>
          <p:spPr bwMode="auto">
            <a:xfrm flipH="1">
              <a:off x="7153275" y="4613275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3"/>
            <p:cNvCxnSpPr>
              <a:cxnSpLocks noChangeShapeType="1"/>
            </p:cNvCxnSpPr>
            <p:nvPr/>
          </p:nvCxnSpPr>
          <p:spPr bwMode="auto">
            <a:xfrm flipH="1">
              <a:off x="6292850" y="4541838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1" name="AutoShape 14"/>
            <p:cNvCxnSpPr>
              <a:cxnSpLocks noChangeShapeType="1"/>
            </p:cNvCxnSpPr>
            <p:nvPr/>
          </p:nvCxnSpPr>
          <p:spPr bwMode="auto">
            <a:xfrm flipV="1">
              <a:off x="7075488" y="374332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3" name="AutoShape 16"/>
            <p:cNvCxnSpPr>
              <a:cxnSpLocks noChangeShapeType="1"/>
            </p:cNvCxnSpPr>
            <p:nvPr/>
          </p:nvCxnSpPr>
          <p:spPr bwMode="auto">
            <a:xfrm flipV="1">
              <a:off x="7004050" y="374967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AutoShape 17"/>
            <p:cNvCxnSpPr>
              <a:cxnSpLocks noChangeShapeType="1"/>
              <a:endCxn id="45065" idx="0"/>
            </p:cNvCxnSpPr>
            <p:nvPr/>
          </p:nvCxnSpPr>
          <p:spPr bwMode="auto">
            <a:xfrm>
              <a:off x="7219951" y="3605213"/>
              <a:ext cx="739775" cy="7286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AutoShape 18"/>
            <p:cNvCxnSpPr>
              <a:cxnSpLocks noChangeShapeType="1"/>
            </p:cNvCxnSpPr>
            <p:nvPr/>
          </p:nvCxnSpPr>
          <p:spPr bwMode="auto">
            <a:xfrm flipH="1">
              <a:off x="7219950" y="46863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AutoShape 19"/>
            <p:cNvCxnSpPr>
              <a:cxnSpLocks noChangeShapeType="1"/>
            </p:cNvCxnSpPr>
            <p:nvPr/>
          </p:nvCxnSpPr>
          <p:spPr bwMode="auto">
            <a:xfrm flipH="1">
              <a:off x="6283325" y="4470400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20"/>
            <p:cNvCxnSpPr>
              <a:cxnSpLocks noChangeShapeType="1"/>
            </p:cNvCxnSpPr>
            <p:nvPr/>
          </p:nvCxnSpPr>
          <p:spPr bwMode="auto">
            <a:xfrm flipH="1">
              <a:off x="6161088" y="364648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21"/>
            <p:cNvCxnSpPr>
              <a:cxnSpLocks noChangeShapeType="1"/>
            </p:cNvCxnSpPr>
            <p:nvPr/>
          </p:nvCxnSpPr>
          <p:spPr bwMode="auto">
            <a:xfrm flipH="1" flipV="1">
              <a:off x="6232525" y="464978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8112125" y="5800725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41964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3" y="2249487"/>
                <a:ext cx="5424488" cy="444068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Given two vertices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, we say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reaches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, and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reachable</a:t>
                </a:r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if there exists a path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. In an undirected graph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reachability</a:t>
                </a:r>
                <a:r>
                  <a:rPr lang="en-US" altLang="zh-TW" dirty="0" smtClean="0"/>
                  <a:t> is symmetric</a:t>
                </a:r>
              </a:p>
              <a:p>
                <a:r>
                  <a:rPr lang="en-US" altLang="zh-TW" dirty="0" smtClean="0"/>
                  <a:t>A graph is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connected</a:t>
                </a:r>
                <a:r>
                  <a:rPr lang="en-US" altLang="zh-TW" dirty="0" smtClean="0"/>
                  <a:t> if there is a path between every pair of vertices</a:t>
                </a:r>
              </a:p>
              <a:p>
                <a:r>
                  <a:rPr lang="en-US" altLang="zh-TW" dirty="0" smtClean="0"/>
                  <a:t>A digraph is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strongly connected </a:t>
                </a:r>
                <a:r>
                  <a:rPr lang="en-US" altLang="zh-TW" dirty="0" smtClean="0"/>
                  <a:t>if there every pair of vertices is reachable</a:t>
                </a:r>
              </a:p>
            </p:txBody>
          </p:sp>
        </mc:Choice>
        <mc:Fallback xmlns="">
          <p:sp>
            <p:nvSpPr>
              <p:cNvPr id="491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7"/>
                <a:ext cx="5424488" cy="4440680"/>
              </a:xfrm>
              <a:blipFill rotWithShape="0">
                <a:blip r:embed="rId2"/>
                <a:stretch>
                  <a:fillRect l="-2247" t="-1786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48475" y="1219200"/>
            <a:ext cx="3081338" cy="2536687"/>
            <a:chOff x="6848475" y="1219200"/>
            <a:chExt cx="3081338" cy="2536687"/>
          </a:xfrm>
        </p:grpSpPr>
        <p:grpSp>
          <p:nvGrpSpPr>
            <p:cNvPr id="49157" name="Group 4"/>
            <p:cNvGrpSpPr>
              <a:grpSpLocks noChangeAspect="1"/>
            </p:cNvGrpSpPr>
            <p:nvPr/>
          </p:nvGrpSpPr>
          <p:grpSpPr bwMode="auto">
            <a:xfrm>
              <a:off x="6848475" y="1219200"/>
              <a:ext cx="3081338" cy="1830388"/>
              <a:chOff x="2855" y="994"/>
              <a:chExt cx="2425" cy="1440"/>
            </a:xfrm>
          </p:grpSpPr>
          <p:sp>
            <p:nvSpPr>
              <p:cNvPr id="49170" name="Oval 5"/>
              <p:cNvSpPr>
                <a:spLocks noChangeAspect="1" noChangeArrowheads="1"/>
              </p:cNvSpPr>
              <p:nvPr/>
            </p:nvSpPr>
            <p:spPr bwMode="auto">
              <a:xfrm>
                <a:off x="4007" y="157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171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𝑢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49171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3"/>
                    <a:stretch>
                      <a:fillRect r="-6349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172" name="Oval 7"/>
              <p:cNvSpPr>
                <a:spLocks noChangeAspect="1" noChangeArrowheads="1"/>
              </p:cNvSpPr>
              <p:nvPr/>
            </p:nvSpPr>
            <p:spPr bwMode="auto">
              <a:xfrm>
                <a:off x="3431" y="99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9173" name="Oval 8"/>
              <p:cNvSpPr>
                <a:spLocks noChangeAspect="1" noChangeArrowheads="1"/>
              </p:cNvSpPr>
              <p:nvPr/>
            </p:nvSpPr>
            <p:spPr bwMode="auto">
              <a:xfrm>
                <a:off x="3431" y="214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9174" name="AutoShape 9"/>
              <p:cNvCxnSpPr>
                <a:cxnSpLocks noChangeAspect="1" noChangeShapeType="1"/>
                <a:stCxn id="49172" idx="3"/>
                <a:endCxn id="49171" idx="7"/>
              </p:cNvCxnSpPr>
              <p:nvPr/>
            </p:nvCxnSpPr>
            <p:spPr bwMode="auto">
              <a:xfrm flipH="1">
                <a:off x="3100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5" name="AutoShape 10"/>
              <p:cNvCxnSpPr>
                <a:cxnSpLocks noChangeAspect="1" noChangeShapeType="1"/>
                <a:stCxn id="49173" idx="1"/>
                <a:endCxn id="49171" idx="5"/>
              </p:cNvCxnSpPr>
              <p:nvPr/>
            </p:nvCxnSpPr>
            <p:spPr bwMode="auto">
              <a:xfrm flipH="1" flipV="1">
                <a:off x="3100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6" name="AutoShape 11"/>
              <p:cNvCxnSpPr>
                <a:cxnSpLocks noChangeAspect="1" noChangeShapeType="1"/>
                <a:stCxn id="49173" idx="7"/>
                <a:endCxn id="49170" idx="3"/>
              </p:cNvCxnSpPr>
              <p:nvPr/>
            </p:nvCxnSpPr>
            <p:spPr bwMode="auto">
              <a:xfrm flipV="1">
                <a:off x="3676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7" name="AutoShape 12"/>
              <p:cNvCxnSpPr>
                <a:cxnSpLocks noChangeAspect="1" noChangeShapeType="1"/>
                <a:stCxn id="49172" idx="5"/>
                <a:endCxn id="49170" idx="1"/>
              </p:cNvCxnSpPr>
              <p:nvPr/>
            </p:nvCxnSpPr>
            <p:spPr bwMode="auto">
              <a:xfrm>
                <a:off x="3676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78" name="AutoShape 13"/>
              <p:cNvCxnSpPr>
                <a:cxnSpLocks noChangeAspect="1" noChangeShapeType="1"/>
                <a:stCxn id="49172" idx="4"/>
                <a:endCxn id="49173" idx="0"/>
              </p:cNvCxnSpPr>
              <p:nvPr/>
            </p:nvCxnSpPr>
            <p:spPr bwMode="auto">
              <a:xfrm>
                <a:off x="3574" y="1287"/>
                <a:ext cx="0" cy="85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179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𝑣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49179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4"/>
                    <a:stretch>
                      <a:fillRect r="-3175" b="-1587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180" name="AutoShape 15"/>
              <p:cNvCxnSpPr>
                <a:cxnSpLocks noChangeAspect="1" noChangeShapeType="1"/>
                <a:stCxn id="49170" idx="6"/>
                <a:endCxn id="49179" idx="2"/>
              </p:cNvCxnSpPr>
              <p:nvPr/>
            </p:nvCxnSpPr>
            <p:spPr bwMode="auto">
              <a:xfrm>
                <a:off x="4300" y="1713"/>
                <a:ext cx="68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15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959600" y="3048001"/>
                  <a:ext cx="2857500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zh-TW" b="0" dirty="0" smtClean="0">
                      <a:ea typeface="新細明體" charset="-120"/>
                    </a:rPr>
                    <a:t>Connected graph</a:t>
                  </a:r>
                </a:p>
                <a:p>
                  <a:pPr algn="ctr" eaLnBrk="1" hangingPunct="1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𝑢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𝑣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are reachable</a:t>
                  </a:r>
                  <a:endParaRPr lang="en-US" altLang="zh-TW" b="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915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59600" y="3048001"/>
                  <a:ext cx="2857500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310" b="-146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6094412" y="4007450"/>
            <a:ext cx="4802640" cy="2576656"/>
            <a:chOff x="6117919" y="1219200"/>
            <a:chExt cx="4802640" cy="2576656"/>
          </a:xfrm>
        </p:grpSpPr>
        <p:grpSp>
          <p:nvGrpSpPr>
            <p:cNvPr id="56" name="Group 4"/>
            <p:cNvGrpSpPr>
              <a:grpSpLocks noChangeAspect="1"/>
            </p:cNvGrpSpPr>
            <p:nvPr/>
          </p:nvGrpSpPr>
          <p:grpSpPr bwMode="auto">
            <a:xfrm>
              <a:off x="6848475" y="1219200"/>
              <a:ext cx="3081338" cy="1830388"/>
              <a:chOff x="2855" y="994"/>
              <a:chExt cx="2425" cy="1440"/>
            </a:xfrm>
          </p:grpSpPr>
          <p:sp>
            <p:nvSpPr>
              <p:cNvPr id="58" name="Oval 5"/>
              <p:cNvSpPr>
                <a:spLocks noChangeAspect="1" noChangeArrowheads="1"/>
              </p:cNvSpPr>
              <p:nvPr/>
            </p:nvSpPr>
            <p:spPr bwMode="auto">
              <a:xfrm>
                <a:off x="4007" y="157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𝑢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59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55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 r="-4762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7"/>
              <p:cNvSpPr>
                <a:spLocks noChangeAspect="1" noChangeArrowheads="1"/>
              </p:cNvSpPr>
              <p:nvPr/>
            </p:nvSpPr>
            <p:spPr bwMode="auto">
              <a:xfrm>
                <a:off x="3431" y="994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61" name="Oval 8"/>
              <p:cNvSpPr>
                <a:spLocks noChangeAspect="1" noChangeArrowheads="1"/>
              </p:cNvSpPr>
              <p:nvPr/>
            </p:nvSpPr>
            <p:spPr bwMode="auto">
              <a:xfrm>
                <a:off x="3431" y="214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62" name="AutoShape 9"/>
              <p:cNvCxnSpPr>
                <a:cxnSpLocks noChangeAspect="1" noChangeShapeType="1"/>
                <a:stCxn id="60" idx="3"/>
                <a:endCxn id="59" idx="7"/>
              </p:cNvCxnSpPr>
              <p:nvPr/>
            </p:nvCxnSpPr>
            <p:spPr bwMode="auto">
              <a:xfrm flipH="1">
                <a:off x="3100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AutoShape 10"/>
              <p:cNvCxnSpPr>
                <a:cxnSpLocks noChangeAspect="1" noChangeShapeType="1"/>
                <a:stCxn id="61" idx="1"/>
                <a:endCxn id="59" idx="5"/>
              </p:cNvCxnSpPr>
              <p:nvPr/>
            </p:nvCxnSpPr>
            <p:spPr bwMode="auto">
              <a:xfrm flipH="1" flipV="1">
                <a:off x="3100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11"/>
              <p:cNvCxnSpPr>
                <a:cxnSpLocks noChangeAspect="1" noChangeShapeType="1"/>
                <a:stCxn id="61" idx="7"/>
                <a:endCxn id="58" idx="3"/>
              </p:cNvCxnSpPr>
              <p:nvPr/>
            </p:nvCxnSpPr>
            <p:spPr bwMode="auto">
              <a:xfrm flipV="1">
                <a:off x="3676" y="1821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12"/>
              <p:cNvCxnSpPr>
                <a:cxnSpLocks noChangeAspect="1" noChangeShapeType="1"/>
                <a:stCxn id="60" idx="5"/>
                <a:endCxn id="58" idx="1"/>
              </p:cNvCxnSpPr>
              <p:nvPr/>
            </p:nvCxnSpPr>
            <p:spPr bwMode="auto">
              <a:xfrm>
                <a:off x="3676" y="1245"/>
                <a:ext cx="373" cy="36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13"/>
              <p:cNvCxnSpPr>
                <a:cxnSpLocks noChangeAspect="1" noChangeShapeType="1"/>
                <a:stCxn id="60" idx="4"/>
                <a:endCxn id="61" idx="0"/>
              </p:cNvCxnSpPr>
              <p:nvPr/>
            </p:nvCxnSpPr>
            <p:spPr bwMode="auto">
              <a:xfrm>
                <a:off x="3574" y="1287"/>
                <a:ext cx="0" cy="85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2pPr>
                    <a:lvl3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3pPr>
                    <a:lvl4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4pPr>
                    <a:lvl5pPr eaLnBrk="0" hangingPunct="0"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charset="-128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𝑣</m:t>
                          </m:r>
                        </m:oMath>
                      </m:oMathPara>
                    </a14:m>
                    <a:endParaRPr lang="zh-TW" altLang="en-US" sz="2400" b="0" dirty="0">
                      <a:ea typeface="新細明體" charset="-120"/>
                    </a:endParaRPr>
                  </a:p>
                </p:txBody>
              </p:sp>
            </mc:Choice>
            <mc:Fallback xmlns="">
              <p:sp>
                <p:nvSpPr>
                  <p:cNvPr id="67" name="Oval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2" y="1570"/>
                    <a:ext cx="288" cy="288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r="-3175" b="-1563"/>
                    </a:stretch>
                  </a:blip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AutoShape 15"/>
              <p:cNvCxnSpPr>
                <a:cxnSpLocks noChangeAspect="1" noChangeShapeType="1"/>
                <a:stCxn id="58" idx="6"/>
                <a:endCxn id="67" idx="2"/>
              </p:cNvCxnSpPr>
              <p:nvPr/>
            </p:nvCxnSpPr>
            <p:spPr bwMode="auto">
              <a:xfrm>
                <a:off x="4300" y="1713"/>
                <a:ext cx="68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117919" y="3087970"/>
                  <a:ext cx="4802640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zh-TW" b="0" dirty="0" smtClean="0">
                      <a:ea typeface="新細明體" charset="-120"/>
                    </a:rPr>
                    <a:t>Connected digraph</a:t>
                  </a:r>
                </a:p>
                <a:p>
                  <a:pPr algn="ctr" eaLnBrk="1" hangingPunct="1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𝑢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𝑣</m:t>
                      </m:r>
                    </m:oMath>
                  </a14:m>
                  <a:r>
                    <a:rPr lang="en-US" altLang="zh-TW" b="0" dirty="0" smtClean="0">
                      <a:ea typeface="新細明體" charset="-120"/>
                    </a:rPr>
                    <a:t> are not mutually reachable</a:t>
                  </a:r>
                  <a:endParaRPr lang="en-US" altLang="zh-TW" b="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5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17919" y="3087970"/>
                  <a:ext cx="4802640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5172" b="-146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37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3" y="2249486"/>
                <a:ext cx="5624512" cy="441753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subgraph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TW" dirty="0" smtClean="0"/>
                  <a:t>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graph whose vertices and edges are subsets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respectively</a:t>
                </a:r>
              </a:p>
              <a:p>
                <a:r>
                  <a:rPr lang="en-US" altLang="zh-TW" dirty="0" smtClean="0"/>
                  <a:t>A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spanning subgraph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subgraph that contains all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A </a:t>
                </a:r>
                <a:r>
                  <a:rPr lang="en-US" altLang="zh-TW" b="1" dirty="0">
                    <a:solidFill>
                      <a:schemeClr val="accent1"/>
                    </a:solidFill>
                  </a:rPr>
                  <a:t>connected component </a:t>
                </a:r>
                <a:r>
                  <a:rPr lang="en-US" altLang="zh-TW" dirty="0"/>
                  <a:t>of a graph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/>
                  <a:t> is a maximal connected subgraph of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481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5624512" cy="4417531"/>
              </a:xfrm>
              <a:blipFill rotWithShape="0">
                <a:blip r:embed="rId2"/>
                <a:stretch>
                  <a:fillRect l="-2167" t="-1793" r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31406" y="188018"/>
            <a:ext cx="3081338" cy="2299493"/>
            <a:chOff x="6848476" y="1219201"/>
            <a:chExt cx="3081338" cy="2299493"/>
          </a:xfrm>
        </p:grpSpPr>
        <p:sp>
          <p:nvSpPr>
            <p:cNvPr id="48133" name="Text Box 4"/>
            <p:cNvSpPr txBox="1">
              <a:spLocks noChangeArrowheads="1"/>
            </p:cNvSpPr>
            <p:nvPr/>
          </p:nvSpPr>
          <p:spPr bwMode="auto">
            <a:xfrm>
              <a:off x="6959600" y="3120231"/>
              <a:ext cx="28575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Subgraph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48476" y="1219201"/>
              <a:ext cx="3081338" cy="1830388"/>
              <a:chOff x="6848476" y="1219201"/>
              <a:chExt cx="3081338" cy="1830388"/>
            </a:xfrm>
          </p:grpSpPr>
          <p:sp>
            <p:nvSpPr>
              <p:cNvPr id="48135" name="Oval 6"/>
              <p:cNvSpPr>
                <a:spLocks noChangeAspect="1" noChangeArrowheads="1"/>
              </p:cNvSpPr>
              <p:nvPr/>
            </p:nvSpPr>
            <p:spPr bwMode="auto">
              <a:xfrm>
                <a:off x="8312151" y="1951038"/>
                <a:ext cx="366713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36" name="Oval 7"/>
              <p:cNvSpPr>
                <a:spLocks noChangeAspect="1" noChangeArrowheads="1"/>
              </p:cNvSpPr>
              <p:nvPr/>
            </p:nvSpPr>
            <p:spPr bwMode="auto">
              <a:xfrm>
                <a:off x="6848476" y="1951038"/>
                <a:ext cx="366713" cy="36671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37" name="Oval 8"/>
              <p:cNvSpPr>
                <a:spLocks noChangeAspect="1" noChangeArrowheads="1"/>
              </p:cNvSpPr>
              <p:nvPr/>
            </p:nvSpPr>
            <p:spPr bwMode="auto">
              <a:xfrm>
                <a:off x="7580313" y="1219201"/>
                <a:ext cx="366712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38" name="Oval 9"/>
              <p:cNvSpPr>
                <a:spLocks noChangeAspect="1" noChangeArrowheads="1"/>
              </p:cNvSpPr>
              <p:nvPr/>
            </p:nvSpPr>
            <p:spPr bwMode="auto">
              <a:xfrm>
                <a:off x="7580313" y="2682876"/>
                <a:ext cx="366712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39" name="AutoShape 10"/>
              <p:cNvCxnSpPr>
                <a:cxnSpLocks noChangeAspect="1" noChangeShapeType="1"/>
                <a:stCxn id="48137" idx="3"/>
                <a:endCxn id="48136" idx="7"/>
              </p:cNvCxnSpPr>
              <p:nvPr/>
            </p:nvCxnSpPr>
            <p:spPr bwMode="auto">
              <a:xfrm flipH="1">
                <a:off x="7159626" y="1538289"/>
                <a:ext cx="474663" cy="4587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0" name="AutoShape 11"/>
              <p:cNvCxnSpPr>
                <a:cxnSpLocks noChangeAspect="1" noChangeShapeType="1"/>
                <a:stCxn id="48138" idx="1"/>
                <a:endCxn id="48136" idx="5"/>
              </p:cNvCxnSpPr>
              <p:nvPr/>
            </p:nvCxnSpPr>
            <p:spPr bwMode="auto">
              <a:xfrm flipH="1" flipV="1">
                <a:off x="7159626" y="2270125"/>
                <a:ext cx="474663" cy="4587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1" name="AutoShape 12"/>
              <p:cNvCxnSpPr>
                <a:cxnSpLocks noChangeAspect="1" noChangeShapeType="1"/>
                <a:stCxn id="48138" idx="7"/>
                <a:endCxn id="48135" idx="3"/>
              </p:cNvCxnSpPr>
              <p:nvPr/>
            </p:nvCxnSpPr>
            <p:spPr bwMode="auto">
              <a:xfrm flipV="1">
                <a:off x="7891463" y="2270125"/>
                <a:ext cx="474662" cy="458788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2" name="AutoShape 13"/>
              <p:cNvCxnSpPr>
                <a:cxnSpLocks noChangeAspect="1" noChangeShapeType="1"/>
                <a:stCxn id="48137" idx="5"/>
                <a:endCxn id="48135" idx="1"/>
              </p:cNvCxnSpPr>
              <p:nvPr/>
            </p:nvCxnSpPr>
            <p:spPr bwMode="auto">
              <a:xfrm>
                <a:off x="7891463" y="1538289"/>
                <a:ext cx="474662" cy="45878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3" name="AutoShape 14"/>
              <p:cNvCxnSpPr>
                <a:cxnSpLocks noChangeAspect="1" noChangeShapeType="1"/>
                <a:stCxn id="48137" idx="4"/>
                <a:endCxn id="48138" idx="0"/>
              </p:cNvCxnSpPr>
              <p:nvPr/>
            </p:nvCxnSpPr>
            <p:spPr bwMode="auto">
              <a:xfrm>
                <a:off x="7761288" y="1592264"/>
                <a:ext cx="0" cy="1082675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144" name="Oval 15"/>
              <p:cNvSpPr>
                <a:spLocks noChangeAspect="1" noChangeArrowheads="1"/>
              </p:cNvSpPr>
              <p:nvPr/>
            </p:nvSpPr>
            <p:spPr bwMode="auto">
              <a:xfrm>
                <a:off x="9563101" y="1951038"/>
                <a:ext cx="366713" cy="36671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45" name="AutoShape 16"/>
              <p:cNvCxnSpPr>
                <a:cxnSpLocks noChangeAspect="1" noChangeShapeType="1"/>
                <a:stCxn id="48135" idx="6"/>
                <a:endCxn id="48144" idx="2"/>
              </p:cNvCxnSpPr>
              <p:nvPr/>
            </p:nvCxnSpPr>
            <p:spPr bwMode="auto">
              <a:xfrm>
                <a:off x="8685213" y="2133600"/>
                <a:ext cx="86995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6" name="AutoShape 17"/>
              <p:cNvCxnSpPr>
                <a:cxnSpLocks noChangeAspect="1" noChangeShapeType="1"/>
                <a:stCxn id="48138" idx="6"/>
                <a:endCxn id="48144" idx="3"/>
              </p:cNvCxnSpPr>
              <p:nvPr/>
            </p:nvCxnSpPr>
            <p:spPr bwMode="auto">
              <a:xfrm flipV="1">
                <a:off x="7954964" y="2273300"/>
                <a:ext cx="1660525" cy="5921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7" name="AutoShape 18"/>
              <p:cNvCxnSpPr>
                <a:cxnSpLocks noChangeAspect="1" noChangeShapeType="1"/>
                <a:stCxn id="48144" idx="1"/>
                <a:endCxn id="48137" idx="6"/>
              </p:cNvCxnSpPr>
              <p:nvPr/>
            </p:nvCxnSpPr>
            <p:spPr bwMode="auto">
              <a:xfrm flipH="1" flipV="1">
                <a:off x="7954964" y="1401764"/>
                <a:ext cx="1660525" cy="59213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" name="Group 4"/>
          <p:cNvGrpSpPr/>
          <p:nvPr/>
        </p:nvGrpSpPr>
        <p:grpSpPr>
          <a:xfrm>
            <a:off x="8588768" y="1968040"/>
            <a:ext cx="3644900" cy="2297113"/>
            <a:chOff x="6565900" y="3800476"/>
            <a:chExt cx="3644900" cy="2297113"/>
          </a:xfrm>
        </p:grpSpPr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6565900" y="5699126"/>
              <a:ext cx="36449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Spanning subgraph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846888" y="3800476"/>
              <a:ext cx="3081337" cy="1830388"/>
              <a:chOff x="6846888" y="3800476"/>
              <a:chExt cx="3081337" cy="1830388"/>
            </a:xfrm>
          </p:grpSpPr>
          <p:sp>
            <p:nvSpPr>
              <p:cNvPr id="48148" name="Oval 19"/>
              <p:cNvSpPr>
                <a:spLocks noChangeAspect="1" noChangeArrowheads="1"/>
              </p:cNvSpPr>
              <p:nvPr/>
            </p:nvSpPr>
            <p:spPr bwMode="auto">
              <a:xfrm>
                <a:off x="8310563" y="4532313"/>
                <a:ext cx="366712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49" name="Oval 20"/>
              <p:cNvSpPr>
                <a:spLocks noChangeAspect="1" noChangeArrowheads="1"/>
              </p:cNvSpPr>
              <p:nvPr/>
            </p:nvSpPr>
            <p:spPr bwMode="auto">
              <a:xfrm>
                <a:off x="6846888" y="4532313"/>
                <a:ext cx="366712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50" name="Oval 21"/>
              <p:cNvSpPr>
                <a:spLocks noChangeAspect="1" noChangeArrowheads="1"/>
              </p:cNvSpPr>
              <p:nvPr/>
            </p:nvSpPr>
            <p:spPr bwMode="auto">
              <a:xfrm>
                <a:off x="7578726" y="3800476"/>
                <a:ext cx="366713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8151" name="Oval 22"/>
              <p:cNvSpPr>
                <a:spLocks noChangeAspect="1" noChangeArrowheads="1"/>
              </p:cNvSpPr>
              <p:nvPr/>
            </p:nvSpPr>
            <p:spPr bwMode="auto">
              <a:xfrm>
                <a:off x="7578726" y="5264151"/>
                <a:ext cx="366713" cy="36671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52" name="AutoShape 23"/>
              <p:cNvCxnSpPr>
                <a:cxnSpLocks noChangeAspect="1" noChangeShapeType="1"/>
                <a:stCxn id="48150" idx="3"/>
                <a:endCxn id="48149" idx="7"/>
              </p:cNvCxnSpPr>
              <p:nvPr/>
            </p:nvCxnSpPr>
            <p:spPr bwMode="auto">
              <a:xfrm flipH="1">
                <a:off x="7158038" y="4119564"/>
                <a:ext cx="474662" cy="45878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3" name="AutoShape 24"/>
              <p:cNvCxnSpPr>
                <a:cxnSpLocks noChangeAspect="1" noChangeShapeType="1"/>
                <a:stCxn id="48151" idx="1"/>
                <a:endCxn id="48149" idx="5"/>
              </p:cNvCxnSpPr>
              <p:nvPr/>
            </p:nvCxnSpPr>
            <p:spPr bwMode="auto">
              <a:xfrm flipH="1" flipV="1">
                <a:off x="7158038" y="4851400"/>
                <a:ext cx="474662" cy="4587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4" name="AutoShape 25"/>
              <p:cNvCxnSpPr>
                <a:cxnSpLocks noChangeAspect="1" noChangeShapeType="1"/>
                <a:stCxn id="48151" idx="7"/>
                <a:endCxn id="48148" idx="3"/>
              </p:cNvCxnSpPr>
              <p:nvPr/>
            </p:nvCxnSpPr>
            <p:spPr bwMode="auto">
              <a:xfrm flipV="1">
                <a:off x="7889876" y="4851400"/>
                <a:ext cx="474663" cy="458788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5" name="AutoShape 26"/>
              <p:cNvCxnSpPr>
                <a:cxnSpLocks noChangeAspect="1" noChangeShapeType="1"/>
                <a:stCxn id="48150" idx="5"/>
                <a:endCxn id="48148" idx="1"/>
              </p:cNvCxnSpPr>
              <p:nvPr/>
            </p:nvCxnSpPr>
            <p:spPr bwMode="auto">
              <a:xfrm>
                <a:off x="7889876" y="4119564"/>
                <a:ext cx="474663" cy="45878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6" name="AutoShape 27"/>
              <p:cNvCxnSpPr>
                <a:cxnSpLocks noChangeAspect="1" noChangeShapeType="1"/>
                <a:stCxn id="48150" idx="4"/>
                <a:endCxn id="48151" idx="0"/>
              </p:cNvCxnSpPr>
              <p:nvPr/>
            </p:nvCxnSpPr>
            <p:spPr bwMode="auto">
              <a:xfrm>
                <a:off x="7759700" y="4173539"/>
                <a:ext cx="0" cy="1082675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157" name="Oval 28"/>
              <p:cNvSpPr>
                <a:spLocks noChangeAspect="1" noChangeArrowheads="1"/>
              </p:cNvSpPr>
              <p:nvPr/>
            </p:nvSpPr>
            <p:spPr bwMode="auto">
              <a:xfrm>
                <a:off x="9561513" y="4532313"/>
                <a:ext cx="366712" cy="36671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8158" name="AutoShape 29"/>
              <p:cNvCxnSpPr>
                <a:cxnSpLocks noChangeAspect="1" noChangeShapeType="1"/>
                <a:stCxn id="48148" idx="6"/>
                <a:endCxn id="48157" idx="2"/>
              </p:cNvCxnSpPr>
              <p:nvPr/>
            </p:nvCxnSpPr>
            <p:spPr bwMode="auto">
              <a:xfrm>
                <a:off x="8683625" y="4714875"/>
                <a:ext cx="869950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9" name="AutoShape 30"/>
              <p:cNvCxnSpPr>
                <a:cxnSpLocks noChangeAspect="1" noChangeShapeType="1"/>
                <a:stCxn id="48151" idx="6"/>
                <a:endCxn id="48157" idx="3"/>
              </p:cNvCxnSpPr>
              <p:nvPr/>
            </p:nvCxnSpPr>
            <p:spPr bwMode="auto">
              <a:xfrm flipV="1">
                <a:off x="7953376" y="4854575"/>
                <a:ext cx="1660525" cy="5921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60" name="AutoShape 31"/>
              <p:cNvCxnSpPr>
                <a:cxnSpLocks noChangeAspect="1" noChangeShapeType="1"/>
                <a:stCxn id="48157" idx="1"/>
                <a:endCxn id="48150" idx="6"/>
              </p:cNvCxnSpPr>
              <p:nvPr/>
            </p:nvCxnSpPr>
            <p:spPr bwMode="auto">
              <a:xfrm flipH="1" flipV="1">
                <a:off x="7953376" y="3983039"/>
                <a:ext cx="1660525" cy="592137"/>
              </a:xfrm>
              <a:prstGeom prst="straightConnector1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5"/>
          <p:cNvGrpSpPr/>
          <p:nvPr/>
        </p:nvGrpSpPr>
        <p:grpSpPr>
          <a:xfrm>
            <a:off x="6828344" y="4065921"/>
            <a:ext cx="3644900" cy="2535238"/>
            <a:chOff x="7714056" y="4265075"/>
            <a:chExt cx="3644900" cy="2535238"/>
          </a:xfrm>
        </p:grpSpPr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7996631" y="4265075"/>
              <a:ext cx="3081338" cy="1830388"/>
              <a:chOff x="3353" y="2543"/>
              <a:chExt cx="1941" cy="1153"/>
            </a:xfrm>
          </p:grpSpPr>
          <p:sp>
            <p:nvSpPr>
              <p:cNvPr id="37" name="Oval 18"/>
              <p:cNvSpPr>
                <a:spLocks noChangeAspect="1" noChangeArrowheads="1"/>
              </p:cNvSpPr>
              <p:nvPr/>
            </p:nvSpPr>
            <p:spPr bwMode="auto">
              <a:xfrm>
                <a:off x="4275" y="300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38" name="Oval 19"/>
              <p:cNvSpPr>
                <a:spLocks noChangeAspect="1" noChangeArrowheads="1"/>
              </p:cNvSpPr>
              <p:nvPr/>
            </p:nvSpPr>
            <p:spPr bwMode="auto">
              <a:xfrm>
                <a:off x="3353" y="300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39" name="Oval 20"/>
              <p:cNvSpPr>
                <a:spLocks noChangeAspect="1" noChangeArrowheads="1"/>
              </p:cNvSpPr>
              <p:nvPr/>
            </p:nvSpPr>
            <p:spPr bwMode="auto">
              <a:xfrm>
                <a:off x="3814" y="2543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40" name="Oval 21"/>
              <p:cNvSpPr>
                <a:spLocks noChangeAspect="1" noChangeArrowheads="1"/>
              </p:cNvSpPr>
              <p:nvPr/>
            </p:nvSpPr>
            <p:spPr bwMode="auto">
              <a:xfrm>
                <a:off x="3814" y="346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1" name="AutoShape 22"/>
              <p:cNvCxnSpPr>
                <a:cxnSpLocks noChangeAspect="1" noChangeShapeType="1"/>
                <a:stCxn id="39" idx="3"/>
                <a:endCxn id="38" idx="7"/>
              </p:cNvCxnSpPr>
              <p:nvPr/>
            </p:nvCxnSpPr>
            <p:spPr bwMode="auto">
              <a:xfrm flipH="1">
                <a:off x="3549" y="2744"/>
                <a:ext cx="299" cy="28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23"/>
              <p:cNvCxnSpPr>
                <a:cxnSpLocks noChangeAspect="1" noChangeShapeType="1"/>
                <a:stCxn id="40" idx="1"/>
                <a:endCxn id="38" idx="5"/>
              </p:cNvCxnSpPr>
              <p:nvPr/>
            </p:nvCxnSpPr>
            <p:spPr bwMode="auto">
              <a:xfrm flipH="1" flipV="1">
                <a:off x="3549" y="3205"/>
                <a:ext cx="299" cy="28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24"/>
              <p:cNvCxnSpPr>
                <a:cxnSpLocks noChangeAspect="1" noChangeShapeType="1"/>
                <a:stCxn id="39" idx="4"/>
                <a:endCxn id="40" idx="0"/>
              </p:cNvCxnSpPr>
              <p:nvPr/>
            </p:nvCxnSpPr>
            <p:spPr bwMode="auto">
              <a:xfrm>
                <a:off x="3928" y="2778"/>
                <a:ext cx="0" cy="68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Oval 25"/>
              <p:cNvSpPr>
                <a:spLocks noChangeAspect="1" noChangeArrowheads="1"/>
              </p:cNvSpPr>
              <p:nvPr/>
            </p:nvSpPr>
            <p:spPr bwMode="auto">
              <a:xfrm>
                <a:off x="5063" y="300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45" name="AutoShape 26"/>
              <p:cNvCxnSpPr>
                <a:cxnSpLocks noChangeAspect="1" noChangeShapeType="1"/>
                <a:stCxn id="37" idx="6"/>
                <a:endCxn id="44" idx="2"/>
              </p:cNvCxnSpPr>
              <p:nvPr/>
            </p:nvCxnSpPr>
            <p:spPr bwMode="auto">
              <a:xfrm>
                <a:off x="4510" y="3119"/>
                <a:ext cx="54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7714056" y="6095463"/>
              <a:ext cx="36449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Non connected graph with two connected components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9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Trees and Forests</a:t>
            </a:r>
            <a:endParaRPr lang="en-US" altLang="zh-TW" dirty="0" smtClean="0"/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</a:t>
            </a:r>
            <a:r>
              <a:rPr lang="en-US" altLang="zh-TW" b="1" dirty="0">
                <a:solidFill>
                  <a:schemeClr val="accent1"/>
                </a:solidFill>
              </a:rPr>
              <a:t>forest</a:t>
            </a:r>
            <a:r>
              <a:rPr lang="en-US" altLang="zh-TW" dirty="0"/>
              <a:t> is </a:t>
            </a:r>
            <a:r>
              <a:rPr lang="en-US" altLang="zh-TW" dirty="0" smtClean="0"/>
              <a:t>a graph </a:t>
            </a:r>
            <a:r>
              <a:rPr lang="en-US" altLang="zh-TW" dirty="0"/>
              <a:t>without cycles</a:t>
            </a:r>
          </a:p>
          <a:p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chemeClr val="accent1"/>
                </a:solidFill>
              </a:rPr>
              <a:t>(free) tree </a:t>
            </a:r>
            <a:r>
              <a:rPr lang="en-US" altLang="zh-TW" dirty="0" smtClean="0"/>
              <a:t>is connected forest</a:t>
            </a:r>
          </a:p>
          <a:p>
            <a:pPr lvl="1"/>
            <a:r>
              <a:rPr lang="en-US" altLang="zh-TW" dirty="0" smtClean="0"/>
              <a:t>This definition of tree is different from the one of a rooted tree</a:t>
            </a:r>
          </a:p>
          <a:p>
            <a:r>
              <a:rPr lang="en-US" altLang="zh-TW" dirty="0" smtClean="0"/>
              <a:t>The connected components of a forest are trees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6953250" y="3117851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Tree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6565900" y="5699126"/>
            <a:ext cx="36449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Forest</a:t>
            </a:r>
          </a:p>
        </p:txBody>
      </p:sp>
      <p:sp>
        <p:nvSpPr>
          <p:cNvPr id="50183" name="Oval 6"/>
          <p:cNvSpPr>
            <a:spLocks noChangeAspect="1" noChangeArrowheads="1"/>
          </p:cNvSpPr>
          <p:nvPr/>
        </p:nvSpPr>
        <p:spPr bwMode="auto">
          <a:xfrm>
            <a:off x="9093201" y="1951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4" name="Oval 7"/>
          <p:cNvSpPr>
            <a:spLocks noChangeAspect="1" noChangeArrowheads="1"/>
          </p:cNvSpPr>
          <p:nvPr/>
        </p:nvSpPr>
        <p:spPr bwMode="auto">
          <a:xfrm>
            <a:off x="8183563" y="195262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5" name="Oval 8"/>
          <p:cNvSpPr>
            <a:spLocks noChangeAspect="1" noChangeArrowheads="1"/>
          </p:cNvSpPr>
          <p:nvPr/>
        </p:nvSpPr>
        <p:spPr bwMode="auto">
          <a:xfrm>
            <a:off x="7304088" y="194627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6" name="Oval 9"/>
          <p:cNvSpPr>
            <a:spLocks noChangeAspect="1" noChangeArrowheads="1"/>
          </p:cNvSpPr>
          <p:nvPr/>
        </p:nvSpPr>
        <p:spPr bwMode="auto">
          <a:xfrm>
            <a:off x="8188326" y="2682876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cxnSp>
        <p:nvCxnSpPr>
          <p:cNvPr id="50187" name="AutoShape 10"/>
          <p:cNvCxnSpPr>
            <a:cxnSpLocks noChangeAspect="1" noChangeShapeType="1"/>
            <a:stCxn id="50185" idx="6"/>
            <a:endCxn id="50184" idx="2"/>
          </p:cNvCxnSpPr>
          <p:nvPr/>
        </p:nvCxnSpPr>
        <p:spPr bwMode="auto">
          <a:xfrm>
            <a:off x="7678738" y="2128838"/>
            <a:ext cx="49371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AutoShape 11"/>
          <p:cNvCxnSpPr>
            <a:cxnSpLocks noChangeAspect="1" noChangeShapeType="1"/>
            <a:stCxn id="50186" idx="0"/>
            <a:endCxn id="50184" idx="4"/>
          </p:cNvCxnSpPr>
          <p:nvPr/>
        </p:nvCxnSpPr>
        <p:spPr bwMode="auto">
          <a:xfrm flipH="1" flipV="1">
            <a:off x="8366126" y="2327275"/>
            <a:ext cx="4763" cy="344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Oval 12"/>
          <p:cNvSpPr>
            <a:spLocks noChangeAspect="1" noChangeArrowheads="1"/>
          </p:cNvSpPr>
          <p:nvPr/>
        </p:nvSpPr>
        <p:spPr bwMode="auto">
          <a:xfrm>
            <a:off x="9093201" y="2681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cxnSp>
        <p:nvCxnSpPr>
          <p:cNvPr id="50190" name="AutoShape 13"/>
          <p:cNvCxnSpPr>
            <a:cxnSpLocks noChangeAspect="1" noChangeShapeType="1"/>
            <a:stCxn id="50183" idx="2"/>
            <a:endCxn id="50184" idx="6"/>
          </p:cNvCxnSpPr>
          <p:nvPr/>
        </p:nvCxnSpPr>
        <p:spPr bwMode="auto">
          <a:xfrm flipH="1">
            <a:off x="8558214" y="2133600"/>
            <a:ext cx="52387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4"/>
          <p:cNvCxnSpPr>
            <a:cxnSpLocks noChangeAspect="1" noChangeShapeType="1"/>
            <a:stCxn id="50186" idx="6"/>
            <a:endCxn id="50189" idx="2"/>
          </p:cNvCxnSpPr>
          <p:nvPr/>
        </p:nvCxnSpPr>
        <p:spPr bwMode="auto">
          <a:xfrm flipV="1">
            <a:off x="8562976" y="2863850"/>
            <a:ext cx="519113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192" name="Group 15"/>
          <p:cNvGrpSpPr>
            <a:grpSpLocks/>
          </p:cNvGrpSpPr>
          <p:nvPr/>
        </p:nvGrpSpPr>
        <p:grpSpPr bwMode="auto">
          <a:xfrm>
            <a:off x="6553200" y="4368800"/>
            <a:ext cx="3657600" cy="1098550"/>
            <a:chOff x="3168" y="2752"/>
            <a:chExt cx="2304" cy="692"/>
          </a:xfrm>
        </p:grpSpPr>
        <p:sp>
          <p:nvSpPr>
            <p:cNvPr id="50193" name="Oval 16"/>
            <p:cNvSpPr>
              <a:spLocks noChangeAspect="1" noChangeArrowheads="1"/>
            </p:cNvSpPr>
            <p:nvPr/>
          </p:nvSpPr>
          <p:spPr bwMode="auto">
            <a:xfrm>
              <a:off x="3168" y="298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grpSp>
          <p:nvGrpSpPr>
            <p:cNvPr id="50194" name="Group 17"/>
            <p:cNvGrpSpPr>
              <a:grpSpLocks/>
            </p:cNvGrpSpPr>
            <p:nvPr/>
          </p:nvGrpSpPr>
          <p:grpSpPr bwMode="auto">
            <a:xfrm>
              <a:off x="3691" y="2752"/>
              <a:ext cx="685" cy="692"/>
              <a:chOff x="3722" y="2755"/>
              <a:chExt cx="685" cy="692"/>
            </a:xfrm>
          </p:grpSpPr>
          <p:sp>
            <p:nvSpPr>
              <p:cNvPr id="50203" name="Oval 18"/>
              <p:cNvSpPr>
                <a:spLocks noChangeAspect="1" noChangeArrowheads="1"/>
              </p:cNvSpPr>
              <p:nvPr/>
            </p:nvSpPr>
            <p:spPr bwMode="auto">
              <a:xfrm>
                <a:off x="4176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204" name="Oval 19"/>
              <p:cNvSpPr>
                <a:spLocks noChangeAspect="1" noChangeArrowheads="1"/>
              </p:cNvSpPr>
              <p:nvPr/>
            </p:nvSpPr>
            <p:spPr bwMode="auto">
              <a:xfrm>
                <a:off x="3722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205" name="Oval 20"/>
              <p:cNvSpPr>
                <a:spLocks noChangeAspect="1" noChangeArrowheads="1"/>
              </p:cNvSpPr>
              <p:nvPr/>
            </p:nvSpPr>
            <p:spPr bwMode="auto">
              <a:xfrm>
                <a:off x="3725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6" name="AutoShape 21"/>
              <p:cNvCxnSpPr>
                <a:cxnSpLocks noChangeAspect="1" noChangeShapeType="1"/>
                <a:stCxn id="50205" idx="0"/>
                <a:endCxn id="50204" idx="4"/>
              </p:cNvCxnSpPr>
              <p:nvPr/>
            </p:nvCxnSpPr>
            <p:spPr bwMode="auto">
              <a:xfrm flipH="1" flipV="1">
                <a:off x="3837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207" name="Oval 22"/>
              <p:cNvSpPr>
                <a:spLocks noChangeAspect="1" noChangeArrowheads="1"/>
              </p:cNvSpPr>
              <p:nvPr/>
            </p:nvSpPr>
            <p:spPr bwMode="auto">
              <a:xfrm>
                <a:off x="4176" y="321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8" name="AutoShape 23"/>
              <p:cNvCxnSpPr>
                <a:cxnSpLocks noChangeAspect="1" noChangeShapeType="1"/>
                <a:stCxn id="50203" idx="2"/>
                <a:endCxn id="50204" idx="6"/>
              </p:cNvCxnSpPr>
              <p:nvPr/>
            </p:nvCxnSpPr>
            <p:spPr bwMode="auto">
              <a:xfrm flipH="1">
                <a:off x="3958" y="2870"/>
                <a:ext cx="211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9" name="AutoShape 24"/>
              <p:cNvCxnSpPr>
                <a:cxnSpLocks noChangeAspect="1" noChangeShapeType="1"/>
                <a:stCxn id="50205" idx="6"/>
                <a:endCxn id="50207" idx="2"/>
              </p:cNvCxnSpPr>
              <p:nvPr/>
            </p:nvCxnSpPr>
            <p:spPr bwMode="auto">
              <a:xfrm flipV="1">
                <a:off x="3961" y="3330"/>
                <a:ext cx="208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195" name="Group 25"/>
            <p:cNvGrpSpPr>
              <a:grpSpLocks/>
            </p:cNvGrpSpPr>
            <p:nvPr/>
          </p:nvGrpSpPr>
          <p:grpSpPr bwMode="auto">
            <a:xfrm flipH="1">
              <a:off x="4668" y="2752"/>
              <a:ext cx="804" cy="692"/>
              <a:chOff x="4668" y="2755"/>
              <a:chExt cx="804" cy="692"/>
            </a:xfrm>
          </p:grpSpPr>
          <p:sp>
            <p:nvSpPr>
              <p:cNvPr id="50196" name="Oval 26"/>
              <p:cNvSpPr>
                <a:spLocks noChangeAspect="1" noChangeArrowheads="1"/>
              </p:cNvSpPr>
              <p:nvPr/>
            </p:nvSpPr>
            <p:spPr bwMode="auto">
              <a:xfrm>
                <a:off x="5241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7" name="Oval 27"/>
              <p:cNvSpPr>
                <a:spLocks noChangeAspect="1" noChangeArrowheads="1"/>
              </p:cNvSpPr>
              <p:nvPr/>
            </p:nvSpPr>
            <p:spPr bwMode="auto">
              <a:xfrm>
                <a:off x="4668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8" name="Oval 28"/>
              <p:cNvSpPr>
                <a:spLocks noChangeAspect="1" noChangeArrowheads="1"/>
              </p:cNvSpPr>
              <p:nvPr/>
            </p:nvSpPr>
            <p:spPr bwMode="auto">
              <a:xfrm>
                <a:off x="4671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9" name="Oval 29"/>
              <p:cNvSpPr>
                <a:spLocks noChangeAspect="1" noChangeArrowheads="1"/>
              </p:cNvSpPr>
              <p:nvPr/>
            </p:nvSpPr>
            <p:spPr bwMode="auto">
              <a:xfrm>
                <a:off x="4956" y="302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0" name="AutoShape 30"/>
              <p:cNvCxnSpPr>
                <a:cxnSpLocks noChangeAspect="1" noChangeShapeType="1"/>
                <a:stCxn id="50199" idx="1"/>
                <a:endCxn id="50197" idx="5"/>
              </p:cNvCxnSpPr>
              <p:nvPr/>
            </p:nvCxnSpPr>
            <p:spPr bwMode="auto">
              <a:xfrm flipH="1" flipV="1">
                <a:off x="4865" y="2959"/>
                <a:ext cx="124" cy="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1" name="AutoShape 31"/>
              <p:cNvCxnSpPr>
                <a:cxnSpLocks noChangeAspect="1" noChangeShapeType="1"/>
                <a:stCxn id="50198" idx="0"/>
                <a:endCxn id="50197" idx="4"/>
              </p:cNvCxnSpPr>
              <p:nvPr/>
            </p:nvCxnSpPr>
            <p:spPr bwMode="auto">
              <a:xfrm flipH="1" flipV="1">
                <a:off x="4783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2" name="AutoShape 32"/>
              <p:cNvCxnSpPr>
                <a:cxnSpLocks noChangeAspect="1" noChangeShapeType="1"/>
                <a:stCxn id="50196" idx="2"/>
                <a:endCxn id="50197" idx="6"/>
              </p:cNvCxnSpPr>
              <p:nvPr/>
            </p:nvCxnSpPr>
            <p:spPr bwMode="auto">
              <a:xfrm flipH="1">
                <a:off x="4904" y="2870"/>
                <a:ext cx="330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0909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Spanning Trees and Forests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chemeClr val="accent1"/>
                </a:solidFill>
              </a:rPr>
              <a:t>spanning tree </a:t>
            </a:r>
            <a:r>
              <a:rPr lang="en-US" altLang="zh-TW" dirty="0" smtClean="0"/>
              <a:t>of a connected graph is a spanning subgraph that is a tree</a:t>
            </a:r>
          </a:p>
          <a:p>
            <a:r>
              <a:rPr lang="en-US" altLang="zh-TW" dirty="0" smtClean="0"/>
              <a:t>A spanning tree is not unique unless the graph is a tree</a:t>
            </a:r>
          </a:p>
          <a:p>
            <a:r>
              <a:rPr lang="en-US" altLang="zh-TW" dirty="0" smtClean="0"/>
              <a:t>Spanning trees have applications to the design of communication networks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959600" y="3355976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Graph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565900" y="5937251"/>
            <a:ext cx="36449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Spanning tree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48476" y="1457326"/>
            <a:ext cx="3081338" cy="1830388"/>
            <a:chOff x="6848476" y="1457326"/>
            <a:chExt cx="3081338" cy="1830388"/>
          </a:xfrm>
        </p:grpSpPr>
        <p:sp>
          <p:nvSpPr>
            <p:cNvPr id="51207" name="Oval 6"/>
            <p:cNvSpPr>
              <a:spLocks noChangeAspect="1" noChangeArrowheads="1"/>
            </p:cNvSpPr>
            <p:nvPr/>
          </p:nvSpPr>
          <p:spPr bwMode="auto">
            <a:xfrm>
              <a:off x="8312151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08" name="Oval 7"/>
            <p:cNvSpPr>
              <a:spLocks noChangeAspect="1" noChangeArrowheads="1"/>
            </p:cNvSpPr>
            <p:nvPr/>
          </p:nvSpPr>
          <p:spPr bwMode="auto">
            <a:xfrm>
              <a:off x="6848476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09" name="Oval 8"/>
            <p:cNvSpPr>
              <a:spLocks noChangeAspect="1" noChangeArrowheads="1"/>
            </p:cNvSpPr>
            <p:nvPr/>
          </p:nvSpPr>
          <p:spPr bwMode="auto">
            <a:xfrm>
              <a:off x="7580313" y="14573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10" name="Oval 9"/>
            <p:cNvSpPr>
              <a:spLocks noChangeAspect="1" noChangeArrowheads="1"/>
            </p:cNvSpPr>
            <p:nvPr/>
          </p:nvSpPr>
          <p:spPr bwMode="auto">
            <a:xfrm>
              <a:off x="7580313" y="292100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11" name="AutoShape 10"/>
            <p:cNvCxnSpPr>
              <a:cxnSpLocks noChangeAspect="1" noChangeShapeType="1"/>
              <a:stCxn id="51209" idx="3"/>
              <a:endCxn id="51208" idx="7"/>
            </p:cNvCxnSpPr>
            <p:nvPr/>
          </p:nvCxnSpPr>
          <p:spPr bwMode="auto">
            <a:xfrm flipH="1">
              <a:off x="7159626" y="1776414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2" name="AutoShape 11"/>
            <p:cNvCxnSpPr>
              <a:cxnSpLocks noChangeAspect="1" noChangeShapeType="1"/>
              <a:stCxn id="51210" idx="1"/>
              <a:endCxn id="51208" idx="5"/>
            </p:cNvCxnSpPr>
            <p:nvPr/>
          </p:nvCxnSpPr>
          <p:spPr bwMode="auto">
            <a:xfrm flipH="1" flipV="1">
              <a:off x="7159626" y="2508250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3" name="AutoShape 12"/>
            <p:cNvCxnSpPr>
              <a:cxnSpLocks noChangeAspect="1" noChangeShapeType="1"/>
              <a:stCxn id="51210" idx="7"/>
              <a:endCxn id="51207" idx="3"/>
            </p:cNvCxnSpPr>
            <p:nvPr/>
          </p:nvCxnSpPr>
          <p:spPr bwMode="auto">
            <a:xfrm flipV="1">
              <a:off x="7891463" y="2508250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4" name="AutoShape 13"/>
            <p:cNvCxnSpPr>
              <a:cxnSpLocks noChangeAspect="1" noChangeShapeType="1"/>
              <a:stCxn id="51209" idx="5"/>
              <a:endCxn id="51207" idx="1"/>
            </p:cNvCxnSpPr>
            <p:nvPr/>
          </p:nvCxnSpPr>
          <p:spPr bwMode="auto">
            <a:xfrm>
              <a:off x="7891463" y="1776414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5" name="AutoShape 14"/>
            <p:cNvCxnSpPr>
              <a:cxnSpLocks noChangeAspect="1" noChangeShapeType="1"/>
              <a:stCxn id="51209" idx="4"/>
              <a:endCxn id="51210" idx="0"/>
            </p:cNvCxnSpPr>
            <p:nvPr/>
          </p:nvCxnSpPr>
          <p:spPr bwMode="auto">
            <a:xfrm>
              <a:off x="7761288" y="1830389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16" name="Oval 15"/>
            <p:cNvSpPr>
              <a:spLocks noChangeAspect="1" noChangeArrowheads="1"/>
            </p:cNvSpPr>
            <p:nvPr/>
          </p:nvSpPr>
          <p:spPr bwMode="auto">
            <a:xfrm>
              <a:off x="9563101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17" name="AutoShape 16"/>
            <p:cNvCxnSpPr>
              <a:cxnSpLocks noChangeAspect="1" noChangeShapeType="1"/>
              <a:stCxn id="51207" idx="6"/>
              <a:endCxn id="51216" idx="2"/>
            </p:cNvCxnSpPr>
            <p:nvPr/>
          </p:nvCxnSpPr>
          <p:spPr bwMode="auto">
            <a:xfrm>
              <a:off x="8685213" y="2371725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8" name="AutoShape 17"/>
            <p:cNvCxnSpPr>
              <a:cxnSpLocks noChangeAspect="1" noChangeShapeType="1"/>
              <a:stCxn id="51210" idx="6"/>
              <a:endCxn id="51216" idx="3"/>
            </p:cNvCxnSpPr>
            <p:nvPr/>
          </p:nvCxnSpPr>
          <p:spPr bwMode="auto">
            <a:xfrm flipV="1">
              <a:off x="7954964" y="2511425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9" name="AutoShape 18"/>
            <p:cNvCxnSpPr>
              <a:cxnSpLocks noChangeAspect="1" noChangeShapeType="1"/>
              <a:stCxn id="51216" idx="1"/>
              <a:endCxn id="51209" idx="6"/>
            </p:cNvCxnSpPr>
            <p:nvPr/>
          </p:nvCxnSpPr>
          <p:spPr bwMode="auto">
            <a:xfrm flipH="1" flipV="1">
              <a:off x="7954964" y="1639889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846888" y="4038601"/>
            <a:ext cx="3081337" cy="1830388"/>
            <a:chOff x="6846888" y="4038601"/>
            <a:chExt cx="3081337" cy="1830388"/>
          </a:xfrm>
        </p:grpSpPr>
        <p:sp>
          <p:nvSpPr>
            <p:cNvPr id="51220" name="Oval 19"/>
            <p:cNvSpPr>
              <a:spLocks noChangeAspect="1" noChangeArrowheads="1"/>
            </p:cNvSpPr>
            <p:nvPr/>
          </p:nvSpPr>
          <p:spPr bwMode="auto">
            <a:xfrm>
              <a:off x="8310563" y="47704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1" name="Oval 20"/>
            <p:cNvSpPr>
              <a:spLocks noChangeAspect="1" noChangeArrowheads="1"/>
            </p:cNvSpPr>
            <p:nvPr/>
          </p:nvSpPr>
          <p:spPr bwMode="auto">
            <a:xfrm>
              <a:off x="6846888" y="47704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2" name="Oval 21"/>
            <p:cNvSpPr>
              <a:spLocks noChangeAspect="1" noChangeArrowheads="1"/>
            </p:cNvSpPr>
            <p:nvPr/>
          </p:nvSpPr>
          <p:spPr bwMode="auto">
            <a:xfrm>
              <a:off x="7578726" y="403860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3" name="Oval 22"/>
            <p:cNvSpPr>
              <a:spLocks noChangeAspect="1" noChangeArrowheads="1"/>
            </p:cNvSpPr>
            <p:nvPr/>
          </p:nvSpPr>
          <p:spPr bwMode="auto">
            <a:xfrm>
              <a:off x="7578726" y="5502276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24" name="AutoShape 23"/>
            <p:cNvCxnSpPr>
              <a:cxnSpLocks noChangeAspect="1" noChangeShapeType="1"/>
              <a:stCxn id="51222" idx="3"/>
              <a:endCxn id="51221" idx="7"/>
            </p:cNvCxnSpPr>
            <p:nvPr/>
          </p:nvCxnSpPr>
          <p:spPr bwMode="auto">
            <a:xfrm flipH="1">
              <a:off x="7158038" y="4357689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5" name="AutoShape 24"/>
            <p:cNvCxnSpPr>
              <a:cxnSpLocks noChangeAspect="1" noChangeShapeType="1"/>
              <a:stCxn id="51223" idx="1"/>
              <a:endCxn id="51221" idx="5"/>
            </p:cNvCxnSpPr>
            <p:nvPr/>
          </p:nvCxnSpPr>
          <p:spPr bwMode="auto">
            <a:xfrm flipH="1" flipV="1">
              <a:off x="7158038" y="5089525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6" name="AutoShape 25"/>
            <p:cNvCxnSpPr>
              <a:cxnSpLocks noChangeAspect="1" noChangeShapeType="1"/>
              <a:stCxn id="51223" idx="7"/>
              <a:endCxn id="51220" idx="3"/>
            </p:cNvCxnSpPr>
            <p:nvPr/>
          </p:nvCxnSpPr>
          <p:spPr bwMode="auto">
            <a:xfrm flipV="1">
              <a:off x="7889876" y="5089525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7" name="AutoShape 26"/>
            <p:cNvCxnSpPr>
              <a:cxnSpLocks noChangeAspect="1" noChangeShapeType="1"/>
              <a:stCxn id="51222" idx="5"/>
              <a:endCxn id="51220" idx="1"/>
            </p:cNvCxnSpPr>
            <p:nvPr/>
          </p:nvCxnSpPr>
          <p:spPr bwMode="auto">
            <a:xfrm>
              <a:off x="7889876" y="4357689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8" name="AutoShape 27"/>
            <p:cNvCxnSpPr>
              <a:cxnSpLocks noChangeAspect="1" noChangeShapeType="1"/>
              <a:stCxn id="51222" idx="4"/>
              <a:endCxn id="51223" idx="0"/>
            </p:cNvCxnSpPr>
            <p:nvPr/>
          </p:nvCxnSpPr>
          <p:spPr bwMode="auto">
            <a:xfrm>
              <a:off x="7759700" y="4411664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9" name="Oval 28"/>
            <p:cNvSpPr>
              <a:spLocks noChangeAspect="1" noChangeArrowheads="1"/>
            </p:cNvSpPr>
            <p:nvPr/>
          </p:nvSpPr>
          <p:spPr bwMode="auto">
            <a:xfrm>
              <a:off x="9561513" y="47704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30" name="AutoShape 29"/>
            <p:cNvCxnSpPr>
              <a:cxnSpLocks noChangeAspect="1" noChangeShapeType="1"/>
              <a:stCxn id="51220" idx="6"/>
              <a:endCxn id="51229" idx="2"/>
            </p:cNvCxnSpPr>
            <p:nvPr/>
          </p:nvCxnSpPr>
          <p:spPr bwMode="auto">
            <a:xfrm>
              <a:off x="8683625" y="4953000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1" name="AutoShape 30"/>
            <p:cNvCxnSpPr>
              <a:cxnSpLocks noChangeAspect="1" noChangeShapeType="1"/>
              <a:stCxn id="51223" idx="6"/>
              <a:endCxn id="51229" idx="3"/>
            </p:cNvCxnSpPr>
            <p:nvPr/>
          </p:nvCxnSpPr>
          <p:spPr bwMode="auto">
            <a:xfrm flipV="1">
              <a:off x="7953376" y="5092700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2" name="AutoShape 31"/>
            <p:cNvCxnSpPr>
              <a:cxnSpLocks noChangeAspect="1" noChangeShapeType="1"/>
              <a:stCxn id="51229" idx="1"/>
              <a:endCxn id="51222" idx="6"/>
            </p:cNvCxnSpPr>
            <p:nvPr/>
          </p:nvCxnSpPr>
          <p:spPr bwMode="auto">
            <a:xfrm flipH="1" flipV="1">
              <a:off x="7953376" y="4221164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000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Graph ADT</a:t>
            </a:r>
            <a:endParaRPr lang="en-US" altLang="zh-TW" dirty="0" smtClean="0"/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1" y="2249486"/>
            <a:ext cx="3849862" cy="354171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Vertices and edges are lightweight objects and store elements</a:t>
            </a:r>
          </a:p>
          <a:p>
            <a:r>
              <a:rPr lang="en-US" altLang="zh-TW" dirty="0" smtClean="0"/>
              <a:t>Although the ADT is specified from the graph object, we often have similar functions in the Vertex and Edge objects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1272" y="1"/>
            <a:ext cx="636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Exercise on ADT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outgoingEdges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incomingEdges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outDegree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endVertices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𝑚𝑖𝑎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opposite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𝑑𝑓𝑤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5325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625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Rectangle 3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6172200" y="1413603"/>
                <a:ext cx="4875211" cy="3541714"/>
              </a:xfrm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insertVertex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𝑖𝑎h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6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insertEdge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𝑚𝑖𝑎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𝑝𝑣𝑑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 1200)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6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removeVertex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6"/>
                </a:pPr>
                <a:r>
                  <a:rPr lang="en-US" altLang="zh-TW" sz="1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  <a:ea typeface="新細明體" charset="-120"/>
                      </a:rPr>
                      <m:t>r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emoveEdge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𝑜𝑟𝑑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53252" name="Rectangle 3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413603"/>
                <a:ext cx="4875211" cy="3541714"/>
              </a:xfrm>
              <a:blipFill rotWithShape="0">
                <a:blip r:embed="rId4"/>
                <a:stretch>
                  <a:fillRect l="-1627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1" y="4284663"/>
            <a:ext cx="7489825" cy="2384425"/>
            <a:chOff x="2286001" y="4284663"/>
            <a:chExt cx="7489825" cy="2384425"/>
          </a:xfrm>
        </p:grpSpPr>
        <p:sp>
          <p:nvSpPr>
            <p:cNvPr id="53254" name="Oval 4"/>
            <p:cNvSpPr>
              <a:spLocks noChangeArrowheads="1"/>
            </p:cNvSpPr>
            <p:nvPr/>
          </p:nvSpPr>
          <p:spPr bwMode="auto">
            <a:xfrm>
              <a:off x="6324601" y="4459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53255" name="Oval 5"/>
            <p:cNvSpPr>
              <a:spLocks noChangeArrowheads="1"/>
            </p:cNvSpPr>
            <p:nvPr/>
          </p:nvSpPr>
          <p:spPr bwMode="auto">
            <a:xfrm>
              <a:off x="8839201" y="43037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53256" name="Oval 6"/>
            <p:cNvSpPr>
              <a:spLocks noChangeArrowheads="1"/>
            </p:cNvSpPr>
            <p:nvPr/>
          </p:nvSpPr>
          <p:spPr bwMode="auto">
            <a:xfrm>
              <a:off x="8588376" y="6211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53257" name="Oval 7"/>
            <p:cNvSpPr>
              <a:spLocks noChangeArrowheads="1"/>
            </p:cNvSpPr>
            <p:nvPr/>
          </p:nvSpPr>
          <p:spPr bwMode="auto">
            <a:xfrm>
              <a:off x="6035676" y="597376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53258" name="Oval 8"/>
            <p:cNvSpPr>
              <a:spLocks noChangeArrowheads="1"/>
            </p:cNvSpPr>
            <p:nvPr/>
          </p:nvSpPr>
          <p:spPr bwMode="auto">
            <a:xfrm>
              <a:off x="4114801" y="4687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53259" name="Oval 9"/>
            <p:cNvSpPr>
              <a:spLocks noChangeArrowheads="1"/>
            </p:cNvSpPr>
            <p:nvPr/>
          </p:nvSpPr>
          <p:spPr bwMode="auto">
            <a:xfrm>
              <a:off x="4267201" y="5830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53260" name="Oval 10"/>
            <p:cNvSpPr>
              <a:spLocks noChangeArrowheads="1"/>
            </p:cNvSpPr>
            <p:nvPr/>
          </p:nvSpPr>
          <p:spPr bwMode="auto">
            <a:xfrm>
              <a:off x="7902576" y="5068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53261" name="Oval 11"/>
            <p:cNvSpPr>
              <a:spLocks noChangeArrowheads="1"/>
            </p:cNvSpPr>
            <p:nvPr/>
          </p:nvSpPr>
          <p:spPr bwMode="auto">
            <a:xfrm>
              <a:off x="2286001" y="5602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53262" name="AutoShape 12"/>
            <p:cNvCxnSpPr>
              <a:cxnSpLocks noChangeShapeType="1"/>
              <a:stCxn id="53258" idx="6"/>
              <a:endCxn id="53254" idx="2"/>
            </p:cNvCxnSpPr>
            <p:nvPr/>
          </p:nvCxnSpPr>
          <p:spPr bwMode="auto">
            <a:xfrm flipV="1">
              <a:off x="5060951" y="4687888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3" name="AutoShape 13"/>
            <p:cNvCxnSpPr>
              <a:cxnSpLocks noChangeShapeType="1"/>
              <a:stCxn id="53257" idx="0"/>
              <a:endCxn id="53254" idx="4"/>
            </p:cNvCxnSpPr>
            <p:nvPr/>
          </p:nvCxnSpPr>
          <p:spPr bwMode="auto">
            <a:xfrm flipV="1">
              <a:off x="6503989" y="4926014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4" name="AutoShape 14"/>
            <p:cNvCxnSpPr>
              <a:cxnSpLocks noChangeShapeType="1"/>
              <a:stCxn id="53257" idx="7"/>
              <a:endCxn id="53260" idx="3"/>
            </p:cNvCxnSpPr>
            <p:nvPr/>
          </p:nvCxnSpPr>
          <p:spPr bwMode="auto">
            <a:xfrm flipV="1">
              <a:off x="6835776" y="5468939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5" name="AutoShape 15"/>
            <p:cNvCxnSpPr>
              <a:cxnSpLocks noChangeShapeType="1"/>
              <a:stCxn id="53260" idx="0"/>
              <a:endCxn id="53255" idx="3"/>
            </p:cNvCxnSpPr>
            <p:nvPr/>
          </p:nvCxnSpPr>
          <p:spPr bwMode="auto">
            <a:xfrm flipV="1">
              <a:off x="8370889" y="4703763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6" name="AutoShape 16"/>
            <p:cNvCxnSpPr>
              <a:cxnSpLocks noChangeShapeType="1"/>
              <a:stCxn id="53254" idx="6"/>
              <a:endCxn id="53255" idx="2"/>
            </p:cNvCxnSpPr>
            <p:nvPr/>
          </p:nvCxnSpPr>
          <p:spPr bwMode="auto">
            <a:xfrm flipV="1">
              <a:off x="7270751" y="4532314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AutoShape 17"/>
            <p:cNvCxnSpPr>
              <a:cxnSpLocks noChangeShapeType="1"/>
              <a:stCxn id="53261" idx="6"/>
              <a:endCxn id="53259" idx="2"/>
            </p:cNvCxnSpPr>
            <p:nvPr/>
          </p:nvCxnSpPr>
          <p:spPr bwMode="auto">
            <a:xfrm>
              <a:off x="3232151" y="5830888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AutoShape 18"/>
            <p:cNvCxnSpPr>
              <a:cxnSpLocks noChangeShapeType="1"/>
              <a:stCxn id="53258" idx="4"/>
              <a:endCxn id="53259" idx="0"/>
            </p:cNvCxnSpPr>
            <p:nvPr/>
          </p:nvCxnSpPr>
          <p:spPr bwMode="auto">
            <a:xfrm>
              <a:off x="4583113" y="5154613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9" name="AutoShape 19"/>
            <p:cNvCxnSpPr>
              <a:cxnSpLocks noChangeShapeType="1"/>
              <a:stCxn id="53260" idx="4"/>
              <a:endCxn id="53256" idx="0"/>
            </p:cNvCxnSpPr>
            <p:nvPr/>
          </p:nvCxnSpPr>
          <p:spPr bwMode="auto">
            <a:xfrm>
              <a:off x="8370888" y="5535613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0" name="AutoShape 20"/>
            <p:cNvCxnSpPr>
              <a:cxnSpLocks noChangeShapeType="1"/>
              <a:endCxn id="53257" idx="6"/>
            </p:cNvCxnSpPr>
            <p:nvPr/>
          </p:nvCxnSpPr>
          <p:spPr bwMode="auto">
            <a:xfrm flipH="1" flipV="1">
              <a:off x="6981826" y="6202364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1" name="AutoShape 21"/>
            <p:cNvCxnSpPr>
              <a:cxnSpLocks noChangeShapeType="1"/>
              <a:stCxn id="53259" idx="6"/>
              <a:endCxn id="53257" idx="2"/>
            </p:cNvCxnSpPr>
            <p:nvPr/>
          </p:nvCxnSpPr>
          <p:spPr bwMode="auto">
            <a:xfrm>
              <a:off x="5213350" y="6059489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2" name="AutoShape 22"/>
            <p:cNvCxnSpPr>
              <a:cxnSpLocks noChangeShapeType="1"/>
              <a:stCxn id="53259" idx="7"/>
              <a:endCxn id="53254" idx="3"/>
            </p:cNvCxnSpPr>
            <p:nvPr/>
          </p:nvCxnSpPr>
          <p:spPr bwMode="auto">
            <a:xfrm flipV="1">
              <a:off x="5067301" y="4859338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28466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53274" name="Text Box 24"/>
            <p:cNvSpPr txBox="1">
              <a:spLocks noChangeArrowheads="1"/>
            </p:cNvSpPr>
            <p:nvPr/>
          </p:nvSpPr>
          <p:spPr bwMode="auto">
            <a:xfrm rot="-4662247">
              <a:off x="6282532" y="5014120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5327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4340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5327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5195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5327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459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53278" name="Text Box 28"/>
            <p:cNvSpPr txBox="1">
              <a:spLocks noChangeArrowheads="1"/>
            </p:cNvSpPr>
            <p:nvPr/>
          </p:nvSpPr>
          <p:spPr bwMode="auto">
            <a:xfrm rot="2626382">
              <a:off x="8555039" y="5662613"/>
              <a:ext cx="7381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5327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9674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5328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78643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53281" name="Text Box 31"/>
            <p:cNvSpPr txBox="1">
              <a:spLocks noChangeArrowheads="1"/>
            </p:cNvSpPr>
            <p:nvPr/>
          </p:nvSpPr>
          <p:spPr bwMode="auto">
            <a:xfrm rot="4665015">
              <a:off x="4515645" y="5323682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5328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602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5328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59422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0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A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ea typeface="新細明體" charset="-120"/>
                  </a:rPr>
                  <a:t>graph</a:t>
                </a:r>
                <a:r>
                  <a:rPr lang="en-US" altLang="zh-TW" sz="2000" dirty="0" smtClean="0">
                    <a:ea typeface="新細明體" charset="-120"/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=(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ea typeface="新細明體" charset="-120"/>
                  </a:rPr>
                  <a:t>, where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TW" sz="1800" dirty="0" smtClean="0">
                    <a:ea typeface="新細明體" charset="-120"/>
                  </a:rPr>
                  <a:t> is a set of nodes, called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ea typeface="新細明體" charset="-120"/>
                  </a:rPr>
                  <a:t>vertices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sz="1800" dirty="0" smtClean="0">
                    <a:ea typeface="新細明體" charset="-120"/>
                  </a:rPr>
                  <a:t> is a collection of pairs of vertices, called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ea typeface="新細明體" charset="-120"/>
                  </a:rPr>
                  <a:t>edges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Vertices and edges can store arbitrary elements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Example: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A vertex represents an airport and stores the three-letter airport code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An edge represents a flight route between two airports and stores the mileage of the route</a:t>
                </a:r>
                <a:endParaRPr lang="en-US" altLang="zh-TW" sz="1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27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62" t="-4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349498" y="4330469"/>
            <a:ext cx="7489825" cy="2384424"/>
            <a:chOff x="2286001" y="3940176"/>
            <a:chExt cx="7489825" cy="2384424"/>
          </a:xfrm>
        </p:grpSpPr>
        <p:sp>
          <p:nvSpPr>
            <p:cNvPr id="32773" name="Oval 12"/>
            <p:cNvSpPr>
              <a:spLocks noChangeArrowheads="1"/>
            </p:cNvSpPr>
            <p:nvPr/>
          </p:nvSpPr>
          <p:spPr bwMode="auto">
            <a:xfrm>
              <a:off x="6324601" y="4114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32774" name="Oval 99"/>
            <p:cNvSpPr>
              <a:spLocks noChangeArrowheads="1"/>
            </p:cNvSpPr>
            <p:nvPr/>
          </p:nvSpPr>
          <p:spPr bwMode="auto">
            <a:xfrm>
              <a:off x="8839201" y="3959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32775" name="Oval 100"/>
            <p:cNvSpPr>
              <a:spLocks noChangeArrowheads="1"/>
            </p:cNvSpPr>
            <p:nvPr/>
          </p:nvSpPr>
          <p:spPr bwMode="auto">
            <a:xfrm>
              <a:off x="8588376" y="5867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32776" name="Oval 101"/>
            <p:cNvSpPr>
              <a:spLocks noChangeArrowheads="1"/>
            </p:cNvSpPr>
            <p:nvPr/>
          </p:nvSpPr>
          <p:spPr bwMode="auto">
            <a:xfrm>
              <a:off x="6035676" y="56292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32777" name="Oval 102"/>
            <p:cNvSpPr>
              <a:spLocks noChangeArrowheads="1"/>
            </p:cNvSpPr>
            <p:nvPr/>
          </p:nvSpPr>
          <p:spPr bwMode="auto">
            <a:xfrm>
              <a:off x="4114801" y="4343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32778" name="Oval 103"/>
            <p:cNvSpPr>
              <a:spLocks noChangeArrowheads="1"/>
            </p:cNvSpPr>
            <p:nvPr/>
          </p:nvSpPr>
          <p:spPr bwMode="auto">
            <a:xfrm>
              <a:off x="4267201" y="5486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32779" name="Oval 104"/>
            <p:cNvSpPr>
              <a:spLocks noChangeArrowheads="1"/>
            </p:cNvSpPr>
            <p:nvPr/>
          </p:nvSpPr>
          <p:spPr bwMode="auto">
            <a:xfrm>
              <a:off x="7902576" y="4724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32780" name="Oval 105"/>
            <p:cNvSpPr>
              <a:spLocks noChangeArrowheads="1"/>
            </p:cNvSpPr>
            <p:nvPr/>
          </p:nvSpPr>
          <p:spPr bwMode="auto">
            <a:xfrm>
              <a:off x="2286001" y="5257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32781" name="AutoShape 106"/>
            <p:cNvCxnSpPr>
              <a:cxnSpLocks noChangeShapeType="1"/>
              <a:stCxn id="32777" idx="6"/>
              <a:endCxn id="32773" idx="2"/>
            </p:cNvCxnSpPr>
            <p:nvPr/>
          </p:nvCxnSpPr>
          <p:spPr bwMode="auto">
            <a:xfrm flipV="1">
              <a:off x="5060951" y="4343400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AutoShape 107"/>
            <p:cNvCxnSpPr>
              <a:cxnSpLocks noChangeShapeType="1"/>
              <a:stCxn id="32776" idx="0"/>
              <a:endCxn id="32773" idx="4"/>
            </p:cNvCxnSpPr>
            <p:nvPr/>
          </p:nvCxnSpPr>
          <p:spPr bwMode="auto">
            <a:xfrm flipV="1">
              <a:off x="6503989" y="458152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AutoShape 108"/>
            <p:cNvCxnSpPr>
              <a:cxnSpLocks noChangeShapeType="1"/>
              <a:stCxn id="32776" idx="7"/>
              <a:endCxn id="32779" idx="3"/>
            </p:cNvCxnSpPr>
            <p:nvPr/>
          </p:nvCxnSpPr>
          <p:spPr bwMode="auto">
            <a:xfrm flipV="1">
              <a:off x="6835776" y="5124451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AutoShape 109"/>
            <p:cNvCxnSpPr>
              <a:cxnSpLocks noChangeShapeType="1"/>
              <a:stCxn id="32779" idx="0"/>
              <a:endCxn id="32774" idx="3"/>
            </p:cNvCxnSpPr>
            <p:nvPr/>
          </p:nvCxnSpPr>
          <p:spPr bwMode="auto">
            <a:xfrm flipV="1">
              <a:off x="8370889" y="4359275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AutoShape 110"/>
            <p:cNvCxnSpPr>
              <a:cxnSpLocks noChangeShapeType="1"/>
              <a:stCxn id="32773" idx="6"/>
              <a:endCxn id="32774" idx="2"/>
            </p:cNvCxnSpPr>
            <p:nvPr/>
          </p:nvCxnSpPr>
          <p:spPr bwMode="auto">
            <a:xfrm flipV="1">
              <a:off x="7270751" y="4187826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AutoShape 111"/>
            <p:cNvCxnSpPr>
              <a:cxnSpLocks noChangeShapeType="1"/>
              <a:stCxn id="32780" idx="6"/>
              <a:endCxn id="32778" idx="2"/>
            </p:cNvCxnSpPr>
            <p:nvPr/>
          </p:nvCxnSpPr>
          <p:spPr bwMode="auto">
            <a:xfrm>
              <a:off x="3232151" y="5486400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12"/>
            <p:cNvCxnSpPr>
              <a:cxnSpLocks noChangeShapeType="1"/>
              <a:stCxn id="32777" idx="4"/>
              <a:endCxn id="32778" idx="0"/>
            </p:cNvCxnSpPr>
            <p:nvPr/>
          </p:nvCxnSpPr>
          <p:spPr bwMode="auto">
            <a:xfrm>
              <a:off x="4583113" y="4810125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113"/>
            <p:cNvCxnSpPr>
              <a:cxnSpLocks noChangeShapeType="1"/>
              <a:stCxn id="32779" idx="4"/>
              <a:endCxn id="32775" idx="0"/>
            </p:cNvCxnSpPr>
            <p:nvPr/>
          </p:nvCxnSpPr>
          <p:spPr bwMode="auto">
            <a:xfrm>
              <a:off x="8370888" y="5191125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114"/>
            <p:cNvCxnSpPr>
              <a:cxnSpLocks noChangeShapeType="1"/>
              <a:endCxn id="32776" idx="6"/>
            </p:cNvCxnSpPr>
            <p:nvPr/>
          </p:nvCxnSpPr>
          <p:spPr bwMode="auto">
            <a:xfrm flipH="1" flipV="1">
              <a:off x="6981826" y="58578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115"/>
            <p:cNvCxnSpPr>
              <a:cxnSpLocks noChangeShapeType="1"/>
              <a:stCxn id="32778" idx="6"/>
              <a:endCxn id="32776" idx="2"/>
            </p:cNvCxnSpPr>
            <p:nvPr/>
          </p:nvCxnSpPr>
          <p:spPr bwMode="auto">
            <a:xfrm>
              <a:off x="5213350" y="571500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116"/>
            <p:cNvCxnSpPr>
              <a:cxnSpLocks noChangeShapeType="1"/>
              <a:stCxn id="32778" idx="7"/>
              <a:endCxn id="32773" idx="3"/>
            </p:cNvCxnSpPr>
            <p:nvPr/>
          </p:nvCxnSpPr>
          <p:spPr bwMode="auto">
            <a:xfrm flipV="1">
              <a:off x="5067301" y="4514850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2" name="Text Box 118"/>
            <p:cNvSpPr txBox="1">
              <a:spLocks noChangeArrowheads="1"/>
            </p:cNvSpPr>
            <p:nvPr/>
          </p:nvSpPr>
          <p:spPr bwMode="auto">
            <a:xfrm rot="-347285">
              <a:off x="7605714" y="3940176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32793" name="Text Box 119"/>
            <p:cNvSpPr txBox="1">
              <a:spLocks noChangeArrowheads="1"/>
            </p:cNvSpPr>
            <p:nvPr/>
          </p:nvSpPr>
          <p:spPr bwMode="auto">
            <a:xfrm rot="-4662247">
              <a:off x="6284119" y="4672807"/>
              <a:ext cx="598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32794" name="Text Box 120"/>
            <p:cNvSpPr txBox="1">
              <a:spLocks noChangeArrowheads="1"/>
            </p:cNvSpPr>
            <p:nvPr/>
          </p:nvSpPr>
          <p:spPr bwMode="auto">
            <a:xfrm rot="-1544869">
              <a:off x="6959600" y="50895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32795" name="Text Box 121"/>
            <p:cNvSpPr txBox="1">
              <a:spLocks noChangeArrowheads="1"/>
            </p:cNvSpPr>
            <p:nvPr/>
          </p:nvSpPr>
          <p:spPr bwMode="auto">
            <a:xfrm rot="-2136302">
              <a:off x="5146675" y="48514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32796" name="Text Box 122"/>
            <p:cNvSpPr txBox="1">
              <a:spLocks noChangeArrowheads="1"/>
            </p:cNvSpPr>
            <p:nvPr/>
          </p:nvSpPr>
          <p:spPr bwMode="auto">
            <a:xfrm rot="-689345">
              <a:off x="5257800" y="41148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32797" name="Text Box 123"/>
            <p:cNvSpPr txBox="1">
              <a:spLocks noChangeArrowheads="1"/>
            </p:cNvSpPr>
            <p:nvPr/>
          </p:nvSpPr>
          <p:spPr bwMode="auto">
            <a:xfrm rot="2626382">
              <a:off x="8555038" y="53181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32798" name="Text Box 124"/>
            <p:cNvSpPr txBox="1">
              <a:spLocks noChangeArrowheads="1"/>
            </p:cNvSpPr>
            <p:nvPr/>
          </p:nvSpPr>
          <p:spPr bwMode="auto">
            <a:xfrm rot="565849">
              <a:off x="7499350" y="56229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32799" name="Text Box 125"/>
            <p:cNvSpPr txBox="1">
              <a:spLocks noChangeArrowheads="1"/>
            </p:cNvSpPr>
            <p:nvPr/>
          </p:nvSpPr>
          <p:spPr bwMode="auto">
            <a:xfrm rot="695916">
              <a:off x="5299075" y="544195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32800" name="Text Box 126"/>
            <p:cNvSpPr txBox="1">
              <a:spLocks noChangeArrowheads="1"/>
            </p:cNvSpPr>
            <p:nvPr/>
          </p:nvSpPr>
          <p:spPr bwMode="auto">
            <a:xfrm rot="4665015">
              <a:off x="4518820" y="4979195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32801" name="Text Box 127"/>
            <p:cNvSpPr txBox="1">
              <a:spLocks noChangeArrowheads="1"/>
            </p:cNvSpPr>
            <p:nvPr/>
          </p:nvSpPr>
          <p:spPr bwMode="auto">
            <a:xfrm rot="832501">
              <a:off x="3451225" y="52578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32802" name="Text Box 128"/>
            <p:cNvSpPr txBox="1">
              <a:spLocks noChangeArrowheads="1"/>
            </p:cNvSpPr>
            <p:nvPr/>
          </p:nvSpPr>
          <p:spPr bwMode="auto">
            <a:xfrm rot="-1891667">
              <a:off x="8307389" y="4251326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5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Edge List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09936" y="2918805"/>
            <a:ext cx="4722056" cy="366770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ea typeface="新細明體" charset="-120"/>
              </a:rPr>
              <a:t>An </a:t>
            </a:r>
            <a:r>
              <a:rPr lang="en-US" altLang="zh-TW" b="1" dirty="0">
                <a:solidFill>
                  <a:schemeClr val="accent1"/>
                </a:solidFill>
                <a:ea typeface="新細明體" charset="-120"/>
              </a:rPr>
              <a:t>edge list </a:t>
            </a:r>
            <a:r>
              <a:rPr lang="en-US" altLang="zh-TW" dirty="0">
                <a:ea typeface="新細明體" charset="-120"/>
              </a:rPr>
              <a:t>can be stored in </a:t>
            </a:r>
            <a:r>
              <a:rPr lang="en-US" altLang="zh-TW" dirty="0" smtClean="0">
                <a:ea typeface="新細明體" charset="-120"/>
              </a:rPr>
              <a:t>a list </a:t>
            </a:r>
            <a:r>
              <a:rPr lang="en-US" altLang="zh-TW" dirty="0">
                <a:ea typeface="新細明體" charset="-120"/>
              </a:rPr>
              <a:t>or a </a:t>
            </a:r>
            <a:r>
              <a:rPr lang="en-US" altLang="zh-TW" dirty="0" smtClean="0">
                <a:ea typeface="新細明體" charset="-120"/>
              </a:rPr>
              <a:t>map/dictionary (e.g. </a:t>
            </a:r>
            <a:r>
              <a:rPr lang="en-US" altLang="zh-TW" dirty="0">
                <a:ea typeface="新細明體" charset="-120"/>
              </a:rPr>
              <a:t>hash </a:t>
            </a:r>
            <a:r>
              <a:rPr lang="en-US" altLang="zh-TW" dirty="0" smtClean="0">
                <a:ea typeface="新細明體" charset="-120"/>
              </a:rPr>
              <a:t>table)</a:t>
            </a:r>
          </a:p>
          <a:p>
            <a:r>
              <a:rPr lang="en-US" altLang="zh-TW" dirty="0"/>
              <a:t>Vertex object</a:t>
            </a:r>
          </a:p>
          <a:p>
            <a:pPr lvl="1"/>
            <a:r>
              <a:rPr lang="en-US" altLang="zh-TW" dirty="0"/>
              <a:t>element</a:t>
            </a:r>
          </a:p>
          <a:p>
            <a:pPr lvl="1"/>
            <a:r>
              <a:rPr lang="en-US" altLang="zh-TW" dirty="0"/>
              <a:t>reference to position in vertex sequence</a:t>
            </a:r>
          </a:p>
          <a:p>
            <a:r>
              <a:rPr lang="en-US" altLang="zh-TW" dirty="0"/>
              <a:t>Edge object</a:t>
            </a:r>
          </a:p>
          <a:p>
            <a:pPr lvl="1"/>
            <a:r>
              <a:rPr lang="en-US" altLang="zh-TW" dirty="0"/>
              <a:t>element</a:t>
            </a:r>
          </a:p>
          <a:p>
            <a:pPr lvl="1"/>
            <a:r>
              <a:rPr lang="en-US" altLang="zh-TW" dirty="0"/>
              <a:t>origin vertex object</a:t>
            </a:r>
          </a:p>
          <a:p>
            <a:pPr lvl="1"/>
            <a:r>
              <a:rPr lang="en-US" altLang="zh-TW" dirty="0"/>
              <a:t>destination vertex object</a:t>
            </a:r>
          </a:p>
          <a:p>
            <a:pPr lvl="1"/>
            <a:r>
              <a:rPr lang="en-US" altLang="zh-TW" dirty="0"/>
              <a:t>reference to position in edge sequence</a:t>
            </a:r>
          </a:p>
          <a:p>
            <a:endParaRPr lang="en-US" altLang="zh-TW" dirty="0">
              <a:ea typeface="新細明體" charset="-12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41215" y="322483"/>
            <a:ext cx="3740150" cy="2384424"/>
            <a:chOff x="6819901" y="3635376"/>
            <a:chExt cx="3740150" cy="2384424"/>
          </a:xfrm>
        </p:grpSpPr>
        <p:sp>
          <p:nvSpPr>
            <p:cNvPr id="55301" name="Oval 4"/>
            <p:cNvSpPr>
              <a:spLocks noChangeArrowheads="1"/>
            </p:cNvSpPr>
            <p:nvPr/>
          </p:nvSpPr>
          <p:spPr bwMode="auto">
            <a:xfrm>
              <a:off x="7108826" y="38100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ORD</a:t>
              </a:r>
            </a:p>
          </p:txBody>
        </p:sp>
        <p:sp>
          <p:nvSpPr>
            <p:cNvPr id="55302" name="Oval 5"/>
            <p:cNvSpPr>
              <a:spLocks noChangeArrowheads="1"/>
            </p:cNvSpPr>
            <p:nvPr/>
          </p:nvSpPr>
          <p:spPr bwMode="auto">
            <a:xfrm>
              <a:off x="9623426" y="36544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PVD</a:t>
              </a:r>
            </a:p>
          </p:txBody>
        </p:sp>
        <p:sp>
          <p:nvSpPr>
            <p:cNvPr id="55303" name="Oval 6"/>
            <p:cNvSpPr>
              <a:spLocks noChangeArrowheads="1"/>
            </p:cNvSpPr>
            <p:nvPr/>
          </p:nvSpPr>
          <p:spPr bwMode="auto">
            <a:xfrm>
              <a:off x="9372601" y="5562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55304" name="Oval 7"/>
            <p:cNvSpPr>
              <a:spLocks noChangeArrowheads="1"/>
            </p:cNvSpPr>
            <p:nvPr/>
          </p:nvSpPr>
          <p:spPr bwMode="auto">
            <a:xfrm>
              <a:off x="6819901" y="53244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55305" name="Oval 8"/>
            <p:cNvSpPr>
              <a:spLocks noChangeArrowheads="1"/>
            </p:cNvSpPr>
            <p:nvPr/>
          </p:nvSpPr>
          <p:spPr bwMode="auto">
            <a:xfrm>
              <a:off x="8686801" y="4419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cxnSp>
          <p:nvCxnSpPr>
            <p:cNvPr id="55306" name="AutoShape 9"/>
            <p:cNvCxnSpPr>
              <a:cxnSpLocks noChangeShapeType="1"/>
              <a:stCxn id="55304" idx="0"/>
              <a:endCxn id="55301" idx="4"/>
            </p:cNvCxnSpPr>
            <p:nvPr/>
          </p:nvCxnSpPr>
          <p:spPr bwMode="auto">
            <a:xfrm flipV="1">
              <a:off x="7288214" y="427672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7" name="AutoShape 10"/>
            <p:cNvCxnSpPr>
              <a:cxnSpLocks noChangeShapeType="1"/>
              <a:stCxn id="55304" idx="7"/>
              <a:endCxn id="55305" idx="3"/>
            </p:cNvCxnSpPr>
            <p:nvPr/>
          </p:nvCxnSpPr>
          <p:spPr bwMode="auto">
            <a:xfrm flipV="1">
              <a:off x="7620001" y="4819651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8" name="AutoShape 11"/>
            <p:cNvCxnSpPr>
              <a:cxnSpLocks noChangeShapeType="1"/>
              <a:stCxn id="55305" idx="0"/>
              <a:endCxn id="55302" idx="3"/>
            </p:cNvCxnSpPr>
            <p:nvPr/>
          </p:nvCxnSpPr>
          <p:spPr bwMode="auto">
            <a:xfrm flipV="1">
              <a:off x="9155114" y="4054475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9" name="AutoShape 12"/>
            <p:cNvCxnSpPr>
              <a:cxnSpLocks noChangeShapeType="1"/>
              <a:stCxn id="55301" idx="6"/>
              <a:endCxn id="55302" idx="2"/>
            </p:cNvCxnSpPr>
            <p:nvPr/>
          </p:nvCxnSpPr>
          <p:spPr bwMode="auto">
            <a:xfrm flipV="1">
              <a:off x="8054976" y="3883026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AutoShape 13"/>
            <p:cNvCxnSpPr>
              <a:cxnSpLocks noChangeShapeType="1"/>
              <a:stCxn id="55305" idx="4"/>
              <a:endCxn id="55303" idx="0"/>
            </p:cNvCxnSpPr>
            <p:nvPr/>
          </p:nvCxnSpPr>
          <p:spPr bwMode="auto">
            <a:xfrm>
              <a:off x="9155113" y="4886325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AutoShape 14"/>
            <p:cNvCxnSpPr>
              <a:cxnSpLocks noChangeShapeType="1"/>
              <a:endCxn id="55304" idx="6"/>
            </p:cNvCxnSpPr>
            <p:nvPr/>
          </p:nvCxnSpPr>
          <p:spPr bwMode="auto">
            <a:xfrm flipH="1" flipV="1">
              <a:off x="7766051" y="55530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2" name="Text Box 15"/>
            <p:cNvSpPr txBox="1">
              <a:spLocks noChangeArrowheads="1"/>
            </p:cNvSpPr>
            <p:nvPr/>
          </p:nvSpPr>
          <p:spPr bwMode="auto">
            <a:xfrm rot="-347285">
              <a:off x="8389939" y="363537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55313" name="Text Box 16"/>
            <p:cNvSpPr txBox="1">
              <a:spLocks noChangeArrowheads="1"/>
            </p:cNvSpPr>
            <p:nvPr/>
          </p:nvSpPr>
          <p:spPr bwMode="auto">
            <a:xfrm rot="-4662247">
              <a:off x="7066757" y="4364832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55314" name="Text Box 17"/>
            <p:cNvSpPr txBox="1">
              <a:spLocks noChangeArrowheads="1"/>
            </p:cNvSpPr>
            <p:nvPr/>
          </p:nvSpPr>
          <p:spPr bwMode="auto">
            <a:xfrm rot="-1544869">
              <a:off x="7743825" y="4784726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55315" name="Text Box 18"/>
            <p:cNvSpPr txBox="1">
              <a:spLocks noChangeArrowheads="1"/>
            </p:cNvSpPr>
            <p:nvPr/>
          </p:nvSpPr>
          <p:spPr bwMode="auto">
            <a:xfrm rot="2626382">
              <a:off x="9339264" y="5013326"/>
              <a:ext cx="7381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55316" name="Text Box 19"/>
            <p:cNvSpPr txBox="1">
              <a:spLocks noChangeArrowheads="1"/>
            </p:cNvSpPr>
            <p:nvPr/>
          </p:nvSpPr>
          <p:spPr bwMode="auto">
            <a:xfrm rot="565849">
              <a:off x="8283575" y="5318126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55317" name="Text Box 20"/>
            <p:cNvSpPr txBox="1">
              <a:spLocks noChangeArrowheads="1"/>
            </p:cNvSpPr>
            <p:nvPr/>
          </p:nvSpPr>
          <p:spPr bwMode="auto">
            <a:xfrm rot="-1891667">
              <a:off x="9091614" y="3944938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50263" y="1862141"/>
            <a:ext cx="6515825" cy="4751387"/>
            <a:chOff x="950263" y="1862141"/>
            <a:chExt cx="6515825" cy="4751387"/>
          </a:xfrm>
        </p:grpSpPr>
        <p:grpSp>
          <p:nvGrpSpPr>
            <p:cNvPr id="30" name="Group 29"/>
            <p:cNvGrpSpPr/>
            <p:nvPr/>
          </p:nvGrpSpPr>
          <p:grpSpPr>
            <a:xfrm>
              <a:off x="950263" y="1862141"/>
              <a:ext cx="2997234" cy="4751387"/>
              <a:chOff x="950263" y="1862141"/>
              <a:chExt cx="2997234" cy="4751387"/>
            </a:xfrm>
          </p:grpSpPr>
          <p:sp>
            <p:nvSpPr>
              <p:cNvPr id="55319" name="AutoShape 23"/>
              <p:cNvSpPr>
                <a:spLocks noChangeArrowheads="1"/>
              </p:cNvSpPr>
              <p:nvPr/>
            </p:nvSpPr>
            <p:spPr bwMode="auto">
              <a:xfrm>
                <a:off x="1340824" y="23891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PVD,  849}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0" name="AutoShape 24"/>
              <p:cNvSpPr>
                <a:spLocks noChangeArrowheads="1"/>
              </p:cNvSpPr>
              <p:nvPr/>
            </p:nvSpPr>
            <p:spPr bwMode="auto">
              <a:xfrm>
                <a:off x="1340824" y="31321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DFW,  802}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1" name="AutoShape 25"/>
              <p:cNvSpPr>
                <a:spLocks noChangeArrowheads="1"/>
              </p:cNvSpPr>
              <p:nvPr/>
            </p:nvSpPr>
            <p:spPr bwMode="auto">
              <a:xfrm>
                <a:off x="1340824" y="38750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</a:t>
                </a:r>
                <a:r>
                  <a:rPr lang="en-US" altLang="zh-TW" sz="2400" b="0" dirty="0" smtClean="0">
                    <a:ea typeface="新細明體" charset="-120"/>
                  </a:rPr>
                  <a:t> PVD,  142}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2" name="AutoShape 26"/>
              <p:cNvSpPr>
                <a:spLocks noChangeArrowheads="1"/>
              </p:cNvSpPr>
              <p:nvPr/>
            </p:nvSpPr>
            <p:spPr bwMode="auto">
              <a:xfrm>
                <a:off x="1340824" y="46180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MIA, 1099}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3" name="AutoShape 27"/>
              <p:cNvSpPr>
                <a:spLocks noChangeArrowheads="1"/>
              </p:cNvSpPr>
              <p:nvPr/>
            </p:nvSpPr>
            <p:spPr bwMode="auto">
              <a:xfrm>
                <a:off x="1340824" y="53609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LGA, 1387}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29" name="AutoShape 35"/>
              <p:cNvSpPr>
                <a:spLocks noChangeArrowheads="1"/>
              </p:cNvSpPr>
              <p:nvPr/>
            </p:nvSpPr>
            <p:spPr bwMode="auto">
              <a:xfrm>
                <a:off x="1340824" y="6156328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MIA, 1120}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55331" name="Text Box 37"/>
              <p:cNvSpPr txBox="1">
                <a:spLocks noChangeArrowheads="1"/>
              </p:cNvSpPr>
              <p:nvPr/>
            </p:nvSpPr>
            <p:spPr bwMode="auto">
              <a:xfrm>
                <a:off x="1340824" y="1862141"/>
                <a:ext cx="1974850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b="0" dirty="0">
                    <a:ea typeface="新細明體" charset="-120"/>
                  </a:rPr>
                  <a:t>Edge List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950263" y="2389190"/>
                <a:ext cx="200382" cy="4224337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11" name="Straight Arrow Connector 10"/>
              <p:cNvCxnSpPr>
                <a:endCxn id="55319" idx="1"/>
              </p:cNvCxnSpPr>
              <p:nvPr/>
            </p:nvCxnSpPr>
            <p:spPr>
              <a:xfrm>
                <a:off x="1050454" y="26177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55320" idx="1"/>
              </p:cNvCxnSpPr>
              <p:nvPr/>
            </p:nvCxnSpPr>
            <p:spPr>
              <a:xfrm>
                <a:off x="1050454" y="336074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55321" idx="1"/>
              </p:cNvCxnSpPr>
              <p:nvPr/>
            </p:nvCxnSpPr>
            <p:spPr>
              <a:xfrm>
                <a:off x="1050454" y="41036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endCxn id="55322" idx="1"/>
              </p:cNvCxnSpPr>
              <p:nvPr/>
            </p:nvCxnSpPr>
            <p:spPr>
              <a:xfrm>
                <a:off x="1050454" y="4841084"/>
                <a:ext cx="290370" cy="55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5323" idx="1"/>
              </p:cNvCxnSpPr>
              <p:nvPr/>
            </p:nvCxnSpPr>
            <p:spPr>
              <a:xfrm flipV="1">
                <a:off x="1050454" y="5589591"/>
                <a:ext cx="290370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endCxn id="55329" idx="1"/>
              </p:cNvCxnSpPr>
              <p:nvPr/>
            </p:nvCxnSpPr>
            <p:spPr>
              <a:xfrm flipV="1">
                <a:off x="1055830" y="6384928"/>
                <a:ext cx="284994" cy="38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305501" y="1862141"/>
              <a:ext cx="2160587" cy="3979862"/>
              <a:chOff x="4469825" y="1862141"/>
              <a:chExt cx="2160587" cy="3979862"/>
            </a:xfrm>
          </p:grpSpPr>
          <p:sp>
            <p:nvSpPr>
              <p:cNvPr id="55333" name="AutoShape 39"/>
              <p:cNvSpPr>
                <a:spLocks noChangeArrowheads="1"/>
              </p:cNvSpPr>
              <p:nvPr/>
            </p:nvSpPr>
            <p:spPr bwMode="auto">
              <a:xfrm>
                <a:off x="5004135" y="24130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ORD</a:t>
                </a:r>
                <a:endParaRPr lang="en-US" altLang="zh-TW" sz="2400" i="1" dirty="0">
                  <a:ea typeface="新細明體" charset="-120"/>
                </a:endParaRPr>
              </a:p>
            </p:txBody>
          </p:sp>
          <p:sp>
            <p:nvSpPr>
              <p:cNvPr id="55334" name="AutoShape 40"/>
              <p:cNvSpPr>
                <a:spLocks noChangeArrowheads="1"/>
              </p:cNvSpPr>
              <p:nvPr/>
            </p:nvSpPr>
            <p:spPr bwMode="auto">
              <a:xfrm>
                <a:off x="5004135" y="31559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LGA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5" name="AutoShape 41"/>
              <p:cNvSpPr>
                <a:spLocks noChangeArrowheads="1"/>
              </p:cNvSpPr>
              <p:nvPr/>
            </p:nvSpPr>
            <p:spPr bwMode="auto">
              <a:xfrm>
                <a:off x="5004135" y="38989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PVD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6" name="AutoShape 42"/>
              <p:cNvSpPr>
                <a:spLocks noChangeArrowheads="1"/>
              </p:cNvSpPr>
              <p:nvPr/>
            </p:nvSpPr>
            <p:spPr bwMode="auto">
              <a:xfrm>
                <a:off x="5004135" y="46418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DFW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7" name="AutoShape 43"/>
              <p:cNvSpPr>
                <a:spLocks noChangeArrowheads="1"/>
              </p:cNvSpPr>
              <p:nvPr/>
            </p:nvSpPr>
            <p:spPr bwMode="auto">
              <a:xfrm>
                <a:off x="5004135" y="53848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MIA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55338" name="Text Box 45"/>
              <p:cNvSpPr txBox="1">
                <a:spLocks noChangeArrowheads="1"/>
              </p:cNvSpPr>
              <p:nvPr/>
            </p:nvSpPr>
            <p:spPr bwMode="auto">
              <a:xfrm>
                <a:off x="4469825" y="1862141"/>
                <a:ext cx="2160587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b="0" dirty="0">
                    <a:ea typeface="新細明體" charset="-120"/>
                  </a:rPr>
                  <a:t>Vertex </a:t>
                </a:r>
                <a:r>
                  <a:rPr lang="en-US" altLang="zh-TW" b="0" dirty="0" smtClean="0">
                    <a:ea typeface="新細明體" charset="-120"/>
                  </a:rPr>
                  <a:t>List</a:t>
                </a:r>
                <a:endParaRPr lang="en-US" altLang="zh-TW" b="0" dirty="0">
                  <a:ea typeface="新細明體" charset="-12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879125" y="2389190"/>
                <a:ext cx="221914" cy="345281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60" name="Straight Arrow Connector 59"/>
              <p:cNvCxnSpPr>
                <a:endCxn id="55333" idx="3"/>
              </p:cNvCxnSpPr>
              <p:nvPr/>
            </p:nvCxnSpPr>
            <p:spPr>
              <a:xfrm flipH="1" flipV="1">
                <a:off x="5689935" y="2641603"/>
                <a:ext cx="300147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endCxn id="55334" idx="3"/>
              </p:cNvCxnSpPr>
              <p:nvPr/>
            </p:nvCxnSpPr>
            <p:spPr>
              <a:xfrm flipH="1" flipV="1">
                <a:off x="5689935" y="3384553"/>
                <a:ext cx="295315" cy="172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endCxn id="55335" idx="3"/>
              </p:cNvCxnSpPr>
              <p:nvPr/>
            </p:nvCxnSpPr>
            <p:spPr>
              <a:xfrm flipH="1" flipV="1">
                <a:off x="5689935" y="4127503"/>
                <a:ext cx="297680" cy="20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endCxn id="55336" idx="3"/>
              </p:cNvCxnSpPr>
              <p:nvPr/>
            </p:nvCxnSpPr>
            <p:spPr>
              <a:xfrm flipH="1" flipV="1">
                <a:off x="5689935" y="4870453"/>
                <a:ext cx="297680" cy="88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55337" idx="3"/>
              </p:cNvCxnSpPr>
              <p:nvPr/>
            </p:nvCxnSpPr>
            <p:spPr>
              <a:xfrm flipH="1">
                <a:off x="5689935" y="5605007"/>
                <a:ext cx="278049" cy="83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>
              <a:stCxn id="55319" idx="3"/>
              <a:endCxn id="55333" idx="1"/>
            </p:cNvCxnSpPr>
            <p:nvPr/>
          </p:nvCxnSpPr>
          <p:spPr>
            <a:xfrm>
              <a:off x="3947497" y="26177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5319" idx="3"/>
              <a:endCxn id="55335" idx="1"/>
            </p:cNvCxnSpPr>
            <p:nvPr/>
          </p:nvCxnSpPr>
          <p:spPr>
            <a:xfrm>
              <a:off x="3947497" y="261779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55320" idx="3"/>
              <a:endCxn id="55333" idx="1"/>
            </p:cNvCxnSpPr>
            <p:nvPr/>
          </p:nvCxnSpPr>
          <p:spPr>
            <a:xfrm flipV="1">
              <a:off x="3947497" y="264160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5320" idx="3"/>
              <a:endCxn id="55336" idx="1"/>
            </p:cNvCxnSpPr>
            <p:nvPr/>
          </p:nvCxnSpPr>
          <p:spPr>
            <a:xfrm>
              <a:off x="3947497" y="336074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55321" idx="3"/>
              <a:endCxn id="55334" idx="1"/>
            </p:cNvCxnSpPr>
            <p:nvPr/>
          </p:nvCxnSpPr>
          <p:spPr>
            <a:xfrm flipV="1">
              <a:off x="3947497" y="33845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55321" idx="3"/>
              <a:endCxn id="55335" idx="1"/>
            </p:cNvCxnSpPr>
            <p:nvPr/>
          </p:nvCxnSpPr>
          <p:spPr>
            <a:xfrm>
              <a:off x="3947497" y="41036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55322" idx="3"/>
              <a:endCxn id="55334" idx="1"/>
            </p:cNvCxnSpPr>
            <p:nvPr/>
          </p:nvCxnSpPr>
          <p:spPr>
            <a:xfrm flipV="1">
              <a:off x="3947497" y="3384553"/>
              <a:ext cx="1892314" cy="146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55322" idx="3"/>
              <a:endCxn id="55337" idx="1"/>
            </p:cNvCxnSpPr>
            <p:nvPr/>
          </p:nvCxnSpPr>
          <p:spPr>
            <a:xfrm>
              <a:off x="3947497" y="4846641"/>
              <a:ext cx="1892314" cy="7667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55323" idx="3"/>
              <a:endCxn id="55336" idx="1"/>
            </p:cNvCxnSpPr>
            <p:nvPr/>
          </p:nvCxnSpPr>
          <p:spPr>
            <a:xfrm flipV="1">
              <a:off x="3947497" y="48704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55323" idx="3"/>
              <a:endCxn id="55334" idx="1"/>
            </p:cNvCxnSpPr>
            <p:nvPr/>
          </p:nvCxnSpPr>
          <p:spPr>
            <a:xfrm flipV="1">
              <a:off x="3947497" y="3384553"/>
              <a:ext cx="1892314" cy="22050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55329" idx="3"/>
              <a:endCxn id="55336" idx="1"/>
            </p:cNvCxnSpPr>
            <p:nvPr/>
          </p:nvCxnSpPr>
          <p:spPr>
            <a:xfrm flipV="1">
              <a:off x="3947497" y="4870453"/>
              <a:ext cx="1892314" cy="1514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55329" idx="3"/>
              <a:endCxn id="55337" idx="1"/>
            </p:cNvCxnSpPr>
            <p:nvPr/>
          </p:nvCxnSpPr>
          <p:spPr>
            <a:xfrm flipV="1">
              <a:off x="3947497" y="5613403"/>
              <a:ext cx="1892314" cy="771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9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dirty="0" smtClean="0"/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Construct the edge list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56696"/>
            <a:ext cx="5876925" cy="2862262"/>
            <a:chOff x="2346326" y="2960688"/>
            <a:chExt cx="5876925" cy="2862262"/>
          </a:xfrm>
        </p:grpSpPr>
        <p:sp>
          <p:nvSpPr>
            <p:cNvPr id="56325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u</a:t>
              </a:r>
            </a:p>
          </p:txBody>
        </p:sp>
        <p:sp>
          <p:nvSpPr>
            <p:cNvPr id="56326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56327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56328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56329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56330" name="AutoShape 9"/>
            <p:cNvCxnSpPr>
              <a:cxnSpLocks noChangeShapeType="1"/>
              <a:stCxn id="56328" idx="0"/>
              <a:endCxn id="56325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1" name="AutoShape 10"/>
            <p:cNvCxnSpPr>
              <a:cxnSpLocks noChangeShapeType="1"/>
              <a:stCxn id="56328" idx="7"/>
              <a:endCxn id="56329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2" name="AutoShape 11"/>
            <p:cNvCxnSpPr>
              <a:cxnSpLocks noChangeShapeType="1"/>
              <a:stCxn id="56329" idx="0"/>
              <a:endCxn id="56326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AutoShape 12"/>
            <p:cNvCxnSpPr>
              <a:cxnSpLocks noChangeShapeType="1"/>
              <a:stCxn id="56325" idx="6"/>
              <a:endCxn id="56326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AutoShape 14"/>
            <p:cNvCxnSpPr>
              <a:cxnSpLocks noChangeShapeType="1"/>
              <a:stCxn id="56327" idx="1"/>
              <a:endCxn id="56325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5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w</a:t>
              </a:r>
            </a:p>
          </p:txBody>
        </p:sp>
        <p:cxnSp>
          <p:nvCxnSpPr>
            <p:cNvPr id="56336" name="AutoShape 14"/>
            <p:cNvCxnSpPr>
              <a:cxnSpLocks noChangeShapeType="1"/>
              <a:stCxn id="56325" idx="2"/>
              <a:endCxn id="56335" idx="7"/>
            </p:cNvCxnSpPr>
            <p:nvPr/>
          </p:nvCxnSpPr>
          <p:spPr bwMode="auto">
            <a:xfrm flipH="1">
              <a:off x="3145785" y="3351213"/>
              <a:ext cx="945204" cy="4654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60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470442948"/>
                  </p:ext>
                </p:extLst>
              </p:nvPr>
            </p:nvGraphicFramePr>
            <p:xfrm>
              <a:off x="890338" y="2047145"/>
              <a:ext cx="5933090" cy="3969258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getEdge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𝑢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, 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:b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outDegree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outgoingEdges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removeEdge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𝑒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470442948"/>
                  </p:ext>
                </p:extLst>
              </p:nvPr>
            </p:nvGraphicFramePr>
            <p:xfrm>
              <a:off x="890338" y="2047145"/>
              <a:ext cx="5933090" cy="3969258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2976" r="-45685" b="-2958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152121" r="-45685" b="-1539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252121" r="-45685" b="-539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764474" r="-45685" b="-1710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3" name="Group 42"/>
          <p:cNvGrpSpPr/>
          <p:nvPr/>
        </p:nvGrpSpPr>
        <p:grpSpPr>
          <a:xfrm>
            <a:off x="6992249" y="1804737"/>
            <a:ext cx="5063394" cy="3558725"/>
            <a:chOff x="950263" y="1862141"/>
            <a:chExt cx="6515825" cy="4751387"/>
          </a:xfrm>
        </p:grpSpPr>
        <p:grpSp>
          <p:nvGrpSpPr>
            <p:cNvPr id="44" name="Group 43"/>
            <p:cNvGrpSpPr/>
            <p:nvPr/>
          </p:nvGrpSpPr>
          <p:grpSpPr>
            <a:xfrm>
              <a:off x="950263" y="1862141"/>
              <a:ext cx="2997234" cy="4751387"/>
              <a:chOff x="950263" y="1862141"/>
              <a:chExt cx="2997234" cy="4751387"/>
            </a:xfrm>
          </p:grpSpPr>
          <p:sp>
            <p:nvSpPr>
              <p:cNvPr id="70" name="AutoShape 23"/>
              <p:cNvSpPr>
                <a:spLocks noChangeArrowheads="1"/>
              </p:cNvSpPr>
              <p:nvPr/>
            </p:nvSpPr>
            <p:spPr bwMode="auto">
              <a:xfrm>
                <a:off x="1340824" y="23891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PVD,  849}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1" name="AutoShape 24"/>
              <p:cNvSpPr>
                <a:spLocks noChangeArrowheads="1"/>
              </p:cNvSpPr>
              <p:nvPr/>
            </p:nvSpPr>
            <p:spPr bwMode="auto">
              <a:xfrm>
                <a:off x="1340824" y="31321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DFW,  802}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2" name="AutoShape 25"/>
              <p:cNvSpPr>
                <a:spLocks noChangeArrowheads="1"/>
              </p:cNvSpPr>
              <p:nvPr/>
            </p:nvSpPr>
            <p:spPr bwMode="auto">
              <a:xfrm>
                <a:off x="1340824" y="38750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</a:t>
                </a:r>
                <a:r>
                  <a:rPr lang="en-US" altLang="zh-TW" sz="1800" b="0" dirty="0" smtClean="0">
                    <a:ea typeface="新細明體" charset="-120"/>
                  </a:rPr>
                  <a:t> PVD,  142}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auto">
              <a:xfrm>
                <a:off x="1340824" y="46180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1099}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4" name="AutoShape 27"/>
              <p:cNvSpPr>
                <a:spLocks noChangeArrowheads="1"/>
              </p:cNvSpPr>
              <p:nvPr/>
            </p:nvSpPr>
            <p:spPr bwMode="auto">
              <a:xfrm>
                <a:off x="1340824" y="53609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LGA, 1387}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5" name="AutoShape 35"/>
              <p:cNvSpPr>
                <a:spLocks noChangeArrowheads="1"/>
              </p:cNvSpPr>
              <p:nvPr/>
            </p:nvSpPr>
            <p:spPr bwMode="auto">
              <a:xfrm>
                <a:off x="1340824" y="6156328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1120}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6" name="Text Box 37"/>
              <p:cNvSpPr txBox="1">
                <a:spLocks noChangeArrowheads="1"/>
              </p:cNvSpPr>
              <p:nvPr/>
            </p:nvSpPr>
            <p:spPr bwMode="auto">
              <a:xfrm>
                <a:off x="1340824" y="1862141"/>
                <a:ext cx="1974850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Edge List</a:t>
                </a: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950263" y="2389190"/>
                <a:ext cx="200382" cy="4224337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78" name="Straight Arrow Connector 77"/>
              <p:cNvCxnSpPr>
                <a:endCxn id="70" idx="1"/>
              </p:cNvCxnSpPr>
              <p:nvPr/>
            </p:nvCxnSpPr>
            <p:spPr>
              <a:xfrm>
                <a:off x="1050454" y="26177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1" idx="1"/>
              </p:cNvCxnSpPr>
              <p:nvPr/>
            </p:nvCxnSpPr>
            <p:spPr>
              <a:xfrm>
                <a:off x="1050454" y="336074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2" idx="1"/>
              </p:cNvCxnSpPr>
              <p:nvPr/>
            </p:nvCxnSpPr>
            <p:spPr>
              <a:xfrm>
                <a:off x="1050454" y="41036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73" idx="1"/>
              </p:cNvCxnSpPr>
              <p:nvPr/>
            </p:nvCxnSpPr>
            <p:spPr>
              <a:xfrm>
                <a:off x="1050454" y="4841084"/>
                <a:ext cx="290370" cy="55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endCxn id="74" idx="1"/>
              </p:cNvCxnSpPr>
              <p:nvPr/>
            </p:nvCxnSpPr>
            <p:spPr>
              <a:xfrm flipV="1">
                <a:off x="1050454" y="5589591"/>
                <a:ext cx="290370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5" idx="1"/>
              </p:cNvCxnSpPr>
              <p:nvPr/>
            </p:nvCxnSpPr>
            <p:spPr>
              <a:xfrm flipV="1">
                <a:off x="1055830" y="6384928"/>
                <a:ext cx="284994" cy="38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05501" y="1862141"/>
              <a:ext cx="2160587" cy="3979862"/>
              <a:chOff x="4469825" y="1862141"/>
              <a:chExt cx="2160587" cy="3979862"/>
            </a:xfrm>
          </p:grpSpPr>
          <p:sp>
            <p:nvSpPr>
              <p:cNvPr id="58" name="AutoShape 39"/>
              <p:cNvSpPr>
                <a:spLocks noChangeArrowheads="1"/>
              </p:cNvSpPr>
              <p:nvPr/>
            </p:nvSpPr>
            <p:spPr bwMode="auto">
              <a:xfrm>
                <a:off x="5004135" y="24130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ORD</a:t>
                </a:r>
                <a:endParaRPr lang="en-US" altLang="zh-TW" sz="1800" i="1" dirty="0">
                  <a:ea typeface="新細明體" charset="-120"/>
                </a:endParaRPr>
              </a:p>
            </p:txBody>
          </p:sp>
          <p:sp>
            <p:nvSpPr>
              <p:cNvPr id="59" name="AutoShape 40"/>
              <p:cNvSpPr>
                <a:spLocks noChangeArrowheads="1"/>
              </p:cNvSpPr>
              <p:nvPr/>
            </p:nvSpPr>
            <p:spPr bwMode="auto">
              <a:xfrm>
                <a:off x="5004135" y="31559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LGA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0" name="AutoShape 41"/>
              <p:cNvSpPr>
                <a:spLocks noChangeArrowheads="1"/>
              </p:cNvSpPr>
              <p:nvPr/>
            </p:nvSpPr>
            <p:spPr bwMode="auto">
              <a:xfrm>
                <a:off x="5004135" y="38989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PVD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1" name="AutoShape 42"/>
              <p:cNvSpPr>
                <a:spLocks noChangeArrowheads="1"/>
              </p:cNvSpPr>
              <p:nvPr/>
            </p:nvSpPr>
            <p:spPr bwMode="auto">
              <a:xfrm>
                <a:off x="5004135" y="46418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DFW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2" name="AutoShape 43"/>
              <p:cNvSpPr>
                <a:spLocks noChangeArrowheads="1"/>
              </p:cNvSpPr>
              <p:nvPr/>
            </p:nvSpPr>
            <p:spPr bwMode="auto">
              <a:xfrm>
                <a:off x="5004135" y="53848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MIA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3" name="Text Box 45"/>
              <p:cNvSpPr txBox="1">
                <a:spLocks noChangeArrowheads="1"/>
              </p:cNvSpPr>
              <p:nvPr/>
            </p:nvSpPr>
            <p:spPr bwMode="auto">
              <a:xfrm>
                <a:off x="4469825" y="1862141"/>
                <a:ext cx="2160587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Vertex </a:t>
                </a:r>
                <a:r>
                  <a:rPr lang="en-US" altLang="zh-TW" sz="1600" b="0" dirty="0" smtClean="0">
                    <a:ea typeface="新細明體" charset="-120"/>
                  </a:rPr>
                  <a:t>List</a:t>
                </a:r>
                <a:endParaRPr lang="en-US" altLang="zh-TW" sz="1600" b="0" dirty="0">
                  <a:ea typeface="新細明體" charset="-12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879125" y="2389190"/>
                <a:ext cx="221914" cy="345281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65" name="Straight Arrow Connector 64"/>
              <p:cNvCxnSpPr>
                <a:endCxn id="58" idx="3"/>
              </p:cNvCxnSpPr>
              <p:nvPr/>
            </p:nvCxnSpPr>
            <p:spPr>
              <a:xfrm flipH="1" flipV="1">
                <a:off x="5689935" y="2641603"/>
                <a:ext cx="300147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59" idx="3"/>
              </p:cNvCxnSpPr>
              <p:nvPr/>
            </p:nvCxnSpPr>
            <p:spPr>
              <a:xfrm flipH="1" flipV="1">
                <a:off x="5689935" y="3384553"/>
                <a:ext cx="295315" cy="172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60" idx="3"/>
              </p:cNvCxnSpPr>
              <p:nvPr/>
            </p:nvCxnSpPr>
            <p:spPr>
              <a:xfrm flipH="1" flipV="1">
                <a:off x="5689935" y="4127503"/>
                <a:ext cx="297680" cy="20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61" idx="3"/>
              </p:cNvCxnSpPr>
              <p:nvPr/>
            </p:nvCxnSpPr>
            <p:spPr>
              <a:xfrm flipH="1" flipV="1">
                <a:off x="5689935" y="4870453"/>
                <a:ext cx="297680" cy="88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2" idx="3"/>
              </p:cNvCxnSpPr>
              <p:nvPr/>
            </p:nvCxnSpPr>
            <p:spPr>
              <a:xfrm flipH="1">
                <a:off x="5689935" y="5605007"/>
                <a:ext cx="278049" cy="83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>
              <a:stCxn id="70" idx="3"/>
              <a:endCxn id="58" idx="1"/>
            </p:cNvCxnSpPr>
            <p:nvPr/>
          </p:nvCxnSpPr>
          <p:spPr>
            <a:xfrm>
              <a:off x="3947497" y="26177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0" idx="3"/>
              <a:endCxn id="60" idx="1"/>
            </p:cNvCxnSpPr>
            <p:nvPr/>
          </p:nvCxnSpPr>
          <p:spPr>
            <a:xfrm>
              <a:off x="3947497" y="261779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71" idx="3"/>
              <a:endCxn id="58" idx="1"/>
            </p:cNvCxnSpPr>
            <p:nvPr/>
          </p:nvCxnSpPr>
          <p:spPr>
            <a:xfrm flipV="1">
              <a:off x="3947497" y="264160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71" idx="3"/>
              <a:endCxn id="61" idx="1"/>
            </p:cNvCxnSpPr>
            <p:nvPr/>
          </p:nvCxnSpPr>
          <p:spPr>
            <a:xfrm>
              <a:off x="3947497" y="336074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72" idx="3"/>
              <a:endCxn id="59" idx="1"/>
            </p:cNvCxnSpPr>
            <p:nvPr/>
          </p:nvCxnSpPr>
          <p:spPr>
            <a:xfrm flipV="1">
              <a:off x="3947497" y="33845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72" idx="3"/>
              <a:endCxn id="60" idx="1"/>
            </p:cNvCxnSpPr>
            <p:nvPr/>
          </p:nvCxnSpPr>
          <p:spPr>
            <a:xfrm>
              <a:off x="3947497" y="41036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73" idx="3"/>
              <a:endCxn id="59" idx="1"/>
            </p:cNvCxnSpPr>
            <p:nvPr/>
          </p:nvCxnSpPr>
          <p:spPr>
            <a:xfrm flipV="1">
              <a:off x="3947497" y="3384553"/>
              <a:ext cx="1892314" cy="146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73" idx="3"/>
              <a:endCxn id="62" idx="1"/>
            </p:cNvCxnSpPr>
            <p:nvPr/>
          </p:nvCxnSpPr>
          <p:spPr>
            <a:xfrm>
              <a:off x="3947497" y="4846641"/>
              <a:ext cx="1892314" cy="7667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74" idx="3"/>
              <a:endCxn id="61" idx="1"/>
            </p:cNvCxnSpPr>
            <p:nvPr/>
          </p:nvCxnSpPr>
          <p:spPr>
            <a:xfrm flipV="1">
              <a:off x="3947497" y="48704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4" idx="3"/>
              <a:endCxn id="59" idx="1"/>
            </p:cNvCxnSpPr>
            <p:nvPr/>
          </p:nvCxnSpPr>
          <p:spPr>
            <a:xfrm flipV="1">
              <a:off x="3947497" y="3384553"/>
              <a:ext cx="1892314" cy="22050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75" idx="3"/>
              <a:endCxn id="61" idx="1"/>
            </p:cNvCxnSpPr>
            <p:nvPr/>
          </p:nvCxnSpPr>
          <p:spPr>
            <a:xfrm flipV="1">
              <a:off x="3947497" y="4870453"/>
              <a:ext cx="1892314" cy="1514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75" idx="3"/>
              <a:endCxn id="62" idx="1"/>
            </p:cNvCxnSpPr>
            <p:nvPr/>
          </p:nvCxnSpPr>
          <p:spPr>
            <a:xfrm flipV="1">
              <a:off x="3947497" y="5613403"/>
              <a:ext cx="1892314" cy="771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7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87534281"/>
                  </p:ext>
                </p:extLst>
              </p:nvPr>
            </p:nvGraphicFramePr>
            <p:xfrm>
              <a:off x="890338" y="2047145"/>
              <a:ext cx="5933090" cy="3969258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getEdge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𝑢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, </m:t>
                                  </m:r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:b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outDegree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outgoingEdges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removeEdge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𝑒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87534281"/>
                  </p:ext>
                </p:extLst>
              </p:nvPr>
            </p:nvGraphicFramePr>
            <p:xfrm>
              <a:off x="890338" y="2047145"/>
              <a:ext cx="5933090" cy="3969258"/>
            </p:xfrm>
            <a:graphic>
              <a:graphicData uri="http://schemas.openxmlformats.org/drawingml/2006/table">
                <a:tbl>
                  <a:tblPr/>
                  <a:tblGrid>
                    <a:gridCol w="4090736"/>
                    <a:gridCol w="1842354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2976" r="-45685" b="-29226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3510" t="-221795" r="-1656" b="-529487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152121" r="-45685" b="-15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3510" t="-152121" r="-1656" b="-150303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252121" r="-45685" b="-5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3510" t="-252121" r="-1656" b="-50303"/>
                          </a:stretch>
                        </a:blipFill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6" t="-764474" r="-45685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3510" t="-764474" r="-1656" b="-92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3" name="Group 42"/>
          <p:cNvGrpSpPr/>
          <p:nvPr/>
        </p:nvGrpSpPr>
        <p:grpSpPr>
          <a:xfrm>
            <a:off x="6992249" y="1804737"/>
            <a:ext cx="5063394" cy="3558725"/>
            <a:chOff x="950263" y="1862141"/>
            <a:chExt cx="6515825" cy="4751387"/>
          </a:xfrm>
        </p:grpSpPr>
        <p:grpSp>
          <p:nvGrpSpPr>
            <p:cNvPr id="44" name="Group 43"/>
            <p:cNvGrpSpPr/>
            <p:nvPr/>
          </p:nvGrpSpPr>
          <p:grpSpPr>
            <a:xfrm>
              <a:off x="950263" y="1862141"/>
              <a:ext cx="2997234" cy="4751387"/>
              <a:chOff x="950263" y="1862141"/>
              <a:chExt cx="2997234" cy="4751387"/>
            </a:xfrm>
          </p:grpSpPr>
          <p:sp>
            <p:nvSpPr>
              <p:cNvPr id="70" name="AutoShape 23"/>
              <p:cNvSpPr>
                <a:spLocks noChangeArrowheads="1"/>
              </p:cNvSpPr>
              <p:nvPr/>
            </p:nvSpPr>
            <p:spPr bwMode="auto">
              <a:xfrm>
                <a:off x="1340824" y="23891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PVD,  849}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1" name="AutoShape 24"/>
              <p:cNvSpPr>
                <a:spLocks noChangeArrowheads="1"/>
              </p:cNvSpPr>
              <p:nvPr/>
            </p:nvSpPr>
            <p:spPr bwMode="auto">
              <a:xfrm>
                <a:off x="1340824" y="31321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ORD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DFW,  802}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2" name="AutoShape 25"/>
              <p:cNvSpPr>
                <a:spLocks noChangeArrowheads="1"/>
              </p:cNvSpPr>
              <p:nvPr/>
            </p:nvSpPr>
            <p:spPr bwMode="auto">
              <a:xfrm>
                <a:off x="1340824" y="38750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</a:t>
                </a:r>
                <a:r>
                  <a:rPr lang="en-US" altLang="zh-TW" sz="1800" b="0" dirty="0" smtClean="0">
                    <a:ea typeface="新細明體" charset="-120"/>
                  </a:rPr>
                  <a:t> PVD,  142}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auto">
              <a:xfrm>
                <a:off x="1340824" y="461804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LGA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1099}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4" name="AutoShape 27"/>
              <p:cNvSpPr>
                <a:spLocks noChangeArrowheads="1"/>
              </p:cNvSpPr>
              <p:nvPr/>
            </p:nvSpPr>
            <p:spPr bwMode="auto">
              <a:xfrm>
                <a:off x="1340824" y="5360991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LGA, 1387}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5" name="AutoShape 35"/>
              <p:cNvSpPr>
                <a:spLocks noChangeArrowheads="1"/>
              </p:cNvSpPr>
              <p:nvPr/>
            </p:nvSpPr>
            <p:spPr bwMode="auto">
              <a:xfrm>
                <a:off x="1340824" y="6156328"/>
                <a:ext cx="2606673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{</a:t>
                </a:r>
                <a:r>
                  <a:rPr lang="en-US" altLang="zh-TW" sz="1800" b="0" dirty="0" smtClean="0">
                    <a:ea typeface="新細明體" charset="-120"/>
                  </a:rPr>
                  <a:t>DFW</a:t>
                </a:r>
                <a:r>
                  <a:rPr lang="en-US" altLang="zh-TW" sz="1800" b="0" dirty="0">
                    <a:ea typeface="新細明體" charset="-120"/>
                  </a:rPr>
                  <a:t>, </a:t>
                </a:r>
                <a:r>
                  <a:rPr lang="en-US" altLang="zh-TW" sz="1800" b="0" dirty="0" smtClean="0">
                    <a:ea typeface="新細明體" charset="-120"/>
                  </a:rPr>
                  <a:t>MIA, 1120}</a:t>
                </a:r>
                <a:endParaRPr lang="en-US" altLang="zh-TW" sz="1800" b="0" dirty="0">
                  <a:ea typeface="新細明體" charset="-120"/>
                </a:endParaRPr>
              </a:p>
            </p:txBody>
          </p:sp>
          <p:sp>
            <p:nvSpPr>
              <p:cNvPr id="76" name="Text Box 37"/>
              <p:cNvSpPr txBox="1">
                <a:spLocks noChangeArrowheads="1"/>
              </p:cNvSpPr>
              <p:nvPr/>
            </p:nvSpPr>
            <p:spPr bwMode="auto">
              <a:xfrm>
                <a:off x="1340824" y="1862141"/>
                <a:ext cx="1974850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Edge List</a:t>
                </a: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950263" y="2389190"/>
                <a:ext cx="200382" cy="4224337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78" name="Straight Arrow Connector 77"/>
              <p:cNvCxnSpPr>
                <a:endCxn id="70" idx="1"/>
              </p:cNvCxnSpPr>
              <p:nvPr/>
            </p:nvCxnSpPr>
            <p:spPr>
              <a:xfrm>
                <a:off x="1050454" y="26177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1" idx="1"/>
              </p:cNvCxnSpPr>
              <p:nvPr/>
            </p:nvCxnSpPr>
            <p:spPr>
              <a:xfrm>
                <a:off x="1050454" y="336074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2" idx="1"/>
              </p:cNvCxnSpPr>
              <p:nvPr/>
            </p:nvCxnSpPr>
            <p:spPr>
              <a:xfrm>
                <a:off x="1050454" y="4103691"/>
                <a:ext cx="2903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73" idx="1"/>
              </p:cNvCxnSpPr>
              <p:nvPr/>
            </p:nvCxnSpPr>
            <p:spPr>
              <a:xfrm>
                <a:off x="1050454" y="4841084"/>
                <a:ext cx="290370" cy="55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endCxn id="74" idx="1"/>
              </p:cNvCxnSpPr>
              <p:nvPr/>
            </p:nvCxnSpPr>
            <p:spPr>
              <a:xfrm flipV="1">
                <a:off x="1050454" y="5589591"/>
                <a:ext cx="290370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5" idx="1"/>
              </p:cNvCxnSpPr>
              <p:nvPr/>
            </p:nvCxnSpPr>
            <p:spPr>
              <a:xfrm flipV="1">
                <a:off x="1055830" y="6384928"/>
                <a:ext cx="284994" cy="38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05501" y="1862141"/>
              <a:ext cx="2160587" cy="3979862"/>
              <a:chOff x="4469825" y="1862141"/>
              <a:chExt cx="2160587" cy="3979862"/>
            </a:xfrm>
          </p:grpSpPr>
          <p:sp>
            <p:nvSpPr>
              <p:cNvPr id="58" name="AutoShape 39"/>
              <p:cNvSpPr>
                <a:spLocks noChangeArrowheads="1"/>
              </p:cNvSpPr>
              <p:nvPr/>
            </p:nvSpPr>
            <p:spPr bwMode="auto">
              <a:xfrm>
                <a:off x="5004135" y="24130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ORD</a:t>
                </a:r>
                <a:endParaRPr lang="en-US" altLang="zh-TW" sz="1800" i="1" dirty="0">
                  <a:ea typeface="新細明體" charset="-120"/>
                </a:endParaRPr>
              </a:p>
            </p:txBody>
          </p:sp>
          <p:sp>
            <p:nvSpPr>
              <p:cNvPr id="59" name="AutoShape 40"/>
              <p:cNvSpPr>
                <a:spLocks noChangeArrowheads="1"/>
              </p:cNvSpPr>
              <p:nvPr/>
            </p:nvSpPr>
            <p:spPr bwMode="auto">
              <a:xfrm>
                <a:off x="5004135" y="31559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LGA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0" name="AutoShape 41"/>
              <p:cNvSpPr>
                <a:spLocks noChangeArrowheads="1"/>
              </p:cNvSpPr>
              <p:nvPr/>
            </p:nvSpPr>
            <p:spPr bwMode="auto">
              <a:xfrm>
                <a:off x="5004135" y="38989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PVD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1" name="AutoShape 42"/>
              <p:cNvSpPr>
                <a:spLocks noChangeArrowheads="1"/>
              </p:cNvSpPr>
              <p:nvPr/>
            </p:nvSpPr>
            <p:spPr bwMode="auto">
              <a:xfrm>
                <a:off x="5004135" y="464185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DFW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2" name="AutoShape 43"/>
              <p:cNvSpPr>
                <a:spLocks noChangeArrowheads="1"/>
              </p:cNvSpPr>
              <p:nvPr/>
            </p:nvSpPr>
            <p:spPr bwMode="auto">
              <a:xfrm>
                <a:off x="5004135" y="5384803"/>
                <a:ext cx="685800" cy="457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MIA</a:t>
                </a:r>
                <a:endParaRPr lang="en-US" altLang="zh-TW" sz="1800" i="1">
                  <a:ea typeface="新細明體" charset="-120"/>
                </a:endParaRPr>
              </a:p>
            </p:txBody>
          </p:sp>
          <p:sp>
            <p:nvSpPr>
              <p:cNvPr id="63" name="Text Box 45"/>
              <p:cNvSpPr txBox="1">
                <a:spLocks noChangeArrowheads="1"/>
              </p:cNvSpPr>
              <p:nvPr/>
            </p:nvSpPr>
            <p:spPr bwMode="auto">
              <a:xfrm>
                <a:off x="4469825" y="1862141"/>
                <a:ext cx="2160587" cy="45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600" b="0" dirty="0">
                    <a:ea typeface="新細明體" charset="-120"/>
                  </a:rPr>
                  <a:t>Vertex </a:t>
                </a:r>
                <a:r>
                  <a:rPr lang="en-US" altLang="zh-TW" sz="1600" b="0" dirty="0" smtClean="0">
                    <a:ea typeface="新細明體" charset="-120"/>
                  </a:rPr>
                  <a:t>List</a:t>
                </a:r>
                <a:endParaRPr lang="en-US" altLang="zh-TW" sz="1600" b="0" dirty="0">
                  <a:ea typeface="新細明體" charset="-12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879125" y="2389190"/>
                <a:ext cx="221914" cy="345281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新細明體" charset="-120"/>
                </a:endParaRPr>
              </a:p>
            </p:txBody>
          </p:sp>
          <p:cxnSp>
            <p:nvCxnSpPr>
              <p:cNvPr id="65" name="Straight Arrow Connector 64"/>
              <p:cNvCxnSpPr>
                <a:endCxn id="58" idx="3"/>
              </p:cNvCxnSpPr>
              <p:nvPr/>
            </p:nvCxnSpPr>
            <p:spPr>
              <a:xfrm flipH="1" flipV="1">
                <a:off x="5689935" y="2641603"/>
                <a:ext cx="300147" cy="15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59" idx="3"/>
              </p:cNvCxnSpPr>
              <p:nvPr/>
            </p:nvCxnSpPr>
            <p:spPr>
              <a:xfrm flipH="1" flipV="1">
                <a:off x="5689935" y="3384553"/>
                <a:ext cx="295315" cy="172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60" idx="3"/>
              </p:cNvCxnSpPr>
              <p:nvPr/>
            </p:nvCxnSpPr>
            <p:spPr>
              <a:xfrm flipH="1" flipV="1">
                <a:off x="5689935" y="4127503"/>
                <a:ext cx="297680" cy="20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61" idx="3"/>
              </p:cNvCxnSpPr>
              <p:nvPr/>
            </p:nvCxnSpPr>
            <p:spPr>
              <a:xfrm flipH="1" flipV="1">
                <a:off x="5689935" y="4870453"/>
                <a:ext cx="297680" cy="88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2" idx="3"/>
              </p:cNvCxnSpPr>
              <p:nvPr/>
            </p:nvCxnSpPr>
            <p:spPr>
              <a:xfrm flipH="1">
                <a:off x="5689935" y="5605007"/>
                <a:ext cx="278049" cy="83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>
              <a:stCxn id="70" idx="3"/>
              <a:endCxn id="58" idx="1"/>
            </p:cNvCxnSpPr>
            <p:nvPr/>
          </p:nvCxnSpPr>
          <p:spPr>
            <a:xfrm>
              <a:off x="3947497" y="26177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0" idx="3"/>
              <a:endCxn id="60" idx="1"/>
            </p:cNvCxnSpPr>
            <p:nvPr/>
          </p:nvCxnSpPr>
          <p:spPr>
            <a:xfrm>
              <a:off x="3947497" y="261779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71" idx="3"/>
              <a:endCxn id="58" idx="1"/>
            </p:cNvCxnSpPr>
            <p:nvPr/>
          </p:nvCxnSpPr>
          <p:spPr>
            <a:xfrm flipV="1">
              <a:off x="3947497" y="264160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71" idx="3"/>
              <a:endCxn id="61" idx="1"/>
            </p:cNvCxnSpPr>
            <p:nvPr/>
          </p:nvCxnSpPr>
          <p:spPr>
            <a:xfrm>
              <a:off x="3947497" y="3360741"/>
              <a:ext cx="1892314" cy="15097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72" idx="3"/>
              <a:endCxn id="59" idx="1"/>
            </p:cNvCxnSpPr>
            <p:nvPr/>
          </p:nvCxnSpPr>
          <p:spPr>
            <a:xfrm flipV="1">
              <a:off x="3947497" y="33845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72" idx="3"/>
              <a:endCxn id="60" idx="1"/>
            </p:cNvCxnSpPr>
            <p:nvPr/>
          </p:nvCxnSpPr>
          <p:spPr>
            <a:xfrm>
              <a:off x="3947497" y="4103691"/>
              <a:ext cx="1892314" cy="238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73" idx="3"/>
              <a:endCxn id="59" idx="1"/>
            </p:cNvCxnSpPr>
            <p:nvPr/>
          </p:nvCxnSpPr>
          <p:spPr>
            <a:xfrm flipV="1">
              <a:off x="3947497" y="3384553"/>
              <a:ext cx="1892314" cy="146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73" idx="3"/>
              <a:endCxn id="62" idx="1"/>
            </p:cNvCxnSpPr>
            <p:nvPr/>
          </p:nvCxnSpPr>
          <p:spPr>
            <a:xfrm>
              <a:off x="3947497" y="4846641"/>
              <a:ext cx="1892314" cy="7667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74" idx="3"/>
              <a:endCxn id="61" idx="1"/>
            </p:cNvCxnSpPr>
            <p:nvPr/>
          </p:nvCxnSpPr>
          <p:spPr>
            <a:xfrm flipV="1">
              <a:off x="3947497" y="4870453"/>
              <a:ext cx="1892314" cy="719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4" idx="3"/>
              <a:endCxn id="59" idx="1"/>
            </p:cNvCxnSpPr>
            <p:nvPr/>
          </p:nvCxnSpPr>
          <p:spPr>
            <a:xfrm flipV="1">
              <a:off x="3947497" y="3384553"/>
              <a:ext cx="1892314" cy="22050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75" idx="3"/>
              <a:endCxn id="61" idx="1"/>
            </p:cNvCxnSpPr>
            <p:nvPr/>
          </p:nvCxnSpPr>
          <p:spPr>
            <a:xfrm flipV="1">
              <a:off x="3947497" y="4870453"/>
              <a:ext cx="1892314" cy="1514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75" idx="3"/>
              <a:endCxn id="62" idx="1"/>
            </p:cNvCxnSpPr>
            <p:nvPr/>
          </p:nvCxnSpPr>
          <p:spPr>
            <a:xfrm flipV="1">
              <a:off x="3947497" y="5613403"/>
              <a:ext cx="1892314" cy="771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4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Adjacency List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65417" y="2492661"/>
            <a:ext cx="4057082" cy="42549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Adjacency Lists </a:t>
            </a:r>
            <a:r>
              <a:rPr lang="en-US" dirty="0" smtClean="0"/>
              <a:t>associate vertices with their edges </a:t>
            </a:r>
            <a:br>
              <a:rPr lang="en-US" dirty="0" smtClean="0"/>
            </a:br>
            <a:r>
              <a:rPr lang="en-US" dirty="0" smtClean="0"/>
              <a:t>(in addition to edge list!)</a:t>
            </a:r>
          </a:p>
          <a:p>
            <a:r>
              <a:rPr lang="en-US" dirty="0" smtClean="0"/>
              <a:t>Each vertex stores a list of incident edges</a:t>
            </a:r>
          </a:p>
          <a:p>
            <a:pPr lvl="1"/>
            <a:r>
              <a:rPr lang="en-US" dirty="0" smtClean="0"/>
              <a:t>List of references to incident edge objects</a:t>
            </a:r>
          </a:p>
          <a:p>
            <a:r>
              <a:rPr lang="en-US" dirty="0" smtClean="0"/>
              <a:t>Augmented edge object</a:t>
            </a:r>
          </a:p>
          <a:p>
            <a:pPr lvl="1"/>
            <a:r>
              <a:rPr lang="en-US" dirty="0" smtClean="0"/>
              <a:t>Stores references to associated positions in incident adjacency lists</a:t>
            </a:r>
          </a:p>
        </p:txBody>
      </p:sp>
      <p:grpSp>
        <p:nvGrpSpPr>
          <p:cNvPr id="61444" name="Group 49"/>
          <p:cNvGrpSpPr>
            <a:grpSpLocks/>
          </p:cNvGrpSpPr>
          <p:nvPr/>
        </p:nvGrpSpPr>
        <p:grpSpPr bwMode="auto">
          <a:xfrm>
            <a:off x="7612566" y="295765"/>
            <a:ext cx="3049588" cy="2124075"/>
            <a:chOff x="3080" y="480"/>
            <a:chExt cx="2356" cy="1663"/>
          </a:xfrm>
        </p:grpSpPr>
        <p:sp>
          <p:nvSpPr>
            <p:cNvPr id="61469" name="Oval 50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1470" name="Oval 51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61471" name="Oval 52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61472" name="Oval 53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61473" name="Oval 54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cxnSp>
          <p:nvCxnSpPr>
            <p:cNvPr id="61474" name="AutoShape 55"/>
            <p:cNvCxnSpPr>
              <a:cxnSpLocks noChangeShapeType="1"/>
              <a:stCxn id="61472" idx="0"/>
              <a:endCxn id="61469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5" name="AutoShape 56"/>
            <p:cNvCxnSpPr>
              <a:cxnSpLocks noChangeShapeType="1"/>
              <a:stCxn id="61472" idx="7"/>
              <a:endCxn id="61473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6" name="AutoShape 57"/>
            <p:cNvCxnSpPr>
              <a:cxnSpLocks noChangeShapeType="1"/>
              <a:stCxn id="61473" idx="0"/>
              <a:endCxn id="61470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7" name="AutoShape 58"/>
            <p:cNvCxnSpPr>
              <a:cxnSpLocks noChangeShapeType="1"/>
              <a:stCxn id="61469" idx="6"/>
              <a:endCxn id="61470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8" name="AutoShape 59"/>
            <p:cNvCxnSpPr>
              <a:cxnSpLocks noChangeShapeType="1"/>
              <a:stCxn id="61473" idx="4"/>
              <a:endCxn id="61471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9" name="AutoShape 60"/>
            <p:cNvCxnSpPr>
              <a:cxnSpLocks noChangeShapeType="1"/>
              <a:endCxn id="61472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80" name="Text Box 61"/>
            <p:cNvSpPr txBox="1">
              <a:spLocks noChangeArrowheads="1"/>
            </p:cNvSpPr>
            <p:nvPr/>
          </p:nvSpPr>
          <p:spPr bwMode="auto">
            <a:xfrm rot="-347285">
              <a:off x="4027" y="480"/>
              <a:ext cx="46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61481" name="Text Box 62"/>
            <p:cNvSpPr txBox="1">
              <a:spLocks noChangeArrowheads="1"/>
            </p:cNvSpPr>
            <p:nvPr/>
          </p:nvSpPr>
          <p:spPr bwMode="auto">
            <a:xfrm rot="-4662247">
              <a:off x="3163" y="1055"/>
              <a:ext cx="47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61482" name="Text Box 63"/>
            <p:cNvSpPr txBox="1">
              <a:spLocks noChangeArrowheads="1"/>
            </p:cNvSpPr>
            <p:nvPr/>
          </p:nvSpPr>
          <p:spPr bwMode="auto">
            <a:xfrm rot="-1544869">
              <a:off x="3623" y="1224"/>
              <a:ext cx="57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61483" name="Text Box 64"/>
            <p:cNvSpPr txBox="1">
              <a:spLocks noChangeArrowheads="1"/>
            </p:cNvSpPr>
            <p:nvPr/>
          </p:nvSpPr>
          <p:spPr bwMode="auto">
            <a:xfrm rot="2626382">
              <a:off x="4661" y="1390"/>
              <a:ext cx="5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61484" name="Text Box 65"/>
            <p:cNvSpPr txBox="1">
              <a:spLocks noChangeArrowheads="1"/>
            </p:cNvSpPr>
            <p:nvPr/>
          </p:nvSpPr>
          <p:spPr bwMode="auto">
            <a:xfrm rot="565849">
              <a:off x="3946" y="1831"/>
              <a:ext cx="5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61485" name="Text Box 66"/>
            <p:cNvSpPr txBox="1">
              <a:spLocks noChangeArrowheads="1"/>
            </p:cNvSpPr>
            <p:nvPr/>
          </p:nvSpPr>
          <p:spPr bwMode="auto">
            <a:xfrm rot="-1891667">
              <a:off x="4657" y="796"/>
              <a:ext cx="4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568" y="2141398"/>
            <a:ext cx="6583305" cy="3843338"/>
            <a:chOff x="534386" y="2106634"/>
            <a:chExt cx="6583305" cy="3843338"/>
          </a:xfrm>
        </p:grpSpPr>
        <p:grpSp>
          <p:nvGrpSpPr>
            <p:cNvPr id="6" name="Group 5"/>
            <p:cNvGrpSpPr/>
            <p:nvPr/>
          </p:nvGrpSpPr>
          <p:grpSpPr>
            <a:xfrm>
              <a:off x="932791" y="2106634"/>
              <a:ext cx="6184900" cy="3843338"/>
              <a:chOff x="1981201" y="2024063"/>
              <a:chExt cx="6184900" cy="3843338"/>
            </a:xfrm>
          </p:grpSpPr>
          <p:sp>
            <p:nvSpPr>
              <p:cNvPr id="61445" name="Line 67"/>
              <p:cNvSpPr>
                <a:spLocks noChangeShapeType="1"/>
              </p:cNvSpPr>
              <p:nvPr/>
            </p:nvSpPr>
            <p:spPr bwMode="auto">
              <a:xfrm>
                <a:off x="2667000" y="2774950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47" name="AutoShape 37"/>
              <p:cNvSpPr>
                <a:spLocks noChangeArrowheads="1"/>
              </p:cNvSpPr>
              <p:nvPr/>
            </p:nvSpPr>
            <p:spPr bwMode="auto">
              <a:xfrm>
                <a:off x="1993900" y="25415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ORD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48" name="AutoShape 38"/>
              <p:cNvSpPr>
                <a:spLocks noChangeArrowheads="1"/>
              </p:cNvSpPr>
              <p:nvPr/>
            </p:nvSpPr>
            <p:spPr bwMode="auto">
              <a:xfrm>
                <a:off x="1993900" y="326231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LGA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49" name="AutoShape 39"/>
              <p:cNvSpPr>
                <a:spLocks noChangeArrowheads="1"/>
              </p:cNvSpPr>
              <p:nvPr/>
            </p:nvSpPr>
            <p:spPr bwMode="auto">
              <a:xfrm>
                <a:off x="1993900" y="398303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PVD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50" name="AutoShape 40"/>
              <p:cNvSpPr>
                <a:spLocks noChangeArrowheads="1"/>
              </p:cNvSpPr>
              <p:nvPr/>
            </p:nvSpPr>
            <p:spPr bwMode="auto">
              <a:xfrm>
                <a:off x="1993900" y="470376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DFW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51" name="AutoShape 41"/>
              <p:cNvSpPr>
                <a:spLocks noChangeArrowheads="1"/>
              </p:cNvSpPr>
              <p:nvPr/>
            </p:nvSpPr>
            <p:spPr bwMode="auto">
              <a:xfrm>
                <a:off x="1993900" y="54244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>
                    <a:ea typeface="新細明體" charset="-120"/>
                  </a:rPr>
                  <a:t>MIA</a:t>
                </a:r>
                <a:endParaRPr lang="en-US" altLang="zh-TW" sz="2400" i="1">
                  <a:ea typeface="新細明體" charset="-120"/>
                </a:endParaRPr>
              </a:p>
            </p:txBody>
          </p:sp>
          <p:sp>
            <p:nvSpPr>
              <p:cNvPr id="61452" name="AutoShape 44"/>
              <p:cNvSpPr>
                <a:spLocks noChangeArrowheads="1"/>
              </p:cNvSpPr>
              <p:nvPr/>
            </p:nvSpPr>
            <p:spPr bwMode="auto">
              <a:xfrm>
                <a:off x="2808289" y="2551114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PVD}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3" name="Text Box 48"/>
              <p:cNvSpPr txBox="1">
                <a:spLocks noChangeArrowheads="1"/>
              </p:cNvSpPr>
              <p:nvPr/>
            </p:nvSpPr>
            <p:spPr bwMode="auto">
              <a:xfrm>
                <a:off x="1981201" y="2024063"/>
                <a:ext cx="1939925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b="0" dirty="0">
                    <a:ea typeface="新細明體" charset="-120"/>
                  </a:rPr>
                  <a:t>Adjacency List</a:t>
                </a:r>
              </a:p>
            </p:txBody>
          </p:sp>
          <p:sp>
            <p:nvSpPr>
              <p:cNvPr id="61454" name="AutoShape 70"/>
              <p:cNvSpPr>
                <a:spLocks noChangeArrowheads="1"/>
              </p:cNvSpPr>
              <p:nvPr/>
            </p:nvSpPr>
            <p:spPr bwMode="auto">
              <a:xfrm>
                <a:off x="4637089" y="25304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ORD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5" name="Line 72"/>
              <p:cNvSpPr>
                <a:spLocks noChangeShapeType="1"/>
              </p:cNvSpPr>
              <p:nvPr/>
            </p:nvSpPr>
            <p:spPr bwMode="auto">
              <a:xfrm>
                <a:off x="2667001" y="345281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56" name="AutoShape 73"/>
              <p:cNvSpPr>
                <a:spLocks noChangeArrowheads="1"/>
              </p:cNvSpPr>
              <p:nvPr/>
            </p:nvSpPr>
            <p:spPr bwMode="auto">
              <a:xfrm>
                <a:off x="2808289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PVD}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7" name="AutoShape 74"/>
              <p:cNvSpPr>
                <a:spLocks noChangeArrowheads="1"/>
              </p:cNvSpPr>
              <p:nvPr/>
            </p:nvSpPr>
            <p:spPr bwMode="auto">
              <a:xfrm>
                <a:off x="4637089" y="32083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58" name="Line 76"/>
              <p:cNvSpPr>
                <a:spLocks noChangeShapeType="1"/>
              </p:cNvSpPr>
              <p:nvPr/>
            </p:nvSpPr>
            <p:spPr bwMode="auto">
              <a:xfrm>
                <a:off x="2667000" y="419576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59" name="AutoShape 77"/>
              <p:cNvSpPr>
                <a:spLocks noChangeArrowheads="1"/>
              </p:cNvSpPr>
              <p:nvPr/>
            </p:nvSpPr>
            <p:spPr bwMode="auto">
              <a:xfrm>
                <a:off x="2808289" y="39719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PVD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ORD}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0" name="AutoShape 78"/>
              <p:cNvSpPr>
                <a:spLocks noChangeArrowheads="1"/>
              </p:cNvSpPr>
              <p:nvPr/>
            </p:nvSpPr>
            <p:spPr bwMode="auto">
              <a:xfrm>
                <a:off x="4637089" y="39512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PVD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1" name="AutoShape 79"/>
              <p:cNvSpPr>
                <a:spLocks noChangeArrowheads="1"/>
              </p:cNvSpPr>
              <p:nvPr/>
            </p:nvSpPr>
            <p:spPr bwMode="auto">
              <a:xfrm>
                <a:off x="6480176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LGA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2" name="Line 80"/>
              <p:cNvSpPr>
                <a:spLocks noChangeShapeType="1"/>
              </p:cNvSpPr>
              <p:nvPr/>
            </p:nvSpPr>
            <p:spPr bwMode="auto">
              <a:xfrm>
                <a:off x="2667001" y="493236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63" name="AutoShape 81"/>
              <p:cNvSpPr>
                <a:spLocks noChangeArrowheads="1"/>
              </p:cNvSpPr>
              <p:nvPr/>
            </p:nvSpPr>
            <p:spPr bwMode="auto">
              <a:xfrm>
                <a:off x="2808289" y="47085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ORD}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4" name="AutoShape 82"/>
              <p:cNvSpPr>
                <a:spLocks noChangeArrowheads="1"/>
              </p:cNvSpPr>
              <p:nvPr/>
            </p:nvSpPr>
            <p:spPr bwMode="auto">
              <a:xfrm>
                <a:off x="4637089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5" name="AutoShape 83"/>
              <p:cNvSpPr>
                <a:spLocks noChangeArrowheads="1"/>
              </p:cNvSpPr>
              <p:nvPr/>
            </p:nvSpPr>
            <p:spPr bwMode="auto">
              <a:xfrm>
                <a:off x="6480176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DFW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MIA}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6" name="Line 84"/>
              <p:cNvSpPr>
                <a:spLocks noChangeShapeType="1"/>
              </p:cNvSpPr>
              <p:nvPr/>
            </p:nvSpPr>
            <p:spPr bwMode="auto">
              <a:xfrm>
                <a:off x="2667000" y="563721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67" name="AutoShape 85"/>
              <p:cNvSpPr>
                <a:spLocks noChangeArrowheads="1"/>
              </p:cNvSpPr>
              <p:nvPr/>
            </p:nvSpPr>
            <p:spPr bwMode="auto">
              <a:xfrm>
                <a:off x="2808289" y="54133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MIA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LGA}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  <p:sp>
            <p:nvSpPr>
              <p:cNvPr id="61468" name="AutoShape 86"/>
              <p:cNvSpPr>
                <a:spLocks noChangeArrowheads="1"/>
              </p:cNvSpPr>
              <p:nvPr/>
            </p:nvSpPr>
            <p:spPr bwMode="auto">
              <a:xfrm>
                <a:off x="4637089" y="53927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2400" b="0" dirty="0">
                    <a:ea typeface="新細明體" charset="-120"/>
                  </a:rPr>
                  <a:t>{</a:t>
                </a:r>
                <a:r>
                  <a:rPr lang="en-US" altLang="zh-TW" sz="2400" b="0" dirty="0" smtClean="0">
                    <a:ea typeface="新細明體" charset="-120"/>
                  </a:rPr>
                  <a:t>MIA</a:t>
                </a:r>
                <a:r>
                  <a:rPr lang="en-US" altLang="zh-TW" sz="2400" b="0" dirty="0">
                    <a:ea typeface="新細明體" charset="-120"/>
                  </a:rPr>
                  <a:t>, </a:t>
                </a:r>
                <a:r>
                  <a:rPr lang="en-US" altLang="zh-TW" sz="2400" b="0" dirty="0" smtClean="0">
                    <a:ea typeface="新細明體" charset="-120"/>
                  </a:rPr>
                  <a:t>DFW}</a:t>
                </a:r>
                <a:endParaRPr lang="en-US" altLang="zh-TW" sz="2400" b="0" dirty="0">
                  <a:ea typeface="新細明體" charset="-120"/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 rot="10800000">
              <a:off x="534386" y="2634489"/>
              <a:ext cx="253942" cy="3315481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ahoma" panose="020B0604030504040204" pitchFamily="34" charset="0"/>
                <a:ea typeface="新細明體" charset="-120"/>
              </a:endParaRPr>
            </a:p>
          </p:txBody>
        </p:sp>
        <p:cxnSp>
          <p:nvCxnSpPr>
            <p:cNvPr id="48" name="Straight Arrow Connector 47"/>
            <p:cNvCxnSpPr>
              <a:endCxn id="61451" idx="1"/>
            </p:cNvCxnSpPr>
            <p:nvPr/>
          </p:nvCxnSpPr>
          <p:spPr>
            <a:xfrm>
              <a:off x="645343" y="5728515"/>
              <a:ext cx="300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61450" idx="1"/>
            </p:cNvCxnSpPr>
            <p:nvPr/>
          </p:nvCxnSpPr>
          <p:spPr>
            <a:xfrm>
              <a:off x="645343" y="4997472"/>
              <a:ext cx="300147" cy="103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61449" idx="1"/>
            </p:cNvCxnSpPr>
            <p:nvPr/>
          </p:nvCxnSpPr>
          <p:spPr>
            <a:xfrm>
              <a:off x="645343" y="4260872"/>
              <a:ext cx="300147" cy="26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61448" idx="1"/>
            </p:cNvCxnSpPr>
            <p:nvPr/>
          </p:nvCxnSpPr>
          <p:spPr>
            <a:xfrm flipV="1">
              <a:off x="647810" y="3566340"/>
              <a:ext cx="297680" cy="14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61447" idx="1"/>
            </p:cNvCxnSpPr>
            <p:nvPr/>
          </p:nvCxnSpPr>
          <p:spPr>
            <a:xfrm>
              <a:off x="667441" y="2842105"/>
              <a:ext cx="278049" cy="3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0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dirty="0" smtClean="0"/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Construct the adjacency list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60688"/>
            <a:ext cx="5876925" cy="2862262"/>
            <a:chOff x="2346326" y="2960688"/>
            <a:chExt cx="5876925" cy="2862262"/>
          </a:xfrm>
        </p:grpSpPr>
        <p:sp>
          <p:nvSpPr>
            <p:cNvPr id="62469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62470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62471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62472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62473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62474" name="AutoShape 9"/>
            <p:cNvCxnSpPr>
              <a:cxnSpLocks noChangeShapeType="1"/>
              <a:stCxn id="62472" idx="0"/>
              <a:endCxn id="62469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AutoShape 10"/>
            <p:cNvCxnSpPr>
              <a:cxnSpLocks noChangeShapeType="1"/>
              <a:stCxn id="62472" idx="7"/>
              <a:endCxn id="62473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AutoShape 11"/>
            <p:cNvCxnSpPr>
              <a:cxnSpLocks noChangeShapeType="1"/>
              <a:stCxn id="62473" idx="0"/>
              <a:endCxn id="62470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AutoShape 12"/>
            <p:cNvCxnSpPr>
              <a:cxnSpLocks noChangeShapeType="1"/>
              <a:stCxn id="62469" idx="6"/>
              <a:endCxn id="62470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AutoShape 14"/>
            <p:cNvCxnSpPr>
              <a:cxnSpLocks noChangeShapeType="1"/>
              <a:stCxn id="62471" idx="1"/>
              <a:endCxn id="62469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9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cxnSp>
          <p:nvCxnSpPr>
            <p:cNvPr id="62480" name="AutoShape 14"/>
            <p:cNvCxnSpPr>
              <a:cxnSpLocks noChangeShapeType="1"/>
              <a:stCxn id="62469" idx="2"/>
              <a:endCxn id="62479" idx="7"/>
            </p:cNvCxnSpPr>
            <p:nvPr/>
          </p:nvCxnSpPr>
          <p:spPr bwMode="auto">
            <a:xfrm flipH="1">
              <a:off x="3145785" y="3351213"/>
              <a:ext cx="945204" cy="4654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7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525628834"/>
                  </p:ext>
                </p:extLst>
              </p:nvPr>
            </p:nvGraphicFramePr>
            <p:xfrm>
              <a:off x="890338" y="2047145"/>
              <a:ext cx="6795252" cy="396608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getEdge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𝑢</m:t>
                                    </m:r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, </m:t>
                                    </m:r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outDegree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removeEdge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𝑒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outgoingEdges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525628834"/>
                  </p:ext>
                </p:extLst>
              </p:nvPr>
            </p:nvGraphicFramePr>
            <p:xfrm>
              <a:off x="890338" y="2047145"/>
              <a:ext cx="6795252" cy="396608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2976" r="-89509" b="-2952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386154" r="-89509" b="-54307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139823" r="-89509" b="-561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471304" r="-89509" b="-104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4" name="Group 83"/>
          <p:cNvGrpSpPr/>
          <p:nvPr/>
        </p:nvGrpSpPr>
        <p:grpSpPr>
          <a:xfrm>
            <a:off x="7758554" y="2047145"/>
            <a:ext cx="4199097" cy="2720675"/>
            <a:chOff x="534386" y="2106634"/>
            <a:chExt cx="6583305" cy="3843338"/>
          </a:xfrm>
        </p:grpSpPr>
        <p:grpSp>
          <p:nvGrpSpPr>
            <p:cNvPr id="85" name="Group 84"/>
            <p:cNvGrpSpPr/>
            <p:nvPr/>
          </p:nvGrpSpPr>
          <p:grpSpPr>
            <a:xfrm>
              <a:off x="932791" y="2106634"/>
              <a:ext cx="6184900" cy="3843338"/>
              <a:chOff x="1981201" y="2024063"/>
              <a:chExt cx="6184900" cy="3843338"/>
            </a:xfrm>
          </p:grpSpPr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2667000" y="2774950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93" name="AutoShape 37"/>
              <p:cNvSpPr>
                <a:spLocks noChangeArrowheads="1"/>
              </p:cNvSpPr>
              <p:nvPr/>
            </p:nvSpPr>
            <p:spPr bwMode="auto">
              <a:xfrm>
                <a:off x="1993900" y="25415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ORD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4" name="AutoShape 38"/>
              <p:cNvSpPr>
                <a:spLocks noChangeArrowheads="1"/>
              </p:cNvSpPr>
              <p:nvPr/>
            </p:nvSpPr>
            <p:spPr bwMode="auto">
              <a:xfrm>
                <a:off x="1993900" y="326231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LGA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5" name="AutoShape 39"/>
              <p:cNvSpPr>
                <a:spLocks noChangeArrowheads="1"/>
              </p:cNvSpPr>
              <p:nvPr/>
            </p:nvSpPr>
            <p:spPr bwMode="auto">
              <a:xfrm>
                <a:off x="1993900" y="398303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PVD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6" name="AutoShape 40"/>
              <p:cNvSpPr>
                <a:spLocks noChangeArrowheads="1"/>
              </p:cNvSpPr>
              <p:nvPr/>
            </p:nvSpPr>
            <p:spPr bwMode="auto">
              <a:xfrm>
                <a:off x="1993900" y="470376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DFW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>
                <a:off x="1993900" y="54244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MIA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8" name="AutoShape 44"/>
              <p:cNvSpPr>
                <a:spLocks noChangeArrowheads="1"/>
              </p:cNvSpPr>
              <p:nvPr/>
            </p:nvSpPr>
            <p:spPr bwMode="auto">
              <a:xfrm>
                <a:off x="2808289" y="2551114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99" name="Text Box 48"/>
              <p:cNvSpPr txBox="1">
                <a:spLocks noChangeArrowheads="1"/>
              </p:cNvSpPr>
              <p:nvPr/>
            </p:nvSpPr>
            <p:spPr bwMode="auto">
              <a:xfrm>
                <a:off x="1981201" y="2024063"/>
                <a:ext cx="1939925" cy="39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200" b="0" dirty="0">
                    <a:ea typeface="新細明體" charset="-120"/>
                  </a:rPr>
                  <a:t>Adjacency List</a:t>
                </a:r>
              </a:p>
            </p:txBody>
          </p:sp>
          <p:sp>
            <p:nvSpPr>
              <p:cNvPr id="100" name="AutoShape 70"/>
              <p:cNvSpPr>
                <a:spLocks noChangeArrowheads="1"/>
              </p:cNvSpPr>
              <p:nvPr/>
            </p:nvSpPr>
            <p:spPr bwMode="auto">
              <a:xfrm>
                <a:off x="4637089" y="25304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1" name="Line 72"/>
              <p:cNvSpPr>
                <a:spLocks noChangeShapeType="1"/>
              </p:cNvSpPr>
              <p:nvPr/>
            </p:nvSpPr>
            <p:spPr bwMode="auto">
              <a:xfrm>
                <a:off x="2667001" y="345281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2" name="AutoShape 73"/>
              <p:cNvSpPr>
                <a:spLocks noChangeArrowheads="1"/>
              </p:cNvSpPr>
              <p:nvPr/>
            </p:nvSpPr>
            <p:spPr bwMode="auto">
              <a:xfrm>
                <a:off x="2808289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3" name="AutoShape 74"/>
              <p:cNvSpPr>
                <a:spLocks noChangeArrowheads="1"/>
              </p:cNvSpPr>
              <p:nvPr/>
            </p:nvSpPr>
            <p:spPr bwMode="auto">
              <a:xfrm>
                <a:off x="4637089" y="32083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4" name="Line 76"/>
              <p:cNvSpPr>
                <a:spLocks noChangeShapeType="1"/>
              </p:cNvSpPr>
              <p:nvPr/>
            </p:nvSpPr>
            <p:spPr bwMode="auto">
              <a:xfrm>
                <a:off x="2667000" y="419576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808289" y="39719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4637089" y="39512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7" name="AutoShape 79"/>
              <p:cNvSpPr>
                <a:spLocks noChangeArrowheads="1"/>
              </p:cNvSpPr>
              <p:nvPr/>
            </p:nvSpPr>
            <p:spPr bwMode="auto">
              <a:xfrm>
                <a:off x="6480176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8" name="Line 80"/>
              <p:cNvSpPr>
                <a:spLocks noChangeShapeType="1"/>
              </p:cNvSpPr>
              <p:nvPr/>
            </p:nvSpPr>
            <p:spPr bwMode="auto">
              <a:xfrm>
                <a:off x="2667001" y="493236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9" name="AutoShape 81"/>
              <p:cNvSpPr>
                <a:spLocks noChangeArrowheads="1"/>
              </p:cNvSpPr>
              <p:nvPr/>
            </p:nvSpPr>
            <p:spPr bwMode="auto">
              <a:xfrm>
                <a:off x="2808289" y="47085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0" name="AutoShape 82"/>
              <p:cNvSpPr>
                <a:spLocks noChangeArrowheads="1"/>
              </p:cNvSpPr>
              <p:nvPr/>
            </p:nvSpPr>
            <p:spPr bwMode="auto">
              <a:xfrm>
                <a:off x="4637089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1" name="AutoShape 83"/>
              <p:cNvSpPr>
                <a:spLocks noChangeArrowheads="1"/>
              </p:cNvSpPr>
              <p:nvPr/>
            </p:nvSpPr>
            <p:spPr bwMode="auto">
              <a:xfrm>
                <a:off x="6480176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2" name="Line 84"/>
              <p:cNvSpPr>
                <a:spLocks noChangeShapeType="1"/>
              </p:cNvSpPr>
              <p:nvPr/>
            </p:nvSpPr>
            <p:spPr bwMode="auto">
              <a:xfrm>
                <a:off x="2667000" y="563721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13" name="AutoShape 85"/>
              <p:cNvSpPr>
                <a:spLocks noChangeArrowheads="1"/>
              </p:cNvSpPr>
              <p:nvPr/>
            </p:nvSpPr>
            <p:spPr bwMode="auto">
              <a:xfrm>
                <a:off x="2808289" y="54133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4" name="AutoShape 86"/>
              <p:cNvSpPr>
                <a:spLocks noChangeArrowheads="1"/>
              </p:cNvSpPr>
              <p:nvPr/>
            </p:nvSpPr>
            <p:spPr bwMode="auto">
              <a:xfrm>
                <a:off x="4637089" y="53927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</p:grpSp>
        <p:sp>
          <p:nvSpPr>
            <p:cNvPr id="86" name="Rounded Rectangle 85"/>
            <p:cNvSpPr/>
            <p:nvPr/>
          </p:nvSpPr>
          <p:spPr>
            <a:xfrm rot="10800000">
              <a:off x="534386" y="2634489"/>
              <a:ext cx="253942" cy="3315481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endParaRPr lang="en-US" sz="1400">
                <a:solidFill>
                  <a:schemeClr val="tx1"/>
                </a:solidFill>
                <a:latin typeface="Tahoma" panose="020B0604030504040204" pitchFamily="34" charset="0"/>
                <a:ea typeface="新細明體" charset="-120"/>
              </a:endParaRPr>
            </a:p>
          </p:txBody>
        </p:sp>
        <p:cxnSp>
          <p:nvCxnSpPr>
            <p:cNvPr id="87" name="Straight Arrow Connector 86"/>
            <p:cNvCxnSpPr>
              <a:endCxn id="97" idx="1"/>
            </p:cNvCxnSpPr>
            <p:nvPr/>
          </p:nvCxnSpPr>
          <p:spPr>
            <a:xfrm>
              <a:off x="645343" y="5728515"/>
              <a:ext cx="300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96" idx="1"/>
            </p:cNvCxnSpPr>
            <p:nvPr/>
          </p:nvCxnSpPr>
          <p:spPr>
            <a:xfrm>
              <a:off x="645343" y="4997472"/>
              <a:ext cx="300147" cy="103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95" idx="1"/>
            </p:cNvCxnSpPr>
            <p:nvPr/>
          </p:nvCxnSpPr>
          <p:spPr>
            <a:xfrm>
              <a:off x="645343" y="4260872"/>
              <a:ext cx="300147" cy="26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94" idx="1"/>
            </p:cNvCxnSpPr>
            <p:nvPr/>
          </p:nvCxnSpPr>
          <p:spPr>
            <a:xfrm flipV="1">
              <a:off x="647810" y="3566340"/>
              <a:ext cx="297680" cy="14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93" idx="1"/>
            </p:cNvCxnSpPr>
            <p:nvPr/>
          </p:nvCxnSpPr>
          <p:spPr>
            <a:xfrm>
              <a:off x="667441" y="2842105"/>
              <a:ext cx="278049" cy="3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08103417"/>
                  </p:ext>
                </p:extLst>
              </p:nvPr>
            </p:nvGraphicFramePr>
            <p:xfrm>
              <a:off x="890338" y="2047145"/>
              <a:ext cx="6795252" cy="396608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getEdge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𝑢</m:t>
                                    </m:r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, </m:t>
                                    </m:r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,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outDegree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removeEdge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𝑒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outgoingEdges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08103417"/>
                  </p:ext>
                </p:extLst>
              </p:nvPr>
            </p:nvGraphicFramePr>
            <p:xfrm>
              <a:off x="890338" y="2047145"/>
              <a:ext cx="6795252" cy="3966083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2976" r="-89509" b="-2952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221795" r="-954" b="-53589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386154" r="-89509" b="-5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386154" r="-954" b="-543077"/>
                          </a:stretch>
                        </a:blipFill>
                      </a:tcPr>
                    </a:tc>
                  </a:tr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139823" r="-89509" b="-56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139823" r="-954" b="-56195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471304" r="-89509" b="-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471304" r="-954" b="-104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4" name="Group 83"/>
          <p:cNvGrpSpPr/>
          <p:nvPr/>
        </p:nvGrpSpPr>
        <p:grpSpPr>
          <a:xfrm>
            <a:off x="7758554" y="2047145"/>
            <a:ext cx="4199097" cy="2720675"/>
            <a:chOff x="534386" y="2106634"/>
            <a:chExt cx="6583305" cy="3843338"/>
          </a:xfrm>
        </p:grpSpPr>
        <p:grpSp>
          <p:nvGrpSpPr>
            <p:cNvPr id="85" name="Group 84"/>
            <p:cNvGrpSpPr/>
            <p:nvPr/>
          </p:nvGrpSpPr>
          <p:grpSpPr>
            <a:xfrm>
              <a:off x="932791" y="2106634"/>
              <a:ext cx="6184900" cy="3843338"/>
              <a:chOff x="1981201" y="2024063"/>
              <a:chExt cx="6184900" cy="3843338"/>
            </a:xfrm>
          </p:grpSpPr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2667000" y="2774950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93" name="AutoShape 37"/>
              <p:cNvSpPr>
                <a:spLocks noChangeArrowheads="1"/>
              </p:cNvSpPr>
              <p:nvPr/>
            </p:nvSpPr>
            <p:spPr bwMode="auto">
              <a:xfrm>
                <a:off x="1993900" y="25415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ORD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4" name="AutoShape 38"/>
              <p:cNvSpPr>
                <a:spLocks noChangeArrowheads="1"/>
              </p:cNvSpPr>
              <p:nvPr/>
            </p:nvSpPr>
            <p:spPr bwMode="auto">
              <a:xfrm>
                <a:off x="1993900" y="326231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LGA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5" name="AutoShape 39"/>
              <p:cNvSpPr>
                <a:spLocks noChangeArrowheads="1"/>
              </p:cNvSpPr>
              <p:nvPr/>
            </p:nvSpPr>
            <p:spPr bwMode="auto">
              <a:xfrm>
                <a:off x="1993900" y="398303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PVD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6" name="AutoShape 40"/>
              <p:cNvSpPr>
                <a:spLocks noChangeArrowheads="1"/>
              </p:cNvSpPr>
              <p:nvPr/>
            </p:nvSpPr>
            <p:spPr bwMode="auto">
              <a:xfrm>
                <a:off x="1993900" y="4703763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DFW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>
                <a:off x="1993900" y="5424488"/>
                <a:ext cx="673100" cy="4429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>
                    <a:ea typeface="新細明體" charset="-120"/>
                  </a:rPr>
                  <a:t>MIA</a:t>
                </a:r>
                <a:endParaRPr lang="en-US" altLang="zh-TW" sz="1400" i="1">
                  <a:ea typeface="新細明體" charset="-120"/>
                </a:endParaRPr>
              </a:p>
            </p:txBody>
          </p:sp>
          <p:sp>
            <p:nvSpPr>
              <p:cNvPr id="98" name="AutoShape 44"/>
              <p:cNvSpPr>
                <a:spLocks noChangeArrowheads="1"/>
              </p:cNvSpPr>
              <p:nvPr/>
            </p:nvSpPr>
            <p:spPr bwMode="auto">
              <a:xfrm>
                <a:off x="2808289" y="2551114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99" name="Text Box 48"/>
              <p:cNvSpPr txBox="1">
                <a:spLocks noChangeArrowheads="1"/>
              </p:cNvSpPr>
              <p:nvPr/>
            </p:nvSpPr>
            <p:spPr bwMode="auto">
              <a:xfrm>
                <a:off x="1981201" y="2024063"/>
                <a:ext cx="1939925" cy="39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200" b="0" dirty="0">
                    <a:ea typeface="新細明體" charset="-120"/>
                  </a:rPr>
                  <a:t>Adjacency List</a:t>
                </a:r>
              </a:p>
            </p:txBody>
          </p:sp>
          <p:sp>
            <p:nvSpPr>
              <p:cNvPr id="100" name="AutoShape 70"/>
              <p:cNvSpPr>
                <a:spLocks noChangeArrowheads="1"/>
              </p:cNvSpPr>
              <p:nvPr/>
            </p:nvSpPr>
            <p:spPr bwMode="auto">
              <a:xfrm>
                <a:off x="4637089" y="25304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ORD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1" name="Line 72"/>
              <p:cNvSpPr>
                <a:spLocks noChangeShapeType="1"/>
              </p:cNvSpPr>
              <p:nvPr/>
            </p:nvSpPr>
            <p:spPr bwMode="auto">
              <a:xfrm>
                <a:off x="2667001" y="345281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2" name="AutoShape 73"/>
              <p:cNvSpPr>
                <a:spLocks noChangeArrowheads="1"/>
              </p:cNvSpPr>
              <p:nvPr/>
            </p:nvSpPr>
            <p:spPr bwMode="auto">
              <a:xfrm>
                <a:off x="2808289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PVD}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3" name="AutoShape 74"/>
              <p:cNvSpPr>
                <a:spLocks noChangeArrowheads="1"/>
              </p:cNvSpPr>
              <p:nvPr/>
            </p:nvSpPr>
            <p:spPr bwMode="auto">
              <a:xfrm>
                <a:off x="4637089" y="32083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4" name="Line 76"/>
              <p:cNvSpPr>
                <a:spLocks noChangeShapeType="1"/>
              </p:cNvSpPr>
              <p:nvPr/>
            </p:nvSpPr>
            <p:spPr bwMode="auto">
              <a:xfrm>
                <a:off x="2667000" y="419576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5" name="AutoShape 77"/>
              <p:cNvSpPr>
                <a:spLocks noChangeArrowheads="1"/>
              </p:cNvSpPr>
              <p:nvPr/>
            </p:nvSpPr>
            <p:spPr bwMode="auto">
              <a:xfrm>
                <a:off x="2808289" y="39719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4637089" y="39512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PVD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7" name="AutoShape 79"/>
              <p:cNvSpPr>
                <a:spLocks noChangeArrowheads="1"/>
              </p:cNvSpPr>
              <p:nvPr/>
            </p:nvSpPr>
            <p:spPr bwMode="auto">
              <a:xfrm>
                <a:off x="6480176" y="32289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LGA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08" name="Line 80"/>
              <p:cNvSpPr>
                <a:spLocks noChangeShapeType="1"/>
              </p:cNvSpPr>
              <p:nvPr/>
            </p:nvSpPr>
            <p:spPr bwMode="auto">
              <a:xfrm>
                <a:off x="2667001" y="4932363"/>
                <a:ext cx="38131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09" name="AutoShape 81"/>
              <p:cNvSpPr>
                <a:spLocks noChangeArrowheads="1"/>
              </p:cNvSpPr>
              <p:nvPr/>
            </p:nvSpPr>
            <p:spPr bwMode="auto">
              <a:xfrm>
                <a:off x="2808289" y="470852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ORD}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0" name="AutoShape 82"/>
              <p:cNvSpPr>
                <a:spLocks noChangeArrowheads="1"/>
              </p:cNvSpPr>
              <p:nvPr/>
            </p:nvSpPr>
            <p:spPr bwMode="auto">
              <a:xfrm>
                <a:off x="4637089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1" name="AutoShape 83"/>
              <p:cNvSpPr>
                <a:spLocks noChangeArrowheads="1"/>
              </p:cNvSpPr>
              <p:nvPr/>
            </p:nvSpPr>
            <p:spPr bwMode="auto">
              <a:xfrm>
                <a:off x="6480176" y="468788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DFW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MIA}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2" name="Line 84"/>
              <p:cNvSpPr>
                <a:spLocks noChangeShapeType="1"/>
              </p:cNvSpPr>
              <p:nvPr/>
            </p:nvSpPr>
            <p:spPr bwMode="auto">
              <a:xfrm>
                <a:off x="2667000" y="5637213"/>
                <a:ext cx="1970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1100"/>
              </a:p>
            </p:txBody>
          </p:sp>
          <p:sp>
            <p:nvSpPr>
              <p:cNvPr id="113" name="AutoShape 85"/>
              <p:cNvSpPr>
                <a:spLocks noChangeArrowheads="1"/>
              </p:cNvSpPr>
              <p:nvPr/>
            </p:nvSpPr>
            <p:spPr bwMode="auto">
              <a:xfrm>
                <a:off x="2808289" y="5413376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LGA}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  <p:sp>
            <p:nvSpPr>
              <p:cNvPr id="114" name="AutoShape 86"/>
              <p:cNvSpPr>
                <a:spLocks noChangeArrowheads="1"/>
              </p:cNvSpPr>
              <p:nvPr/>
            </p:nvSpPr>
            <p:spPr bwMode="auto">
              <a:xfrm>
                <a:off x="4637089" y="5392739"/>
                <a:ext cx="1685925" cy="4540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TW" sz="1400" b="0" dirty="0">
                    <a:ea typeface="新細明體" charset="-120"/>
                  </a:rPr>
                  <a:t>{</a:t>
                </a:r>
                <a:r>
                  <a:rPr lang="en-US" altLang="zh-TW" sz="1400" b="0" dirty="0" smtClean="0">
                    <a:ea typeface="新細明體" charset="-120"/>
                  </a:rPr>
                  <a:t>MIA</a:t>
                </a:r>
                <a:r>
                  <a:rPr lang="en-US" altLang="zh-TW" sz="1400" b="0" dirty="0">
                    <a:ea typeface="新細明體" charset="-120"/>
                  </a:rPr>
                  <a:t>, </a:t>
                </a:r>
                <a:r>
                  <a:rPr lang="en-US" altLang="zh-TW" sz="1400" b="0" dirty="0" smtClean="0">
                    <a:ea typeface="新細明體" charset="-120"/>
                  </a:rPr>
                  <a:t>DFW}</a:t>
                </a:r>
                <a:endParaRPr lang="en-US" altLang="zh-TW" sz="1400" b="0" dirty="0">
                  <a:ea typeface="新細明體" charset="-120"/>
                </a:endParaRPr>
              </a:p>
            </p:txBody>
          </p:sp>
        </p:grpSp>
        <p:sp>
          <p:nvSpPr>
            <p:cNvPr id="86" name="Rounded Rectangle 85"/>
            <p:cNvSpPr/>
            <p:nvPr/>
          </p:nvSpPr>
          <p:spPr>
            <a:xfrm rot="10800000">
              <a:off x="534386" y="2634489"/>
              <a:ext cx="253942" cy="3315481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endParaRPr lang="en-US" sz="1400">
                <a:solidFill>
                  <a:schemeClr val="tx1"/>
                </a:solidFill>
                <a:latin typeface="Tahoma" panose="020B0604030504040204" pitchFamily="34" charset="0"/>
                <a:ea typeface="新細明體" charset="-120"/>
              </a:endParaRPr>
            </a:p>
          </p:txBody>
        </p:sp>
        <p:cxnSp>
          <p:nvCxnSpPr>
            <p:cNvPr id="87" name="Straight Arrow Connector 86"/>
            <p:cNvCxnSpPr>
              <a:endCxn id="97" idx="1"/>
            </p:cNvCxnSpPr>
            <p:nvPr/>
          </p:nvCxnSpPr>
          <p:spPr>
            <a:xfrm>
              <a:off x="645343" y="5728515"/>
              <a:ext cx="300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96" idx="1"/>
            </p:cNvCxnSpPr>
            <p:nvPr/>
          </p:nvCxnSpPr>
          <p:spPr>
            <a:xfrm>
              <a:off x="645343" y="4997472"/>
              <a:ext cx="300147" cy="103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95" idx="1"/>
            </p:cNvCxnSpPr>
            <p:nvPr/>
          </p:nvCxnSpPr>
          <p:spPr>
            <a:xfrm>
              <a:off x="645343" y="4260872"/>
              <a:ext cx="300147" cy="261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94" idx="1"/>
            </p:cNvCxnSpPr>
            <p:nvPr/>
          </p:nvCxnSpPr>
          <p:spPr>
            <a:xfrm flipV="1">
              <a:off x="647810" y="3566340"/>
              <a:ext cx="297680" cy="14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93" idx="1"/>
            </p:cNvCxnSpPr>
            <p:nvPr/>
          </p:nvCxnSpPr>
          <p:spPr>
            <a:xfrm>
              <a:off x="667441" y="2842105"/>
              <a:ext cx="278049" cy="3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Map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store augmenting incidence structures in maps, instead of lists. This is called an </a:t>
            </a:r>
            <a:r>
              <a:rPr lang="en-US" b="1" dirty="0" smtClean="0">
                <a:solidFill>
                  <a:schemeClr val="accent1"/>
                </a:solidFill>
              </a:rPr>
              <a:t>adjacency map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would this do to the complexities?</a:t>
            </a:r>
          </a:p>
          <a:p>
            <a:pPr lvl="1"/>
            <a:r>
              <a:rPr lang="en-US" dirty="0" smtClean="0"/>
              <a:t>If it is implemented as a hash table?</a:t>
            </a:r>
          </a:p>
          <a:p>
            <a:pPr lvl="1"/>
            <a:r>
              <a:rPr lang="en-US" dirty="0" smtClean="0"/>
              <a:t>If it is implemented as a red-black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3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Adjacency Matrix Structure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0760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46494965"/>
                  </p:ext>
                </p:extLst>
              </p:nvPr>
            </p:nvGraphicFramePr>
            <p:xfrm>
              <a:off x="1141413" y="2249488"/>
              <a:ext cx="4878388" cy="4007486"/>
            </p:xfrm>
            <a:graphic>
              <a:graphicData uri="http://schemas.openxmlformats.org/drawingml/2006/table">
                <a:tbl>
                  <a:tblPr/>
                  <a:tblGrid>
                    <a:gridCol w="355787"/>
                    <a:gridCol w="907713"/>
                    <a:gridCol w="905432"/>
                    <a:gridCol w="903152"/>
                    <a:gridCol w="903152"/>
                    <a:gridCol w="903152"/>
                  </a:tblGrid>
                  <a:tr h="31432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83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866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0760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46494965"/>
                  </p:ext>
                </p:extLst>
              </p:nvPr>
            </p:nvGraphicFramePr>
            <p:xfrm>
              <a:off x="1141413" y="2249488"/>
              <a:ext cx="4878388" cy="4007486"/>
            </p:xfrm>
            <a:graphic>
              <a:graphicData uri="http://schemas.openxmlformats.org/drawingml/2006/table">
                <a:tbl>
                  <a:tblPr/>
                  <a:tblGrid>
                    <a:gridCol w="355787"/>
                    <a:gridCol w="907713"/>
                    <a:gridCol w="905432"/>
                    <a:gridCol w="903152"/>
                    <a:gridCol w="903152"/>
                    <a:gridCol w="903152"/>
                  </a:tblGrid>
                  <a:tr h="36576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83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611" t="-54167" r="-4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611" t="-54167" r="-3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3919" t="-54167" r="-1351" b="-400000"/>
                          </a:stretch>
                        </a:blipFill>
                      </a:tcPr>
                    </a:tc>
                  </a:tr>
                  <a:tr h="72866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611" t="-154167" r="-4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611" t="-154167" r="-3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43243" t="-256303" r="-202027" b="-2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40940" t="-256303" r="-100671" b="-2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3919" t="-256303" r="-1351" b="-202521"/>
                          </a:stretch>
                        </a:blipFill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43243" t="-353333" r="-202027" b="-1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40940" t="-353333" r="-100671" b="-1008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7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1611" t="-457143" r="-400000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43243" t="-457143" r="-202027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3919" t="-457143" r="-1351" b="-16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91561" y="3269654"/>
            <a:ext cx="4875211" cy="3541714"/>
          </a:xfrm>
        </p:spPr>
        <p:txBody>
          <a:bodyPr/>
          <a:lstStyle/>
          <a:p>
            <a:r>
              <a:rPr lang="en-US" dirty="0" smtClean="0"/>
              <a:t>Adjacency matrices store references to edges in a table </a:t>
            </a:r>
            <a:br>
              <a:rPr lang="en-US" dirty="0" smtClean="0"/>
            </a:br>
            <a:r>
              <a:rPr lang="en-US" dirty="0" smtClean="0"/>
              <a:t>(in addition to the edge list)</a:t>
            </a:r>
          </a:p>
          <a:p>
            <a:r>
              <a:rPr lang="en-US" dirty="0" smtClean="0"/>
              <a:t>Augment vertices with integer keys (often done in all graph implementations!)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7264825" y="1375767"/>
            <a:ext cx="4157662" cy="1893887"/>
            <a:chOff x="3080" y="519"/>
            <a:chExt cx="2356" cy="1632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0:ORD</a:t>
              </a:r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2:PVD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4:MIA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3:DFW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1:LGA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21" idx="0"/>
              <a:endCxn id="18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0"/>
            <p:cNvCxnSpPr>
              <a:cxnSpLocks noChangeShapeType="1"/>
              <a:stCxn id="21" idx="7"/>
              <a:endCxn id="22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1"/>
            <p:cNvCxnSpPr>
              <a:cxnSpLocks noChangeShapeType="1"/>
              <a:stCxn id="22" idx="0"/>
              <a:endCxn id="19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2"/>
            <p:cNvCxnSpPr>
              <a:cxnSpLocks noChangeShapeType="1"/>
              <a:stCxn id="18" idx="6"/>
              <a:endCxn id="19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3"/>
            <p:cNvCxnSpPr>
              <a:cxnSpLocks noChangeShapeType="1"/>
              <a:stCxn id="22" idx="4"/>
              <a:endCxn id="20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4"/>
            <p:cNvCxnSpPr>
              <a:cxnSpLocks noChangeShapeType="1"/>
              <a:endCxn id="21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 rot="-347285">
              <a:off x="4088" y="519"/>
              <a:ext cx="3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 rot="-4662247">
              <a:off x="3101" y="1208"/>
              <a:ext cx="51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 rot="-1544869">
              <a:off x="3703" y="1211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 rot="2626382">
              <a:off x="4700" y="1322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 rot="565849">
              <a:off x="4019" y="1808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 rot="-1891667">
              <a:off x="4671" y="829"/>
              <a:ext cx="33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</a:p>
        </p:txBody>
      </p:sp>
      <p:sp>
        <p:nvSpPr>
          <p:cNvPr id="358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6"/>
            <a:ext cx="4878389" cy="433133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Electronic circuits</a:t>
            </a:r>
          </a:p>
          <a:p>
            <a:pPr lvl="1"/>
            <a:r>
              <a:rPr lang="en-US" altLang="zh-TW" dirty="0" smtClean="0"/>
              <a:t>Printed circuit board</a:t>
            </a:r>
          </a:p>
          <a:p>
            <a:pPr lvl="1"/>
            <a:r>
              <a:rPr lang="en-US" altLang="zh-TW" dirty="0" smtClean="0"/>
              <a:t>Integrated circuit</a:t>
            </a:r>
          </a:p>
          <a:p>
            <a:r>
              <a:rPr lang="en-US" altLang="zh-TW" dirty="0" smtClean="0"/>
              <a:t>Transportation networks</a:t>
            </a:r>
          </a:p>
          <a:p>
            <a:pPr lvl="1"/>
            <a:r>
              <a:rPr lang="en-US" altLang="zh-TW" dirty="0" smtClean="0"/>
              <a:t>Highway network</a:t>
            </a:r>
          </a:p>
          <a:p>
            <a:pPr lvl="1"/>
            <a:r>
              <a:rPr lang="en-US" altLang="zh-TW" dirty="0" smtClean="0"/>
              <a:t>Flight network</a:t>
            </a:r>
          </a:p>
          <a:p>
            <a:r>
              <a:rPr lang="en-US" altLang="zh-TW" dirty="0" smtClean="0"/>
              <a:t>Computer networks</a:t>
            </a:r>
          </a:p>
          <a:p>
            <a:pPr lvl="1"/>
            <a:r>
              <a:rPr lang="en-US" altLang="zh-TW" dirty="0" smtClean="0"/>
              <a:t>Local area network</a:t>
            </a:r>
          </a:p>
          <a:p>
            <a:pPr lvl="1"/>
            <a:r>
              <a:rPr lang="en-US" altLang="zh-TW" dirty="0" smtClean="0"/>
              <a:t>Internet</a:t>
            </a:r>
          </a:p>
          <a:p>
            <a:pPr lvl="1"/>
            <a:r>
              <a:rPr lang="en-US" altLang="zh-TW" dirty="0" smtClean="0"/>
              <a:t>Web</a:t>
            </a:r>
          </a:p>
          <a:p>
            <a:r>
              <a:rPr lang="en-US" altLang="zh-TW" dirty="0" smtClean="0"/>
              <a:t>Databases</a:t>
            </a:r>
          </a:p>
          <a:p>
            <a:pPr lvl="1"/>
            <a:r>
              <a:rPr lang="en-US" altLang="zh-TW" dirty="0" smtClean="0"/>
              <a:t>Entity-relationship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3"/>
          <a:stretch/>
        </p:blipFill>
        <p:spPr>
          <a:xfrm>
            <a:off x="6019799" y="888845"/>
            <a:ext cx="4049890" cy="5421644"/>
          </a:xfrm>
        </p:spPr>
      </p:pic>
    </p:spTree>
    <p:extLst>
      <p:ext uri="{BB962C8B-B14F-4D97-AF65-F5344CB8AC3E}">
        <p14:creationId xmlns:p14="http://schemas.microsoft.com/office/powerpoint/2010/main" val="4578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</a:t>
            </a:r>
            <a:endParaRPr lang="en-US" altLang="zh-TW" dirty="0" smtClean="0"/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Construct the adjacency matrix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60688"/>
            <a:ext cx="5876925" cy="2862262"/>
            <a:chOff x="2346326" y="2960688"/>
            <a:chExt cx="5876925" cy="2862262"/>
          </a:xfrm>
        </p:grpSpPr>
        <p:sp>
          <p:nvSpPr>
            <p:cNvPr id="66565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66566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66567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66568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66570" name="AutoShape 9"/>
            <p:cNvCxnSpPr>
              <a:cxnSpLocks noChangeShapeType="1"/>
              <a:stCxn id="66568" idx="0"/>
              <a:endCxn id="66565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1" name="AutoShape 10"/>
            <p:cNvCxnSpPr>
              <a:cxnSpLocks noChangeShapeType="1"/>
              <a:stCxn id="66568" idx="7"/>
              <a:endCxn id="66569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2" name="AutoShape 11"/>
            <p:cNvCxnSpPr>
              <a:cxnSpLocks noChangeShapeType="1"/>
              <a:stCxn id="66569" idx="0"/>
              <a:endCxn id="66566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3" name="AutoShape 12"/>
            <p:cNvCxnSpPr>
              <a:cxnSpLocks noChangeShapeType="1"/>
              <a:stCxn id="66565" idx="6"/>
              <a:endCxn id="66566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4" name="AutoShape 14"/>
            <p:cNvCxnSpPr>
              <a:cxnSpLocks noChangeShapeType="1"/>
              <a:stCxn id="66567" idx="1"/>
              <a:endCxn id="66565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5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cxnSp>
          <p:nvCxnSpPr>
            <p:cNvPr id="66576" name="AutoShape 14"/>
            <p:cNvCxnSpPr>
              <a:cxnSpLocks noChangeShapeType="1"/>
              <a:stCxn id="66565" idx="2"/>
              <a:endCxn id="66575" idx="7"/>
            </p:cNvCxnSpPr>
            <p:nvPr/>
          </p:nvCxnSpPr>
          <p:spPr bwMode="auto">
            <a:xfrm flipH="1">
              <a:off x="3145785" y="3351213"/>
              <a:ext cx="945204" cy="4654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47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686780149"/>
                  </p:ext>
                </p:extLst>
              </p:nvPr>
            </p:nvGraphicFramePr>
            <p:xfrm>
              <a:off x="890338" y="2047145"/>
              <a:ext cx="6795252" cy="415379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88756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outDegree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outgoingEdges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5741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getEdge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  <a:endParaRPr kumimoji="0" lang="en-US" altLang="zh-TW" sz="2000" b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ea typeface="新細明體" charset="-12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removeEdge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𝑒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686780149"/>
                  </p:ext>
                </p:extLst>
              </p:nvPr>
            </p:nvGraphicFramePr>
            <p:xfrm>
              <a:off x="890338" y="2047145"/>
              <a:ext cx="6795252" cy="415379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2976" r="-89509" b="-31369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  <a:endParaRPr kumimoji="0" lang="en-US" altLang="zh-TW" sz="20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  <a:cs typeface="+mn-cs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88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171918" r="-89509" b="-20753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225568" r="-89509" b="-7215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  <a:endParaRPr kumimoji="0" lang="en-US" altLang="zh-TW" sz="20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  <a:cs typeface="+mn-cs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498261" r="-89509" b="-104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  <a:cs typeface="+mn-cs"/>
                            </a:rPr>
                            <a:t>?</a:t>
                          </a:r>
                          <a:endParaRPr kumimoji="0" lang="en-US" altLang="zh-TW" sz="20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  <a:cs typeface="+mn-cs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28395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3048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54255" r="-398261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54255" r="-301754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54255" r="-1754" b="-396809"/>
                          </a:stretch>
                        </a:blipFill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155914" r="-398261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155914" r="-301754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258696" r="-2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258696" r="-1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258696" r="-1754" b="-204348"/>
                          </a:stretch>
                        </a:blipFill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354839" r="-2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354839" r="-1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454839" r="-398261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454839" r="-201754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454839" r="-1754" b="-2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39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18322128"/>
                  </p:ext>
                </p:extLst>
              </p:nvPr>
            </p:nvGraphicFramePr>
            <p:xfrm>
              <a:off x="890338" y="2047145"/>
              <a:ext cx="6795252" cy="415379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88756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outDegree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𝑣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outgoingEdges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5741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getEdge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  <a:endParaRPr kumimoji="0" lang="en-US" altLang="zh-TW" sz="2000" b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ea typeface="新細明體" charset="-12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removeEdge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𝑒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charset="-120"/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18322128"/>
                  </p:ext>
                </p:extLst>
              </p:nvPr>
            </p:nvGraphicFramePr>
            <p:xfrm>
              <a:off x="890338" y="2047145"/>
              <a:ext cx="6795252" cy="4153799"/>
            </p:xfrm>
            <a:graphic>
              <a:graphicData uri="http://schemas.openxmlformats.org/drawingml/2006/table">
                <a:tbl>
                  <a:tblPr/>
                  <a:tblGrid>
                    <a:gridCol w="3600639"/>
                    <a:gridCol w="319461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2976" r="-89509" b="-31369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221795" r="-954" b="-575641"/>
                          </a:stretch>
                        </a:blipFill>
                      </a:tcPr>
                    </a:tc>
                  </a:tr>
                  <a:tr h="888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171918" r="-89509" b="-207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171918" r="-954" b="-207534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225568" r="-89509" b="-72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225568" r="-954" b="-72159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08" t="-498261" r="-89509" b="-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3359" t="-498261" r="-954" b="-104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283953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18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09946723"/>
                  </p:ext>
                </p:extLst>
              </p:nvPr>
            </p:nvGraphicFramePr>
            <p:xfrm>
              <a:off x="7948362" y="1666754"/>
              <a:ext cx="3758215" cy="3132005"/>
            </p:xfrm>
            <a:graphic>
              <a:graphicData uri="http://schemas.openxmlformats.org/drawingml/2006/table">
                <a:tbl>
                  <a:tblPr/>
                  <a:tblGrid>
                    <a:gridCol w="288136"/>
                    <a:gridCol w="696466"/>
                    <a:gridCol w="694715"/>
                    <a:gridCol w="692966"/>
                    <a:gridCol w="692966"/>
                    <a:gridCol w="692966"/>
                  </a:tblGrid>
                  <a:tr h="3048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zh-TW" alt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8152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54255" r="-398261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54255" r="-301754" b="-39680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54255" r="-1754" b="-396809"/>
                          </a:stretch>
                        </a:blipFill>
                      </a:tcPr>
                    </a:tc>
                  </a:tr>
                  <a:tr h="5656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155914" r="-398261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2982" t="-155914" r="-301754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2}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258696" r="-2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258696" r="-101754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258696" r="-1754" b="-204348"/>
                          </a:stretch>
                        </a:blipFill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3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{0,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3}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354839" r="-2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42982" t="-354839" r="-101754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445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4</a:t>
                          </a:r>
                        </a:p>
                      </a:txBody>
                      <a:tcPr marL="131368" marR="131368"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1739" t="-454839" r="-398261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{1,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42982" t="-454839" r="-201754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  <a:sym typeface="Symbol" panose="05050102010706020507" pitchFamily="18" charset="2"/>
                            </a:rPr>
                            <a:t>{3, 4}</a:t>
                          </a:r>
                          <a:endParaRPr kumimoji="0" lang="en-US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  <a:sym typeface="Symbol" panose="05050102010706020507" pitchFamily="18" charset="2"/>
                          </a:endParaRPr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1368" marR="131368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42982" t="-454839" r="-1754" b="-2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17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Asymptotic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6020129"/>
                  </p:ext>
                </p:extLst>
              </p:nvPr>
            </p:nvGraphicFramePr>
            <p:xfrm>
              <a:off x="916910" y="2258804"/>
              <a:ext cx="10355004" cy="3847338"/>
            </p:xfrm>
            <a:graphic>
              <a:graphicData uri="http://schemas.openxmlformats.org/drawingml/2006/table">
                <a:tbl>
                  <a:tblPr/>
                  <a:tblGrid>
                    <a:gridCol w="3464041"/>
                    <a:gridCol w="1365457"/>
                    <a:gridCol w="3369051"/>
                    <a:gridCol w="2156455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Matrix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outgoingEdges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getEdge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𝑢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, 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,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insertVertex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𝑥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removeVertex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6020129"/>
                  </p:ext>
                </p:extLst>
              </p:nvPr>
            </p:nvGraphicFramePr>
            <p:xfrm>
              <a:off x="916910" y="2258804"/>
              <a:ext cx="10355004" cy="3847338"/>
            </p:xfrm>
            <a:graphic>
              <a:graphicData uri="http://schemas.openxmlformats.org/drawingml/2006/table">
                <a:tbl>
                  <a:tblPr/>
                  <a:tblGrid>
                    <a:gridCol w="3464041"/>
                    <a:gridCol w="1365457"/>
                    <a:gridCol w="3369051"/>
                    <a:gridCol w="2156455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2976" r="-199473" b="-28035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Matrix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221795" r="-406696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221795" r="-64738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221795" r="-1130" b="-503846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386154" r="-199473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386154" r="-406696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386154" r="-64738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386154" r="-1130" b="-50461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486154" r="-199473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486154" r="-406696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486154" r="-64738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486154" r="-1130" b="-404615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331304" r="-199473" b="-1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331304" r="-406696" b="-1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331304" r="-64738" b="-1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331304" r="-1130" b="-128696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763077" r="-19947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763077" r="-406696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763077" r="-6473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763077" r="-1130" b="-127692"/>
                          </a:stretch>
                        </a:blipFill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51" t="-738158" r="-19947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738158" r="-406696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738158" r="-64738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738158" r="-1130" b="-92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55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Edge And Graph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Edge Types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Directed</a:t>
                </a:r>
                <a:r>
                  <a:rPr lang="en-US" dirty="0"/>
                  <a:t> edge</a:t>
                </a:r>
              </a:p>
              <a:p>
                <a:pPr lvl="2"/>
                <a:r>
                  <a:rPr lang="en-US" dirty="0"/>
                  <a:t>ordered pair of vertices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first vertex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:r>
                  <a:rPr lang="en-US" dirty="0" smtClean="0"/>
                  <a:t>origin/source</a:t>
                </a:r>
                <a:endParaRPr lang="en-US" dirty="0"/>
              </a:p>
              <a:p>
                <a:pPr lvl="2"/>
                <a:r>
                  <a:rPr lang="en-US" dirty="0"/>
                  <a:t>second vertex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:r>
                  <a:rPr lang="en-US" dirty="0" smtClean="0"/>
                  <a:t>destination/target</a:t>
                </a:r>
                <a:endParaRPr lang="en-US" dirty="0"/>
              </a:p>
              <a:p>
                <a:pPr lvl="2"/>
                <a:r>
                  <a:rPr lang="en-US" dirty="0"/>
                  <a:t>e.g., a flight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Undirected</a:t>
                </a:r>
                <a:r>
                  <a:rPr lang="en-US" dirty="0"/>
                  <a:t> edge</a:t>
                </a:r>
              </a:p>
              <a:p>
                <a:pPr lvl="2"/>
                <a:r>
                  <a:rPr lang="en-US" dirty="0"/>
                  <a:t>unordered pair of vertices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e.g., a flight route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Weighted</a:t>
                </a:r>
                <a:r>
                  <a:rPr lang="en-US" dirty="0"/>
                  <a:t> </a:t>
                </a:r>
                <a:r>
                  <a:rPr lang="en-US" dirty="0" smtClean="0"/>
                  <a:t>edge</a:t>
                </a:r>
              </a:p>
              <a:p>
                <a:pPr lvl="2"/>
                <a:r>
                  <a:rPr lang="en-US" dirty="0" smtClean="0"/>
                  <a:t>Numeric label associated with edge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Graph Types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Directed</a:t>
            </a:r>
            <a:r>
              <a:rPr lang="en-US" dirty="0" smtClean="0"/>
              <a:t> graph (Digraph)</a:t>
            </a:r>
          </a:p>
          <a:p>
            <a:pPr lvl="2"/>
            <a:r>
              <a:rPr lang="en-US" dirty="0" smtClean="0"/>
              <a:t>all the edges are directed</a:t>
            </a:r>
          </a:p>
          <a:p>
            <a:pPr lvl="2"/>
            <a:r>
              <a:rPr lang="en-US" dirty="0" smtClean="0"/>
              <a:t>e.g., route network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Undirected</a:t>
            </a:r>
            <a:r>
              <a:rPr lang="en-US" dirty="0" smtClean="0"/>
              <a:t> graph</a:t>
            </a:r>
          </a:p>
          <a:p>
            <a:pPr lvl="2"/>
            <a:r>
              <a:rPr lang="en-US" dirty="0" smtClean="0"/>
              <a:t>all the edges are undirected</a:t>
            </a:r>
          </a:p>
          <a:p>
            <a:pPr lvl="2"/>
            <a:r>
              <a:rPr lang="en-US" dirty="0" smtClean="0"/>
              <a:t>e.g., flight network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Weighted</a:t>
            </a:r>
            <a:r>
              <a:rPr lang="en-US" dirty="0" smtClean="0"/>
              <a:t> graph</a:t>
            </a:r>
          </a:p>
          <a:p>
            <a:pPr lvl="2"/>
            <a:r>
              <a:rPr lang="en-US" dirty="0" smtClean="0"/>
              <a:t>all the edges are weighted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55700" y="5523625"/>
            <a:ext cx="4764087" cy="1084755"/>
            <a:chOff x="6183312" y="1599807"/>
            <a:chExt cx="4764087" cy="1084755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7427912" y="1816099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9920287" y="1816099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cxnSp>
          <p:nvCxnSpPr>
            <p:cNvPr id="23" name="AutoShape 7"/>
            <p:cNvCxnSpPr>
              <a:cxnSpLocks noChangeShapeType="1"/>
              <a:stCxn id="21" idx="6"/>
              <a:endCxn id="22" idx="2"/>
            </p:cNvCxnSpPr>
            <p:nvPr/>
          </p:nvCxnSpPr>
          <p:spPr bwMode="auto">
            <a:xfrm>
              <a:off x="8374061" y="2044699"/>
              <a:ext cx="1536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8129586" y="1599807"/>
              <a:ext cx="19875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flight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AA 1206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337424" y="2222017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8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37424" y="2222017"/>
                  <a:ext cx="1117600" cy="4603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29799" y="2216431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9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29799" y="2216431"/>
                  <a:ext cx="1117600" cy="4603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83312" y="1771649"/>
                  <a:ext cx="1117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)</m:t>
                        </m:r>
                      </m:oMath>
                    </m:oMathPara>
                  </a14:m>
                  <a:endParaRPr lang="en-US" altLang="zh-TW" sz="2400" b="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30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3312" y="1771649"/>
                  <a:ext cx="11176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8234422" y="2224187"/>
              <a:ext cx="17653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solidFill>
                    <a:schemeClr val="tx2"/>
                  </a:solidFill>
                  <a:ea typeface="新細明體" charset="-120"/>
                </a:rPr>
                <a:t>802 miles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04023" y="5446491"/>
            <a:ext cx="3609975" cy="1161889"/>
            <a:chOff x="7346949" y="2903798"/>
            <a:chExt cx="3609975" cy="1161889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7437437" y="3152774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9929812" y="3152774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cxnSp>
          <p:nvCxnSpPr>
            <p:cNvPr id="27" name="AutoShape 11"/>
            <p:cNvCxnSpPr>
              <a:cxnSpLocks noChangeShapeType="1"/>
              <a:stCxn id="25" idx="6"/>
              <a:endCxn id="26" idx="2"/>
            </p:cNvCxnSpPr>
            <p:nvPr/>
          </p:nvCxnSpPr>
          <p:spPr bwMode="auto">
            <a:xfrm>
              <a:off x="8383586" y="3381374"/>
              <a:ext cx="1536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8158161" y="2903798"/>
              <a:ext cx="19875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flight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route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8269287" y="3605312"/>
              <a:ext cx="17653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solidFill>
                    <a:schemeClr val="tx2"/>
                  </a:solidFill>
                  <a:ea typeface="新細明體" charset="-120"/>
                </a:rPr>
                <a:t>802 miles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346949" y="3597556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35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46949" y="3597556"/>
                  <a:ext cx="1117600" cy="4603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39324" y="3605312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36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39324" y="3605312"/>
                  <a:ext cx="1117600" cy="4603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65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Vertices and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38280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End points</a:t>
                </a:r>
                <a:r>
                  <a:rPr lang="en-US" b="1" dirty="0"/>
                  <a:t> </a:t>
                </a:r>
                <a:r>
                  <a:rPr lang="en-US" dirty="0"/>
                  <a:t>(or end vertices) of an edge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the endpoints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Edges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incident</a:t>
                </a:r>
                <a:r>
                  <a:rPr lang="en-US" dirty="0"/>
                  <a:t> on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incident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Adjacent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adjacent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Degree</a:t>
                </a:r>
                <a:r>
                  <a:rPr lang="en-US" dirty="0"/>
                  <a:t> 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degree 5 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Parallel (multiple) </a:t>
                </a:r>
                <a:r>
                  <a:rPr lang="en-US" dirty="0"/>
                  <a:t>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parallel edges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Self-loop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 self-loop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82808"/>
              </a:xfrm>
              <a:blipFill rotWithShape="0">
                <a:blip r:embed="rId2"/>
                <a:stretch>
                  <a:fillRect l="-738" t="-1808" b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69" name="Group 32"/>
          <p:cNvGrpSpPr>
            <a:grpSpLocks/>
          </p:cNvGrpSpPr>
          <p:nvPr/>
        </p:nvGrpSpPr>
        <p:grpSpPr bwMode="auto">
          <a:xfrm>
            <a:off x="6100763" y="2208213"/>
            <a:ext cx="4195762" cy="3200400"/>
            <a:chOff x="2808" y="1104"/>
            <a:chExt cx="2643" cy="2016"/>
          </a:xfrm>
        </p:grpSpPr>
        <p:sp>
          <p:nvSpPr>
            <p:cNvPr id="36870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X</a:t>
              </a:r>
            </a:p>
          </p:txBody>
        </p:sp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6872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6873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6874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6875" name="AutoShape 9"/>
            <p:cNvCxnSpPr>
              <a:cxnSpLocks noChangeShapeType="1"/>
              <a:stCxn id="36872" idx="3"/>
              <a:endCxn id="36871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0"/>
            <p:cNvCxnSpPr>
              <a:cxnSpLocks noChangeShapeType="1"/>
              <a:stCxn id="36873" idx="1"/>
              <a:endCxn id="36871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1"/>
            <p:cNvCxnSpPr>
              <a:cxnSpLocks noChangeShapeType="1"/>
              <a:stCxn id="36873" idx="7"/>
              <a:endCxn id="36870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3"/>
            <p:cNvCxnSpPr>
              <a:cxnSpLocks noChangeShapeType="1"/>
              <a:stCxn id="36872" idx="5"/>
              <a:endCxn id="36870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AutoShape 14"/>
            <p:cNvCxnSpPr>
              <a:cxnSpLocks noChangeShapeType="1"/>
              <a:stCxn id="36872" idx="4"/>
              <a:endCxn id="36873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6881" name="AutoShape 16"/>
            <p:cNvCxnSpPr>
              <a:cxnSpLocks noChangeShapeType="1"/>
              <a:stCxn id="36873" idx="5"/>
              <a:endCxn id="36880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AutoShape 17"/>
            <p:cNvCxnSpPr>
              <a:cxnSpLocks noChangeShapeType="1"/>
              <a:stCxn id="36870" idx="4"/>
              <a:endCxn id="36880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3" name="Text Box 18"/>
            <p:cNvSpPr txBox="1">
              <a:spLocks noChangeArrowheads="1"/>
            </p:cNvSpPr>
            <p:nvPr/>
          </p:nvSpPr>
          <p:spPr bwMode="auto">
            <a:xfrm>
              <a:off x="3053" y="1254"/>
              <a:ext cx="2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6884" name="Text Box 19"/>
            <p:cNvSpPr txBox="1">
              <a:spLocks noChangeArrowheads="1"/>
            </p:cNvSpPr>
            <p:nvPr/>
          </p:nvSpPr>
          <p:spPr bwMode="auto">
            <a:xfrm>
              <a:off x="3045" y="1974"/>
              <a:ext cx="20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6885" name="Text Box 20"/>
            <p:cNvSpPr txBox="1">
              <a:spLocks noChangeArrowheads="1"/>
            </p:cNvSpPr>
            <p:nvPr/>
          </p:nvSpPr>
          <p:spPr bwMode="auto">
            <a:xfrm>
              <a:off x="3785" y="1253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6886" name="Text Box 21"/>
            <p:cNvSpPr txBox="1">
              <a:spLocks noChangeArrowheads="1"/>
            </p:cNvSpPr>
            <p:nvPr/>
          </p:nvSpPr>
          <p:spPr bwMode="auto">
            <a:xfrm>
              <a:off x="3788" y="2003"/>
              <a:ext cx="2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6887" name="Text Box 22"/>
            <p:cNvSpPr txBox="1">
              <a:spLocks noChangeArrowheads="1"/>
            </p:cNvSpPr>
            <p:nvPr/>
          </p:nvSpPr>
          <p:spPr bwMode="auto">
            <a:xfrm>
              <a:off x="3503" y="1680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6888" name="Text Box 23"/>
            <p:cNvSpPr txBox="1">
              <a:spLocks noChangeArrowheads="1"/>
            </p:cNvSpPr>
            <p:nvPr/>
          </p:nvSpPr>
          <p:spPr bwMode="auto">
            <a:xfrm>
              <a:off x="3675" y="2645"/>
              <a:ext cx="17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6889" name="Text Box 24"/>
            <p:cNvSpPr txBox="1">
              <a:spLocks noChangeArrowheads="1"/>
            </p:cNvSpPr>
            <p:nvPr/>
          </p:nvSpPr>
          <p:spPr bwMode="auto">
            <a:xfrm>
              <a:off x="4079" y="2291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6890" name="Text Box 25"/>
            <p:cNvSpPr txBox="1">
              <a:spLocks noChangeArrowheads="1"/>
            </p:cNvSpPr>
            <p:nvPr/>
          </p:nvSpPr>
          <p:spPr bwMode="auto">
            <a:xfrm>
              <a:off x="4397" y="1391"/>
              <a:ext cx="22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6891" name="Text Box 26"/>
            <p:cNvSpPr txBox="1">
              <a:spLocks noChangeArrowheads="1"/>
            </p:cNvSpPr>
            <p:nvPr/>
          </p:nvSpPr>
          <p:spPr bwMode="auto">
            <a:xfrm>
              <a:off x="4428" y="2015"/>
              <a:ext cx="16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i</a:t>
              </a:r>
            </a:p>
          </p:txBody>
        </p:sp>
        <p:sp>
          <p:nvSpPr>
            <p:cNvPr id="36892" name="Text Box 27"/>
            <p:cNvSpPr txBox="1">
              <a:spLocks noChangeArrowheads="1"/>
            </p:cNvSpPr>
            <p:nvPr/>
          </p:nvSpPr>
          <p:spPr bwMode="auto">
            <a:xfrm>
              <a:off x="5281" y="1391"/>
              <a:ext cx="1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j</a:t>
              </a:r>
            </a:p>
          </p:txBody>
        </p:sp>
        <p:cxnSp>
          <p:nvCxnSpPr>
            <p:cNvPr id="36893" name="AutoShape 29"/>
            <p:cNvCxnSpPr>
              <a:cxnSpLocks noChangeShapeType="1"/>
              <a:stCxn id="36870" idx="5"/>
              <a:endCxn id="36874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30"/>
            <p:cNvCxnSpPr>
              <a:cxnSpLocks noChangeShapeType="1"/>
              <a:stCxn id="36870" idx="7"/>
              <a:endCxn id="36874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5" name="AutoShape 31"/>
            <p:cNvCxnSpPr>
              <a:cxnSpLocks noChangeShapeType="1"/>
              <a:stCxn id="36874" idx="5"/>
              <a:endCxn id="36874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95"/>
                <a:gd name="adj3" fmla="val 14675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687188" y="5775640"/>
            <a:ext cx="556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 </a:t>
            </a:r>
            <a:r>
              <a:rPr lang="en-US" dirty="0" smtClean="0"/>
              <a:t>A graph with no parallel edges or self loops are said to be </a:t>
            </a:r>
            <a:r>
              <a:rPr lang="en-US" b="1" dirty="0" smtClean="0">
                <a:solidFill>
                  <a:schemeClr val="accent1"/>
                </a:solidFill>
              </a:rPr>
              <a:t>simple</a:t>
            </a:r>
            <a:r>
              <a:rPr lang="en-US" dirty="0" smtClean="0"/>
              <a:t>. Unless otherwise stated, you should assume all graphs discussed are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Vertices and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Outgoing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edges 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the outgoing edges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Incoming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edges of a vertex</a:t>
                </a:r>
              </a:p>
              <a:p>
                <a:pPr lvl="1"/>
                <a:r>
                  <a:rPr lang="en-US" dirty="0"/>
                  <a:t>e, g,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incoming edges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In-degree</a:t>
                </a:r>
                <a:r>
                  <a:rPr lang="en-US" dirty="0" smtClean="0"/>
                  <a:t> </a:t>
                </a:r>
                <a:r>
                  <a:rPr lang="en-US" dirty="0"/>
                  <a:t>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in-degree 3 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Out-degree</a:t>
                </a:r>
                <a:r>
                  <a:rPr lang="en-US" dirty="0" smtClean="0"/>
                  <a:t> </a:t>
                </a:r>
                <a:r>
                  <a:rPr lang="en-US" dirty="0"/>
                  <a:t>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out-degree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2754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013575" y="2208213"/>
            <a:ext cx="3282951" cy="3200400"/>
            <a:chOff x="7013575" y="2208213"/>
            <a:chExt cx="3282951" cy="3200400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7929563" y="31226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7894" name="Oval 7"/>
            <p:cNvSpPr>
              <a:spLocks noChangeArrowheads="1"/>
            </p:cNvSpPr>
            <p:nvPr/>
          </p:nvSpPr>
          <p:spPr bwMode="auto">
            <a:xfrm>
              <a:off x="7013575" y="22082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7895" name="Oval 8"/>
            <p:cNvSpPr>
              <a:spLocks noChangeArrowheads="1"/>
            </p:cNvSpPr>
            <p:nvPr/>
          </p:nvSpPr>
          <p:spPr bwMode="auto">
            <a:xfrm>
              <a:off x="7013575" y="40370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9148763" y="31210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7897" name="AutoShape 12"/>
            <p:cNvCxnSpPr>
              <a:cxnSpLocks noChangeShapeType="1"/>
              <a:stCxn id="37895" idx="7"/>
              <a:endCxn id="37893" idx="3"/>
            </p:cNvCxnSpPr>
            <p:nvPr/>
          </p:nvCxnSpPr>
          <p:spPr bwMode="auto">
            <a:xfrm flipV="1">
              <a:off x="7402514" y="3521075"/>
              <a:ext cx="593725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8" name="AutoShape 13"/>
            <p:cNvCxnSpPr>
              <a:cxnSpLocks noChangeShapeType="1"/>
              <a:stCxn id="37894" idx="5"/>
              <a:endCxn id="37893" idx="1"/>
            </p:cNvCxnSpPr>
            <p:nvPr/>
          </p:nvCxnSpPr>
          <p:spPr bwMode="auto">
            <a:xfrm>
              <a:off x="7402514" y="2606675"/>
              <a:ext cx="593725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9" name="AutoShape 14"/>
            <p:cNvCxnSpPr>
              <a:cxnSpLocks noChangeShapeType="1"/>
              <a:stCxn id="37894" idx="4"/>
              <a:endCxn id="37895" idx="0"/>
            </p:cNvCxnSpPr>
            <p:nvPr/>
          </p:nvCxnSpPr>
          <p:spPr bwMode="auto">
            <a:xfrm>
              <a:off x="7242175" y="2674938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0" name="Oval 15"/>
            <p:cNvSpPr>
              <a:spLocks noChangeArrowheads="1"/>
            </p:cNvSpPr>
            <p:nvPr/>
          </p:nvSpPr>
          <p:spPr bwMode="auto">
            <a:xfrm>
              <a:off x="7939088" y="49514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7901" name="AutoShape 16"/>
            <p:cNvCxnSpPr>
              <a:cxnSpLocks noChangeShapeType="1"/>
              <a:stCxn id="37895" idx="5"/>
              <a:endCxn id="37900" idx="1"/>
            </p:cNvCxnSpPr>
            <p:nvPr/>
          </p:nvCxnSpPr>
          <p:spPr bwMode="auto">
            <a:xfrm>
              <a:off x="7402513" y="4435475"/>
              <a:ext cx="603250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AutoShape 17"/>
            <p:cNvCxnSpPr>
              <a:cxnSpLocks noChangeShapeType="1"/>
              <a:stCxn id="37893" idx="4"/>
              <a:endCxn id="37900" idx="0"/>
            </p:cNvCxnSpPr>
            <p:nvPr/>
          </p:nvCxnSpPr>
          <p:spPr bwMode="auto">
            <a:xfrm>
              <a:off x="8158164" y="3589338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Text Box 20"/>
            <p:cNvSpPr txBox="1">
              <a:spLocks noChangeArrowheads="1"/>
            </p:cNvSpPr>
            <p:nvPr/>
          </p:nvSpPr>
          <p:spPr bwMode="auto">
            <a:xfrm>
              <a:off x="7651751" y="2446339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7904" name="Text Box 21"/>
            <p:cNvSpPr txBox="1">
              <a:spLocks noChangeArrowheads="1"/>
            </p:cNvSpPr>
            <p:nvPr/>
          </p:nvSpPr>
          <p:spPr bwMode="auto">
            <a:xfrm>
              <a:off x="7656514" y="3636964"/>
              <a:ext cx="3444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7204076" y="3122614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7906" name="Text Box 23"/>
            <p:cNvSpPr txBox="1">
              <a:spLocks noChangeArrowheads="1"/>
            </p:cNvSpPr>
            <p:nvPr/>
          </p:nvSpPr>
          <p:spPr bwMode="auto">
            <a:xfrm>
              <a:off x="7478714" y="4656139"/>
              <a:ext cx="2809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7907" name="Text Box 24"/>
            <p:cNvSpPr txBox="1">
              <a:spLocks noChangeArrowheads="1"/>
            </p:cNvSpPr>
            <p:nvPr/>
          </p:nvSpPr>
          <p:spPr bwMode="auto">
            <a:xfrm>
              <a:off x="8120064" y="4094164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7908" name="Text Box 25"/>
            <p:cNvSpPr txBox="1">
              <a:spLocks noChangeArrowheads="1"/>
            </p:cNvSpPr>
            <p:nvPr/>
          </p:nvSpPr>
          <p:spPr bwMode="auto">
            <a:xfrm>
              <a:off x="8623301" y="2420939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7909" name="Text Box 26"/>
            <p:cNvSpPr txBox="1">
              <a:spLocks noChangeArrowheads="1"/>
            </p:cNvSpPr>
            <p:nvPr/>
          </p:nvSpPr>
          <p:spPr bwMode="auto">
            <a:xfrm>
              <a:off x="8726490" y="3779839"/>
              <a:ext cx="2540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 err="1">
                  <a:ea typeface="新細明體" charset="-120"/>
                </a:rPr>
                <a:t>i</a:t>
              </a:r>
              <a:endParaRPr lang="en-US" altLang="zh-TW" sz="2400" b="0" dirty="0">
                <a:ea typeface="新細明體" charset="-120"/>
              </a:endParaRPr>
            </a:p>
          </p:txBody>
        </p:sp>
        <p:sp>
          <p:nvSpPr>
            <p:cNvPr id="37910" name="Text Box 27"/>
            <p:cNvSpPr txBox="1">
              <a:spLocks noChangeArrowheads="1"/>
            </p:cNvSpPr>
            <p:nvPr/>
          </p:nvSpPr>
          <p:spPr bwMode="auto">
            <a:xfrm>
              <a:off x="10026651" y="2663826"/>
              <a:ext cx="2698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j</a:t>
              </a:r>
            </a:p>
          </p:txBody>
        </p:sp>
        <p:cxnSp>
          <p:nvCxnSpPr>
            <p:cNvPr id="37911" name="AutoShape 28"/>
            <p:cNvCxnSpPr>
              <a:cxnSpLocks noChangeShapeType="1"/>
              <a:stCxn id="37893" idx="5"/>
              <a:endCxn id="37896" idx="3"/>
            </p:cNvCxnSpPr>
            <p:nvPr/>
          </p:nvCxnSpPr>
          <p:spPr bwMode="auto">
            <a:xfrm rot="5400000" flipH="1" flipV="1">
              <a:off x="8766176" y="3071813"/>
              <a:ext cx="1587" cy="896938"/>
            </a:xfrm>
            <a:prstGeom prst="curvedConnector3">
              <a:avLst>
                <a:gd name="adj1" fmla="val -181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AutoShape 29"/>
            <p:cNvCxnSpPr>
              <a:cxnSpLocks noChangeShapeType="1"/>
              <a:stCxn id="37893" idx="7"/>
              <a:endCxn id="37896" idx="1"/>
            </p:cNvCxnSpPr>
            <p:nvPr/>
          </p:nvCxnSpPr>
          <p:spPr bwMode="auto">
            <a:xfrm rot="-5400000">
              <a:off x="8766175" y="2730500"/>
              <a:ext cx="1588" cy="896938"/>
            </a:xfrm>
            <a:prstGeom prst="curvedConnector3">
              <a:avLst>
                <a:gd name="adj1" fmla="val 181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3" name="AutoShape 30"/>
            <p:cNvCxnSpPr>
              <a:cxnSpLocks noChangeShapeType="1"/>
              <a:stCxn id="37896" idx="5"/>
              <a:endCxn id="37896" idx="7"/>
            </p:cNvCxnSpPr>
            <p:nvPr/>
          </p:nvCxnSpPr>
          <p:spPr bwMode="auto">
            <a:xfrm rot="5400000" flipH="1" flipV="1">
              <a:off x="9367838" y="3348038"/>
              <a:ext cx="341313" cy="1588"/>
            </a:xfrm>
            <a:prstGeom prst="curvedConnector5">
              <a:avLst>
                <a:gd name="adj1" fmla="val -84185"/>
                <a:gd name="adj2" fmla="val 33400000"/>
                <a:gd name="adj3" fmla="val 183722"/>
              </a:avLst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172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Path</a:t>
                </a:r>
              </a:p>
              <a:p>
                <a:pPr lvl="1"/>
                <a:r>
                  <a:rPr lang="en-US" dirty="0" smtClean="0"/>
                  <a:t>Sequence </a:t>
                </a:r>
                <a:r>
                  <a:rPr lang="en-US" dirty="0"/>
                  <a:t>of alternating vertices and edges </a:t>
                </a:r>
              </a:p>
              <a:p>
                <a:pPr lvl="1"/>
                <a:r>
                  <a:rPr lang="en-US" dirty="0" smtClean="0"/>
                  <a:t>Begins </a:t>
                </a:r>
                <a:r>
                  <a:rPr lang="en-US" dirty="0"/>
                  <a:t>with a vertex</a:t>
                </a:r>
              </a:p>
              <a:p>
                <a:pPr lvl="1"/>
                <a:r>
                  <a:rPr lang="en-US" dirty="0" smtClean="0"/>
                  <a:t>Ends </a:t>
                </a:r>
                <a:r>
                  <a:rPr lang="en-US" dirty="0"/>
                  <a:t>with a vertex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edge is preceded and followed by its endpoints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Simple path</a:t>
                </a:r>
              </a:p>
              <a:p>
                <a:pPr lvl="1"/>
                <a:r>
                  <a:rPr lang="en-US" dirty="0" smtClean="0"/>
                  <a:t>Path </a:t>
                </a:r>
                <a:r>
                  <a:rPr lang="en-US" dirty="0"/>
                  <a:t>such that all its vertices and edges are distinct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simple path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is a path that is not simple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542211" y="2420144"/>
            <a:ext cx="3505200" cy="3200400"/>
            <a:chOff x="6629400" y="2362200"/>
            <a:chExt cx="3505200" cy="3200400"/>
          </a:xfrm>
        </p:grpSpPr>
        <p:sp>
          <p:nvSpPr>
            <p:cNvPr id="38917" name="Freeform 30"/>
            <p:cNvSpPr>
              <a:spLocks/>
            </p:cNvSpPr>
            <p:nvPr/>
          </p:nvSpPr>
          <p:spPr bwMode="auto">
            <a:xfrm>
              <a:off x="7096125" y="2905126"/>
              <a:ext cx="1570038" cy="2149475"/>
            </a:xfrm>
            <a:custGeom>
              <a:avLst/>
              <a:gdLst>
                <a:gd name="T0" fmla="*/ 2147483647 w 989"/>
                <a:gd name="T1" fmla="*/ 0 h 1354"/>
                <a:gd name="T2" fmla="*/ 2147483647 w 989"/>
                <a:gd name="T3" fmla="*/ 2147483647 h 1354"/>
                <a:gd name="T4" fmla="*/ 2147483647 w 989"/>
                <a:gd name="T5" fmla="*/ 2147483647 h 1354"/>
                <a:gd name="T6" fmla="*/ 2147483647 w 989"/>
                <a:gd name="T7" fmla="*/ 2147483647 h 1354"/>
                <a:gd name="T8" fmla="*/ 2147483647 w 989"/>
                <a:gd name="T9" fmla="*/ 2147483647 h 1354"/>
                <a:gd name="T10" fmla="*/ 0 w 989"/>
                <a:gd name="T11" fmla="*/ 2147483647 h 1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9"/>
                <a:gd name="T19" fmla="*/ 0 h 1354"/>
                <a:gd name="T20" fmla="*/ 989 w 989"/>
                <a:gd name="T21" fmla="*/ 1354 h 1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9" h="1354">
                  <a:moveTo>
                    <a:pt x="468" y="0"/>
                  </a:moveTo>
                  <a:cubicBezTo>
                    <a:pt x="475" y="142"/>
                    <a:pt x="439" y="636"/>
                    <a:pt x="516" y="852"/>
                  </a:cubicBezTo>
                  <a:cubicBezTo>
                    <a:pt x="593" y="1068"/>
                    <a:pt x="871" y="1354"/>
                    <a:pt x="930" y="1296"/>
                  </a:cubicBezTo>
                  <a:cubicBezTo>
                    <a:pt x="989" y="1238"/>
                    <a:pt x="952" y="586"/>
                    <a:pt x="870" y="504"/>
                  </a:cubicBezTo>
                  <a:cubicBezTo>
                    <a:pt x="788" y="422"/>
                    <a:pt x="583" y="808"/>
                    <a:pt x="438" y="804"/>
                  </a:cubicBezTo>
                  <a:cubicBezTo>
                    <a:pt x="293" y="800"/>
                    <a:pt x="91" y="547"/>
                    <a:pt x="0" y="480"/>
                  </a:cubicBezTo>
                </a:path>
              </a:pathLst>
            </a:custGeom>
            <a:noFill/>
            <a:ln w="5715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18" name="Text Box 29"/>
            <p:cNvSpPr txBox="1">
              <a:spLocks noChangeArrowheads="1"/>
            </p:cNvSpPr>
            <p:nvPr/>
          </p:nvSpPr>
          <p:spPr bwMode="auto">
            <a:xfrm>
              <a:off x="8507414" y="2819401"/>
              <a:ext cx="5175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FF0000"/>
                  </a:solidFill>
                  <a:ea typeface="新細明體" charset="-120"/>
                </a:rPr>
                <a:t>P</a:t>
              </a:r>
              <a:r>
                <a:rPr lang="en-US" altLang="zh-TW" sz="2400" baseline="-25000">
                  <a:solidFill>
                    <a:srgbClr val="FF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8919" name="Freeform 28"/>
            <p:cNvSpPr>
              <a:spLocks/>
            </p:cNvSpPr>
            <p:nvPr/>
          </p:nvSpPr>
          <p:spPr bwMode="auto">
            <a:xfrm>
              <a:off x="8029575" y="2724150"/>
              <a:ext cx="1638300" cy="736600"/>
            </a:xfrm>
            <a:custGeom>
              <a:avLst/>
              <a:gdLst>
                <a:gd name="T0" fmla="*/ 0 w 1032"/>
                <a:gd name="T1" fmla="*/ 0 h 464"/>
                <a:gd name="T2" fmla="*/ 2147483647 w 1032"/>
                <a:gd name="T3" fmla="*/ 2147483647 h 464"/>
                <a:gd name="T4" fmla="*/ 2147483647 w 1032"/>
                <a:gd name="T5" fmla="*/ 2147483647 h 464"/>
                <a:gd name="T6" fmla="*/ 0 60000 65536"/>
                <a:gd name="T7" fmla="*/ 0 60000 65536"/>
                <a:gd name="T8" fmla="*/ 0 60000 65536"/>
                <a:gd name="T9" fmla="*/ 0 w 1032"/>
                <a:gd name="T10" fmla="*/ 0 h 464"/>
                <a:gd name="T11" fmla="*/ 1032 w 1032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2" h="464">
                  <a:moveTo>
                    <a:pt x="0" y="0"/>
                  </a:moveTo>
                  <a:cubicBezTo>
                    <a:pt x="77" y="66"/>
                    <a:pt x="290" y="328"/>
                    <a:pt x="462" y="396"/>
                  </a:cubicBezTo>
                  <a:cubicBezTo>
                    <a:pt x="634" y="464"/>
                    <a:pt x="913" y="406"/>
                    <a:pt x="1032" y="40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0" name="Oval 4"/>
            <p:cNvSpPr>
              <a:spLocks noChangeArrowheads="1"/>
            </p:cNvSpPr>
            <p:nvPr/>
          </p:nvSpPr>
          <p:spPr bwMode="auto">
            <a:xfrm>
              <a:off x="8458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8921" name="Oval 5"/>
            <p:cNvSpPr>
              <a:spLocks noChangeArrowheads="1"/>
            </p:cNvSpPr>
            <p:nvPr/>
          </p:nvSpPr>
          <p:spPr bwMode="auto">
            <a:xfrm>
              <a:off x="6629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8922" name="Oval 6"/>
            <p:cNvSpPr>
              <a:spLocks noChangeArrowheads="1"/>
            </p:cNvSpPr>
            <p:nvPr/>
          </p:nvSpPr>
          <p:spPr bwMode="auto">
            <a:xfrm>
              <a:off x="7543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8923" name="Oval 7"/>
            <p:cNvSpPr>
              <a:spLocks noChangeArrowheads="1"/>
            </p:cNvSpPr>
            <p:nvPr/>
          </p:nvSpPr>
          <p:spPr bwMode="auto">
            <a:xfrm>
              <a:off x="7543800" y="4191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8924" name="Oval 8"/>
            <p:cNvSpPr>
              <a:spLocks noChangeArrowheads="1"/>
            </p:cNvSpPr>
            <p:nvPr/>
          </p:nvSpPr>
          <p:spPr bwMode="auto">
            <a:xfrm>
              <a:off x="9677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8925" name="AutoShape 9"/>
            <p:cNvCxnSpPr>
              <a:cxnSpLocks noChangeShapeType="1"/>
              <a:stCxn id="38922" idx="3"/>
              <a:endCxn id="38921" idx="7"/>
            </p:cNvCxnSpPr>
            <p:nvPr/>
          </p:nvCxnSpPr>
          <p:spPr bwMode="auto">
            <a:xfrm flipH="1">
              <a:off x="7019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AutoShape 10"/>
            <p:cNvCxnSpPr>
              <a:cxnSpLocks noChangeShapeType="1"/>
              <a:stCxn id="38923" idx="1"/>
              <a:endCxn id="38921" idx="5"/>
            </p:cNvCxnSpPr>
            <p:nvPr/>
          </p:nvCxnSpPr>
          <p:spPr bwMode="auto">
            <a:xfrm flipH="1" flipV="1">
              <a:off x="70199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AutoShape 11"/>
            <p:cNvCxnSpPr>
              <a:cxnSpLocks noChangeShapeType="1"/>
              <a:stCxn id="38923" idx="7"/>
              <a:endCxn id="38920" idx="3"/>
            </p:cNvCxnSpPr>
            <p:nvPr/>
          </p:nvCxnSpPr>
          <p:spPr bwMode="auto">
            <a:xfrm flipV="1">
              <a:off x="7934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8" name="AutoShape 12"/>
            <p:cNvCxnSpPr>
              <a:cxnSpLocks noChangeShapeType="1"/>
              <a:stCxn id="38920" idx="6"/>
              <a:endCxn id="38924" idx="2"/>
            </p:cNvCxnSpPr>
            <p:nvPr/>
          </p:nvCxnSpPr>
          <p:spPr bwMode="auto">
            <a:xfrm>
              <a:off x="8924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9" name="AutoShape 13"/>
            <p:cNvCxnSpPr>
              <a:cxnSpLocks noChangeShapeType="1"/>
              <a:stCxn id="38922" idx="5"/>
              <a:endCxn id="38920" idx="1"/>
            </p:cNvCxnSpPr>
            <p:nvPr/>
          </p:nvCxnSpPr>
          <p:spPr bwMode="auto">
            <a:xfrm>
              <a:off x="7934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0" name="AutoShape 14"/>
            <p:cNvCxnSpPr>
              <a:cxnSpLocks noChangeShapeType="1"/>
              <a:stCxn id="38922" idx="4"/>
              <a:endCxn id="38923" idx="0"/>
            </p:cNvCxnSpPr>
            <p:nvPr/>
          </p:nvCxnSpPr>
          <p:spPr bwMode="auto">
            <a:xfrm>
              <a:off x="77724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1" name="Oval 15"/>
            <p:cNvSpPr>
              <a:spLocks noChangeArrowheads="1"/>
            </p:cNvSpPr>
            <p:nvPr/>
          </p:nvSpPr>
          <p:spPr bwMode="auto">
            <a:xfrm>
              <a:off x="8467725" y="5105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8932" name="AutoShape 16"/>
            <p:cNvCxnSpPr>
              <a:cxnSpLocks noChangeShapeType="1"/>
              <a:stCxn id="38923" idx="5"/>
              <a:endCxn id="38931" idx="1"/>
            </p:cNvCxnSpPr>
            <p:nvPr/>
          </p:nvCxnSpPr>
          <p:spPr bwMode="auto">
            <a:xfrm>
              <a:off x="7934326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3" name="AutoShape 17"/>
            <p:cNvCxnSpPr>
              <a:cxnSpLocks noChangeShapeType="1"/>
              <a:stCxn id="38920" idx="4"/>
              <a:endCxn id="38931" idx="0"/>
            </p:cNvCxnSpPr>
            <p:nvPr/>
          </p:nvCxnSpPr>
          <p:spPr bwMode="auto">
            <a:xfrm>
              <a:off x="8686801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4" name="Text Box 18"/>
            <p:cNvSpPr txBox="1">
              <a:spLocks noChangeArrowheads="1"/>
            </p:cNvSpPr>
            <p:nvPr/>
          </p:nvSpPr>
          <p:spPr bwMode="auto">
            <a:xfrm>
              <a:off x="7019925" y="2600326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8935" name="Text Box 19"/>
            <p:cNvSpPr txBox="1">
              <a:spLocks noChangeArrowheads="1"/>
            </p:cNvSpPr>
            <p:nvPr/>
          </p:nvSpPr>
          <p:spPr bwMode="auto">
            <a:xfrm>
              <a:off x="7007225" y="3743326"/>
              <a:ext cx="3254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8936" name="Text Box 20"/>
            <p:cNvSpPr txBox="1">
              <a:spLocks noChangeArrowheads="1"/>
            </p:cNvSpPr>
            <p:nvPr/>
          </p:nvSpPr>
          <p:spPr bwMode="auto">
            <a:xfrm>
              <a:off x="8229601" y="25908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8937" name="Text Box 21"/>
            <p:cNvSpPr txBox="1">
              <a:spLocks noChangeArrowheads="1"/>
            </p:cNvSpPr>
            <p:nvPr/>
          </p:nvSpPr>
          <p:spPr bwMode="auto">
            <a:xfrm>
              <a:off x="8153400" y="3810001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8938" name="Text Box 22"/>
            <p:cNvSpPr txBox="1">
              <a:spLocks noChangeArrowheads="1"/>
            </p:cNvSpPr>
            <p:nvPr/>
          </p:nvSpPr>
          <p:spPr bwMode="auto">
            <a:xfrm>
              <a:off x="7467601" y="31242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8007350" y="4810126"/>
              <a:ext cx="2809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8940" name="Text Box 24"/>
            <p:cNvSpPr txBox="1">
              <a:spLocks noChangeArrowheads="1"/>
            </p:cNvSpPr>
            <p:nvPr/>
          </p:nvSpPr>
          <p:spPr bwMode="auto">
            <a:xfrm>
              <a:off x="8648701" y="424815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8941" name="Text Box 25"/>
            <p:cNvSpPr txBox="1">
              <a:spLocks noChangeArrowheads="1"/>
            </p:cNvSpPr>
            <p:nvPr/>
          </p:nvSpPr>
          <p:spPr bwMode="auto">
            <a:xfrm>
              <a:off x="9153526" y="3505201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8942" name="Text Box 31"/>
            <p:cNvSpPr txBox="1">
              <a:spLocks noChangeArrowheads="1"/>
            </p:cNvSpPr>
            <p:nvPr/>
          </p:nvSpPr>
          <p:spPr bwMode="auto">
            <a:xfrm>
              <a:off x="7288214" y="3505201"/>
              <a:ext cx="5175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00CC00"/>
                  </a:solidFill>
                  <a:ea typeface="新細明體" charset="-120"/>
                </a:rPr>
                <a:t>P</a:t>
              </a:r>
              <a:r>
                <a:rPr lang="en-US" altLang="zh-TW" sz="2400" baseline="-25000">
                  <a:solidFill>
                    <a:srgbClr val="00CC00"/>
                  </a:solidFill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9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Terminology</a:t>
            </a:r>
            <a:br>
              <a:rPr lang="en-US" altLang="zh-TW" dirty="0" smtClean="0"/>
            </a:br>
            <a:r>
              <a:rPr lang="en-US" altLang="zh-TW" sz="2800" dirty="0" smtClean="0"/>
              <a:t>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Cycle</a:t>
                </a:r>
              </a:p>
              <a:p>
                <a:pPr lvl="1"/>
                <a:r>
                  <a:rPr lang="en-US" dirty="0" smtClean="0"/>
                  <a:t>Circular </a:t>
                </a:r>
                <a:r>
                  <a:rPr lang="en-US" dirty="0"/>
                  <a:t>sequence of alternating vertices and edges 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edge is preceded and followed by its endpoints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Simple cycle</a:t>
                </a:r>
              </a:p>
              <a:p>
                <a:pPr lvl="1"/>
                <a:r>
                  <a:rPr lang="en-US" dirty="0" smtClean="0"/>
                  <a:t>Cycle </a:t>
                </a:r>
                <a:r>
                  <a:rPr lang="en-US" dirty="0"/>
                  <a:t>such that all its vertices and edges are distinct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simple cycle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cycle that is not </a:t>
                </a:r>
                <a:r>
                  <a:rPr lang="en-US" dirty="0" smtClean="0"/>
                  <a:t>simple</a:t>
                </a:r>
              </a:p>
              <a:p>
                <a:r>
                  <a:rPr lang="en-US" dirty="0" smtClean="0"/>
                  <a:t>A digraph is called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acyclic</a:t>
                </a:r>
                <a:r>
                  <a:rPr lang="en-US" dirty="0" smtClean="0"/>
                  <a:t> if it does not contain any cycles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442521" y="2420144"/>
            <a:ext cx="3505200" cy="3200400"/>
            <a:chOff x="6400800" y="2362200"/>
            <a:chExt cx="3505200" cy="3200400"/>
          </a:xfrm>
        </p:grpSpPr>
        <p:sp>
          <p:nvSpPr>
            <p:cNvPr id="39941" name="Freeform 6"/>
            <p:cNvSpPr>
              <a:spLocks/>
            </p:cNvSpPr>
            <p:nvPr/>
          </p:nvSpPr>
          <p:spPr bwMode="auto">
            <a:xfrm>
              <a:off x="6591301" y="2667001"/>
              <a:ext cx="2182813" cy="2652713"/>
            </a:xfrm>
            <a:custGeom>
              <a:avLst/>
              <a:gdLst>
                <a:gd name="T0" fmla="*/ 2147483647 w 1375"/>
                <a:gd name="T1" fmla="*/ 2147483647 h 1671"/>
                <a:gd name="T2" fmla="*/ 2147483647 w 1375"/>
                <a:gd name="T3" fmla="*/ 2147483647 h 1671"/>
                <a:gd name="T4" fmla="*/ 2147483647 w 1375"/>
                <a:gd name="T5" fmla="*/ 2147483647 h 1671"/>
                <a:gd name="T6" fmla="*/ 2147483647 w 1375"/>
                <a:gd name="T7" fmla="*/ 2147483647 h 1671"/>
                <a:gd name="T8" fmla="*/ 2147483647 w 1375"/>
                <a:gd name="T9" fmla="*/ 0 h 1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671"/>
                <a:gd name="T17" fmla="*/ 1375 w 1375"/>
                <a:gd name="T18" fmla="*/ 1671 h 1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5" h="1671">
                  <a:moveTo>
                    <a:pt x="762" y="36"/>
                  </a:moveTo>
                  <a:cubicBezTo>
                    <a:pt x="838" y="117"/>
                    <a:pt x="1149" y="250"/>
                    <a:pt x="1218" y="522"/>
                  </a:cubicBezTo>
                  <a:cubicBezTo>
                    <a:pt x="1287" y="794"/>
                    <a:pt x="1375" y="1671"/>
                    <a:pt x="1176" y="1668"/>
                  </a:cubicBezTo>
                  <a:cubicBezTo>
                    <a:pt x="977" y="1665"/>
                    <a:pt x="0" y="798"/>
                    <a:pt x="24" y="504"/>
                  </a:cubicBezTo>
                  <a:cubicBezTo>
                    <a:pt x="48" y="210"/>
                    <a:pt x="366" y="105"/>
                    <a:pt x="456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2" name="Freeform 4"/>
            <p:cNvSpPr>
              <a:spLocks/>
            </p:cNvSpPr>
            <p:nvPr/>
          </p:nvSpPr>
          <p:spPr bwMode="auto">
            <a:xfrm>
              <a:off x="6867525" y="2735264"/>
              <a:ext cx="1570038" cy="2319337"/>
            </a:xfrm>
            <a:custGeom>
              <a:avLst/>
              <a:gdLst>
                <a:gd name="T0" fmla="*/ 2147483647 w 989"/>
                <a:gd name="T1" fmla="*/ 2147483647 h 1461"/>
                <a:gd name="T2" fmla="*/ 2147483647 w 989"/>
                <a:gd name="T3" fmla="*/ 2147483647 h 1461"/>
                <a:gd name="T4" fmla="*/ 2147483647 w 989"/>
                <a:gd name="T5" fmla="*/ 2147483647 h 1461"/>
                <a:gd name="T6" fmla="*/ 2147483647 w 989"/>
                <a:gd name="T7" fmla="*/ 2147483647 h 1461"/>
                <a:gd name="T8" fmla="*/ 2147483647 w 989"/>
                <a:gd name="T9" fmla="*/ 2147483647 h 1461"/>
                <a:gd name="T10" fmla="*/ 2147483647 w 989"/>
                <a:gd name="T11" fmla="*/ 2147483647 h 1461"/>
                <a:gd name="T12" fmla="*/ 0 w 989"/>
                <a:gd name="T13" fmla="*/ 2147483647 h 1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9"/>
                <a:gd name="T22" fmla="*/ 0 h 1461"/>
                <a:gd name="T23" fmla="*/ 989 w 989"/>
                <a:gd name="T24" fmla="*/ 1461 h 1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9" h="1461">
                  <a:moveTo>
                    <a:pt x="6" y="389"/>
                  </a:moveTo>
                  <a:cubicBezTo>
                    <a:pt x="79" y="341"/>
                    <a:pt x="359" y="0"/>
                    <a:pt x="444" y="95"/>
                  </a:cubicBezTo>
                  <a:cubicBezTo>
                    <a:pt x="529" y="190"/>
                    <a:pt x="435" y="741"/>
                    <a:pt x="516" y="959"/>
                  </a:cubicBezTo>
                  <a:cubicBezTo>
                    <a:pt x="597" y="1177"/>
                    <a:pt x="871" y="1461"/>
                    <a:pt x="930" y="1403"/>
                  </a:cubicBezTo>
                  <a:cubicBezTo>
                    <a:pt x="989" y="1345"/>
                    <a:pt x="952" y="693"/>
                    <a:pt x="870" y="611"/>
                  </a:cubicBezTo>
                  <a:cubicBezTo>
                    <a:pt x="788" y="529"/>
                    <a:pt x="583" y="915"/>
                    <a:pt x="438" y="911"/>
                  </a:cubicBezTo>
                  <a:cubicBezTo>
                    <a:pt x="293" y="907"/>
                    <a:pt x="91" y="654"/>
                    <a:pt x="0" y="587"/>
                  </a:cubicBezTo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8643939" y="3886201"/>
              <a:ext cx="5222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FF0000"/>
                  </a:solidFill>
                  <a:ea typeface="新細明體" charset="-120"/>
                </a:rPr>
                <a:t>C</a:t>
              </a:r>
              <a:r>
                <a:rPr lang="en-US" altLang="zh-TW" sz="2400" baseline="-25000">
                  <a:solidFill>
                    <a:srgbClr val="FF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9944" name="Oval 7"/>
            <p:cNvSpPr>
              <a:spLocks noChangeArrowheads="1"/>
            </p:cNvSpPr>
            <p:nvPr/>
          </p:nvSpPr>
          <p:spPr bwMode="auto">
            <a:xfrm>
              <a:off x="82296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9945" name="Oval 8"/>
            <p:cNvSpPr>
              <a:spLocks noChangeArrowheads="1"/>
            </p:cNvSpPr>
            <p:nvPr/>
          </p:nvSpPr>
          <p:spPr bwMode="auto">
            <a:xfrm>
              <a:off x="64008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9946" name="Oval 9"/>
            <p:cNvSpPr>
              <a:spLocks noChangeArrowheads="1"/>
            </p:cNvSpPr>
            <p:nvPr/>
          </p:nvSpPr>
          <p:spPr bwMode="auto">
            <a:xfrm>
              <a:off x="73152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9947" name="Oval 10"/>
            <p:cNvSpPr>
              <a:spLocks noChangeArrowheads="1"/>
            </p:cNvSpPr>
            <p:nvPr/>
          </p:nvSpPr>
          <p:spPr bwMode="auto">
            <a:xfrm>
              <a:off x="7315200" y="4191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9948" name="Oval 11"/>
            <p:cNvSpPr>
              <a:spLocks noChangeArrowheads="1"/>
            </p:cNvSpPr>
            <p:nvPr/>
          </p:nvSpPr>
          <p:spPr bwMode="auto">
            <a:xfrm>
              <a:off x="94488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9949" name="AutoShape 12"/>
            <p:cNvCxnSpPr>
              <a:cxnSpLocks noChangeShapeType="1"/>
              <a:stCxn id="39946" idx="3"/>
              <a:endCxn id="39945" idx="7"/>
            </p:cNvCxnSpPr>
            <p:nvPr/>
          </p:nvCxnSpPr>
          <p:spPr bwMode="auto">
            <a:xfrm flipH="1">
              <a:off x="6791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0" name="AutoShape 13"/>
            <p:cNvCxnSpPr>
              <a:cxnSpLocks noChangeShapeType="1"/>
              <a:stCxn id="39947" idx="1"/>
              <a:endCxn id="39945" idx="5"/>
            </p:cNvCxnSpPr>
            <p:nvPr/>
          </p:nvCxnSpPr>
          <p:spPr bwMode="auto">
            <a:xfrm flipH="1" flipV="1">
              <a:off x="6791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4"/>
            <p:cNvCxnSpPr>
              <a:cxnSpLocks noChangeShapeType="1"/>
              <a:stCxn id="39947" idx="7"/>
              <a:endCxn id="39944" idx="3"/>
            </p:cNvCxnSpPr>
            <p:nvPr/>
          </p:nvCxnSpPr>
          <p:spPr bwMode="auto">
            <a:xfrm flipV="1">
              <a:off x="77057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5"/>
            <p:cNvCxnSpPr>
              <a:cxnSpLocks noChangeShapeType="1"/>
              <a:stCxn id="39944" idx="6"/>
              <a:endCxn id="39948" idx="2"/>
            </p:cNvCxnSpPr>
            <p:nvPr/>
          </p:nvCxnSpPr>
          <p:spPr bwMode="auto">
            <a:xfrm>
              <a:off x="86963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6"/>
            <p:cNvCxnSpPr>
              <a:cxnSpLocks noChangeShapeType="1"/>
              <a:stCxn id="39946" idx="5"/>
              <a:endCxn id="39944" idx="1"/>
            </p:cNvCxnSpPr>
            <p:nvPr/>
          </p:nvCxnSpPr>
          <p:spPr bwMode="auto">
            <a:xfrm>
              <a:off x="77057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7"/>
            <p:cNvCxnSpPr>
              <a:cxnSpLocks noChangeShapeType="1"/>
              <a:stCxn id="39946" idx="4"/>
              <a:endCxn id="39947" idx="0"/>
            </p:cNvCxnSpPr>
            <p:nvPr/>
          </p:nvCxnSpPr>
          <p:spPr bwMode="auto">
            <a:xfrm>
              <a:off x="75438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5" name="Oval 18"/>
            <p:cNvSpPr>
              <a:spLocks noChangeArrowheads="1"/>
            </p:cNvSpPr>
            <p:nvPr/>
          </p:nvSpPr>
          <p:spPr bwMode="auto">
            <a:xfrm>
              <a:off x="8239125" y="5105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9956" name="AutoShape 19"/>
            <p:cNvCxnSpPr>
              <a:cxnSpLocks noChangeShapeType="1"/>
              <a:stCxn id="39947" idx="5"/>
              <a:endCxn id="39955" idx="1"/>
            </p:cNvCxnSpPr>
            <p:nvPr/>
          </p:nvCxnSpPr>
          <p:spPr bwMode="auto">
            <a:xfrm>
              <a:off x="7705726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0"/>
            <p:cNvCxnSpPr>
              <a:cxnSpLocks noChangeShapeType="1"/>
              <a:stCxn id="39944" idx="4"/>
              <a:endCxn id="39955" idx="0"/>
            </p:cNvCxnSpPr>
            <p:nvPr/>
          </p:nvCxnSpPr>
          <p:spPr bwMode="auto">
            <a:xfrm>
              <a:off x="8458201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Text Box 21"/>
            <p:cNvSpPr txBox="1">
              <a:spLocks noChangeArrowheads="1"/>
            </p:cNvSpPr>
            <p:nvPr/>
          </p:nvSpPr>
          <p:spPr bwMode="auto">
            <a:xfrm>
              <a:off x="6629400" y="2590801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9959" name="Text Box 22"/>
            <p:cNvSpPr txBox="1">
              <a:spLocks noChangeArrowheads="1"/>
            </p:cNvSpPr>
            <p:nvPr/>
          </p:nvSpPr>
          <p:spPr bwMode="auto">
            <a:xfrm>
              <a:off x="6629400" y="3962401"/>
              <a:ext cx="3254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9960" name="Text Box 23"/>
            <p:cNvSpPr txBox="1">
              <a:spLocks noChangeArrowheads="1"/>
            </p:cNvSpPr>
            <p:nvPr/>
          </p:nvSpPr>
          <p:spPr bwMode="auto">
            <a:xfrm>
              <a:off x="8077201" y="25908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9961" name="Text Box 24"/>
            <p:cNvSpPr txBox="1">
              <a:spLocks noChangeArrowheads="1"/>
            </p:cNvSpPr>
            <p:nvPr/>
          </p:nvSpPr>
          <p:spPr bwMode="auto">
            <a:xfrm>
              <a:off x="7924800" y="3810001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9962" name="Text Box 25"/>
            <p:cNvSpPr txBox="1">
              <a:spLocks noChangeArrowheads="1"/>
            </p:cNvSpPr>
            <p:nvPr/>
          </p:nvSpPr>
          <p:spPr bwMode="auto">
            <a:xfrm>
              <a:off x="7239001" y="31242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9963" name="Text Box 26"/>
            <p:cNvSpPr txBox="1">
              <a:spLocks noChangeArrowheads="1"/>
            </p:cNvSpPr>
            <p:nvPr/>
          </p:nvSpPr>
          <p:spPr bwMode="auto">
            <a:xfrm>
              <a:off x="7610475" y="4895851"/>
              <a:ext cx="2809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9964" name="Text Box 27"/>
            <p:cNvSpPr txBox="1">
              <a:spLocks noChangeArrowheads="1"/>
            </p:cNvSpPr>
            <p:nvPr/>
          </p:nvSpPr>
          <p:spPr bwMode="auto">
            <a:xfrm>
              <a:off x="8610601" y="42672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9965" name="Text Box 28"/>
            <p:cNvSpPr txBox="1">
              <a:spLocks noChangeArrowheads="1"/>
            </p:cNvSpPr>
            <p:nvPr/>
          </p:nvSpPr>
          <p:spPr bwMode="auto">
            <a:xfrm>
              <a:off x="8924926" y="3505201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9966" name="Text Box 29"/>
            <p:cNvSpPr txBox="1">
              <a:spLocks noChangeArrowheads="1"/>
            </p:cNvSpPr>
            <p:nvPr/>
          </p:nvSpPr>
          <p:spPr bwMode="auto">
            <a:xfrm>
              <a:off x="7058025" y="3505201"/>
              <a:ext cx="5222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00CC00"/>
                  </a:solidFill>
                  <a:ea typeface="新細明體" charset="-120"/>
                </a:rPr>
                <a:t>C</a:t>
              </a:r>
              <a:r>
                <a:rPr lang="en-US" altLang="zh-TW" sz="2400" baseline="-25000">
                  <a:solidFill>
                    <a:srgbClr val="00CC00"/>
                  </a:solidFill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4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Exercise on Terminology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41412" y="1685951"/>
            <a:ext cx="9905999" cy="35417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 smtClean="0">
                <a:ea typeface="新細明體" charset="-120"/>
              </a:rPr>
              <a:t>Number </a:t>
            </a:r>
            <a:r>
              <a:rPr lang="en-US" altLang="zh-TW" sz="1800" dirty="0">
                <a:ea typeface="新細明體" charset="-120"/>
              </a:rPr>
              <a:t>of vertices?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 smtClean="0">
                <a:ea typeface="新細明體" charset="-120"/>
              </a:rPr>
              <a:t>Number </a:t>
            </a:r>
            <a:r>
              <a:rPr lang="en-US" altLang="zh-TW" sz="1800" dirty="0">
                <a:ea typeface="新細明體" charset="-120"/>
              </a:rPr>
              <a:t>of edges?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What type of the graph is it? </a:t>
            </a:r>
            <a:endParaRPr lang="en-US" altLang="zh-TW" sz="18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end vertices of the edge with largest weight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vertices of smallest degree and largest degree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edges incident to the vertices in the above question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Identify the shortest simple path from HNL to PVD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Identify the simple cycle with the most edges</a:t>
            </a:r>
          </a:p>
          <a:p>
            <a:pPr marL="342900" indent="-342900">
              <a:lnSpc>
                <a:spcPct val="80000"/>
              </a:lnSpc>
            </a:pPr>
            <a:endParaRPr lang="en-US" altLang="zh-TW" sz="1800" dirty="0">
              <a:ea typeface="新細明體" charset="-12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1" y="4284663"/>
            <a:ext cx="7489825" cy="2384425"/>
            <a:chOff x="2286001" y="4284663"/>
            <a:chExt cx="7489825" cy="2384425"/>
          </a:xfrm>
        </p:grpSpPr>
        <p:sp>
          <p:nvSpPr>
            <p:cNvPr id="40965" name="Oval 4"/>
            <p:cNvSpPr>
              <a:spLocks noChangeArrowheads="1"/>
            </p:cNvSpPr>
            <p:nvPr/>
          </p:nvSpPr>
          <p:spPr bwMode="auto">
            <a:xfrm>
              <a:off x="6324601" y="4459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40966" name="Oval 5"/>
            <p:cNvSpPr>
              <a:spLocks noChangeArrowheads="1"/>
            </p:cNvSpPr>
            <p:nvPr/>
          </p:nvSpPr>
          <p:spPr bwMode="auto">
            <a:xfrm>
              <a:off x="8839201" y="43037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40967" name="Oval 6"/>
            <p:cNvSpPr>
              <a:spLocks noChangeArrowheads="1"/>
            </p:cNvSpPr>
            <p:nvPr/>
          </p:nvSpPr>
          <p:spPr bwMode="auto">
            <a:xfrm>
              <a:off x="8588376" y="6211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40968" name="Oval 7"/>
            <p:cNvSpPr>
              <a:spLocks noChangeArrowheads="1"/>
            </p:cNvSpPr>
            <p:nvPr/>
          </p:nvSpPr>
          <p:spPr bwMode="auto">
            <a:xfrm>
              <a:off x="6035676" y="597376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40969" name="Oval 8"/>
            <p:cNvSpPr>
              <a:spLocks noChangeArrowheads="1"/>
            </p:cNvSpPr>
            <p:nvPr/>
          </p:nvSpPr>
          <p:spPr bwMode="auto">
            <a:xfrm>
              <a:off x="4114801" y="4687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4267201" y="5830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40971" name="Oval 10"/>
            <p:cNvSpPr>
              <a:spLocks noChangeArrowheads="1"/>
            </p:cNvSpPr>
            <p:nvPr/>
          </p:nvSpPr>
          <p:spPr bwMode="auto">
            <a:xfrm>
              <a:off x="7902576" y="5068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2286001" y="5602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40973" name="AutoShape 12"/>
            <p:cNvCxnSpPr>
              <a:cxnSpLocks noChangeShapeType="1"/>
              <a:stCxn id="40969" idx="6"/>
              <a:endCxn id="40965" idx="2"/>
            </p:cNvCxnSpPr>
            <p:nvPr/>
          </p:nvCxnSpPr>
          <p:spPr bwMode="auto">
            <a:xfrm flipV="1">
              <a:off x="5060951" y="4687888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4" name="AutoShape 13"/>
            <p:cNvCxnSpPr>
              <a:cxnSpLocks noChangeShapeType="1"/>
              <a:stCxn id="40968" idx="0"/>
              <a:endCxn id="40965" idx="4"/>
            </p:cNvCxnSpPr>
            <p:nvPr/>
          </p:nvCxnSpPr>
          <p:spPr bwMode="auto">
            <a:xfrm flipV="1">
              <a:off x="6503989" y="4926014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5" name="AutoShape 14"/>
            <p:cNvCxnSpPr>
              <a:cxnSpLocks noChangeShapeType="1"/>
              <a:stCxn id="40968" idx="7"/>
              <a:endCxn id="40971" idx="3"/>
            </p:cNvCxnSpPr>
            <p:nvPr/>
          </p:nvCxnSpPr>
          <p:spPr bwMode="auto">
            <a:xfrm flipV="1">
              <a:off x="6835776" y="5468939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6" name="AutoShape 15"/>
            <p:cNvCxnSpPr>
              <a:cxnSpLocks noChangeShapeType="1"/>
              <a:stCxn id="40971" idx="0"/>
              <a:endCxn id="40966" idx="3"/>
            </p:cNvCxnSpPr>
            <p:nvPr/>
          </p:nvCxnSpPr>
          <p:spPr bwMode="auto">
            <a:xfrm flipV="1">
              <a:off x="8370889" y="4703763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7" name="AutoShape 16"/>
            <p:cNvCxnSpPr>
              <a:cxnSpLocks noChangeShapeType="1"/>
              <a:stCxn id="40965" idx="6"/>
              <a:endCxn id="40966" idx="2"/>
            </p:cNvCxnSpPr>
            <p:nvPr/>
          </p:nvCxnSpPr>
          <p:spPr bwMode="auto">
            <a:xfrm flipV="1">
              <a:off x="7270751" y="4532314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8" name="AutoShape 17"/>
            <p:cNvCxnSpPr>
              <a:cxnSpLocks noChangeShapeType="1"/>
              <a:stCxn id="40972" idx="6"/>
              <a:endCxn id="40970" idx="2"/>
            </p:cNvCxnSpPr>
            <p:nvPr/>
          </p:nvCxnSpPr>
          <p:spPr bwMode="auto">
            <a:xfrm>
              <a:off x="3232151" y="5830888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AutoShape 18"/>
            <p:cNvCxnSpPr>
              <a:cxnSpLocks noChangeShapeType="1"/>
              <a:stCxn id="40969" idx="4"/>
              <a:endCxn id="40970" idx="0"/>
            </p:cNvCxnSpPr>
            <p:nvPr/>
          </p:nvCxnSpPr>
          <p:spPr bwMode="auto">
            <a:xfrm>
              <a:off x="4583113" y="5154613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AutoShape 19"/>
            <p:cNvCxnSpPr>
              <a:cxnSpLocks noChangeShapeType="1"/>
              <a:stCxn id="40971" idx="4"/>
              <a:endCxn id="40967" idx="0"/>
            </p:cNvCxnSpPr>
            <p:nvPr/>
          </p:nvCxnSpPr>
          <p:spPr bwMode="auto">
            <a:xfrm>
              <a:off x="8370888" y="5535613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AutoShape 20"/>
            <p:cNvCxnSpPr>
              <a:cxnSpLocks noChangeShapeType="1"/>
              <a:endCxn id="40968" idx="6"/>
            </p:cNvCxnSpPr>
            <p:nvPr/>
          </p:nvCxnSpPr>
          <p:spPr bwMode="auto">
            <a:xfrm flipH="1" flipV="1">
              <a:off x="6981826" y="6202364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AutoShape 21"/>
            <p:cNvCxnSpPr>
              <a:cxnSpLocks noChangeShapeType="1"/>
              <a:stCxn id="40970" idx="6"/>
              <a:endCxn id="40968" idx="2"/>
            </p:cNvCxnSpPr>
            <p:nvPr/>
          </p:nvCxnSpPr>
          <p:spPr bwMode="auto">
            <a:xfrm>
              <a:off x="5213350" y="6059489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AutoShape 22"/>
            <p:cNvCxnSpPr>
              <a:cxnSpLocks noChangeShapeType="1"/>
              <a:stCxn id="40970" idx="7"/>
              <a:endCxn id="40965" idx="3"/>
            </p:cNvCxnSpPr>
            <p:nvPr/>
          </p:nvCxnSpPr>
          <p:spPr bwMode="auto">
            <a:xfrm flipV="1">
              <a:off x="5067301" y="4859338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4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28466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40985" name="Text Box 24"/>
            <p:cNvSpPr txBox="1">
              <a:spLocks noChangeArrowheads="1"/>
            </p:cNvSpPr>
            <p:nvPr/>
          </p:nvSpPr>
          <p:spPr bwMode="auto">
            <a:xfrm rot="-4662247">
              <a:off x="6282532" y="5014120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40986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4340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40987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5195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40988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459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40989" name="Text Box 28"/>
            <p:cNvSpPr txBox="1">
              <a:spLocks noChangeArrowheads="1"/>
            </p:cNvSpPr>
            <p:nvPr/>
          </p:nvSpPr>
          <p:spPr bwMode="auto">
            <a:xfrm rot="2626382">
              <a:off x="8555039" y="5662613"/>
              <a:ext cx="7381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40990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9674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40991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78643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40992" name="Text Box 31"/>
            <p:cNvSpPr txBox="1">
              <a:spLocks noChangeArrowheads="1"/>
            </p:cNvSpPr>
            <p:nvPr/>
          </p:nvSpPr>
          <p:spPr bwMode="auto">
            <a:xfrm rot="4665015">
              <a:off x="4515645" y="5323682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40993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602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40994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59422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0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2840</TotalTime>
  <Words>2250</Words>
  <Application>Microsoft Office PowerPoint</Application>
  <PresentationFormat>Widescreen</PresentationFormat>
  <Paragraphs>774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新細明體</vt:lpstr>
      <vt:lpstr>Symbol</vt:lpstr>
      <vt:lpstr>Tahoma</vt:lpstr>
      <vt:lpstr>Times New Roman</vt:lpstr>
      <vt:lpstr>Trebuchet MS</vt:lpstr>
      <vt:lpstr>Tw Cen MT</vt:lpstr>
      <vt:lpstr>Wingdings</vt:lpstr>
      <vt:lpstr>Circuit</vt:lpstr>
      <vt:lpstr>Chapter 14 Graph Algorithms</vt:lpstr>
      <vt:lpstr>Graph</vt:lpstr>
      <vt:lpstr>Applications</vt:lpstr>
      <vt:lpstr>Terminology Edge And Graph Types</vt:lpstr>
      <vt:lpstr>Terminology Vertices and Edges</vt:lpstr>
      <vt:lpstr>Terminology Vertices and Edges</vt:lpstr>
      <vt:lpstr>Terminology Paths</vt:lpstr>
      <vt:lpstr>Terminology Cycles</vt:lpstr>
      <vt:lpstr>Exercise on Terminology</vt:lpstr>
      <vt:lpstr>Exercise Properties of Undirected Graphs</vt:lpstr>
      <vt:lpstr>Exercise Properties of Undirected Graphs</vt:lpstr>
      <vt:lpstr>Exercise Properties of Directed Graphs</vt:lpstr>
      <vt:lpstr>Exercise Properties of Directed Graphs</vt:lpstr>
      <vt:lpstr>Terminology Connectivity</vt:lpstr>
      <vt:lpstr>Terminology Subgraphs</vt:lpstr>
      <vt:lpstr>Terminology Trees and Forests</vt:lpstr>
      <vt:lpstr>Spanning Trees and Forests</vt:lpstr>
      <vt:lpstr>Graph ADT</vt:lpstr>
      <vt:lpstr>Exercise on ADT</vt:lpstr>
      <vt:lpstr>Edge List Structure</vt:lpstr>
      <vt:lpstr>Exercise Edge List Structure</vt:lpstr>
      <vt:lpstr>Asymptotic Performance Edge List Structure</vt:lpstr>
      <vt:lpstr>Asymptotic Performance Edge List Structure</vt:lpstr>
      <vt:lpstr>Adjacency List Structure</vt:lpstr>
      <vt:lpstr>Exercise Adjacency List Structure</vt:lpstr>
      <vt:lpstr>Asymptotic Performance Adjacency List Structure</vt:lpstr>
      <vt:lpstr>Asymptotic Performance Adjacency List Structure</vt:lpstr>
      <vt:lpstr>Adjacency Map Structure</vt:lpstr>
      <vt:lpstr>Adjacency Matrix Structure</vt:lpstr>
      <vt:lpstr>Exercise Adjacency Matrix Structure</vt:lpstr>
      <vt:lpstr>Asymptotic Performance Adjacency Matrix Structure</vt:lpstr>
      <vt:lpstr>Asymptotic Performance Adjacency Matrix Structure</vt:lpstr>
      <vt:lpstr>Asymptotic Performance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365</cp:revision>
  <dcterms:created xsi:type="dcterms:W3CDTF">2015-08-27T15:17:35Z</dcterms:created>
  <dcterms:modified xsi:type="dcterms:W3CDTF">2017-03-09T22:43:56Z</dcterms:modified>
</cp:coreProperties>
</file>