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90" r:id="rId2"/>
    <p:sldId id="293" r:id="rId3"/>
    <p:sldId id="294" r:id="rId4"/>
    <p:sldId id="295" r:id="rId5"/>
    <p:sldId id="297" r:id="rId6"/>
    <p:sldId id="2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3"/>
            <p14:sldId id="294"/>
            <p14:sldId id="295"/>
            <p14:sldId id="297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1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AbstractQueue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PriorityQueue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1E217BEB-9392-4414-9F98-30C01A890325}" type="pres">
      <dgm:prSet presAssocID="{99DDB757-2D99-473D-8777-D2B54EA2530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8D6CC9-36B5-46C5-9231-BA6C34F1716A}" type="pres">
      <dgm:prSet presAssocID="{A48E759F-39B0-4E6B-81DE-16632CFA6ECA}" presName="rootComposite" presStyleCnt="0"/>
      <dgm:spPr/>
      <dgm:t>
        <a:bodyPr/>
        <a:lstStyle/>
        <a:p>
          <a:endParaRPr lang="en-US"/>
        </a:p>
      </dgm:t>
    </dgm:pt>
    <dgm:pt modelId="{C8759D97-2E84-4871-BD11-209FFB0A0085}" type="pres">
      <dgm:prSet presAssocID="{A48E759F-39B0-4E6B-81DE-16632CFA6ECA}" presName="rootText" presStyleLbl="node2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3" presStyleIdx="0" presStyleCnt="1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3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4" presStyleIdx="0" presStyleCnt="1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4" presStyleIdx="0" presStyleCnt="1" custScaleX="1532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1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BBE66B29-6899-4E9C-8508-E211CE9A7723}" type="pres">
      <dgm:prSet presAssocID="{A48E759F-39B0-4E6B-81DE-16632CFA6ECA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C98D922C-C934-4BB7-9E84-36E0F7820D0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F21905-D10D-4E43-9B08-B08BDBE18DA1}" type="parTrans" cxnId="{042ED2A4-0466-4879-B71A-5B5646B5AB00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E7981C4-139D-4E60-82D9-0D5AB8F13F60}" type="sibTrans" cxnId="{042ED2A4-0466-4879-B71A-5B5646B5AB00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2ACB530F-BF4C-4657-A5B8-3493CE85B4FF}" type="pres">
      <dgm:prSet presAssocID="{688232B8-CEE1-4076-A7BF-E434500F3584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7E3B633-1AE5-4180-AF7C-DFBD5877953E}" type="pres">
      <dgm:prSet presAssocID="{51C145E1-3816-4942-A763-2BD0A6C9347A}" presName="rootComposite" presStyleCnt="0"/>
      <dgm:spPr/>
      <dgm:t>
        <a:bodyPr/>
        <a:lstStyle/>
        <a:p>
          <a:endParaRPr lang="en-US"/>
        </a:p>
      </dgm:t>
    </dgm:pt>
    <dgm:pt modelId="{6BAD2AEA-10FA-4C48-92B3-2176925B8596}" type="pres">
      <dgm:prSet presAssocID="{51C145E1-3816-4942-A763-2BD0A6C9347A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  <dgm:t>
        <a:bodyPr/>
        <a:lstStyle/>
        <a:p>
          <a:endParaRPr lang="en-US"/>
        </a:p>
      </dgm:t>
    </dgm:pt>
    <dgm:pt modelId="{F95DA72A-CEB5-4EE0-9773-45973C5609F0}" type="pres">
      <dgm:prSet presAssocID="{1EF21905-D10D-4E43-9B08-B08BDBE18DA1}" presName="Name37" presStyleLbl="parChTrans1D3" presStyleIdx="0" presStyleCnt="1"/>
      <dgm:spPr/>
      <dgm:t>
        <a:bodyPr/>
        <a:lstStyle/>
        <a:p>
          <a:endParaRPr lang="en-US"/>
        </a:p>
      </dgm:t>
    </dgm:pt>
    <dgm:pt modelId="{AADCA61A-3882-44B4-8404-9B0C06E6FD34}" type="pres">
      <dgm:prSet presAssocID="{C98D922C-C934-4BB7-9E84-36E0F7820D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121085-5D90-491E-8FDB-E591A95B9457}" type="pres">
      <dgm:prSet presAssocID="{C98D922C-C934-4BB7-9E84-36E0F7820D03}" presName="rootComposite" presStyleCnt="0"/>
      <dgm:spPr/>
      <dgm:t>
        <a:bodyPr/>
        <a:lstStyle/>
        <a:p>
          <a:endParaRPr lang="en-US"/>
        </a:p>
      </dgm:t>
    </dgm:pt>
    <dgm:pt modelId="{2D3B7790-CB9C-43AF-A2CB-BCC6DFDD4A32}" type="pres">
      <dgm:prSet presAssocID="{C98D922C-C934-4BB7-9E84-36E0F7820D0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02737-F40F-4D70-BAA9-6CE3B12C4530}" type="pres">
      <dgm:prSet presAssocID="{C98D922C-C934-4BB7-9E84-36E0F7820D03}" presName="rootConnector" presStyleLbl="node3" presStyleIdx="0" presStyleCnt="1"/>
      <dgm:spPr/>
      <dgm:t>
        <a:bodyPr/>
        <a:lstStyle/>
        <a:p>
          <a:endParaRPr lang="en-US"/>
        </a:p>
      </dgm:t>
    </dgm:pt>
    <dgm:pt modelId="{98D73C3E-B98A-4240-B855-602785FB591A}" type="pres">
      <dgm:prSet presAssocID="{C98D922C-C934-4BB7-9E84-36E0F7820D03}" presName="hierChild4" presStyleCnt="0"/>
      <dgm:spPr/>
      <dgm:t>
        <a:bodyPr/>
        <a:lstStyle/>
        <a:p>
          <a:endParaRPr lang="en-US"/>
        </a:p>
      </dgm:t>
    </dgm:pt>
    <dgm:pt modelId="{56D8D4C7-99A0-4DB5-9C69-D14F12EA45CC}" type="pres">
      <dgm:prSet presAssocID="{C98D922C-C934-4BB7-9E84-36E0F7820D03}" presName="hierChild5" presStyleCnt="0"/>
      <dgm:spPr/>
      <dgm:t>
        <a:bodyPr/>
        <a:lstStyle/>
        <a:p>
          <a:endParaRPr lang="en-US"/>
        </a:p>
      </dgm:t>
    </dgm:pt>
    <dgm:pt modelId="{EB56F1B2-8ACB-4119-B56B-3526DBD5697D}" type="pres">
      <dgm:prSet presAssocID="{51C145E1-3816-4942-A763-2BD0A6C9347A}" presName="hierChild5" presStyleCnt="0"/>
      <dgm:spPr/>
      <dgm:t>
        <a:bodyPr/>
        <a:lstStyle/>
        <a:p>
          <a:endParaRPr lang="en-US"/>
        </a:p>
      </dgm:t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717C64E7-67A2-4096-816E-76520B6ED0EB}" type="presOf" srcId="{C98D922C-C934-4BB7-9E84-36E0F7820D03}" destId="{2D3B7790-CB9C-43AF-A2CB-BCC6DFDD4A32}" srcOrd="0" destOrd="0" presId="urn:microsoft.com/office/officeart/2005/8/layout/orgChart1"/>
    <dgm:cxn modelId="{22F7AB46-2091-44FA-8450-8BA75BDE46CA}" type="presOf" srcId="{C98D922C-C934-4BB7-9E84-36E0F7820D03}" destId="{6CF02737-F40F-4D70-BAA9-6CE3B12C4530}" srcOrd="1" destOrd="0" presId="urn:microsoft.com/office/officeart/2005/8/layout/orgChart1"/>
    <dgm:cxn modelId="{BD2050E3-8D26-496A-9282-480A37C9B8F3}" type="presOf" srcId="{1EF21905-D10D-4E43-9B08-B08BDBE18DA1}" destId="{F95DA72A-CEB5-4EE0-9773-45973C5609F0}" srcOrd="0" destOrd="0" presId="urn:microsoft.com/office/officeart/2005/8/layout/orgChart1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042ED2A4-0466-4879-B71A-5B5646B5AB00}" srcId="{51C145E1-3816-4942-A763-2BD0A6C9347A}" destId="{C98D922C-C934-4BB7-9E84-36E0F7820D03}" srcOrd="0" destOrd="0" parTransId="{1EF21905-D10D-4E43-9B08-B08BDBE18DA1}" sibTransId="{1E7981C4-139D-4E60-82D9-0D5AB8F13F60}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50B49F3D-5AA5-4347-9084-3F06C602C457}" type="presParOf" srcId="{2455C6B9-FFC2-46BF-B694-F54C625B5905}" destId="{F95DA72A-CEB5-4EE0-9773-45973C5609F0}" srcOrd="0" destOrd="0" presId="urn:microsoft.com/office/officeart/2005/8/layout/orgChart1"/>
    <dgm:cxn modelId="{A76FF779-A1BD-4F86-B5D0-4C1917401D0F}" type="presParOf" srcId="{2455C6B9-FFC2-46BF-B694-F54C625B5905}" destId="{AADCA61A-3882-44B4-8404-9B0C06E6FD34}" srcOrd="1" destOrd="0" presId="urn:microsoft.com/office/officeart/2005/8/layout/orgChart1"/>
    <dgm:cxn modelId="{7B24FB64-3317-4CD8-8761-F217A6A666EA}" type="presParOf" srcId="{AADCA61A-3882-44B4-8404-9B0C06E6FD34}" destId="{1F121085-5D90-491E-8FDB-E591A95B9457}" srcOrd="0" destOrd="0" presId="urn:microsoft.com/office/officeart/2005/8/layout/orgChart1"/>
    <dgm:cxn modelId="{952FC896-DD55-423A-943B-A71CD8D9BB32}" type="presParOf" srcId="{1F121085-5D90-491E-8FDB-E591A95B9457}" destId="{2D3B7790-CB9C-43AF-A2CB-BCC6DFDD4A32}" srcOrd="0" destOrd="0" presId="urn:microsoft.com/office/officeart/2005/8/layout/orgChart1"/>
    <dgm:cxn modelId="{7FB7C7FA-CB37-464B-9E76-695466AAACCD}" type="presParOf" srcId="{1F121085-5D90-491E-8FDB-E591A95B9457}" destId="{6CF02737-F40F-4D70-BAA9-6CE3B12C4530}" srcOrd="1" destOrd="0" presId="urn:microsoft.com/office/officeart/2005/8/layout/orgChart1"/>
    <dgm:cxn modelId="{F73FA5C7-97AC-46CB-9DC0-0826221E6BFE}" type="presParOf" srcId="{AADCA61A-3882-44B4-8404-9B0C06E6FD34}" destId="{98D73C3E-B98A-4240-B855-602785FB591A}" srcOrd="1" destOrd="0" presId="urn:microsoft.com/office/officeart/2005/8/layout/orgChart1"/>
    <dgm:cxn modelId="{DC33AF61-3219-4A10-8735-8BB644B9CB99}" type="presParOf" srcId="{AADCA61A-3882-44B4-8404-9B0C06E6FD34}" destId="{56D8D4C7-99A0-4DB5-9C69-D14F12EA45CC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57E2E-7CEE-48F2-97D8-F07B9757C4CA}">
      <dsp:nvSpPr>
        <dsp:cNvPr id="0" name=""/>
        <dsp:cNvSpPr/>
      </dsp:nvSpPr>
      <dsp:spPr>
        <a:xfrm>
          <a:off x="3631826" y="3535680"/>
          <a:ext cx="423288" cy="847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7021"/>
              </a:lnTo>
              <a:lnTo>
                <a:pt x="423288" y="84702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4714876" y="2228321"/>
          <a:ext cx="91440" cy="386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8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4714876" y="920962"/>
          <a:ext cx="91440" cy="386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8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3349634" y="286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286"/>
        <a:ext cx="2821925" cy="920675"/>
      </dsp:txXfrm>
    </dsp:sp>
    <dsp:sp modelId="{C8759D97-2E84-4871-BD11-209FFB0A0085}">
      <dsp:nvSpPr>
        <dsp:cNvPr id="0" name=""/>
        <dsp:cNvSpPr/>
      </dsp:nvSpPr>
      <dsp:spPr>
        <a:xfrm>
          <a:off x="3349634" y="1307645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1307645"/>
        <a:ext cx="2821925" cy="920675"/>
      </dsp:txXfrm>
    </dsp:sp>
    <dsp:sp modelId="{3CB3F204-1D89-4DDA-8342-95DD02CDEDE1}">
      <dsp:nvSpPr>
        <dsp:cNvPr id="0" name=""/>
        <dsp:cNvSpPr/>
      </dsp:nvSpPr>
      <dsp:spPr>
        <a:xfrm>
          <a:off x="3349634" y="2615004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AbstractQueue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9634" y="2615004"/>
        <a:ext cx="2821925" cy="920675"/>
      </dsp:txXfrm>
    </dsp:sp>
    <dsp:sp modelId="{A8E0F474-47D5-4739-B415-589A09AA455A}">
      <dsp:nvSpPr>
        <dsp:cNvPr id="0" name=""/>
        <dsp:cNvSpPr/>
      </dsp:nvSpPr>
      <dsp:spPr>
        <a:xfrm>
          <a:off x="4055115" y="3922363"/>
          <a:ext cx="2821925" cy="920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PriorityQueue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055115" y="3922363"/>
        <a:ext cx="2821925" cy="920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5DA72A-CEB5-4EE0-9773-45973C5609F0}">
      <dsp:nvSpPr>
        <dsp:cNvPr id="0" name=""/>
        <dsp:cNvSpPr/>
      </dsp:nvSpPr>
      <dsp:spPr>
        <a:xfrm>
          <a:off x="1062855" y="1888416"/>
          <a:ext cx="233944" cy="717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428"/>
              </a:lnTo>
              <a:lnTo>
                <a:pt x="233944" y="717428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640986" y="781080"/>
          <a:ext cx="91440" cy="327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2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906892" y="1267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06892" y="1267"/>
        <a:ext cx="1559627" cy="779813"/>
      </dsp:txXfrm>
    </dsp:sp>
    <dsp:sp modelId="{6BAD2AEA-10FA-4C48-92B3-2176925B8596}">
      <dsp:nvSpPr>
        <dsp:cNvPr id="0" name=""/>
        <dsp:cNvSpPr/>
      </dsp:nvSpPr>
      <dsp:spPr>
        <a:xfrm>
          <a:off x="906892" y="1108602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06892" y="1108602"/>
        <a:ext cx="1559627" cy="779813"/>
      </dsp:txXfrm>
    </dsp:sp>
    <dsp:sp modelId="{2D3B7790-CB9C-43AF-A2CB-BCC6DFDD4A32}">
      <dsp:nvSpPr>
        <dsp:cNvPr id="0" name=""/>
        <dsp:cNvSpPr/>
      </dsp:nvSpPr>
      <dsp:spPr>
        <a:xfrm>
          <a:off x="1296799" y="2215938"/>
          <a:ext cx="1559627" cy="779813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Queue&lt;E&gt;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296799" y="2215938"/>
        <a:ext cx="1559627" cy="7798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Priority Queue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(Priority Queue related)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PriorityQueue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>
                <a:cs typeface="Courier New" panose="02070309020205020404" pitchFamily="49" charset="0"/>
              </a:rPr>
              <a:t>- array-based heap implementation of minimum priority queue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Comparator&lt;E&gt; </a:t>
            </a:r>
            <a:r>
              <a:rPr lang="en-US" dirty="0" smtClean="0">
                <a:cs typeface="Courier New" panose="02070309020205020404" pitchFamily="49" charset="0"/>
              </a:rPr>
              <a:t>- can be useful for defining your own comparison between objects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Others outside the scope of this course</a:t>
            </a: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29661499"/>
              </p:ext>
            </p:extLst>
          </p:nvPr>
        </p:nvGraphicFramePr>
        <p:xfrm>
          <a:off x="2051219" y="1638497"/>
          <a:ext cx="10226675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47169134"/>
              </p:ext>
            </p:extLst>
          </p:nvPr>
        </p:nvGraphicFramePr>
        <p:xfrm>
          <a:off x="1399061" y="1626015"/>
          <a:ext cx="3763319" cy="2997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947434" y="3124524"/>
            <a:ext cx="1434795" cy="729846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4247909" y="4236334"/>
            <a:ext cx="1134320" cy="914400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err="1" smtClean="0"/>
              <a:t>PriorityQueue</a:t>
            </a:r>
            <a:r>
              <a:rPr lang="en-US" dirty="0" smtClean="0"/>
              <a:t>&lt;E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PriorityQueue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PriorityQueue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numbers.isEmpty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numbers.poll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//poll is </a:t>
            </a:r>
            <a:r>
              <a:rPr lang="en-US" dirty="0" err="1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removeMin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Comparator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method - No new class and simply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.compareTo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o)</a:t>
            </a:r>
            <a:r>
              <a:rPr lang="en-US" dirty="0" smtClean="0"/>
              <a:t> in any class</a:t>
            </a:r>
          </a:p>
          <a:p>
            <a:r>
              <a:rPr lang="en-US" dirty="0" smtClean="0"/>
              <a:t>Second – separate comparator class that implements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Comparator&lt;E&gt;</a:t>
            </a:r>
            <a:r>
              <a:rPr lang="en-US" dirty="0" smtClean="0"/>
              <a:t> interface</a:t>
            </a:r>
          </a:p>
          <a:p>
            <a:pPr lvl="1"/>
            <a:r>
              <a:rPr lang="en-US" dirty="0" smtClean="0"/>
              <a:t>Must define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compare(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o1,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o2)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o)</a:t>
            </a:r>
          </a:p>
          <a:p>
            <a:pPr lvl="2"/>
            <a:r>
              <a:rPr lang="en-US" dirty="0" smtClean="0"/>
              <a:t>Here equals is a comparison to another comparator</a:t>
            </a:r>
          </a:p>
        </p:txBody>
      </p:sp>
    </p:spTree>
    <p:extLst>
      <p:ext uri="{BB962C8B-B14F-4D97-AF65-F5344CB8AC3E}">
        <p14:creationId xmlns:p14="http://schemas.microsoft.com/office/powerpoint/2010/main" val="23783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Event driven simulation – you want to estimate the profit for a coffee shop. There is an input file online stating the number of seats in the shop, the price per cup of coffee, and</a:t>
            </a:r>
            <a:r>
              <a:rPr lang="en-US" dirty="0" smtClean="0"/>
              <a:t> arrive events </a:t>
            </a:r>
            <a:r>
              <a:rPr lang="en-US" dirty="0" smtClean="0"/>
              <a:t>with a given time (integer) and number of partisans (integer) (1 pair per line)</a:t>
            </a:r>
          </a:p>
          <a:p>
            <a:r>
              <a:rPr lang="en-US" dirty="0" smtClean="0"/>
              <a:t>Use a priority queue of events, ordered by time to see how much profit the store will earn over this period. Rules:</a:t>
            </a:r>
          </a:p>
          <a:p>
            <a:pPr lvl="1"/>
            <a:r>
              <a:rPr lang="en-US" dirty="0" smtClean="0"/>
              <a:t>Arrive event - If a group enters and there are not enough seats they will leave. If they stay, an order event will be created at the current time + 1 + a random number below 4</a:t>
            </a:r>
          </a:p>
          <a:p>
            <a:pPr lvl="1"/>
            <a:r>
              <a:rPr lang="en-US" dirty="0" smtClean="0"/>
              <a:t>Order events - Every partisan of the group will buy 1 or 2 cups of coffee. Each </a:t>
            </a:r>
            <a:r>
              <a:rPr lang="en-US" dirty="0" err="1" smtClean="0"/>
              <a:t>orderEvent</a:t>
            </a:r>
            <a:r>
              <a:rPr lang="en-US" dirty="0" smtClean="0"/>
              <a:t> will also spawn a </a:t>
            </a:r>
            <a:r>
              <a:rPr lang="en-US" dirty="0" err="1" smtClean="0"/>
              <a:t>leaveEvent</a:t>
            </a:r>
            <a:r>
              <a:rPr lang="en-US" dirty="0" smtClean="0"/>
              <a:t> at the </a:t>
            </a:r>
            <a:r>
              <a:rPr lang="en-US" dirty="0" err="1" smtClean="0"/>
              <a:t>currentTime</a:t>
            </a:r>
            <a:r>
              <a:rPr lang="en-US" dirty="0" smtClean="0"/>
              <a:t> + 1 + a random number below 10.</a:t>
            </a:r>
          </a:p>
          <a:p>
            <a:pPr lvl="1"/>
            <a:r>
              <a:rPr lang="en-US" dirty="0" smtClean="0"/>
              <a:t>Leave event – When a group leaves, their chairs are opened up to another group</a:t>
            </a:r>
            <a:endParaRPr lang="en-US" dirty="0"/>
          </a:p>
          <a:p>
            <a:r>
              <a:rPr lang="en-US" dirty="0" smtClean="0"/>
              <a:t>Create an object oriented solution to this problem with your team. PLAN-IMPLEMENT-TEST!</a:t>
            </a:r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1753</TotalTime>
  <Words>356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Trebuchet MS</vt:lpstr>
      <vt:lpstr>Tw Cen MT</vt:lpstr>
      <vt:lpstr>Circuit</vt:lpstr>
      <vt:lpstr>Java Priority Queue</vt:lpstr>
      <vt:lpstr>Summary of classes (Priority Queue related)</vt:lpstr>
      <vt:lpstr>PowerPoint Presentation</vt:lpstr>
      <vt:lpstr>Example of using PriorityQueue&lt;E&gt;</vt:lpstr>
      <vt:lpstr>Defining a Comparator</vt:lpstr>
      <vt:lpstr>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190</cp:revision>
  <dcterms:created xsi:type="dcterms:W3CDTF">2015-08-27T15:17:35Z</dcterms:created>
  <dcterms:modified xsi:type="dcterms:W3CDTF">2017-02-12T16:44:25Z</dcterms:modified>
</cp:coreProperties>
</file>