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90" r:id="rId2"/>
    <p:sldId id="292" r:id="rId3"/>
    <p:sldId id="328" r:id="rId4"/>
    <p:sldId id="293" r:id="rId5"/>
    <p:sldId id="326" r:id="rId6"/>
    <p:sldId id="327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8A294D-02E7-4FE2-AD3C-8FE6279B664C}">
          <p14:sldIdLst>
            <p14:sldId id="290"/>
            <p14:sldId id="292"/>
            <p14:sldId id="328"/>
            <p14:sldId id="293"/>
            <p14:sldId id="326"/>
            <p14:sldId id="327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to make this is Java really quick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Trees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A988787-4A38-4C7B-B15D-E842FDB740A2}" type="datetime8">
              <a:rPr lang="en-US" altLang="en-US"/>
              <a:pPr/>
              <a:t>3/9/2017 5:41 PM</a:t>
            </a:fld>
            <a:endParaRPr lang="en-US" altLang="en-US"/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7B60E1C-B8DF-447F-B9F6-FF7510C06909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4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Trees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558F8BF-C562-4219-9980-74659F74FCDE}" type="datetime8">
              <a:rPr lang="en-US" altLang="en-US"/>
              <a:pPr/>
              <a:t>3/9/2017 5:41 PM</a:t>
            </a:fld>
            <a:endParaRPr lang="en-US" altLang="en-US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DC27640-D037-4DA3-BC04-8870E76B72F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1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Trees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9057D1A-A63C-453B-96D9-5492BAE3776E}" type="datetime8">
              <a:rPr lang="en-US" altLang="en-US"/>
              <a:pPr/>
              <a:t>3/9/2017 5:41 PM</a:t>
            </a:fld>
            <a:endParaRPr lang="en-US" altLang="en-US"/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B39F2676-2599-48C5-8ED9-7680AB341517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9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NUL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Ch9.</a:t>
            </a:r>
            <a:br>
              <a:rPr lang="en-US" dirty="0" smtClean="0"/>
            </a:br>
            <a:r>
              <a:rPr lang="en-US" dirty="0" smtClean="0"/>
              <a:t>Priority Queues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 dirty="0"/>
              <a:t> (Wiley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Selection-Sort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Selection-sort is the variation of PQ-sort where the priority queue is implemented with an unsorted list (do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altLang="en-US" dirty="0" smtClean="0"/>
                  <a:t> and then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removeMin()</a:t>
                </a:r>
                <a:r>
                  <a:rPr lang="en-US" altLang="en-US" dirty="0" smtClean="0"/>
                  <a:t>)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Illustrate the performance of selection-sort on the following input sequence:</a:t>
                </a:r>
              </a:p>
              <a:p>
                <a:pPr marL="800100" lvl="1" indent="-342900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(22, 15, 36, 44, 10, 3, 9, 13, 29, 25)</a:t>
                </a:r>
              </a:p>
            </p:txBody>
          </p:sp>
        </mc:Choice>
        <mc:Fallback xmlns="">
          <p:sp>
            <p:nvSpPr>
              <p:cNvPr id="5018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8069264" y="53976"/>
          <a:ext cx="259873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lip" r:id="rId4" imgW="1845360" imgH="1258920" progId="MS_ClipArt_Gallery.2">
                  <p:embed/>
                </p:oleObj>
              </mc:Choice>
              <mc:Fallback>
                <p:oleObj name="Clip" r:id="rId4" imgW="1845360" imgH="1258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9264" y="53976"/>
                        <a:ext cx="2598737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4608511" y="3075878"/>
            <a:ext cx="2971800" cy="304800"/>
            <a:chOff x="3264" y="2064"/>
            <a:chExt cx="1872" cy="192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4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Insertion-sort is the variation of PQ-sort where the priority queue is implemented with a sorted List</a:t>
                </a:r>
              </a:p>
              <a:p>
                <a:endParaRPr lang="en-US" dirty="0"/>
              </a:p>
              <a:p>
                <a:r>
                  <a:rPr lang="en-US" dirty="0"/>
                  <a:t>Running time of Insertion-sort:</a:t>
                </a:r>
              </a:p>
              <a:p>
                <a:pPr lvl="1"/>
                <a:r>
                  <a:rPr lang="en-US" dirty="0"/>
                  <a:t>Inserting the elements into the priority queue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dirty="0" smtClean="0"/>
                  <a:t> </a:t>
                </a:r>
                <a:r>
                  <a:rPr lang="en-US" dirty="0"/>
                  <a:t>operations takes time proportional </a:t>
                </a:r>
                <a:r>
                  <a:rPr lang="en-US" dirty="0" smtClean="0"/>
                  <a:t>to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Removing the elements in sorted order from the priority queue </a:t>
                </a:r>
                <a:r>
                  <a:rPr lang="en-US" dirty="0" smtClean="0"/>
                  <a:t>with </a:t>
                </a:r>
                <a:r>
                  <a:rPr lang="en-US" dirty="0"/>
                  <a:t>a series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removeMin()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/>
                  <a:t>operations </a:t>
                </a:r>
                <a:r>
                  <a:rPr lang="en-US" dirty="0" smtClean="0"/>
                  <a:t>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  <a:p>
                <a:r>
                  <a:rPr lang="en-US" dirty="0"/>
                  <a:t>Insertion-sort runs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time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3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8534400" y="228601"/>
          <a:ext cx="17526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lip" r:id="rId4" imgW="1724040" imgH="1616040" progId="MS_ClipArt_Gallery.2">
                  <p:embed/>
                </p:oleObj>
              </mc:Choice>
              <mc:Fallback>
                <p:oleObj name="Clip" r:id="rId4" imgW="1724040" imgH="1616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28601"/>
                        <a:ext cx="1752600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608511" y="2719040"/>
            <a:ext cx="2971800" cy="304800"/>
            <a:chOff x="3264" y="3744"/>
            <a:chExt cx="1872" cy="192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0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Insertion-Sort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Insertion-sort is the variation of PQ-sort where the priority queue is implemented with a sorted list (do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altLang="en-US" dirty="0" smtClean="0"/>
                  <a:t> and then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removeMin()</a:t>
                </a:r>
                <a:r>
                  <a:rPr lang="en-US" altLang="en-US" dirty="0" smtClean="0"/>
                  <a:t>)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Illustrate the performance of insertion-sort on the following input sequence:</a:t>
                </a:r>
              </a:p>
              <a:p>
                <a:pPr marL="800100" lvl="1" indent="-342900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(22, 15, 36, 44, 10, 3, 9, 13, 29, 25)</a:t>
                </a:r>
              </a:p>
            </p:txBody>
          </p:sp>
        </mc:Choice>
        <mc:Fallback xmlns="">
          <p:sp>
            <p:nvSpPr>
              <p:cNvPr id="522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8534400" y="228601"/>
          <a:ext cx="17526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lip" r:id="rId4" imgW="1724040" imgH="1616040" progId="MS_ClipArt_Gallery.2">
                  <p:embed/>
                </p:oleObj>
              </mc:Choice>
              <mc:Fallback>
                <p:oleObj name="Clip" r:id="rId4" imgW="1724040" imgH="1616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28601"/>
                        <a:ext cx="1752600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608511" y="3250581"/>
            <a:ext cx="2971800" cy="304800"/>
            <a:chOff x="3264" y="3744"/>
            <a:chExt cx="1872" cy="192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5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In-place Insertion-sort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200" dirty="0" smtClean="0"/>
                  <a:t>Instead of using an external data structure, we can implement selection-sort and insertion-sort </a:t>
                </a:r>
                <a:r>
                  <a:rPr lang="en-US" altLang="en-US" sz="2200" dirty="0">
                    <a:solidFill>
                      <a:schemeClr val="accent1"/>
                    </a:solidFill>
                  </a:rPr>
                  <a:t>in-place (only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altLang="en-US" sz="2200" dirty="0">
                    <a:solidFill>
                      <a:schemeClr val="accent1"/>
                    </a:solidFill>
                  </a:rPr>
                  <a:t>extra storage)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200" dirty="0"/>
                  <a:t>A portion of the input </a:t>
                </a:r>
                <a:r>
                  <a:rPr lang="en-US" altLang="en-US" sz="2200" dirty="0" smtClean="0"/>
                  <a:t>list </a:t>
                </a:r>
                <a:r>
                  <a:rPr lang="en-US" altLang="en-US" sz="2200" dirty="0"/>
                  <a:t>itself serves as the priority queue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200" dirty="0"/>
                  <a:t>For in-place insertion-sort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We keep sorted the initial portion of the </a:t>
                </a:r>
                <a:r>
                  <a:rPr lang="en-US" altLang="en-US" dirty="0" smtClean="0"/>
                  <a:t>list</a:t>
                </a:r>
                <a:endParaRPr lang="en-US" altLang="en-US" dirty="0"/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We can use </a:t>
                </a:r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instead of modifying the </a:t>
                </a:r>
                <a:r>
                  <a:rPr lang="en-US" altLang="en-US" dirty="0" smtClean="0"/>
                  <a:t>list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325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4647" r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255" name="Group 4"/>
          <p:cNvGrpSpPr>
            <a:grpSpLocks/>
          </p:cNvGrpSpPr>
          <p:nvPr/>
        </p:nvGrpSpPr>
        <p:grpSpPr bwMode="auto">
          <a:xfrm>
            <a:off x="6705600" y="1619250"/>
            <a:ext cx="2971800" cy="304800"/>
            <a:chOff x="3216" y="1344"/>
            <a:chExt cx="1872" cy="192"/>
          </a:xfrm>
        </p:grpSpPr>
        <p:sp>
          <p:nvSpPr>
            <p:cNvPr id="53307" name="Line 5"/>
            <p:cNvSpPr>
              <a:spLocks noChangeShapeType="1"/>
            </p:cNvSpPr>
            <p:nvPr/>
          </p:nvSpPr>
          <p:spPr bwMode="auto">
            <a:xfrm>
              <a:off x="3408" y="14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8" name="Oval 6"/>
            <p:cNvSpPr>
              <a:spLocks noChangeArrowheads="1"/>
            </p:cNvSpPr>
            <p:nvPr/>
          </p:nvSpPr>
          <p:spPr bwMode="auto">
            <a:xfrm>
              <a:off x="321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309" name="Oval 7"/>
            <p:cNvSpPr>
              <a:spLocks noChangeArrowheads="1"/>
            </p:cNvSpPr>
            <p:nvPr/>
          </p:nvSpPr>
          <p:spPr bwMode="auto">
            <a:xfrm>
              <a:off x="363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310" name="Oval 8"/>
            <p:cNvSpPr>
              <a:spLocks noChangeArrowheads="1"/>
            </p:cNvSpPr>
            <p:nvPr/>
          </p:nvSpPr>
          <p:spPr bwMode="auto">
            <a:xfrm>
              <a:off x="405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311" name="Oval 9"/>
            <p:cNvSpPr>
              <a:spLocks noChangeArrowheads="1"/>
            </p:cNvSpPr>
            <p:nvPr/>
          </p:nvSpPr>
          <p:spPr bwMode="auto">
            <a:xfrm>
              <a:off x="447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312" name="Oval 10"/>
            <p:cNvSpPr>
              <a:spLocks noChangeArrowheads="1"/>
            </p:cNvSpPr>
            <p:nvPr/>
          </p:nvSpPr>
          <p:spPr bwMode="auto">
            <a:xfrm>
              <a:off x="489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56" name="Group 11"/>
          <p:cNvGrpSpPr>
            <a:grpSpLocks/>
          </p:cNvGrpSpPr>
          <p:nvPr/>
        </p:nvGrpSpPr>
        <p:grpSpPr bwMode="auto">
          <a:xfrm>
            <a:off x="6705600" y="2330450"/>
            <a:ext cx="2971800" cy="304800"/>
            <a:chOff x="3264" y="1560"/>
            <a:chExt cx="1872" cy="192"/>
          </a:xfrm>
        </p:grpSpPr>
        <p:sp>
          <p:nvSpPr>
            <p:cNvPr id="53301" name="Line 12"/>
            <p:cNvSpPr>
              <a:spLocks noChangeShapeType="1"/>
            </p:cNvSpPr>
            <p:nvPr/>
          </p:nvSpPr>
          <p:spPr bwMode="auto">
            <a:xfrm>
              <a:off x="3456" y="1656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Oval 13"/>
            <p:cNvSpPr>
              <a:spLocks noChangeArrowheads="1"/>
            </p:cNvSpPr>
            <p:nvPr/>
          </p:nvSpPr>
          <p:spPr bwMode="auto">
            <a:xfrm>
              <a:off x="3264" y="1560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303" name="Oval 14"/>
            <p:cNvSpPr>
              <a:spLocks noChangeArrowheads="1"/>
            </p:cNvSpPr>
            <p:nvPr/>
          </p:nvSpPr>
          <p:spPr bwMode="auto">
            <a:xfrm>
              <a:off x="368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304" name="Oval 15"/>
            <p:cNvSpPr>
              <a:spLocks noChangeArrowheads="1"/>
            </p:cNvSpPr>
            <p:nvPr/>
          </p:nvSpPr>
          <p:spPr bwMode="auto">
            <a:xfrm>
              <a:off x="410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305" name="Oval 16"/>
            <p:cNvSpPr>
              <a:spLocks noChangeArrowheads="1"/>
            </p:cNvSpPr>
            <p:nvPr/>
          </p:nvSpPr>
          <p:spPr bwMode="auto">
            <a:xfrm>
              <a:off x="452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306" name="Oval 17"/>
            <p:cNvSpPr>
              <a:spLocks noChangeArrowheads="1"/>
            </p:cNvSpPr>
            <p:nvPr/>
          </p:nvSpPr>
          <p:spPr bwMode="auto">
            <a:xfrm>
              <a:off x="494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57" name="Group 18"/>
          <p:cNvGrpSpPr>
            <a:grpSpLocks/>
          </p:cNvGrpSpPr>
          <p:nvPr/>
        </p:nvGrpSpPr>
        <p:grpSpPr bwMode="auto">
          <a:xfrm>
            <a:off x="6705600" y="3041650"/>
            <a:ext cx="2971800" cy="304800"/>
            <a:chOff x="3264" y="2064"/>
            <a:chExt cx="1872" cy="192"/>
          </a:xfrm>
        </p:grpSpPr>
        <p:sp>
          <p:nvSpPr>
            <p:cNvPr id="53295" name="Line 19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6" name="Oval 20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97" name="Oval 21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298" name="Oval 22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99" name="Oval 23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300" name="Oval 24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58" name="Group 25"/>
          <p:cNvGrpSpPr>
            <a:grpSpLocks/>
          </p:cNvGrpSpPr>
          <p:nvPr/>
        </p:nvGrpSpPr>
        <p:grpSpPr bwMode="auto">
          <a:xfrm>
            <a:off x="6705600" y="3752850"/>
            <a:ext cx="2971800" cy="304800"/>
            <a:chOff x="3264" y="2568"/>
            <a:chExt cx="1872" cy="192"/>
          </a:xfrm>
        </p:grpSpPr>
        <p:sp>
          <p:nvSpPr>
            <p:cNvPr id="53289" name="Line 26"/>
            <p:cNvSpPr>
              <a:spLocks noChangeShapeType="1"/>
            </p:cNvSpPr>
            <p:nvPr/>
          </p:nvSpPr>
          <p:spPr bwMode="auto">
            <a:xfrm>
              <a:off x="3456" y="2664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Oval 27"/>
            <p:cNvSpPr>
              <a:spLocks noChangeArrowheads="1"/>
            </p:cNvSpPr>
            <p:nvPr/>
          </p:nvSpPr>
          <p:spPr bwMode="auto">
            <a:xfrm>
              <a:off x="3264" y="2568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91" name="Oval 28"/>
            <p:cNvSpPr>
              <a:spLocks noChangeArrowheads="1"/>
            </p:cNvSpPr>
            <p:nvPr/>
          </p:nvSpPr>
          <p:spPr bwMode="auto">
            <a:xfrm>
              <a:off x="3684" y="2568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92" name="Oval 29"/>
            <p:cNvSpPr>
              <a:spLocks noChangeArrowheads="1"/>
            </p:cNvSpPr>
            <p:nvPr/>
          </p:nvSpPr>
          <p:spPr bwMode="auto">
            <a:xfrm>
              <a:off x="4104" y="2568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293" name="Oval 30"/>
            <p:cNvSpPr>
              <a:spLocks noChangeArrowheads="1"/>
            </p:cNvSpPr>
            <p:nvPr/>
          </p:nvSpPr>
          <p:spPr bwMode="auto">
            <a:xfrm>
              <a:off x="4524" y="256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294" name="Oval 31"/>
            <p:cNvSpPr>
              <a:spLocks noChangeArrowheads="1"/>
            </p:cNvSpPr>
            <p:nvPr/>
          </p:nvSpPr>
          <p:spPr bwMode="auto">
            <a:xfrm>
              <a:off x="4944" y="256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59" name="Group 32"/>
          <p:cNvGrpSpPr>
            <a:grpSpLocks/>
          </p:cNvGrpSpPr>
          <p:nvPr/>
        </p:nvGrpSpPr>
        <p:grpSpPr bwMode="auto">
          <a:xfrm>
            <a:off x="6705600" y="4464050"/>
            <a:ext cx="2971800" cy="304800"/>
            <a:chOff x="3264" y="3072"/>
            <a:chExt cx="1872" cy="192"/>
          </a:xfrm>
        </p:grpSpPr>
        <p:sp>
          <p:nvSpPr>
            <p:cNvPr id="53283" name="Line 33"/>
            <p:cNvSpPr>
              <a:spLocks noChangeShapeType="1"/>
            </p:cNvSpPr>
            <p:nvPr/>
          </p:nvSpPr>
          <p:spPr bwMode="auto">
            <a:xfrm>
              <a:off x="3456" y="3168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Oval 34"/>
            <p:cNvSpPr>
              <a:spLocks noChangeArrowheads="1"/>
            </p:cNvSpPr>
            <p:nvPr/>
          </p:nvSpPr>
          <p:spPr bwMode="auto">
            <a:xfrm>
              <a:off x="3264" y="3072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85" name="Oval 35"/>
            <p:cNvSpPr>
              <a:spLocks noChangeArrowheads="1"/>
            </p:cNvSpPr>
            <p:nvPr/>
          </p:nvSpPr>
          <p:spPr bwMode="auto">
            <a:xfrm>
              <a:off x="3684" y="3072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286" name="Oval 36"/>
            <p:cNvSpPr>
              <a:spLocks noChangeArrowheads="1"/>
            </p:cNvSpPr>
            <p:nvPr/>
          </p:nvSpPr>
          <p:spPr bwMode="auto">
            <a:xfrm>
              <a:off x="4104" y="3072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87" name="Oval 37"/>
            <p:cNvSpPr>
              <a:spLocks noChangeArrowheads="1"/>
            </p:cNvSpPr>
            <p:nvPr/>
          </p:nvSpPr>
          <p:spPr bwMode="auto">
            <a:xfrm>
              <a:off x="4524" y="3072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288" name="Oval 38"/>
            <p:cNvSpPr>
              <a:spLocks noChangeArrowheads="1"/>
            </p:cNvSpPr>
            <p:nvPr/>
          </p:nvSpPr>
          <p:spPr bwMode="auto">
            <a:xfrm>
              <a:off x="4944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3260" name="Group 39"/>
          <p:cNvGrpSpPr>
            <a:grpSpLocks/>
          </p:cNvGrpSpPr>
          <p:nvPr/>
        </p:nvGrpSpPr>
        <p:grpSpPr bwMode="auto">
          <a:xfrm>
            <a:off x="6705600" y="5175250"/>
            <a:ext cx="2971800" cy="304800"/>
            <a:chOff x="3264" y="3456"/>
            <a:chExt cx="1872" cy="192"/>
          </a:xfrm>
        </p:grpSpPr>
        <p:sp>
          <p:nvSpPr>
            <p:cNvPr id="53277" name="Line 40"/>
            <p:cNvSpPr>
              <a:spLocks noChangeShapeType="1"/>
            </p:cNvSpPr>
            <p:nvPr/>
          </p:nvSpPr>
          <p:spPr bwMode="auto">
            <a:xfrm>
              <a:off x="3456" y="3552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Oval 41"/>
            <p:cNvSpPr>
              <a:spLocks noChangeArrowheads="1"/>
            </p:cNvSpPr>
            <p:nvPr/>
          </p:nvSpPr>
          <p:spPr bwMode="auto">
            <a:xfrm>
              <a:off x="326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279" name="Oval 42"/>
            <p:cNvSpPr>
              <a:spLocks noChangeArrowheads="1"/>
            </p:cNvSpPr>
            <p:nvPr/>
          </p:nvSpPr>
          <p:spPr bwMode="auto">
            <a:xfrm>
              <a:off x="368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80" name="Oval 43"/>
            <p:cNvSpPr>
              <a:spLocks noChangeArrowheads="1"/>
            </p:cNvSpPr>
            <p:nvPr/>
          </p:nvSpPr>
          <p:spPr bwMode="auto">
            <a:xfrm>
              <a:off x="410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281" name="Oval 44"/>
            <p:cNvSpPr>
              <a:spLocks noChangeArrowheads="1"/>
            </p:cNvSpPr>
            <p:nvPr/>
          </p:nvSpPr>
          <p:spPr bwMode="auto">
            <a:xfrm>
              <a:off x="452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82" name="Oval 45"/>
            <p:cNvSpPr>
              <a:spLocks noChangeArrowheads="1"/>
            </p:cNvSpPr>
            <p:nvPr/>
          </p:nvSpPr>
          <p:spPr bwMode="auto">
            <a:xfrm>
              <a:off x="4944" y="3456"/>
              <a:ext cx="192" cy="19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53261" name="Group 46"/>
          <p:cNvGrpSpPr>
            <a:grpSpLocks/>
          </p:cNvGrpSpPr>
          <p:nvPr/>
        </p:nvGrpSpPr>
        <p:grpSpPr bwMode="auto">
          <a:xfrm>
            <a:off x="6705600" y="5886450"/>
            <a:ext cx="2971800" cy="304800"/>
            <a:chOff x="3264" y="3744"/>
            <a:chExt cx="1872" cy="192"/>
          </a:xfrm>
        </p:grpSpPr>
        <p:sp>
          <p:nvSpPr>
            <p:cNvPr id="53271" name="Line 47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Oval 48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273" name="Oval 49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74" name="Oval 50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275" name="Oval 51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76" name="Oval 52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  <p:cxnSp>
        <p:nvCxnSpPr>
          <p:cNvPr id="53262" name="AutoShape 53"/>
          <p:cNvCxnSpPr>
            <a:cxnSpLocks noChangeShapeType="1"/>
            <a:stCxn id="53303" idx="0"/>
            <a:endCxn id="53302" idx="7"/>
          </p:cNvCxnSpPr>
          <p:nvPr/>
        </p:nvCxnSpPr>
        <p:spPr bwMode="auto">
          <a:xfrm rot="-5400000" flipH="1" flipV="1">
            <a:off x="7223125" y="20637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3" name="AutoShape 54"/>
          <p:cNvCxnSpPr>
            <a:cxnSpLocks noChangeShapeType="1"/>
            <a:stCxn id="53298" idx="0"/>
            <a:endCxn id="53297" idx="7"/>
          </p:cNvCxnSpPr>
          <p:nvPr/>
        </p:nvCxnSpPr>
        <p:spPr bwMode="auto">
          <a:xfrm rot="-5400000" flipH="1" flipV="1">
            <a:off x="7889875" y="27749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4" name="AutoShape 55"/>
          <p:cNvCxnSpPr>
            <a:cxnSpLocks noChangeShapeType="1"/>
            <a:stCxn id="53297" idx="0"/>
            <a:endCxn id="53296" idx="7"/>
          </p:cNvCxnSpPr>
          <p:nvPr/>
        </p:nvCxnSpPr>
        <p:spPr bwMode="auto">
          <a:xfrm rot="-5400000" flipH="1" flipV="1">
            <a:off x="7223125" y="27749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5" name="AutoShape 56"/>
          <p:cNvCxnSpPr>
            <a:cxnSpLocks noChangeShapeType="1"/>
            <a:stCxn id="53292" idx="0"/>
            <a:endCxn id="53291" idx="7"/>
          </p:cNvCxnSpPr>
          <p:nvPr/>
        </p:nvCxnSpPr>
        <p:spPr bwMode="auto">
          <a:xfrm rot="-5400000" flipH="1" flipV="1">
            <a:off x="7889875" y="34861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6" name="AutoShape 57"/>
          <p:cNvCxnSpPr>
            <a:cxnSpLocks noChangeShapeType="1"/>
            <a:stCxn id="53293" idx="0"/>
            <a:endCxn id="53292" idx="7"/>
          </p:cNvCxnSpPr>
          <p:nvPr/>
        </p:nvCxnSpPr>
        <p:spPr bwMode="auto">
          <a:xfrm rot="-5400000" flipH="1" flipV="1">
            <a:off x="8556625" y="34861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7" name="AutoShape 58"/>
          <p:cNvCxnSpPr>
            <a:cxnSpLocks noChangeShapeType="1"/>
            <a:stCxn id="53288" idx="0"/>
            <a:endCxn id="53287" idx="7"/>
          </p:cNvCxnSpPr>
          <p:nvPr/>
        </p:nvCxnSpPr>
        <p:spPr bwMode="auto">
          <a:xfrm rot="-5400000" flipH="1" flipV="1">
            <a:off x="922337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8" name="AutoShape 59"/>
          <p:cNvCxnSpPr>
            <a:cxnSpLocks noChangeShapeType="1"/>
            <a:stCxn id="53286" idx="0"/>
            <a:endCxn id="53285" idx="7"/>
          </p:cNvCxnSpPr>
          <p:nvPr/>
        </p:nvCxnSpPr>
        <p:spPr bwMode="auto">
          <a:xfrm rot="-5400000" flipH="1" flipV="1">
            <a:off x="788987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9" name="AutoShape 60"/>
          <p:cNvCxnSpPr>
            <a:cxnSpLocks noChangeShapeType="1"/>
            <a:stCxn id="53285" idx="0"/>
            <a:endCxn id="53284" idx="7"/>
          </p:cNvCxnSpPr>
          <p:nvPr/>
        </p:nvCxnSpPr>
        <p:spPr bwMode="auto">
          <a:xfrm rot="-5400000" flipH="1" flipV="1">
            <a:off x="722312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0" name="AutoShape 61"/>
          <p:cNvCxnSpPr>
            <a:cxnSpLocks noChangeShapeType="1"/>
            <a:stCxn id="53287" idx="0"/>
            <a:endCxn id="53286" idx="7"/>
          </p:cNvCxnSpPr>
          <p:nvPr/>
        </p:nvCxnSpPr>
        <p:spPr bwMode="auto">
          <a:xfrm rot="-5400000" flipH="1" flipV="1">
            <a:off x="855662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562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Heaps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4278" name="Group 3"/>
          <p:cNvGrpSpPr>
            <a:grpSpLocks/>
          </p:cNvGrpSpPr>
          <p:nvPr/>
        </p:nvGrpSpPr>
        <p:grpSpPr bwMode="auto">
          <a:xfrm>
            <a:off x="5423209" y="2336181"/>
            <a:ext cx="3048000" cy="1758950"/>
            <a:chOff x="3024" y="1296"/>
            <a:chExt cx="2381" cy="1373"/>
          </a:xfrm>
        </p:grpSpPr>
        <p:sp>
          <p:nvSpPr>
            <p:cNvPr id="54279" name="Oval 4"/>
            <p:cNvSpPr>
              <a:spLocks noChangeArrowheads="1"/>
            </p:cNvSpPr>
            <p:nvPr/>
          </p:nvSpPr>
          <p:spPr bwMode="auto">
            <a:xfrm>
              <a:off x="4368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4280" name="Oval 5"/>
            <p:cNvSpPr>
              <a:spLocks noChangeArrowheads="1"/>
            </p:cNvSpPr>
            <p:nvPr/>
          </p:nvSpPr>
          <p:spPr bwMode="auto">
            <a:xfrm>
              <a:off x="4977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54281" name="Oval 6"/>
            <p:cNvSpPr>
              <a:spLocks noChangeArrowheads="1"/>
            </p:cNvSpPr>
            <p:nvPr/>
          </p:nvSpPr>
          <p:spPr bwMode="auto">
            <a:xfrm>
              <a:off x="3652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4282" name="Oval 7"/>
            <p:cNvSpPr>
              <a:spLocks noChangeArrowheads="1"/>
            </p:cNvSpPr>
            <p:nvPr/>
          </p:nvSpPr>
          <p:spPr bwMode="auto">
            <a:xfrm>
              <a:off x="409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54283" name="Rectangle 8"/>
            <p:cNvSpPr>
              <a:spLocks noChangeAspect="1" noChangeArrowheads="1"/>
            </p:cNvSpPr>
            <p:nvPr/>
          </p:nvSpPr>
          <p:spPr bwMode="auto">
            <a:xfrm>
              <a:off x="3907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54284" name="Rectangle 9"/>
            <p:cNvSpPr>
              <a:spLocks noChangeAspect="1" noChangeArrowheads="1"/>
            </p:cNvSpPr>
            <p:nvPr/>
          </p:nvSpPr>
          <p:spPr bwMode="auto">
            <a:xfrm>
              <a:off x="4348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54285" name="Rectangle 10"/>
            <p:cNvSpPr>
              <a:spLocks noChangeAspect="1" noChangeArrowheads="1"/>
            </p:cNvSpPr>
            <p:nvPr/>
          </p:nvSpPr>
          <p:spPr bwMode="auto">
            <a:xfrm>
              <a:off x="4790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54286" name="Rectangle 11"/>
            <p:cNvSpPr>
              <a:spLocks noChangeAspect="1" noChangeArrowheads="1"/>
            </p:cNvSpPr>
            <p:nvPr/>
          </p:nvSpPr>
          <p:spPr bwMode="auto">
            <a:xfrm>
              <a:off x="5232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54287" name="AutoShape 12"/>
            <p:cNvCxnSpPr>
              <a:cxnSpLocks noChangeShapeType="1"/>
              <a:stCxn id="54279" idx="3"/>
              <a:endCxn id="54281" idx="7"/>
            </p:cNvCxnSpPr>
            <p:nvPr/>
          </p:nvCxnSpPr>
          <p:spPr bwMode="auto">
            <a:xfrm flipH="1">
              <a:off x="3857" y="1507"/>
              <a:ext cx="546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8" name="AutoShape 13"/>
            <p:cNvCxnSpPr>
              <a:cxnSpLocks noChangeShapeType="1"/>
              <a:stCxn id="54280" idx="1"/>
              <a:endCxn id="54279" idx="5"/>
            </p:cNvCxnSpPr>
            <p:nvPr/>
          </p:nvCxnSpPr>
          <p:spPr bwMode="auto">
            <a:xfrm flipH="1" flipV="1">
              <a:off x="4573" y="1507"/>
              <a:ext cx="439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9" name="AutoShape 14"/>
            <p:cNvCxnSpPr>
              <a:cxnSpLocks noChangeShapeType="1"/>
              <a:stCxn id="54286" idx="0"/>
              <a:endCxn id="54280" idx="5"/>
            </p:cNvCxnSpPr>
            <p:nvPr/>
          </p:nvCxnSpPr>
          <p:spPr bwMode="auto">
            <a:xfrm flipH="1" flipV="1">
              <a:off x="5182" y="1891"/>
              <a:ext cx="13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0" name="AutoShape 15"/>
            <p:cNvCxnSpPr>
              <a:cxnSpLocks noChangeShapeType="1"/>
              <a:stCxn id="54285" idx="0"/>
              <a:endCxn id="54280" idx="3"/>
            </p:cNvCxnSpPr>
            <p:nvPr/>
          </p:nvCxnSpPr>
          <p:spPr bwMode="auto">
            <a:xfrm flipV="1">
              <a:off x="4877" y="1891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1" name="AutoShape 16"/>
            <p:cNvCxnSpPr>
              <a:cxnSpLocks noChangeShapeType="1"/>
              <a:stCxn id="54284" idx="0"/>
              <a:endCxn id="54282" idx="5"/>
            </p:cNvCxnSpPr>
            <p:nvPr/>
          </p:nvCxnSpPr>
          <p:spPr bwMode="auto">
            <a:xfrm flipH="1" flipV="1">
              <a:off x="4299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2" name="AutoShape 17"/>
            <p:cNvCxnSpPr>
              <a:cxnSpLocks noChangeShapeType="1"/>
              <a:stCxn id="54283" idx="0"/>
              <a:endCxn id="54282" idx="3"/>
            </p:cNvCxnSpPr>
            <p:nvPr/>
          </p:nvCxnSpPr>
          <p:spPr bwMode="auto">
            <a:xfrm flipV="1">
              <a:off x="3994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3" name="AutoShape 18"/>
            <p:cNvCxnSpPr>
              <a:cxnSpLocks noChangeShapeType="1"/>
              <a:stCxn id="54295" idx="7"/>
              <a:endCxn id="54281" idx="3"/>
            </p:cNvCxnSpPr>
            <p:nvPr/>
          </p:nvCxnSpPr>
          <p:spPr bwMode="auto">
            <a:xfrm flipV="1">
              <a:off x="3416" y="1891"/>
              <a:ext cx="271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AutoShape 19"/>
            <p:cNvCxnSpPr>
              <a:cxnSpLocks noChangeShapeType="1"/>
              <a:stCxn id="54282" idx="1"/>
              <a:endCxn id="54281" idx="5"/>
            </p:cNvCxnSpPr>
            <p:nvPr/>
          </p:nvCxnSpPr>
          <p:spPr bwMode="auto">
            <a:xfrm flipH="1" flipV="1">
              <a:off x="3857" y="1891"/>
              <a:ext cx="272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95" name="Oval 20"/>
            <p:cNvSpPr>
              <a:spLocks noChangeArrowheads="1"/>
            </p:cNvSpPr>
            <p:nvPr/>
          </p:nvSpPr>
          <p:spPr bwMode="auto">
            <a:xfrm>
              <a:off x="3211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54296" name="Rectangle 21"/>
            <p:cNvSpPr>
              <a:spLocks noChangeAspect="1" noChangeArrowheads="1"/>
            </p:cNvSpPr>
            <p:nvPr/>
          </p:nvSpPr>
          <p:spPr bwMode="auto">
            <a:xfrm>
              <a:off x="3024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54297" name="Rectangle 22"/>
            <p:cNvSpPr>
              <a:spLocks noChangeAspect="1" noChangeArrowheads="1"/>
            </p:cNvSpPr>
            <p:nvPr/>
          </p:nvSpPr>
          <p:spPr bwMode="auto">
            <a:xfrm>
              <a:off x="3465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54298" name="AutoShape 23"/>
            <p:cNvCxnSpPr>
              <a:cxnSpLocks noChangeShapeType="1"/>
              <a:stCxn id="54297" idx="0"/>
              <a:endCxn id="54295" idx="5"/>
            </p:cNvCxnSpPr>
            <p:nvPr/>
          </p:nvCxnSpPr>
          <p:spPr bwMode="auto">
            <a:xfrm flipH="1" flipV="1">
              <a:off x="3416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9" name="AutoShape 24"/>
            <p:cNvCxnSpPr>
              <a:cxnSpLocks noChangeShapeType="1"/>
              <a:stCxn id="54296" idx="0"/>
              <a:endCxn id="54295" idx="3"/>
            </p:cNvCxnSpPr>
            <p:nvPr/>
          </p:nvCxnSpPr>
          <p:spPr bwMode="auto">
            <a:xfrm flipV="1">
              <a:off x="3111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232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heap?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050953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A heap is a binary tree storing keys at its internal nodes and satisfying the following properties: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>
                    <a:solidFill>
                      <a:schemeClr val="accent1"/>
                    </a:solidFill>
                  </a:rPr>
                  <a:t>Heap-Order:</a:t>
                </a:r>
                <a:r>
                  <a:rPr lang="en-US" altLang="en-US" dirty="0"/>
                  <a:t> for every </a:t>
                </a:r>
                <a:r>
                  <a:rPr lang="en-US" altLang="en-US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other than the root</a:t>
                </a:r>
                <a:r>
                  <a:rPr lang="en-US" altLang="en-US" dirty="0" smtClean="0"/>
                  <a:t>,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key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parent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())</m:t>
                    </m:r>
                  </m:oMath>
                </a14:m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>
                    <a:solidFill>
                      <a:schemeClr val="accent1"/>
                    </a:solidFill>
                  </a:rPr>
                  <a:t>Complete Binary Tree: </a:t>
                </a:r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/>
                  <a:t> be the height of the heap</a:t>
                </a:r>
              </a:p>
              <a:p>
                <a:pPr lvl="2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dirty="0"/>
                  <a:t>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nodes </a:t>
                </a:r>
                <a:r>
                  <a:rPr lang="en-US" altLang="en-US" dirty="0" smtClean="0"/>
                  <a:t>on level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dirty="0"/>
              </a:p>
              <a:p>
                <a:pPr lvl="2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at </a:t>
                </a:r>
                <a:r>
                  <a:rPr lang="en-US" altLang="en-US" dirty="0" smtClean="0"/>
                  <a:t>level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 smtClean="0"/>
                  <a:t>, nodes are filled from left to right</a:t>
                </a:r>
              </a:p>
              <a:p>
                <a:pPr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Can be used to store a priority queue efficiently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63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050953"/>
              </a:xfrm>
              <a:blipFill rotWithShape="0">
                <a:blip r:embed="rId4"/>
                <a:stretch>
                  <a:fillRect l="-2125" t="-406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771496" y="2578069"/>
            <a:ext cx="3988852" cy="2884547"/>
            <a:chOff x="6383339" y="3208338"/>
            <a:chExt cx="3988852" cy="2884547"/>
          </a:xfrm>
        </p:grpSpPr>
        <p:sp>
          <p:nvSpPr>
            <p:cNvPr id="56328" name="Oval 4"/>
            <p:cNvSpPr>
              <a:spLocks noChangeArrowheads="1"/>
            </p:cNvSpPr>
            <p:nvPr/>
          </p:nvSpPr>
          <p:spPr bwMode="auto">
            <a:xfrm>
              <a:off x="8516938" y="32083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6329" name="Oval 5"/>
            <p:cNvSpPr>
              <a:spLocks noChangeArrowheads="1"/>
            </p:cNvSpPr>
            <p:nvPr/>
          </p:nvSpPr>
          <p:spPr bwMode="auto">
            <a:xfrm>
              <a:off x="9483725" y="38179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56330" name="Oval 6"/>
            <p:cNvSpPr>
              <a:spLocks noChangeArrowheads="1"/>
            </p:cNvSpPr>
            <p:nvPr/>
          </p:nvSpPr>
          <p:spPr bwMode="auto">
            <a:xfrm>
              <a:off x="7380288" y="38179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6331" name="Oval 7"/>
            <p:cNvSpPr>
              <a:spLocks noChangeArrowheads="1"/>
            </p:cNvSpPr>
            <p:nvPr/>
          </p:nvSpPr>
          <p:spPr bwMode="auto">
            <a:xfrm>
              <a:off x="8081963" y="44275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56332" name="Rectangle 8"/>
            <p:cNvSpPr>
              <a:spLocks noChangeAspect="1" noChangeArrowheads="1"/>
            </p:cNvSpPr>
            <p:nvPr/>
          </p:nvSpPr>
          <p:spPr bwMode="auto">
            <a:xfrm>
              <a:off x="7785100" y="5113339"/>
              <a:ext cx="274638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3" name="Rectangle 9"/>
            <p:cNvSpPr>
              <a:spLocks noChangeAspect="1" noChangeArrowheads="1"/>
            </p:cNvSpPr>
            <p:nvPr/>
          </p:nvSpPr>
          <p:spPr bwMode="auto">
            <a:xfrm>
              <a:off x="8485189" y="5113339"/>
              <a:ext cx="274637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4" name="Rectangle 10"/>
            <p:cNvSpPr>
              <a:spLocks noChangeAspect="1" noChangeArrowheads="1"/>
            </p:cNvSpPr>
            <p:nvPr/>
          </p:nvSpPr>
          <p:spPr bwMode="auto">
            <a:xfrm>
              <a:off x="9186864" y="4427539"/>
              <a:ext cx="274637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5" name="Rectangle 11"/>
            <p:cNvSpPr>
              <a:spLocks noChangeAspect="1" noChangeArrowheads="1"/>
            </p:cNvSpPr>
            <p:nvPr/>
          </p:nvSpPr>
          <p:spPr bwMode="auto">
            <a:xfrm>
              <a:off x="9888539" y="4427539"/>
              <a:ext cx="274637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56336" name="AutoShape 12"/>
            <p:cNvCxnSpPr>
              <a:cxnSpLocks noChangeShapeType="1"/>
              <a:stCxn id="56328" idx="3"/>
              <a:endCxn id="56330" idx="7"/>
            </p:cNvCxnSpPr>
            <p:nvPr/>
          </p:nvCxnSpPr>
          <p:spPr bwMode="auto">
            <a:xfrm flipH="1">
              <a:off x="7705726" y="3543301"/>
              <a:ext cx="8667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7" name="AutoShape 13"/>
            <p:cNvCxnSpPr>
              <a:cxnSpLocks noChangeShapeType="1"/>
              <a:stCxn id="56329" idx="1"/>
              <a:endCxn id="56328" idx="5"/>
            </p:cNvCxnSpPr>
            <p:nvPr/>
          </p:nvCxnSpPr>
          <p:spPr bwMode="auto">
            <a:xfrm flipH="1" flipV="1">
              <a:off x="8842376" y="3543301"/>
              <a:ext cx="696913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AutoShape 14"/>
            <p:cNvCxnSpPr>
              <a:cxnSpLocks noChangeShapeType="1"/>
              <a:stCxn id="56335" idx="0"/>
              <a:endCxn id="56329" idx="5"/>
            </p:cNvCxnSpPr>
            <p:nvPr/>
          </p:nvCxnSpPr>
          <p:spPr bwMode="auto">
            <a:xfrm flipH="1" flipV="1">
              <a:off x="9809164" y="4152901"/>
              <a:ext cx="2174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9" name="AutoShape 15"/>
            <p:cNvCxnSpPr>
              <a:cxnSpLocks noChangeShapeType="1"/>
              <a:stCxn id="56334" idx="0"/>
              <a:endCxn id="56329" idx="3"/>
            </p:cNvCxnSpPr>
            <p:nvPr/>
          </p:nvCxnSpPr>
          <p:spPr bwMode="auto">
            <a:xfrm flipV="1">
              <a:off x="9324976" y="4152901"/>
              <a:ext cx="214313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0" name="AutoShape 16"/>
            <p:cNvCxnSpPr>
              <a:cxnSpLocks noChangeShapeType="1"/>
              <a:stCxn id="56333" idx="0"/>
              <a:endCxn id="56331" idx="5"/>
            </p:cNvCxnSpPr>
            <p:nvPr/>
          </p:nvCxnSpPr>
          <p:spPr bwMode="auto">
            <a:xfrm flipH="1" flipV="1">
              <a:off x="8407400" y="4762501"/>
              <a:ext cx="215900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1" name="AutoShape 17"/>
            <p:cNvCxnSpPr>
              <a:cxnSpLocks noChangeShapeType="1"/>
              <a:stCxn id="56332" idx="0"/>
              <a:endCxn id="56331" idx="3"/>
            </p:cNvCxnSpPr>
            <p:nvPr/>
          </p:nvCxnSpPr>
          <p:spPr bwMode="auto">
            <a:xfrm flipV="1">
              <a:off x="7923213" y="4762501"/>
              <a:ext cx="214312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2" name="AutoShape 18"/>
            <p:cNvCxnSpPr>
              <a:cxnSpLocks noChangeShapeType="1"/>
              <a:stCxn id="56344" idx="7"/>
              <a:endCxn id="56330" idx="3"/>
            </p:cNvCxnSpPr>
            <p:nvPr/>
          </p:nvCxnSpPr>
          <p:spPr bwMode="auto">
            <a:xfrm flipV="1">
              <a:off x="7005638" y="4152901"/>
              <a:ext cx="430212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3" name="AutoShape 19"/>
            <p:cNvCxnSpPr>
              <a:cxnSpLocks noChangeShapeType="1"/>
              <a:stCxn id="56331" idx="1"/>
              <a:endCxn id="56330" idx="5"/>
            </p:cNvCxnSpPr>
            <p:nvPr/>
          </p:nvCxnSpPr>
          <p:spPr bwMode="auto">
            <a:xfrm flipH="1" flipV="1">
              <a:off x="7705725" y="4152901"/>
              <a:ext cx="431800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4" name="Oval 20"/>
            <p:cNvSpPr>
              <a:spLocks noChangeArrowheads="1"/>
            </p:cNvSpPr>
            <p:nvPr/>
          </p:nvSpPr>
          <p:spPr bwMode="auto">
            <a:xfrm>
              <a:off x="6680200" y="44275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56345" name="Rectangle 21"/>
            <p:cNvSpPr>
              <a:spLocks noChangeAspect="1" noChangeArrowheads="1"/>
            </p:cNvSpPr>
            <p:nvPr/>
          </p:nvSpPr>
          <p:spPr bwMode="auto">
            <a:xfrm>
              <a:off x="6383339" y="5113339"/>
              <a:ext cx="274637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46" name="Rectangle 22"/>
            <p:cNvSpPr>
              <a:spLocks noChangeAspect="1" noChangeArrowheads="1"/>
            </p:cNvSpPr>
            <p:nvPr/>
          </p:nvSpPr>
          <p:spPr bwMode="auto">
            <a:xfrm>
              <a:off x="7083425" y="5113339"/>
              <a:ext cx="274638" cy="27463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56347" name="AutoShape 23"/>
            <p:cNvCxnSpPr>
              <a:cxnSpLocks noChangeShapeType="1"/>
              <a:stCxn id="56346" idx="0"/>
              <a:endCxn id="56344" idx="5"/>
            </p:cNvCxnSpPr>
            <p:nvPr/>
          </p:nvCxnSpPr>
          <p:spPr bwMode="auto">
            <a:xfrm flipH="1" flipV="1">
              <a:off x="7005638" y="4762501"/>
              <a:ext cx="215900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8" name="AutoShape 24"/>
            <p:cNvCxnSpPr>
              <a:cxnSpLocks noChangeShapeType="1"/>
              <a:stCxn id="56345" idx="0"/>
              <a:endCxn id="56344" idx="3"/>
            </p:cNvCxnSpPr>
            <p:nvPr/>
          </p:nvCxnSpPr>
          <p:spPr bwMode="auto">
            <a:xfrm flipV="1">
              <a:off x="6521451" y="4762501"/>
              <a:ext cx="214313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0" name="Freeform 26"/>
            <p:cNvSpPr>
              <a:spLocks/>
            </p:cNvSpPr>
            <p:nvPr/>
          </p:nvSpPr>
          <p:spPr bwMode="auto">
            <a:xfrm>
              <a:off x="8534401" y="4686300"/>
              <a:ext cx="1247775" cy="1047750"/>
            </a:xfrm>
            <a:custGeom>
              <a:avLst/>
              <a:gdLst>
                <a:gd name="T0" fmla="*/ 2147483647 w 786"/>
                <a:gd name="T1" fmla="*/ 2147483647 h 660"/>
                <a:gd name="T2" fmla="*/ 2147483647 w 786"/>
                <a:gd name="T3" fmla="*/ 2147483647 h 660"/>
                <a:gd name="T4" fmla="*/ 0 w 786"/>
                <a:gd name="T5" fmla="*/ 0 h 660"/>
                <a:gd name="T6" fmla="*/ 0 60000 65536"/>
                <a:gd name="T7" fmla="*/ 0 60000 65536"/>
                <a:gd name="T8" fmla="*/ 0 60000 65536"/>
                <a:gd name="T9" fmla="*/ 0 w 786"/>
                <a:gd name="T10" fmla="*/ 0 h 660"/>
                <a:gd name="T11" fmla="*/ 786 w 786"/>
                <a:gd name="T12" fmla="*/ 660 h 6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6" h="660">
                  <a:moveTo>
                    <a:pt x="786" y="660"/>
                  </a:moveTo>
                  <a:cubicBezTo>
                    <a:pt x="757" y="583"/>
                    <a:pt x="749" y="308"/>
                    <a:pt x="618" y="198"/>
                  </a:cubicBezTo>
                  <a:cubicBezTo>
                    <a:pt x="487" y="88"/>
                    <a:pt x="129" y="41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51" name="Text Box 27"/>
            <p:cNvSpPr txBox="1">
              <a:spLocks noChangeArrowheads="1"/>
            </p:cNvSpPr>
            <p:nvPr/>
          </p:nvSpPr>
          <p:spPr bwMode="auto">
            <a:xfrm>
              <a:off x="9147176" y="5692775"/>
              <a:ext cx="12250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last node</a:t>
              </a:r>
            </a:p>
          </p:txBody>
        </p:sp>
      </p:grp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8229600" y="228601"/>
          <a:ext cx="20574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lip" r:id="rId5" imgW="4671000" imgH="3301200" progId="MS_ClipArt_Gallery.2">
                  <p:embed/>
                </p:oleObj>
              </mc:Choice>
              <mc:Fallback>
                <p:oleObj name="Clip" r:id="rId5" imgW="4671000" imgH="3301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28601"/>
                        <a:ext cx="2057400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4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Height of a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3" y="1733780"/>
                <a:ext cx="9905999" cy="354171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>
                    <a:solidFill>
                      <a:schemeClr val="accent1"/>
                    </a:solidFill>
                  </a:rPr>
                  <a:t>Theorem: </a:t>
                </a:r>
                <a:r>
                  <a:rPr lang="en-US" altLang="en-US" sz="2000" dirty="0"/>
                  <a:t>A heap </a:t>
                </a:r>
                <a:r>
                  <a:rPr lang="en-US" altLang="en-US" sz="2000" dirty="0" smtClean="0"/>
                  <a:t>storing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dirty="0"/>
                  <a:t>keys has height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sz="20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>
                    <a:solidFill>
                      <a:schemeClr val="accent1"/>
                    </a:solidFill>
                  </a:rPr>
                  <a:t>Proof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: </a:t>
                </a:r>
                <a:r>
                  <a:rPr lang="en-US" altLang="en-US" sz="2000" dirty="0"/>
                  <a:t>(we apply the complete binary tree property)</a:t>
                </a:r>
              </a:p>
              <a:p>
                <a:pPr lvl="1"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1800" dirty="0"/>
                  <a:t> be the height of a heap storing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keys</a:t>
                </a:r>
              </a:p>
              <a:p>
                <a:pPr lvl="1"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Since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keys at </a:t>
                </a:r>
                <a:r>
                  <a:rPr lang="en-US" altLang="en-US" sz="1800" dirty="0" smtClean="0"/>
                  <a:t>level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=0…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1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and at least one key </a:t>
                </a:r>
                <a:r>
                  <a:rPr lang="en-US" altLang="en-US" sz="1800" dirty="0" smtClean="0"/>
                  <a:t>on level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1800" dirty="0"/>
                  <a:t>, we have </a:t>
                </a:r>
                <a:r>
                  <a:rPr lang="en-US" altLang="en-US" sz="1800" dirty="0" smtClean="0"/>
                  <a:t/>
                </a:r>
                <a:br>
                  <a:rPr lang="en-US" altLang="en-US" sz="1800" dirty="0" smtClean="0"/>
                </a:b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≥1+2+4+…+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+1=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altLang="en-US" sz="1800" b="1" i="1" baseline="30000" dirty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 smtClean="0"/>
                  <a:t>Level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1800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en-US" sz="1800" dirty="0" smtClean="0"/>
                  <a:t> nodes: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1800" dirty="0" smtClean="0"/>
              </a:p>
              <a:p>
                <a:pPr lvl="1" eaLnBrk="1" hangingPunct="1">
                  <a:lnSpc>
                    <a:spcPct val="10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 smtClean="0"/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sz="18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sz="1800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37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733780"/>
                <a:ext cx="9905999" cy="3541714"/>
              </a:xfrm>
              <a:blipFill rotWithShape="0">
                <a:blip r:embed="rId3"/>
                <a:stretch>
                  <a:fillRect l="-862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485249" y="4287104"/>
            <a:ext cx="7218326" cy="2465388"/>
            <a:chOff x="2573374" y="3810000"/>
            <a:chExt cx="7218326" cy="2465388"/>
          </a:xfrm>
        </p:grpSpPr>
        <p:grpSp>
          <p:nvGrpSpPr>
            <p:cNvPr id="58376" name="Group 4"/>
            <p:cNvGrpSpPr>
              <a:grpSpLocks/>
            </p:cNvGrpSpPr>
            <p:nvPr/>
          </p:nvGrpSpPr>
          <p:grpSpPr bwMode="auto">
            <a:xfrm>
              <a:off x="3917950" y="4343400"/>
              <a:ext cx="5873750" cy="1824038"/>
              <a:chOff x="864" y="2592"/>
              <a:chExt cx="816" cy="1296"/>
            </a:xfrm>
          </p:grpSpPr>
          <p:sp>
            <p:nvSpPr>
              <p:cNvPr id="58424" name="Line 5"/>
              <p:cNvSpPr>
                <a:spLocks noChangeShapeType="1"/>
              </p:cNvSpPr>
              <p:nvPr/>
            </p:nvSpPr>
            <p:spPr bwMode="auto">
              <a:xfrm flipH="1">
                <a:off x="864" y="3888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5" name="Line 6"/>
              <p:cNvSpPr>
                <a:spLocks noChangeShapeType="1"/>
              </p:cNvSpPr>
              <p:nvPr/>
            </p:nvSpPr>
            <p:spPr bwMode="auto">
              <a:xfrm flipH="1">
                <a:off x="864" y="3564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6" name="Line 7"/>
              <p:cNvSpPr>
                <a:spLocks noChangeShapeType="1"/>
              </p:cNvSpPr>
              <p:nvPr/>
            </p:nvSpPr>
            <p:spPr bwMode="auto">
              <a:xfrm flipH="1">
                <a:off x="864" y="3240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7" name="Line 8"/>
              <p:cNvSpPr>
                <a:spLocks noChangeShapeType="1"/>
              </p:cNvSpPr>
              <p:nvPr/>
            </p:nvSpPr>
            <p:spPr bwMode="auto">
              <a:xfrm flipH="1">
                <a:off x="864" y="2916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8" name="Line 9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77" name="Oval 10"/>
            <p:cNvSpPr>
              <a:spLocks noChangeArrowheads="1"/>
            </p:cNvSpPr>
            <p:nvPr/>
          </p:nvSpPr>
          <p:spPr bwMode="auto">
            <a:xfrm>
              <a:off x="7167564" y="4140200"/>
              <a:ext cx="338137" cy="3381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58378" name="Group 11"/>
            <p:cNvGrpSpPr>
              <a:grpSpLocks/>
            </p:cNvGrpSpPr>
            <p:nvPr/>
          </p:nvGrpSpPr>
          <p:grpSpPr bwMode="auto">
            <a:xfrm>
              <a:off x="5991225" y="4613275"/>
              <a:ext cx="2743200" cy="338138"/>
              <a:chOff x="2139" y="2808"/>
              <a:chExt cx="1950" cy="240"/>
            </a:xfrm>
          </p:grpSpPr>
          <p:sp>
            <p:nvSpPr>
              <p:cNvPr id="58422" name="Oval 12"/>
              <p:cNvSpPr>
                <a:spLocks noChangeArrowheads="1"/>
              </p:cNvSpPr>
              <p:nvPr/>
            </p:nvSpPr>
            <p:spPr bwMode="auto">
              <a:xfrm>
                <a:off x="3849" y="280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8423" name="Oval 13"/>
              <p:cNvSpPr>
                <a:spLocks noChangeArrowheads="1"/>
              </p:cNvSpPr>
              <p:nvPr/>
            </p:nvSpPr>
            <p:spPr bwMode="auto">
              <a:xfrm>
                <a:off x="2139" y="280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cxnSp>
          <p:nvCxnSpPr>
            <p:cNvPr id="58379" name="AutoShape 14"/>
            <p:cNvCxnSpPr>
              <a:cxnSpLocks noChangeShapeType="1"/>
              <a:stCxn id="58377" idx="3"/>
              <a:endCxn id="58423" idx="7"/>
            </p:cNvCxnSpPr>
            <p:nvPr/>
          </p:nvCxnSpPr>
          <p:spPr bwMode="auto">
            <a:xfrm flipH="1">
              <a:off x="6280151" y="4438651"/>
              <a:ext cx="936625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0" name="AutoShape 15"/>
            <p:cNvCxnSpPr>
              <a:cxnSpLocks noChangeShapeType="1"/>
              <a:stCxn id="58422" idx="1"/>
              <a:endCxn id="58377" idx="5"/>
            </p:cNvCxnSpPr>
            <p:nvPr/>
          </p:nvCxnSpPr>
          <p:spPr bwMode="auto">
            <a:xfrm flipH="1" flipV="1">
              <a:off x="7456488" y="4438651"/>
              <a:ext cx="989012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1" name="AutoShape 16"/>
            <p:cNvCxnSpPr>
              <a:cxnSpLocks noChangeShapeType="1"/>
              <a:stCxn id="58421" idx="1"/>
              <a:endCxn id="58422" idx="5"/>
            </p:cNvCxnSpPr>
            <p:nvPr/>
          </p:nvCxnSpPr>
          <p:spPr bwMode="auto">
            <a:xfrm flipH="1" flipV="1">
              <a:off x="8685213" y="4911726"/>
              <a:ext cx="360362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2" name="AutoShape 17"/>
            <p:cNvCxnSpPr>
              <a:cxnSpLocks noChangeShapeType="1"/>
              <a:stCxn id="58420" idx="7"/>
              <a:endCxn id="58422" idx="3"/>
            </p:cNvCxnSpPr>
            <p:nvPr/>
          </p:nvCxnSpPr>
          <p:spPr bwMode="auto">
            <a:xfrm flipV="1">
              <a:off x="8083550" y="4911726"/>
              <a:ext cx="361950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3" name="AutoShape 18"/>
            <p:cNvCxnSpPr>
              <a:cxnSpLocks noChangeShapeType="1"/>
              <a:stCxn id="58411" idx="0"/>
              <a:endCxn id="58418" idx="5"/>
            </p:cNvCxnSpPr>
            <p:nvPr/>
          </p:nvCxnSpPr>
          <p:spPr bwMode="auto">
            <a:xfrm flipH="1" flipV="1">
              <a:off x="6880226" y="5384801"/>
              <a:ext cx="182563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4" name="AutoShape 19"/>
            <p:cNvCxnSpPr>
              <a:cxnSpLocks noChangeShapeType="1"/>
              <a:stCxn id="58410" idx="0"/>
              <a:endCxn id="58418" idx="3"/>
            </p:cNvCxnSpPr>
            <p:nvPr/>
          </p:nvCxnSpPr>
          <p:spPr bwMode="auto">
            <a:xfrm flipV="1">
              <a:off x="6459539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5" name="AutoShape 20"/>
            <p:cNvCxnSpPr>
              <a:cxnSpLocks noChangeShapeType="1"/>
              <a:stCxn id="58419" idx="7"/>
              <a:endCxn id="58423" idx="3"/>
            </p:cNvCxnSpPr>
            <p:nvPr/>
          </p:nvCxnSpPr>
          <p:spPr bwMode="auto">
            <a:xfrm flipV="1">
              <a:off x="5678488" y="4911726"/>
              <a:ext cx="361950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6" name="AutoShape 21"/>
            <p:cNvCxnSpPr>
              <a:cxnSpLocks noChangeShapeType="1"/>
              <a:stCxn id="58418" idx="1"/>
              <a:endCxn id="58423" idx="5"/>
            </p:cNvCxnSpPr>
            <p:nvPr/>
          </p:nvCxnSpPr>
          <p:spPr bwMode="auto">
            <a:xfrm flipH="1" flipV="1">
              <a:off x="6280151" y="4911726"/>
              <a:ext cx="360363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7" name="AutoShape 22"/>
            <p:cNvCxnSpPr>
              <a:cxnSpLocks noChangeShapeType="1"/>
              <a:stCxn id="58412" idx="0"/>
              <a:endCxn id="58419" idx="5"/>
            </p:cNvCxnSpPr>
            <p:nvPr/>
          </p:nvCxnSpPr>
          <p:spPr bwMode="auto">
            <a:xfrm flipH="1" flipV="1">
              <a:off x="5678489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8" name="AutoShape 23"/>
            <p:cNvCxnSpPr>
              <a:cxnSpLocks noChangeShapeType="1"/>
              <a:stCxn id="58417" idx="7"/>
              <a:endCxn id="58419" idx="3"/>
            </p:cNvCxnSpPr>
            <p:nvPr/>
          </p:nvCxnSpPr>
          <p:spPr bwMode="auto">
            <a:xfrm flipV="1">
              <a:off x="5076825" y="5384801"/>
              <a:ext cx="361950" cy="214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9" name="AutoShape 24"/>
            <p:cNvCxnSpPr>
              <a:cxnSpLocks noChangeShapeType="1"/>
              <a:stCxn id="58414" idx="0"/>
              <a:endCxn id="58420" idx="5"/>
            </p:cNvCxnSpPr>
            <p:nvPr/>
          </p:nvCxnSpPr>
          <p:spPr bwMode="auto">
            <a:xfrm flipH="1" flipV="1">
              <a:off x="8083551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0" name="AutoShape 25"/>
            <p:cNvCxnSpPr>
              <a:cxnSpLocks noChangeShapeType="1"/>
              <a:stCxn id="58413" idx="0"/>
              <a:endCxn id="58420" idx="3"/>
            </p:cNvCxnSpPr>
            <p:nvPr/>
          </p:nvCxnSpPr>
          <p:spPr bwMode="auto">
            <a:xfrm flipV="1">
              <a:off x="7662864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391" name="Group 26"/>
            <p:cNvGrpSpPr>
              <a:grpSpLocks/>
            </p:cNvGrpSpPr>
            <p:nvPr/>
          </p:nvGrpSpPr>
          <p:grpSpPr bwMode="auto">
            <a:xfrm>
              <a:off x="5389564" y="5086350"/>
              <a:ext cx="3944937" cy="338138"/>
              <a:chOff x="1711" y="3144"/>
              <a:chExt cx="2805" cy="240"/>
            </a:xfrm>
          </p:grpSpPr>
          <p:sp>
            <p:nvSpPr>
              <p:cNvPr id="58418" name="Oval 27"/>
              <p:cNvSpPr>
                <a:spLocks noChangeArrowheads="1"/>
              </p:cNvSpPr>
              <p:nvPr/>
            </p:nvSpPr>
            <p:spPr bwMode="auto">
              <a:xfrm>
                <a:off x="2566" y="31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8419" name="Oval 28"/>
              <p:cNvSpPr>
                <a:spLocks noChangeArrowheads="1"/>
              </p:cNvSpPr>
              <p:nvPr/>
            </p:nvSpPr>
            <p:spPr bwMode="auto">
              <a:xfrm>
                <a:off x="1711" y="31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8420" name="Oval 29"/>
              <p:cNvSpPr>
                <a:spLocks noChangeArrowheads="1"/>
              </p:cNvSpPr>
              <p:nvPr/>
            </p:nvSpPr>
            <p:spPr bwMode="auto">
              <a:xfrm>
                <a:off x="3421" y="31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8421" name="Oval 30"/>
              <p:cNvSpPr>
                <a:spLocks noChangeArrowheads="1"/>
              </p:cNvSpPr>
              <p:nvPr/>
            </p:nvSpPr>
            <p:spPr bwMode="auto">
              <a:xfrm>
                <a:off x="4276" y="31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cxnSp>
          <p:nvCxnSpPr>
            <p:cNvPr id="58392" name="AutoShape 31"/>
            <p:cNvCxnSpPr>
              <a:cxnSpLocks noChangeShapeType="1"/>
              <a:stCxn id="58416" idx="0"/>
              <a:endCxn id="58421" idx="5"/>
            </p:cNvCxnSpPr>
            <p:nvPr/>
          </p:nvCxnSpPr>
          <p:spPr bwMode="auto">
            <a:xfrm flipH="1" flipV="1">
              <a:off x="9285288" y="5384801"/>
              <a:ext cx="182562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3" name="AutoShape 32"/>
            <p:cNvCxnSpPr>
              <a:cxnSpLocks noChangeShapeType="1"/>
              <a:stCxn id="58415" idx="0"/>
              <a:endCxn id="58421" idx="3"/>
            </p:cNvCxnSpPr>
            <p:nvPr/>
          </p:nvCxnSpPr>
          <p:spPr bwMode="auto">
            <a:xfrm flipV="1">
              <a:off x="8864601" y="5384801"/>
              <a:ext cx="180975" cy="212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394" name="Group 33"/>
            <p:cNvGrpSpPr>
              <a:grpSpLocks/>
            </p:cNvGrpSpPr>
            <p:nvPr/>
          </p:nvGrpSpPr>
          <p:grpSpPr bwMode="auto">
            <a:xfrm>
              <a:off x="4787900" y="5559425"/>
              <a:ext cx="4800600" cy="336550"/>
              <a:chOff x="1284" y="3552"/>
              <a:chExt cx="3413" cy="240"/>
            </a:xfrm>
          </p:grpSpPr>
          <p:sp>
            <p:nvSpPr>
              <p:cNvPr id="58410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2386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1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2814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2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1959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3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241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4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669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5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096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6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524" y="3586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7" name="Oval 41"/>
              <p:cNvSpPr>
                <a:spLocks noChangeArrowheads="1"/>
              </p:cNvSpPr>
              <p:nvPr/>
            </p:nvSpPr>
            <p:spPr bwMode="auto">
              <a:xfrm>
                <a:off x="1284" y="35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grpSp>
          <p:nvGrpSpPr>
            <p:cNvPr id="58395" name="Group 42"/>
            <p:cNvGrpSpPr>
              <a:grpSpLocks/>
            </p:cNvGrpSpPr>
            <p:nvPr/>
          </p:nvGrpSpPr>
          <p:grpSpPr bwMode="auto">
            <a:xfrm>
              <a:off x="4535488" y="6032500"/>
              <a:ext cx="842962" cy="242888"/>
              <a:chOff x="1104" y="3984"/>
              <a:chExt cx="600" cy="173"/>
            </a:xfrm>
          </p:grpSpPr>
          <p:sp>
            <p:nvSpPr>
              <p:cNvPr id="58408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104" y="3984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09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531" y="3984"/>
                <a:ext cx="173" cy="173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8396" name="AutoShape 45"/>
            <p:cNvCxnSpPr>
              <a:cxnSpLocks noChangeShapeType="1"/>
              <a:stCxn id="58409" idx="0"/>
              <a:endCxn id="58417" idx="5"/>
            </p:cNvCxnSpPr>
            <p:nvPr/>
          </p:nvCxnSpPr>
          <p:spPr bwMode="auto">
            <a:xfrm flipH="1" flipV="1">
              <a:off x="5076826" y="5856289"/>
              <a:ext cx="180975" cy="1666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7" name="AutoShape 46"/>
            <p:cNvCxnSpPr>
              <a:cxnSpLocks noChangeShapeType="1"/>
              <a:stCxn id="58408" idx="0"/>
              <a:endCxn id="58417" idx="3"/>
            </p:cNvCxnSpPr>
            <p:nvPr/>
          </p:nvCxnSpPr>
          <p:spPr bwMode="auto">
            <a:xfrm flipV="1">
              <a:off x="4657725" y="5856289"/>
              <a:ext cx="179388" cy="1666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8" name="Text Box 47"/>
            <p:cNvSpPr txBox="1">
              <a:spLocks noChangeArrowheads="1"/>
            </p:cNvSpPr>
            <p:nvPr/>
          </p:nvSpPr>
          <p:spPr bwMode="auto">
            <a:xfrm>
              <a:off x="3534642" y="41576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399" name="Text Box 48"/>
            <p:cNvSpPr txBox="1">
              <a:spLocks noChangeArrowheads="1"/>
            </p:cNvSpPr>
            <p:nvPr/>
          </p:nvSpPr>
          <p:spPr bwMode="auto">
            <a:xfrm>
              <a:off x="3534642" y="46180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40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339350" y="5078413"/>
                  <a:ext cx="689035" cy="374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altLang="en-US" sz="18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400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9350" y="5078413"/>
                  <a:ext cx="689035" cy="37427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401" name="Text Box 50"/>
            <p:cNvSpPr txBox="1">
              <a:spLocks noChangeArrowheads="1"/>
            </p:cNvSpPr>
            <p:nvPr/>
          </p:nvSpPr>
          <p:spPr bwMode="auto">
            <a:xfrm>
              <a:off x="3534642" y="55387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402" name="Text Box 51"/>
            <p:cNvSpPr txBox="1">
              <a:spLocks noChangeArrowheads="1"/>
            </p:cNvSpPr>
            <p:nvPr/>
          </p:nvSpPr>
          <p:spPr bwMode="auto">
            <a:xfrm>
              <a:off x="3384551" y="3810000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keys</a:t>
              </a:r>
            </a:p>
          </p:txBody>
        </p:sp>
        <p:sp>
          <p:nvSpPr>
            <p:cNvPr id="58403" name="Text Box 52"/>
            <p:cNvSpPr txBox="1">
              <a:spLocks noChangeArrowheads="1"/>
            </p:cNvSpPr>
            <p:nvPr/>
          </p:nvSpPr>
          <p:spPr bwMode="auto">
            <a:xfrm>
              <a:off x="2825060" y="41576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8404" name="Text Box 53"/>
            <p:cNvSpPr txBox="1">
              <a:spLocks noChangeArrowheads="1"/>
            </p:cNvSpPr>
            <p:nvPr/>
          </p:nvSpPr>
          <p:spPr bwMode="auto">
            <a:xfrm>
              <a:off x="2825060" y="46180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405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73374" y="5073651"/>
                  <a:ext cx="80182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405" name="Text 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73374" y="5073651"/>
                  <a:ext cx="80182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40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780162" y="5534026"/>
                  <a:ext cx="38824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406" name="Text 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0162" y="5534026"/>
                  <a:ext cx="38824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407" name="Text Box 56"/>
            <p:cNvSpPr txBox="1">
              <a:spLocks noChangeArrowheads="1"/>
            </p:cNvSpPr>
            <p:nvPr/>
          </p:nvSpPr>
          <p:spPr bwMode="auto">
            <a:xfrm>
              <a:off x="2590800" y="3810000"/>
              <a:ext cx="762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</a:rPr>
                <a:t>depth</a:t>
              </a:r>
            </a:p>
          </p:txBody>
        </p:sp>
      </p:grp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9067800" y="304800"/>
          <a:ext cx="12954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Clip" r:id="rId7" imgW="1296000" imgH="2000520" progId="MS_ClipArt_Gallery.2">
                  <p:embed/>
                </p:oleObj>
              </mc:Choice>
              <mc:Fallback>
                <p:oleObj name="Clip" r:id="rId7" imgW="1296000" imgH="2000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04800"/>
                        <a:ext cx="12954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4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Heaps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a heap with 7 distinct elements (1</a:t>
                </a:r>
                <a:r>
                  <a:rPr lang="en-US" dirty="0" smtClean="0"/>
                  <a:t>, 2, 3, 4, 5, 6</a:t>
                </a:r>
                <a:r>
                  <a:rPr lang="en-US" dirty="0"/>
                  <a:t>, and 7). Is it possible that a preorder traversal visits the elements in sorted order? What about an </a:t>
                </a:r>
                <a:r>
                  <a:rPr lang="en-US" dirty="0" err="1"/>
                  <a:t>inorder</a:t>
                </a:r>
                <a:r>
                  <a:rPr lang="en-US" dirty="0"/>
                  <a:t> traversal or a </a:t>
                </a:r>
                <a:r>
                  <a:rPr lang="en-US" dirty="0" err="1"/>
                  <a:t>postorder</a:t>
                </a:r>
                <a:r>
                  <a:rPr lang="en-US" dirty="0"/>
                  <a:t> traversal? In each case, either show such a heap or prove that none exists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8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into a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</m:oMath>
                </a14:m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consists </a:t>
                </a:r>
                <a:r>
                  <a:rPr lang="en-US" dirty="0"/>
                  <a:t>of three steps</a:t>
                </a:r>
              </a:p>
              <a:p>
                <a:pPr lvl="1"/>
                <a:r>
                  <a:rPr lang="en-US" dirty="0"/>
                  <a:t>Find the insertion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(the new last node)</a:t>
                </a:r>
              </a:p>
              <a:p>
                <a:pPr lvl="1"/>
                <a:r>
                  <a:rPr lang="en-US" dirty="0"/>
                  <a:t>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expand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into an internal node</a:t>
                </a:r>
              </a:p>
              <a:p>
                <a:pPr lvl="1"/>
                <a:r>
                  <a:rPr lang="en-US" dirty="0"/>
                  <a:t>Restore the heap-order property (discussed next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448" name="Group 4"/>
          <p:cNvGrpSpPr>
            <a:grpSpLocks/>
          </p:cNvGrpSpPr>
          <p:nvPr/>
        </p:nvGrpSpPr>
        <p:grpSpPr bwMode="auto">
          <a:xfrm>
            <a:off x="6324600" y="1752600"/>
            <a:ext cx="3170238" cy="1828800"/>
            <a:chOff x="3024" y="1296"/>
            <a:chExt cx="2381" cy="1373"/>
          </a:xfrm>
        </p:grpSpPr>
        <p:sp>
          <p:nvSpPr>
            <p:cNvPr id="61478" name="Oval 5"/>
            <p:cNvSpPr>
              <a:spLocks noChangeArrowheads="1"/>
            </p:cNvSpPr>
            <p:nvPr/>
          </p:nvSpPr>
          <p:spPr bwMode="auto">
            <a:xfrm>
              <a:off x="4368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1479" name="Oval 6"/>
            <p:cNvSpPr>
              <a:spLocks noChangeArrowheads="1"/>
            </p:cNvSpPr>
            <p:nvPr/>
          </p:nvSpPr>
          <p:spPr bwMode="auto">
            <a:xfrm>
              <a:off x="4977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61480" name="Oval 7"/>
            <p:cNvSpPr>
              <a:spLocks noChangeArrowheads="1"/>
            </p:cNvSpPr>
            <p:nvPr/>
          </p:nvSpPr>
          <p:spPr bwMode="auto">
            <a:xfrm>
              <a:off x="3652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1481" name="Oval 8"/>
            <p:cNvSpPr>
              <a:spLocks noChangeArrowheads="1"/>
            </p:cNvSpPr>
            <p:nvPr/>
          </p:nvSpPr>
          <p:spPr bwMode="auto">
            <a:xfrm>
              <a:off x="409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1482" name="Rectangle 9"/>
            <p:cNvSpPr>
              <a:spLocks noChangeAspect="1" noChangeArrowheads="1"/>
            </p:cNvSpPr>
            <p:nvPr/>
          </p:nvSpPr>
          <p:spPr bwMode="auto">
            <a:xfrm>
              <a:off x="3907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483" name="Rectangle 10"/>
            <p:cNvSpPr>
              <a:spLocks noChangeAspect="1" noChangeArrowheads="1"/>
            </p:cNvSpPr>
            <p:nvPr/>
          </p:nvSpPr>
          <p:spPr bwMode="auto">
            <a:xfrm>
              <a:off x="4348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484" name="Rectangle 11"/>
            <p:cNvSpPr>
              <a:spLocks noChangeAspect="1" noChangeArrowheads="1"/>
            </p:cNvSpPr>
            <p:nvPr/>
          </p:nvSpPr>
          <p:spPr bwMode="auto">
            <a:xfrm>
              <a:off x="4790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485" name="Rectangle 12"/>
            <p:cNvSpPr>
              <a:spLocks noChangeAspect="1" noChangeArrowheads="1"/>
            </p:cNvSpPr>
            <p:nvPr/>
          </p:nvSpPr>
          <p:spPr bwMode="auto">
            <a:xfrm>
              <a:off x="5232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1486" name="AutoShape 13"/>
            <p:cNvCxnSpPr>
              <a:cxnSpLocks noChangeShapeType="1"/>
              <a:stCxn id="61478" idx="3"/>
              <a:endCxn id="61480" idx="7"/>
            </p:cNvCxnSpPr>
            <p:nvPr/>
          </p:nvCxnSpPr>
          <p:spPr bwMode="auto">
            <a:xfrm flipH="1">
              <a:off x="3857" y="1507"/>
              <a:ext cx="546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87" name="AutoShape 14"/>
            <p:cNvCxnSpPr>
              <a:cxnSpLocks noChangeShapeType="1"/>
              <a:stCxn id="61479" idx="1"/>
              <a:endCxn id="61478" idx="5"/>
            </p:cNvCxnSpPr>
            <p:nvPr/>
          </p:nvCxnSpPr>
          <p:spPr bwMode="auto">
            <a:xfrm flipH="1" flipV="1">
              <a:off x="4573" y="1507"/>
              <a:ext cx="439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88" name="AutoShape 15"/>
            <p:cNvCxnSpPr>
              <a:cxnSpLocks noChangeShapeType="1"/>
              <a:stCxn id="61485" idx="0"/>
              <a:endCxn id="61479" idx="5"/>
            </p:cNvCxnSpPr>
            <p:nvPr/>
          </p:nvCxnSpPr>
          <p:spPr bwMode="auto">
            <a:xfrm flipH="1" flipV="1">
              <a:off x="5182" y="1891"/>
              <a:ext cx="13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89" name="AutoShape 16"/>
            <p:cNvCxnSpPr>
              <a:cxnSpLocks noChangeShapeType="1"/>
              <a:stCxn id="61484" idx="0"/>
              <a:endCxn id="61479" idx="3"/>
            </p:cNvCxnSpPr>
            <p:nvPr/>
          </p:nvCxnSpPr>
          <p:spPr bwMode="auto">
            <a:xfrm flipV="1">
              <a:off x="4877" y="1891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0" name="AutoShape 17"/>
            <p:cNvCxnSpPr>
              <a:cxnSpLocks noChangeShapeType="1"/>
              <a:stCxn id="61483" idx="0"/>
              <a:endCxn id="61481" idx="5"/>
            </p:cNvCxnSpPr>
            <p:nvPr/>
          </p:nvCxnSpPr>
          <p:spPr bwMode="auto">
            <a:xfrm flipH="1" flipV="1">
              <a:off x="4299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1" name="AutoShape 18"/>
            <p:cNvCxnSpPr>
              <a:cxnSpLocks noChangeShapeType="1"/>
              <a:stCxn id="61482" idx="0"/>
              <a:endCxn id="61481" idx="3"/>
            </p:cNvCxnSpPr>
            <p:nvPr/>
          </p:nvCxnSpPr>
          <p:spPr bwMode="auto">
            <a:xfrm flipV="1">
              <a:off x="3994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2" name="AutoShape 19"/>
            <p:cNvCxnSpPr>
              <a:cxnSpLocks noChangeShapeType="1"/>
              <a:stCxn id="61494" idx="7"/>
              <a:endCxn id="61480" idx="3"/>
            </p:cNvCxnSpPr>
            <p:nvPr/>
          </p:nvCxnSpPr>
          <p:spPr bwMode="auto">
            <a:xfrm flipV="1">
              <a:off x="3416" y="1891"/>
              <a:ext cx="271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3" name="AutoShape 20"/>
            <p:cNvCxnSpPr>
              <a:cxnSpLocks noChangeShapeType="1"/>
              <a:stCxn id="61481" idx="1"/>
              <a:endCxn id="61480" idx="5"/>
            </p:cNvCxnSpPr>
            <p:nvPr/>
          </p:nvCxnSpPr>
          <p:spPr bwMode="auto">
            <a:xfrm flipH="1" flipV="1">
              <a:off x="3857" y="1891"/>
              <a:ext cx="272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94" name="Oval 21"/>
            <p:cNvSpPr>
              <a:spLocks noChangeArrowheads="1"/>
            </p:cNvSpPr>
            <p:nvPr/>
          </p:nvSpPr>
          <p:spPr bwMode="auto">
            <a:xfrm>
              <a:off x="3211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61495" name="Rectangle 22"/>
            <p:cNvSpPr>
              <a:spLocks noChangeAspect="1" noChangeArrowheads="1"/>
            </p:cNvSpPr>
            <p:nvPr/>
          </p:nvSpPr>
          <p:spPr bwMode="auto">
            <a:xfrm>
              <a:off x="3024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496" name="Rectangle 23"/>
            <p:cNvSpPr>
              <a:spLocks noChangeAspect="1" noChangeArrowheads="1"/>
            </p:cNvSpPr>
            <p:nvPr/>
          </p:nvSpPr>
          <p:spPr bwMode="auto">
            <a:xfrm>
              <a:off x="3465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1497" name="AutoShape 24"/>
            <p:cNvCxnSpPr>
              <a:cxnSpLocks noChangeShapeType="1"/>
              <a:stCxn id="61496" idx="0"/>
              <a:endCxn id="61494" idx="5"/>
            </p:cNvCxnSpPr>
            <p:nvPr/>
          </p:nvCxnSpPr>
          <p:spPr bwMode="auto">
            <a:xfrm flipH="1" flipV="1">
              <a:off x="3416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8" name="AutoShape 25"/>
            <p:cNvCxnSpPr>
              <a:cxnSpLocks noChangeShapeType="1"/>
              <a:stCxn id="61495" idx="0"/>
              <a:endCxn id="61494" idx="3"/>
            </p:cNvCxnSpPr>
            <p:nvPr/>
          </p:nvCxnSpPr>
          <p:spPr bwMode="auto">
            <a:xfrm flipV="1">
              <a:off x="3111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49" name="Freeform 26"/>
          <p:cNvSpPr>
            <a:spLocks/>
          </p:cNvSpPr>
          <p:nvPr/>
        </p:nvSpPr>
        <p:spPr bwMode="auto">
          <a:xfrm>
            <a:off x="8801101" y="3048000"/>
            <a:ext cx="600075" cy="457200"/>
          </a:xfrm>
          <a:custGeom>
            <a:avLst/>
            <a:gdLst>
              <a:gd name="T0" fmla="*/ 2147483647 w 378"/>
              <a:gd name="T1" fmla="*/ 2147483647 h 288"/>
              <a:gd name="T2" fmla="*/ 2147483647 w 378"/>
              <a:gd name="T3" fmla="*/ 2147483647 h 288"/>
              <a:gd name="T4" fmla="*/ 2147483647 w 378"/>
              <a:gd name="T5" fmla="*/ 2147483647 h 288"/>
              <a:gd name="T6" fmla="*/ 0 w 37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78"/>
              <a:gd name="T13" fmla="*/ 0 h 288"/>
              <a:gd name="T14" fmla="*/ 378 w 378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8" h="288">
                <a:moveTo>
                  <a:pt x="378" y="288"/>
                </a:moveTo>
                <a:cubicBezTo>
                  <a:pt x="366" y="272"/>
                  <a:pt x="353" y="209"/>
                  <a:pt x="306" y="192"/>
                </a:cubicBezTo>
                <a:cubicBezTo>
                  <a:pt x="259" y="175"/>
                  <a:pt x="147" y="218"/>
                  <a:pt x="96" y="186"/>
                </a:cubicBezTo>
                <a:cubicBezTo>
                  <a:pt x="45" y="154"/>
                  <a:pt x="20" y="39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50" name="Text Box 27"/>
          <p:cNvSpPr txBox="1">
            <a:spLocks noChangeArrowheads="1"/>
          </p:cNvSpPr>
          <p:nvPr/>
        </p:nvSpPr>
        <p:spPr bwMode="auto">
          <a:xfrm>
            <a:off x="8509000" y="3429000"/>
            <a:ext cx="1795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insertion node</a:t>
            </a:r>
          </a:p>
        </p:txBody>
      </p:sp>
      <p:sp>
        <p:nvSpPr>
          <p:cNvPr id="61451" name="Oval 28"/>
          <p:cNvSpPr>
            <a:spLocks noChangeArrowheads="1"/>
          </p:cNvSpPr>
          <p:nvPr/>
        </p:nvSpPr>
        <p:spPr bwMode="auto">
          <a:xfrm>
            <a:off x="8113714" y="3962400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1452" name="Oval 29"/>
          <p:cNvSpPr>
            <a:spLocks noChangeArrowheads="1"/>
          </p:cNvSpPr>
          <p:nvPr/>
        </p:nvSpPr>
        <p:spPr bwMode="auto">
          <a:xfrm>
            <a:off x="9525000" y="4473576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1453" name="Oval 30"/>
          <p:cNvSpPr>
            <a:spLocks noChangeArrowheads="1"/>
          </p:cNvSpPr>
          <p:nvPr/>
        </p:nvSpPr>
        <p:spPr bwMode="auto">
          <a:xfrm>
            <a:off x="7161214" y="4473576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1454" name="Oval 31"/>
          <p:cNvSpPr>
            <a:spLocks noChangeArrowheads="1"/>
          </p:cNvSpPr>
          <p:nvPr/>
        </p:nvSpPr>
        <p:spPr bwMode="auto">
          <a:xfrm>
            <a:off x="7748589" y="4968876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1455" name="Rectangle 32"/>
          <p:cNvSpPr>
            <a:spLocks noChangeAspect="1" noChangeArrowheads="1"/>
          </p:cNvSpPr>
          <p:nvPr/>
        </p:nvSpPr>
        <p:spPr bwMode="auto">
          <a:xfrm>
            <a:off x="7500939" y="5545139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56" name="Rectangle 33"/>
          <p:cNvSpPr>
            <a:spLocks noChangeAspect="1" noChangeArrowheads="1"/>
          </p:cNvSpPr>
          <p:nvPr/>
        </p:nvSpPr>
        <p:spPr bwMode="auto">
          <a:xfrm>
            <a:off x="8086726" y="5545139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57" name="Rectangle 34"/>
          <p:cNvSpPr>
            <a:spLocks noChangeAspect="1" noChangeArrowheads="1"/>
          </p:cNvSpPr>
          <p:nvPr/>
        </p:nvSpPr>
        <p:spPr bwMode="auto">
          <a:xfrm>
            <a:off x="10056814" y="5013326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1458" name="AutoShape 35"/>
          <p:cNvCxnSpPr>
            <a:cxnSpLocks noChangeShapeType="1"/>
            <a:stCxn id="61451" idx="3"/>
            <a:endCxn id="61453" idx="7"/>
          </p:cNvCxnSpPr>
          <p:nvPr/>
        </p:nvCxnSpPr>
        <p:spPr bwMode="auto">
          <a:xfrm flipH="1">
            <a:off x="7434264" y="4243389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9" name="AutoShape 36"/>
          <p:cNvCxnSpPr>
            <a:cxnSpLocks noChangeShapeType="1"/>
            <a:stCxn id="61452" idx="1"/>
            <a:endCxn id="61451" idx="5"/>
          </p:cNvCxnSpPr>
          <p:nvPr/>
        </p:nvCxnSpPr>
        <p:spPr bwMode="auto">
          <a:xfrm flipH="1" flipV="1">
            <a:off x="8386764" y="4244975"/>
            <a:ext cx="1184275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0" name="AutoShape 37"/>
          <p:cNvCxnSpPr>
            <a:cxnSpLocks noChangeShapeType="1"/>
            <a:stCxn id="61457" idx="0"/>
            <a:endCxn id="61452" idx="5"/>
          </p:cNvCxnSpPr>
          <p:nvPr/>
        </p:nvCxnSpPr>
        <p:spPr bwMode="auto">
          <a:xfrm flipH="1" flipV="1">
            <a:off x="9798050" y="4756150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1" name="AutoShape 38"/>
          <p:cNvCxnSpPr>
            <a:cxnSpLocks noChangeShapeType="1"/>
            <a:stCxn id="61471" idx="7"/>
            <a:endCxn id="61452" idx="3"/>
          </p:cNvCxnSpPr>
          <p:nvPr/>
        </p:nvCxnSpPr>
        <p:spPr bwMode="auto">
          <a:xfrm flipV="1">
            <a:off x="9304338" y="4756150"/>
            <a:ext cx="266700" cy="241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2" name="AutoShape 39"/>
          <p:cNvCxnSpPr>
            <a:cxnSpLocks noChangeShapeType="1"/>
            <a:stCxn id="61456" idx="0"/>
            <a:endCxn id="61454" idx="5"/>
          </p:cNvCxnSpPr>
          <p:nvPr/>
        </p:nvCxnSpPr>
        <p:spPr bwMode="auto">
          <a:xfrm flipH="1" flipV="1">
            <a:off x="8021639" y="5251451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3" name="AutoShape 40"/>
          <p:cNvCxnSpPr>
            <a:cxnSpLocks noChangeShapeType="1"/>
            <a:stCxn id="61455" idx="0"/>
            <a:endCxn id="61454" idx="3"/>
          </p:cNvCxnSpPr>
          <p:nvPr/>
        </p:nvCxnSpPr>
        <p:spPr bwMode="auto">
          <a:xfrm flipV="1">
            <a:off x="7616825" y="5251451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4" name="AutoShape 41"/>
          <p:cNvCxnSpPr>
            <a:cxnSpLocks noChangeShapeType="1"/>
            <a:stCxn id="61466" idx="7"/>
            <a:endCxn id="61453" idx="3"/>
          </p:cNvCxnSpPr>
          <p:nvPr/>
        </p:nvCxnSpPr>
        <p:spPr bwMode="auto">
          <a:xfrm flipV="1">
            <a:off x="6846888" y="4756151"/>
            <a:ext cx="360362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5" name="AutoShape 42"/>
          <p:cNvCxnSpPr>
            <a:cxnSpLocks noChangeShapeType="1"/>
            <a:stCxn id="61454" idx="1"/>
            <a:endCxn id="61453" idx="5"/>
          </p:cNvCxnSpPr>
          <p:nvPr/>
        </p:nvCxnSpPr>
        <p:spPr bwMode="auto">
          <a:xfrm flipH="1" flipV="1">
            <a:off x="7434263" y="4756151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6" name="Oval 43"/>
          <p:cNvSpPr>
            <a:spLocks noChangeArrowheads="1"/>
          </p:cNvSpPr>
          <p:nvPr/>
        </p:nvSpPr>
        <p:spPr bwMode="auto">
          <a:xfrm>
            <a:off x="6573839" y="4968876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1467" name="Rectangle 44"/>
          <p:cNvSpPr>
            <a:spLocks noChangeAspect="1" noChangeArrowheads="1"/>
          </p:cNvSpPr>
          <p:nvPr/>
        </p:nvSpPr>
        <p:spPr bwMode="auto">
          <a:xfrm>
            <a:off x="6324600" y="5545139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68" name="Rectangle 45"/>
          <p:cNvSpPr>
            <a:spLocks noChangeAspect="1" noChangeArrowheads="1"/>
          </p:cNvSpPr>
          <p:nvPr/>
        </p:nvSpPr>
        <p:spPr bwMode="auto">
          <a:xfrm>
            <a:off x="6911975" y="5545139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1469" name="AutoShape 46"/>
          <p:cNvCxnSpPr>
            <a:cxnSpLocks noChangeShapeType="1"/>
            <a:stCxn id="61468" idx="0"/>
            <a:endCxn id="61466" idx="5"/>
          </p:cNvCxnSpPr>
          <p:nvPr/>
        </p:nvCxnSpPr>
        <p:spPr bwMode="auto">
          <a:xfrm flipH="1" flipV="1">
            <a:off x="6846889" y="5251451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70" name="AutoShape 47"/>
          <p:cNvCxnSpPr>
            <a:cxnSpLocks noChangeShapeType="1"/>
            <a:stCxn id="61467" idx="0"/>
            <a:endCxn id="61466" idx="3"/>
          </p:cNvCxnSpPr>
          <p:nvPr/>
        </p:nvCxnSpPr>
        <p:spPr bwMode="auto">
          <a:xfrm flipV="1">
            <a:off x="6440489" y="5251451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1" name="Oval 48"/>
          <p:cNvSpPr>
            <a:spLocks noChangeArrowheads="1"/>
          </p:cNvSpPr>
          <p:nvPr/>
        </p:nvSpPr>
        <p:spPr bwMode="auto">
          <a:xfrm>
            <a:off x="9031289" y="4968876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1472" name="Rectangle 49"/>
          <p:cNvSpPr>
            <a:spLocks noChangeAspect="1" noChangeArrowheads="1"/>
          </p:cNvSpPr>
          <p:nvPr/>
        </p:nvSpPr>
        <p:spPr bwMode="auto">
          <a:xfrm>
            <a:off x="8783639" y="5545139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73" name="Rectangle 50"/>
          <p:cNvSpPr>
            <a:spLocks noChangeAspect="1" noChangeArrowheads="1"/>
          </p:cNvSpPr>
          <p:nvPr/>
        </p:nvSpPr>
        <p:spPr bwMode="auto">
          <a:xfrm>
            <a:off x="9369426" y="5545139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1474" name="AutoShape 51"/>
          <p:cNvCxnSpPr>
            <a:cxnSpLocks noChangeShapeType="1"/>
            <a:stCxn id="61473" idx="0"/>
            <a:endCxn id="61471" idx="5"/>
          </p:cNvCxnSpPr>
          <p:nvPr/>
        </p:nvCxnSpPr>
        <p:spPr bwMode="auto">
          <a:xfrm flipH="1" flipV="1">
            <a:off x="9304339" y="5260975"/>
            <a:ext cx="180975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75" name="AutoShape 52"/>
          <p:cNvCxnSpPr>
            <a:cxnSpLocks noChangeShapeType="1"/>
            <a:stCxn id="61472" idx="0"/>
            <a:endCxn id="61471" idx="3"/>
          </p:cNvCxnSpPr>
          <p:nvPr/>
        </p:nvCxnSpPr>
        <p:spPr bwMode="auto">
          <a:xfrm flipV="1">
            <a:off x="8899525" y="5260975"/>
            <a:ext cx="179388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6" name="Text Box 53"/>
          <p:cNvSpPr txBox="1">
            <a:spLocks noChangeArrowheads="1"/>
          </p:cNvSpPr>
          <p:nvPr/>
        </p:nvSpPr>
        <p:spPr bwMode="auto">
          <a:xfrm>
            <a:off x="8459788" y="2327275"/>
            <a:ext cx="284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61477" name="Text Box 54"/>
          <p:cNvSpPr txBox="1">
            <a:spLocks noChangeArrowheads="1"/>
          </p:cNvSpPr>
          <p:nvPr/>
        </p:nvSpPr>
        <p:spPr bwMode="auto">
          <a:xfrm>
            <a:off x="8764588" y="4724400"/>
            <a:ext cx="284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8915401" y="228601"/>
          <a:ext cx="13557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Clip" r:id="rId4" imgW="1812600" imgH="1812960" progId="MS_ClipArt_Gallery.2">
                  <p:embed/>
                </p:oleObj>
              </mc:Choice>
              <mc:Fallback>
                <p:oleObj name="Clip" r:id="rId4" imgW="1812600" imgH="1812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1" y="228601"/>
                        <a:ext cx="135572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7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7444" y="1601786"/>
                <a:ext cx="9905999" cy="354171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After the insertion of a new element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, the heap-order property may be violated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>
                    <a:solidFill>
                      <a:schemeClr val="accent1"/>
                    </a:solidFill>
                  </a:rPr>
                  <a:t>Up-heap bubbling </a:t>
                </a:r>
                <a:r>
                  <a:rPr lang="en-US" altLang="en-US" sz="2000" dirty="0" smtClean="0"/>
                  <a:t>restores </a:t>
                </a:r>
                <a:r>
                  <a:rPr lang="en-US" altLang="en-US" sz="2000" dirty="0"/>
                  <a:t>the heap-order property by </a:t>
                </a:r>
                <a:r>
                  <a:rPr lang="en-US" altLang="en-US" sz="2000" dirty="0" smtClean="0"/>
                  <a:t>swapping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 along an upward path from the insertion node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err="1"/>
                  <a:t>Upheap</a:t>
                </a:r>
                <a:r>
                  <a:rPr lang="en-US" altLang="en-US" sz="2000" dirty="0"/>
                  <a:t> terminates when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 reaches the root or a node whose parent has a key smaller than or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Since a heap has height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, </a:t>
                </a:r>
                <a:r>
                  <a:rPr lang="en-US" altLang="en-US" sz="2000" dirty="0" err="1"/>
                  <a:t>upheap</a:t>
                </a:r>
                <a:r>
                  <a:rPr lang="en-US" altLang="en-US" sz="2000" dirty="0"/>
                  <a:t> runs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sz="2000" dirty="0" smtClean="0"/>
                  <a:t> time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6247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7444" y="1601786"/>
                <a:ext cx="9905999" cy="3541714"/>
              </a:xfrm>
              <a:blipFill rotWithShape="0">
                <a:blip r:embed="rId2"/>
                <a:stretch>
                  <a:fillRect l="-86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1" name="Oval 4"/>
          <p:cNvSpPr>
            <a:spLocks noChangeArrowheads="1"/>
          </p:cNvSpPr>
          <p:nvPr/>
        </p:nvSpPr>
        <p:spPr bwMode="auto">
          <a:xfrm>
            <a:off x="4032251" y="4359275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2472" name="Oval 5"/>
          <p:cNvSpPr>
            <a:spLocks noChangeArrowheads="1"/>
          </p:cNvSpPr>
          <p:nvPr/>
        </p:nvSpPr>
        <p:spPr bwMode="auto">
          <a:xfrm>
            <a:off x="5443539" y="4870451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2473" name="Oval 6"/>
          <p:cNvSpPr>
            <a:spLocks noChangeArrowheads="1"/>
          </p:cNvSpPr>
          <p:nvPr/>
        </p:nvSpPr>
        <p:spPr bwMode="auto">
          <a:xfrm>
            <a:off x="3079750" y="4870451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2474" name="Oval 7"/>
          <p:cNvSpPr>
            <a:spLocks noChangeArrowheads="1"/>
          </p:cNvSpPr>
          <p:nvPr/>
        </p:nvSpPr>
        <p:spPr bwMode="auto">
          <a:xfrm>
            <a:off x="3667126" y="5365751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2475" name="Rectangle 8"/>
          <p:cNvSpPr>
            <a:spLocks noChangeAspect="1" noChangeArrowheads="1"/>
          </p:cNvSpPr>
          <p:nvPr/>
        </p:nvSpPr>
        <p:spPr bwMode="auto">
          <a:xfrm>
            <a:off x="3419475" y="59420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476" name="Rectangle 9"/>
          <p:cNvSpPr>
            <a:spLocks noChangeAspect="1" noChangeArrowheads="1"/>
          </p:cNvSpPr>
          <p:nvPr/>
        </p:nvSpPr>
        <p:spPr bwMode="auto">
          <a:xfrm>
            <a:off x="4005264" y="5942014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477" name="Rectangle 10"/>
          <p:cNvSpPr>
            <a:spLocks noChangeAspect="1" noChangeArrowheads="1"/>
          </p:cNvSpPr>
          <p:nvPr/>
        </p:nvSpPr>
        <p:spPr bwMode="auto">
          <a:xfrm>
            <a:off x="5975350" y="5410201"/>
            <a:ext cx="230188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478" name="AutoShape 11"/>
          <p:cNvCxnSpPr>
            <a:cxnSpLocks noChangeShapeType="1"/>
            <a:stCxn id="62471" idx="3"/>
            <a:endCxn id="62473" idx="7"/>
          </p:cNvCxnSpPr>
          <p:nvPr/>
        </p:nvCxnSpPr>
        <p:spPr bwMode="auto">
          <a:xfrm flipH="1">
            <a:off x="3352801" y="4640264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9" name="AutoShape 12"/>
          <p:cNvCxnSpPr>
            <a:cxnSpLocks noChangeShapeType="1"/>
            <a:stCxn id="62472" idx="1"/>
            <a:endCxn id="62471" idx="5"/>
          </p:cNvCxnSpPr>
          <p:nvPr/>
        </p:nvCxnSpPr>
        <p:spPr bwMode="auto">
          <a:xfrm flipH="1" flipV="1">
            <a:off x="4305301" y="4641851"/>
            <a:ext cx="11842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0" name="AutoShape 13"/>
          <p:cNvCxnSpPr>
            <a:cxnSpLocks noChangeShapeType="1"/>
            <a:stCxn id="62477" idx="0"/>
            <a:endCxn id="62472" idx="5"/>
          </p:cNvCxnSpPr>
          <p:nvPr/>
        </p:nvCxnSpPr>
        <p:spPr bwMode="auto">
          <a:xfrm flipH="1" flipV="1">
            <a:off x="5716588" y="5162551"/>
            <a:ext cx="374650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1" name="AutoShape 14"/>
          <p:cNvCxnSpPr>
            <a:cxnSpLocks noChangeShapeType="1"/>
            <a:stCxn id="62491" idx="7"/>
            <a:endCxn id="62472" idx="3"/>
          </p:cNvCxnSpPr>
          <p:nvPr/>
        </p:nvCxnSpPr>
        <p:spPr bwMode="auto">
          <a:xfrm flipV="1">
            <a:off x="5222875" y="5162551"/>
            <a:ext cx="266700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2" name="AutoShape 15"/>
          <p:cNvCxnSpPr>
            <a:cxnSpLocks noChangeShapeType="1"/>
            <a:stCxn id="62476" idx="0"/>
            <a:endCxn id="62474" idx="5"/>
          </p:cNvCxnSpPr>
          <p:nvPr/>
        </p:nvCxnSpPr>
        <p:spPr bwMode="auto">
          <a:xfrm flipH="1" flipV="1">
            <a:off x="3940176" y="5648326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3" name="AutoShape 16"/>
          <p:cNvCxnSpPr>
            <a:cxnSpLocks noChangeShapeType="1"/>
            <a:stCxn id="62475" idx="0"/>
            <a:endCxn id="62474" idx="3"/>
          </p:cNvCxnSpPr>
          <p:nvPr/>
        </p:nvCxnSpPr>
        <p:spPr bwMode="auto">
          <a:xfrm flipV="1">
            <a:off x="3535364" y="5648326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4" name="AutoShape 17"/>
          <p:cNvCxnSpPr>
            <a:cxnSpLocks noChangeShapeType="1"/>
            <a:stCxn id="62486" idx="7"/>
            <a:endCxn id="62473" idx="3"/>
          </p:cNvCxnSpPr>
          <p:nvPr/>
        </p:nvCxnSpPr>
        <p:spPr bwMode="auto">
          <a:xfrm flipV="1">
            <a:off x="2765426" y="5153026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5" name="AutoShape 18"/>
          <p:cNvCxnSpPr>
            <a:cxnSpLocks noChangeShapeType="1"/>
            <a:stCxn id="62474" idx="1"/>
            <a:endCxn id="62473" idx="5"/>
          </p:cNvCxnSpPr>
          <p:nvPr/>
        </p:nvCxnSpPr>
        <p:spPr bwMode="auto">
          <a:xfrm flipH="1" flipV="1">
            <a:off x="3352800" y="5153026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6" name="Oval 19"/>
          <p:cNvSpPr>
            <a:spLocks noChangeArrowheads="1"/>
          </p:cNvSpPr>
          <p:nvPr/>
        </p:nvSpPr>
        <p:spPr bwMode="auto">
          <a:xfrm>
            <a:off x="2492375" y="5365751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2487" name="Rectangle 20"/>
          <p:cNvSpPr>
            <a:spLocks noChangeAspect="1" noChangeArrowheads="1"/>
          </p:cNvSpPr>
          <p:nvPr/>
        </p:nvSpPr>
        <p:spPr bwMode="auto">
          <a:xfrm>
            <a:off x="2243139" y="5942014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488" name="Rectangle 21"/>
          <p:cNvSpPr>
            <a:spLocks noChangeAspect="1" noChangeArrowheads="1"/>
          </p:cNvSpPr>
          <p:nvPr/>
        </p:nvSpPr>
        <p:spPr bwMode="auto">
          <a:xfrm>
            <a:off x="2830514" y="5942014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489" name="AutoShape 22"/>
          <p:cNvCxnSpPr>
            <a:cxnSpLocks noChangeShapeType="1"/>
            <a:stCxn id="62488" idx="0"/>
            <a:endCxn id="62486" idx="5"/>
          </p:cNvCxnSpPr>
          <p:nvPr/>
        </p:nvCxnSpPr>
        <p:spPr bwMode="auto">
          <a:xfrm flipH="1" flipV="1">
            <a:off x="2765426" y="5648326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0" name="AutoShape 23"/>
          <p:cNvCxnSpPr>
            <a:cxnSpLocks noChangeShapeType="1"/>
            <a:stCxn id="62487" idx="0"/>
            <a:endCxn id="62486" idx="3"/>
          </p:cNvCxnSpPr>
          <p:nvPr/>
        </p:nvCxnSpPr>
        <p:spPr bwMode="auto">
          <a:xfrm flipV="1">
            <a:off x="2359025" y="5648326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1" name="Oval 24"/>
          <p:cNvSpPr>
            <a:spLocks noChangeArrowheads="1"/>
          </p:cNvSpPr>
          <p:nvPr/>
        </p:nvSpPr>
        <p:spPr bwMode="auto">
          <a:xfrm>
            <a:off x="4949826" y="5365751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2492" name="Rectangle 25"/>
          <p:cNvSpPr>
            <a:spLocks noChangeAspect="1" noChangeArrowheads="1"/>
          </p:cNvSpPr>
          <p:nvPr/>
        </p:nvSpPr>
        <p:spPr bwMode="auto">
          <a:xfrm>
            <a:off x="4702175" y="59420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493" name="Rectangle 26"/>
          <p:cNvSpPr>
            <a:spLocks noChangeAspect="1" noChangeArrowheads="1"/>
          </p:cNvSpPr>
          <p:nvPr/>
        </p:nvSpPr>
        <p:spPr bwMode="auto">
          <a:xfrm>
            <a:off x="5287964" y="5942014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494" name="AutoShape 27"/>
          <p:cNvCxnSpPr>
            <a:cxnSpLocks noChangeShapeType="1"/>
            <a:stCxn id="62493" idx="0"/>
            <a:endCxn id="62491" idx="5"/>
          </p:cNvCxnSpPr>
          <p:nvPr/>
        </p:nvCxnSpPr>
        <p:spPr bwMode="auto">
          <a:xfrm flipH="1" flipV="1">
            <a:off x="5222876" y="5657850"/>
            <a:ext cx="180975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5" name="AutoShape 28"/>
          <p:cNvCxnSpPr>
            <a:cxnSpLocks noChangeShapeType="1"/>
            <a:stCxn id="62492" idx="0"/>
            <a:endCxn id="62491" idx="3"/>
          </p:cNvCxnSpPr>
          <p:nvPr/>
        </p:nvCxnSpPr>
        <p:spPr bwMode="auto">
          <a:xfrm flipV="1">
            <a:off x="4818064" y="5657850"/>
            <a:ext cx="179387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6" name="Text Box 29"/>
          <p:cNvSpPr txBox="1">
            <a:spLocks noChangeArrowheads="1"/>
          </p:cNvSpPr>
          <p:nvPr/>
        </p:nvSpPr>
        <p:spPr bwMode="auto">
          <a:xfrm>
            <a:off x="4683125" y="5121275"/>
            <a:ext cx="284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62497" name="Oval 30"/>
          <p:cNvSpPr>
            <a:spLocks noChangeArrowheads="1"/>
          </p:cNvSpPr>
          <p:nvPr/>
        </p:nvSpPr>
        <p:spPr bwMode="auto">
          <a:xfrm>
            <a:off x="8229601" y="4359275"/>
            <a:ext cx="320675" cy="3190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62498" name="Oval 31"/>
          <p:cNvSpPr>
            <a:spLocks noChangeArrowheads="1"/>
          </p:cNvSpPr>
          <p:nvPr/>
        </p:nvSpPr>
        <p:spPr bwMode="auto">
          <a:xfrm>
            <a:off x="9640889" y="4870451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2499" name="Oval 32"/>
          <p:cNvSpPr>
            <a:spLocks noChangeArrowheads="1"/>
          </p:cNvSpPr>
          <p:nvPr/>
        </p:nvSpPr>
        <p:spPr bwMode="auto">
          <a:xfrm>
            <a:off x="7277100" y="4870451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2500" name="Oval 33"/>
          <p:cNvSpPr>
            <a:spLocks noChangeArrowheads="1"/>
          </p:cNvSpPr>
          <p:nvPr/>
        </p:nvSpPr>
        <p:spPr bwMode="auto">
          <a:xfrm>
            <a:off x="7864476" y="5365751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2501" name="Rectangle 34"/>
          <p:cNvSpPr>
            <a:spLocks noChangeAspect="1" noChangeArrowheads="1"/>
          </p:cNvSpPr>
          <p:nvPr/>
        </p:nvSpPr>
        <p:spPr bwMode="auto">
          <a:xfrm>
            <a:off x="7616825" y="59420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502" name="Rectangle 35"/>
          <p:cNvSpPr>
            <a:spLocks noChangeAspect="1" noChangeArrowheads="1"/>
          </p:cNvSpPr>
          <p:nvPr/>
        </p:nvSpPr>
        <p:spPr bwMode="auto">
          <a:xfrm>
            <a:off x="8202614" y="5942014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503" name="Rectangle 36"/>
          <p:cNvSpPr>
            <a:spLocks noChangeAspect="1" noChangeArrowheads="1"/>
          </p:cNvSpPr>
          <p:nvPr/>
        </p:nvSpPr>
        <p:spPr bwMode="auto">
          <a:xfrm>
            <a:off x="10172700" y="5410201"/>
            <a:ext cx="230188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504" name="AutoShape 37"/>
          <p:cNvCxnSpPr>
            <a:cxnSpLocks noChangeShapeType="1"/>
            <a:stCxn id="62497" idx="3"/>
            <a:endCxn id="62499" idx="7"/>
          </p:cNvCxnSpPr>
          <p:nvPr/>
        </p:nvCxnSpPr>
        <p:spPr bwMode="auto">
          <a:xfrm flipH="1">
            <a:off x="7550151" y="4651376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5" name="AutoShape 38"/>
          <p:cNvCxnSpPr>
            <a:cxnSpLocks noChangeShapeType="1"/>
            <a:stCxn id="62498" idx="1"/>
            <a:endCxn id="62497" idx="5"/>
          </p:cNvCxnSpPr>
          <p:nvPr/>
        </p:nvCxnSpPr>
        <p:spPr bwMode="auto">
          <a:xfrm flipH="1" flipV="1">
            <a:off x="8502651" y="4651375"/>
            <a:ext cx="1184275" cy="247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6" name="AutoShape 39"/>
          <p:cNvCxnSpPr>
            <a:cxnSpLocks noChangeShapeType="1"/>
            <a:stCxn id="62503" idx="0"/>
            <a:endCxn id="62498" idx="5"/>
          </p:cNvCxnSpPr>
          <p:nvPr/>
        </p:nvCxnSpPr>
        <p:spPr bwMode="auto">
          <a:xfrm flipH="1" flipV="1">
            <a:off x="9913938" y="5162551"/>
            <a:ext cx="374650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7" name="AutoShape 40"/>
          <p:cNvCxnSpPr>
            <a:cxnSpLocks noChangeShapeType="1"/>
            <a:stCxn id="62517" idx="7"/>
            <a:endCxn id="62498" idx="3"/>
          </p:cNvCxnSpPr>
          <p:nvPr/>
        </p:nvCxnSpPr>
        <p:spPr bwMode="auto">
          <a:xfrm flipV="1">
            <a:off x="9420225" y="5162551"/>
            <a:ext cx="266700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8" name="AutoShape 41"/>
          <p:cNvCxnSpPr>
            <a:cxnSpLocks noChangeShapeType="1"/>
            <a:stCxn id="62502" idx="0"/>
            <a:endCxn id="62500" idx="5"/>
          </p:cNvCxnSpPr>
          <p:nvPr/>
        </p:nvCxnSpPr>
        <p:spPr bwMode="auto">
          <a:xfrm flipH="1" flipV="1">
            <a:off x="8137526" y="5648326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9" name="AutoShape 42"/>
          <p:cNvCxnSpPr>
            <a:cxnSpLocks noChangeShapeType="1"/>
            <a:stCxn id="62501" idx="0"/>
            <a:endCxn id="62500" idx="3"/>
          </p:cNvCxnSpPr>
          <p:nvPr/>
        </p:nvCxnSpPr>
        <p:spPr bwMode="auto">
          <a:xfrm flipV="1">
            <a:off x="7732714" y="5648326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0" name="AutoShape 43"/>
          <p:cNvCxnSpPr>
            <a:cxnSpLocks noChangeShapeType="1"/>
            <a:stCxn id="62512" idx="7"/>
            <a:endCxn id="62499" idx="3"/>
          </p:cNvCxnSpPr>
          <p:nvPr/>
        </p:nvCxnSpPr>
        <p:spPr bwMode="auto">
          <a:xfrm flipV="1">
            <a:off x="6962776" y="5153026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1" name="AutoShape 44"/>
          <p:cNvCxnSpPr>
            <a:cxnSpLocks noChangeShapeType="1"/>
            <a:stCxn id="62500" idx="1"/>
            <a:endCxn id="62499" idx="5"/>
          </p:cNvCxnSpPr>
          <p:nvPr/>
        </p:nvCxnSpPr>
        <p:spPr bwMode="auto">
          <a:xfrm flipH="1" flipV="1">
            <a:off x="7550150" y="5153026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12" name="Oval 45"/>
          <p:cNvSpPr>
            <a:spLocks noChangeArrowheads="1"/>
          </p:cNvSpPr>
          <p:nvPr/>
        </p:nvSpPr>
        <p:spPr bwMode="auto">
          <a:xfrm>
            <a:off x="6689725" y="5365751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2513" name="Rectangle 46"/>
          <p:cNvSpPr>
            <a:spLocks noChangeAspect="1" noChangeArrowheads="1"/>
          </p:cNvSpPr>
          <p:nvPr/>
        </p:nvSpPr>
        <p:spPr bwMode="auto">
          <a:xfrm>
            <a:off x="6440489" y="5942014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514" name="Rectangle 47"/>
          <p:cNvSpPr>
            <a:spLocks noChangeAspect="1" noChangeArrowheads="1"/>
          </p:cNvSpPr>
          <p:nvPr/>
        </p:nvSpPr>
        <p:spPr bwMode="auto">
          <a:xfrm>
            <a:off x="7027864" y="5942014"/>
            <a:ext cx="230187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515" name="AutoShape 48"/>
          <p:cNvCxnSpPr>
            <a:cxnSpLocks noChangeShapeType="1"/>
            <a:stCxn id="62514" idx="0"/>
            <a:endCxn id="62512" idx="5"/>
          </p:cNvCxnSpPr>
          <p:nvPr/>
        </p:nvCxnSpPr>
        <p:spPr bwMode="auto">
          <a:xfrm flipH="1" flipV="1">
            <a:off x="6962776" y="5648326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6" name="AutoShape 49"/>
          <p:cNvCxnSpPr>
            <a:cxnSpLocks noChangeShapeType="1"/>
            <a:stCxn id="62513" idx="0"/>
            <a:endCxn id="62512" idx="3"/>
          </p:cNvCxnSpPr>
          <p:nvPr/>
        </p:nvCxnSpPr>
        <p:spPr bwMode="auto">
          <a:xfrm flipV="1">
            <a:off x="6556375" y="5648326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17" name="Oval 50"/>
          <p:cNvSpPr>
            <a:spLocks noChangeArrowheads="1"/>
          </p:cNvSpPr>
          <p:nvPr/>
        </p:nvSpPr>
        <p:spPr bwMode="auto">
          <a:xfrm>
            <a:off x="9147176" y="5365751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2518" name="Rectangle 51"/>
          <p:cNvSpPr>
            <a:spLocks noChangeAspect="1" noChangeArrowheads="1"/>
          </p:cNvSpPr>
          <p:nvPr/>
        </p:nvSpPr>
        <p:spPr bwMode="auto">
          <a:xfrm>
            <a:off x="8899525" y="59420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519" name="Rectangle 52"/>
          <p:cNvSpPr>
            <a:spLocks noChangeAspect="1" noChangeArrowheads="1"/>
          </p:cNvSpPr>
          <p:nvPr/>
        </p:nvSpPr>
        <p:spPr bwMode="auto">
          <a:xfrm>
            <a:off x="9485314" y="5942014"/>
            <a:ext cx="231775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2520" name="AutoShape 53"/>
          <p:cNvCxnSpPr>
            <a:cxnSpLocks noChangeShapeType="1"/>
            <a:stCxn id="62519" idx="0"/>
            <a:endCxn id="62517" idx="5"/>
          </p:cNvCxnSpPr>
          <p:nvPr/>
        </p:nvCxnSpPr>
        <p:spPr bwMode="auto">
          <a:xfrm flipH="1" flipV="1">
            <a:off x="9420226" y="5657850"/>
            <a:ext cx="180975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1" name="AutoShape 54"/>
          <p:cNvCxnSpPr>
            <a:cxnSpLocks noChangeShapeType="1"/>
            <a:stCxn id="62518" idx="0"/>
            <a:endCxn id="62517" idx="3"/>
          </p:cNvCxnSpPr>
          <p:nvPr/>
        </p:nvCxnSpPr>
        <p:spPr bwMode="auto">
          <a:xfrm flipV="1">
            <a:off x="9015414" y="5657850"/>
            <a:ext cx="179387" cy="274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22" name="Text Box 55"/>
          <p:cNvSpPr txBox="1">
            <a:spLocks noChangeArrowheads="1"/>
          </p:cNvSpPr>
          <p:nvPr/>
        </p:nvSpPr>
        <p:spPr bwMode="auto">
          <a:xfrm>
            <a:off x="8880475" y="5121275"/>
            <a:ext cx="284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</a:p>
        </p:txBody>
      </p:sp>
      <p:cxnSp>
        <p:nvCxnSpPr>
          <p:cNvPr id="62523" name="AutoShape 56"/>
          <p:cNvCxnSpPr>
            <a:cxnSpLocks noChangeShapeType="1"/>
            <a:stCxn id="62498" idx="0"/>
            <a:endCxn id="62497" idx="7"/>
          </p:cNvCxnSpPr>
          <p:nvPr/>
        </p:nvCxnSpPr>
        <p:spPr bwMode="auto">
          <a:xfrm rot="5400000" flipH="1">
            <a:off x="8919370" y="3969545"/>
            <a:ext cx="465137" cy="1298575"/>
          </a:xfrm>
          <a:prstGeom prst="curvedConnector3">
            <a:avLst>
              <a:gd name="adj1" fmla="val 125597"/>
            </a:avLst>
          </a:prstGeom>
          <a:noFill/>
          <a:ln w="1905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4" name="AutoShape 57"/>
          <p:cNvCxnSpPr>
            <a:cxnSpLocks noChangeShapeType="1"/>
            <a:stCxn id="62498" idx="2"/>
            <a:endCxn id="62517" idx="1"/>
          </p:cNvCxnSpPr>
          <p:nvPr/>
        </p:nvCxnSpPr>
        <p:spPr bwMode="auto">
          <a:xfrm rot="10800000" flipV="1">
            <a:off x="9194800" y="5030789"/>
            <a:ext cx="427038" cy="363537"/>
          </a:xfrm>
          <a:prstGeom prst="curvedConnector2">
            <a:avLst/>
          </a:prstGeom>
          <a:noFill/>
          <a:ln w="1905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5" name="AutoShape 58"/>
          <p:cNvCxnSpPr>
            <a:cxnSpLocks noChangeShapeType="1"/>
            <a:stCxn id="62472" idx="2"/>
            <a:endCxn id="62491" idx="0"/>
          </p:cNvCxnSpPr>
          <p:nvPr/>
        </p:nvCxnSpPr>
        <p:spPr bwMode="auto">
          <a:xfrm rot="10800000" flipV="1">
            <a:off x="5110164" y="5030788"/>
            <a:ext cx="314325" cy="315912"/>
          </a:xfrm>
          <a:prstGeom prst="curvedConnector2">
            <a:avLst/>
          </a:prstGeom>
          <a:noFill/>
          <a:ln w="19050">
            <a:solidFill>
              <a:schemeClr val="accent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357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Stores a collection of elements each with an associated “key” value</a:t>
            </a:r>
          </a:p>
          <a:p>
            <a:pPr lvl="1"/>
            <a:r>
              <a:rPr lang="en-US" dirty="0" smtClean="0"/>
              <a:t>Can insert as many elements in any order</a:t>
            </a:r>
          </a:p>
          <a:p>
            <a:pPr lvl="1"/>
            <a:r>
              <a:rPr lang="en-US" dirty="0" smtClean="0"/>
              <a:t>Only can inspect and remove a single element – the minimum (or maximum depending) element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Standby Flyers</a:t>
            </a:r>
            <a:endParaRPr lang="en-US" dirty="0"/>
          </a:p>
          <a:p>
            <a:pPr lvl="1"/>
            <a:r>
              <a:rPr lang="en-US" dirty="0"/>
              <a:t>Auctions</a:t>
            </a:r>
          </a:p>
          <a:p>
            <a:pPr lvl="1"/>
            <a:r>
              <a:rPr lang="en-US" dirty="0"/>
              <a:t>Stock market</a:t>
            </a: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467725" y="228600"/>
          <a:ext cx="15621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3" imgW="6269040" imgH="6421680" progId="MS_ClipArt_Gallery.2">
                  <p:embed/>
                </p:oleObj>
              </mc:Choice>
              <mc:Fallback>
                <p:oleObj name="Clip" r:id="rId3" imgW="6269040" imgH="6421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725" y="228600"/>
                        <a:ext cx="15621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8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Removal from a 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b="0" i="0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/>
                  <a:t>corresponds to the removal of the root from the heap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The removal algorithm consists of three steps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Replace the root with the element of the last 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en-US" dirty="0" smtClean="0"/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Compress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and its children into a leaf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Restore the heap-order property (discussed next)</a:t>
                </a:r>
              </a:p>
            </p:txBody>
          </p:sp>
        </mc:Choice>
        <mc:Fallback xmlns="">
          <p:sp>
            <p:nvSpPr>
              <p:cNvPr id="6349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4475" r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495" name="Group 4"/>
          <p:cNvGrpSpPr>
            <a:grpSpLocks/>
          </p:cNvGrpSpPr>
          <p:nvPr/>
        </p:nvGrpSpPr>
        <p:grpSpPr bwMode="auto">
          <a:xfrm>
            <a:off x="6400800" y="1752600"/>
            <a:ext cx="3170238" cy="1828800"/>
            <a:chOff x="3024" y="1296"/>
            <a:chExt cx="2381" cy="1373"/>
          </a:xfrm>
        </p:grpSpPr>
        <p:sp>
          <p:nvSpPr>
            <p:cNvPr id="63517" name="Oval 5"/>
            <p:cNvSpPr>
              <a:spLocks noChangeArrowheads="1"/>
            </p:cNvSpPr>
            <p:nvPr/>
          </p:nvSpPr>
          <p:spPr bwMode="auto">
            <a:xfrm>
              <a:off x="4368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3518" name="Oval 6"/>
            <p:cNvSpPr>
              <a:spLocks noChangeArrowheads="1"/>
            </p:cNvSpPr>
            <p:nvPr/>
          </p:nvSpPr>
          <p:spPr bwMode="auto">
            <a:xfrm>
              <a:off x="4977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63519" name="Oval 7"/>
            <p:cNvSpPr>
              <a:spLocks noChangeArrowheads="1"/>
            </p:cNvSpPr>
            <p:nvPr/>
          </p:nvSpPr>
          <p:spPr bwMode="auto">
            <a:xfrm>
              <a:off x="3652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3520" name="Oval 8"/>
            <p:cNvSpPr>
              <a:spLocks noChangeArrowheads="1"/>
            </p:cNvSpPr>
            <p:nvPr/>
          </p:nvSpPr>
          <p:spPr bwMode="auto">
            <a:xfrm>
              <a:off x="409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3521" name="Rectangle 9"/>
            <p:cNvSpPr>
              <a:spLocks noChangeAspect="1" noChangeArrowheads="1"/>
            </p:cNvSpPr>
            <p:nvPr/>
          </p:nvSpPr>
          <p:spPr bwMode="auto">
            <a:xfrm>
              <a:off x="3907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3522" name="Rectangle 10"/>
            <p:cNvSpPr>
              <a:spLocks noChangeAspect="1" noChangeArrowheads="1"/>
            </p:cNvSpPr>
            <p:nvPr/>
          </p:nvSpPr>
          <p:spPr bwMode="auto">
            <a:xfrm>
              <a:off x="4348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3523" name="Rectangle 11"/>
            <p:cNvSpPr>
              <a:spLocks noChangeAspect="1" noChangeArrowheads="1"/>
            </p:cNvSpPr>
            <p:nvPr/>
          </p:nvSpPr>
          <p:spPr bwMode="auto">
            <a:xfrm>
              <a:off x="4790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3524" name="Rectangle 12"/>
            <p:cNvSpPr>
              <a:spLocks noChangeAspect="1" noChangeArrowheads="1"/>
            </p:cNvSpPr>
            <p:nvPr/>
          </p:nvSpPr>
          <p:spPr bwMode="auto">
            <a:xfrm>
              <a:off x="5232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3525" name="AutoShape 13"/>
            <p:cNvCxnSpPr>
              <a:cxnSpLocks noChangeShapeType="1"/>
              <a:stCxn id="63517" idx="3"/>
              <a:endCxn id="63519" idx="7"/>
            </p:cNvCxnSpPr>
            <p:nvPr/>
          </p:nvCxnSpPr>
          <p:spPr bwMode="auto">
            <a:xfrm flipH="1">
              <a:off x="3857" y="1507"/>
              <a:ext cx="546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6" name="AutoShape 14"/>
            <p:cNvCxnSpPr>
              <a:cxnSpLocks noChangeShapeType="1"/>
              <a:stCxn id="63518" idx="1"/>
              <a:endCxn id="63517" idx="5"/>
            </p:cNvCxnSpPr>
            <p:nvPr/>
          </p:nvCxnSpPr>
          <p:spPr bwMode="auto">
            <a:xfrm flipH="1" flipV="1">
              <a:off x="4573" y="1507"/>
              <a:ext cx="439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7" name="AutoShape 15"/>
            <p:cNvCxnSpPr>
              <a:cxnSpLocks noChangeShapeType="1"/>
              <a:stCxn id="63524" idx="0"/>
              <a:endCxn id="63518" idx="5"/>
            </p:cNvCxnSpPr>
            <p:nvPr/>
          </p:nvCxnSpPr>
          <p:spPr bwMode="auto">
            <a:xfrm flipH="1" flipV="1">
              <a:off x="5182" y="1891"/>
              <a:ext cx="13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8" name="AutoShape 16"/>
            <p:cNvCxnSpPr>
              <a:cxnSpLocks noChangeShapeType="1"/>
              <a:stCxn id="63523" idx="0"/>
              <a:endCxn id="63518" idx="3"/>
            </p:cNvCxnSpPr>
            <p:nvPr/>
          </p:nvCxnSpPr>
          <p:spPr bwMode="auto">
            <a:xfrm flipV="1">
              <a:off x="4877" y="1891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9" name="AutoShape 17"/>
            <p:cNvCxnSpPr>
              <a:cxnSpLocks noChangeShapeType="1"/>
              <a:stCxn id="63522" idx="0"/>
              <a:endCxn id="63520" idx="5"/>
            </p:cNvCxnSpPr>
            <p:nvPr/>
          </p:nvCxnSpPr>
          <p:spPr bwMode="auto">
            <a:xfrm flipH="1" flipV="1">
              <a:off x="4299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0" name="AutoShape 18"/>
            <p:cNvCxnSpPr>
              <a:cxnSpLocks noChangeShapeType="1"/>
              <a:stCxn id="63521" idx="0"/>
              <a:endCxn id="63520" idx="3"/>
            </p:cNvCxnSpPr>
            <p:nvPr/>
          </p:nvCxnSpPr>
          <p:spPr bwMode="auto">
            <a:xfrm flipV="1">
              <a:off x="3994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1" name="AutoShape 19"/>
            <p:cNvCxnSpPr>
              <a:cxnSpLocks noChangeShapeType="1"/>
              <a:stCxn id="63533" idx="7"/>
              <a:endCxn id="63519" idx="3"/>
            </p:cNvCxnSpPr>
            <p:nvPr/>
          </p:nvCxnSpPr>
          <p:spPr bwMode="auto">
            <a:xfrm flipV="1">
              <a:off x="3416" y="1891"/>
              <a:ext cx="271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2" name="AutoShape 20"/>
            <p:cNvCxnSpPr>
              <a:cxnSpLocks noChangeShapeType="1"/>
              <a:stCxn id="63520" idx="1"/>
              <a:endCxn id="63519" idx="5"/>
            </p:cNvCxnSpPr>
            <p:nvPr/>
          </p:nvCxnSpPr>
          <p:spPr bwMode="auto">
            <a:xfrm flipH="1" flipV="1">
              <a:off x="3857" y="1891"/>
              <a:ext cx="272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33" name="Oval 21"/>
            <p:cNvSpPr>
              <a:spLocks noChangeArrowheads="1"/>
            </p:cNvSpPr>
            <p:nvPr/>
          </p:nvSpPr>
          <p:spPr bwMode="auto">
            <a:xfrm>
              <a:off x="3211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63534" name="Rectangle 22"/>
            <p:cNvSpPr>
              <a:spLocks noChangeAspect="1" noChangeArrowheads="1"/>
            </p:cNvSpPr>
            <p:nvPr/>
          </p:nvSpPr>
          <p:spPr bwMode="auto">
            <a:xfrm>
              <a:off x="3024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3535" name="Rectangle 23"/>
            <p:cNvSpPr>
              <a:spLocks noChangeAspect="1" noChangeArrowheads="1"/>
            </p:cNvSpPr>
            <p:nvPr/>
          </p:nvSpPr>
          <p:spPr bwMode="auto">
            <a:xfrm>
              <a:off x="3465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3536" name="AutoShape 24"/>
            <p:cNvCxnSpPr>
              <a:cxnSpLocks noChangeShapeType="1"/>
              <a:stCxn id="63535" idx="0"/>
              <a:endCxn id="63533" idx="5"/>
            </p:cNvCxnSpPr>
            <p:nvPr/>
          </p:nvCxnSpPr>
          <p:spPr bwMode="auto">
            <a:xfrm flipH="1" flipV="1">
              <a:off x="3416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7" name="AutoShape 25"/>
            <p:cNvCxnSpPr>
              <a:cxnSpLocks noChangeShapeType="1"/>
              <a:stCxn id="63534" idx="0"/>
              <a:endCxn id="63533" idx="3"/>
            </p:cNvCxnSpPr>
            <p:nvPr/>
          </p:nvCxnSpPr>
          <p:spPr bwMode="auto">
            <a:xfrm flipV="1">
              <a:off x="3111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496" name="Freeform 26"/>
          <p:cNvSpPr>
            <a:spLocks/>
          </p:cNvSpPr>
          <p:nvPr/>
        </p:nvSpPr>
        <p:spPr bwMode="auto">
          <a:xfrm>
            <a:off x="8221655" y="3002698"/>
            <a:ext cx="895350" cy="411162"/>
          </a:xfrm>
          <a:custGeom>
            <a:avLst/>
            <a:gdLst>
              <a:gd name="T0" fmla="*/ 2147483647 w 564"/>
              <a:gd name="T1" fmla="*/ 2147483647 h 259"/>
              <a:gd name="T2" fmla="*/ 2147483647 w 564"/>
              <a:gd name="T3" fmla="*/ 2147483647 h 259"/>
              <a:gd name="T4" fmla="*/ 0 w 564"/>
              <a:gd name="T5" fmla="*/ 2147483647 h 259"/>
              <a:gd name="T6" fmla="*/ 0 60000 65536"/>
              <a:gd name="T7" fmla="*/ 0 60000 65536"/>
              <a:gd name="T8" fmla="*/ 0 60000 65536"/>
              <a:gd name="T9" fmla="*/ 0 w 564"/>
              <a:gd name="T10" fmla="*/ 0 h 259"/>
              <a:gd name="T11" fmla="*/ 564 w 564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259">
                <a:moveTo>
                  <a:pt x="564" y="259"/>
                </a:moveTo>
                <a:cubicBezTo>
                  <a:pt x="525" y="223"/>
                  <a:pt x="418" y="86"/>
                  <a:pt x="324" y="43"/>
                </a:cubicBezTo>
                <a:cubicBezTo>
                  <a:pt x="230" y="0"/>
                  <a:pt x="67" y="10"/>
                  <a:pt x="0" y="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3497" name="Text Box 27"/>
          <p:cNvSpPr txBox="1">
            <a:spLocks noChangeArrowheads="1"/>
          </p:cNvSpPr>
          <p:nvPr/>
        </p:nvSpPr>
        <p:spPr bwMode="auto">
          <a:xfrm>
            <a:off x="8463252" y="3413860"/>
            <a:ext cx="1225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last node</a:t>
            </a:r>
          </a:p>
        </p:txBody>
      </p:sp>
      <p:sp>
        <p:nvSpPr>
          <p:cNvPr id="63498" name="Text Box 28"/>
          <p:cNvSpPr txBox="1">
            <a:spLocks noChangeArrowheads="1"/>
          </p:cNvSpPr>
          <p:nvPr/>
        </p:nvSpPr>
        <p:spPr bwMode="auto">
          <a:xfrm>
            <a:off x="7959725" y="2466975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63499" name="Oval 29"/>
          <p:cNvSpPr>
            <a:spLocks noChangeArrowheads="1"/>
          </p:cNvSpPr>
          <p:nvPr/>
        </p:nvSpPr>
        <p:spPr bwMode="auto">
          <a:xfrm>
            <a:off x="8037514" y="4038600"/>
            <a:ext cx="320675" cy="3190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3500" name="Oval 30"/>
          <p:cNvSpPr>
            <a:spLocks noChangeArrowheads="1"/>
          </p:cNvSpPr>
          <p:nvPr/>
        </p:nvSpPr>
        <p:spPr bwMode="auto">
          <a:xfrm>
            <a:off x="8848725" y="4549776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3501" name="Oval 31"/>
          <p:cNvSpPr>
            <a:spLocks noChangeArrowheads="1"/>
          </p:cNvSpPr>
          <p:nvPr/>
        </p:nvSpPr>
        <p:spPr bwMode="auto">
          <a:xfrm>
            <a:off x="7085014" y="4549776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3502" name="Rectangle 32"/>
          <p:cNvSpPr>
            <a:spLocks noChangeAspect="1" noChangeArrowheads="1"/>
          </p:cNvSpPr>
          <p:nvPr/>
        </p:nvSpPr>
        <p:spPr bwMode="auto">
          <a:xfrm>
            <a:off x="8599489" y="5060951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3503" name="Rectangle 33"/>
          <p:cNvSpPr>
            <a:spLocks noChangeAspect="1" noChangeArrowheads="1"/>
          </p:cNvSpPr>
          <p:nvPr/>
        </p:nvSpPr>
        <p:spPr bwMode="auto">
          <a:xfrm>
            <a:off x="9188450" y="5060951"/>
            <a:ext cx="230188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3504" name="AutoShape 34"/>
          <p:cNvCxnSpPr>
            <a:cxnSpLocks noChangeShapeType="1"/>
            <a:stCxn id="63499" idx="3"/>
            <a:endCxn id="63501" idx="7"/>
          </p:cNvCxnSpPr>
          <p:nvPr/>
        </p:nvCxnSpPr>
        <p:spPr bwMode="auto">
          <a:xfrm flipH="1">
            <a:off x="7358064" y="4330701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AutoShape 35"/>
          <p:cNvCxnSpPr>
            <a:cxnSpLocks noChangeShapeType="1"/>
            <a:stCxn id="63500" idx="1"/>
            <a:endCxn id="63499" idx="5"/>
          </p:cNvCxnSpPr>
          <p:nvPr/>
        </p:nvCxnSpPr>
        <p:spPr bwMode="auto">
          <a:xfrm flipH="1" flipV="1">
            <a:off x="8310563" y="4330701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AutoShape 36"/>
          <p:cNvCxnSpPr>
            <a:cxnSpLocks noChangeShapeType="1"/>
            <a:stCxn id="63503" idx="0"/>
            <a:endCxn id="63500" idx="5"/>
          </p:cNvCxnSpPr>
          <p:nvPr/>
        </p:nvCxnSpPr>
        <p:spPr bwMode="auto">
          <a:xfrm flipH="1" flipV="1">
            <a:off x="9121776" y="4830763"/>
            <a:ext cx="182563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7" name="AutoShape 37"/>
          <p:cNvCxnSpPr>
            <a:cxnSpLocks noChangeShapeType="1"/>
            <a:stCxn id="63502" idx="0"/>
            <a:endCxn id="63500" idx="3"/>
          </p:cNvCxnSpPr>
          <p:nvPr/>
        </p:nvCxnSpPr>
        <p:spPr bwMode="auto">
          <a:xfrm flipV="1">
            <a:off x="8715375" y="4830763"/>
            <a:ext cx="179388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8" name="AutoShape 38"/>
          <p:cNvCxnSpPr>
            <a:cxnSpLocks noChangeShapeType="1"/>
            <a:stCxn id="63510" idx="7"/>
            <a:endCxn id="63501" idx="3"/>
          </p:cNvCxnSpPr>
          <p:nvPr/>
        </p:nvCxnSpPr>
        <p:spPr bwMode="auto">
          <a:xfrm flipV="1">
            <a:off x="6770688" y="4830764"/>
            <a:ext cx="360362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9" name="AutoShape 39"/>
          <p:cNvCxnSpPr>
            <a:cxnSpLocks noChangeShapeType="1"/>
            <a:stCxn id="63516" idx="0"/>
            <a:endCxn id="63501" idx="5"/>
          </p:cNvCxnSpPr>
          <p:nvPr/>
        </p:nvCxnSpPr>
        <p:spPr bwMode="auto">
          <a:xfrm flipH="1" flipV="1">
            <a:off x="7358064" y="4832350"/>
            <a:ext cx="376237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0" name="Oval 40"/>
          <p:cNvSpPr>
            <a:spLocks noChangeArrowheads="1"/>
          </p:cNvSpPr>
          <p:nvPr/>
        </p:nvSpPr>
        <p:spPr bwMode="auto">
          <a:xfrm>
            <a:off x="6497639" y="5060951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3511" name="Rectangle 41"/>
          <p:cNvSpPr>
            <a:spLocks noChangeAspect="1" noChangeArrowheads="1"/>
          </p:cNvSpPr>
          <p:nvPr/>
        </p:nvSpPr>
        <p:spPr bwMode="auto">
          <a:xfrm>
            <a:off x="6248400" y="56372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3512" name="Rectangle 42"/>
          <p:cNvSpPr>
            <a:spLocks noChangeAspect="1" noChangeArrowheads="1"/>
          </p:cNvSpPr>
          <p:nvPr/>
        </p:nvSpPr>
        <p:spPr bwMode="auto">
          <a:xfrm>
            <a:off x="6835775" y="5637214"/>
            <a:ext cx="230188" cy="2301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3513" name="AutoShape 43"/>
          <p:cNvCxnSpPr>
            <a:cxnSpLocks noChangeShapeType="1"/>
            <a:stCxn id="63512" idx="0"/>
            <a:endCxn id="63510" idx="5"/>
          </p:cNvCxnSpPr>
          <p:nvPr/>
        </p:nvCxnSpPr>
        <p:spPr bwMode="auto">
          <a:xfrm flipH="1" flipV="1">
            <a:off x="6770689" y="5341939"/>
            <a:ext cx="180975" cy="287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4" name="AutoShape 44"/>
          <p:cNvCxnSpPr>
            <a:cxnSpLocks noChangeShapeType="1"/>
            <a:stCxn id="63511" idx="0"/>
            <a:endCxn id="63510" idx="3"/>
          </p:cNvCxnSpPr>
          <p:nvPr/>
        </p:nvCxnSpPr>
        <p:spPr bwMode="auto">
          <a:xfrm flipV="1">
            <a:off x="6364289" y="5341939"/>
            <a:ext cx="179387" cy="287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5" name="Text Box 45"/>
          <p:cNvSpPr txBox="1">
            <a:spLocks noChangeArrowheads="1"/>
          </p:cNvSpPr>
          <p:nvPr/>
        </p:nvSpPr>
        <p:spPr bwMode="auto">
          <a:xfrm>
            <a:off x="7696200" y="466725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63516" name="Rectangle 46"/>
          <p:cNvSpPr>
            <a:spLocks noChangeAspect="1" noChangeArrowheads="1"/>
          </p:cNvSpPr>
          <p:nvPr/>
        </p:nvSpPr>
        <p:spPr bwMode="auto">
          <a:xfrm>
            <a:off x="7618414" y="5064126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6574" y="1881377"/>
                <a:ext cx="9905999" cy="354171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After replacing the root element of </a:t>
                </a:r>
                <a:r>
                  <a:rPr lang="en-US" altLang="en-US" sz="2000" dirty="0"/>
                  <a:t>the last node, the heap-order property may be violated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>
                    <a:solidFill>
                      <a:schemeClr val="accent1"/>
                    </a:solidFill>
                  </a:rPr>
                  <a:t>Down-heap bubbling </a:t>
                </a:r>
                <a:r>
                  <a:rPr lang="en-US" altLang="en-US" sz="2000" dirty="0"/>
                  <a:t>restores the heap-order property by swapping </a:t>
                </a:r>
                <a:r>
                  <a:rPr lang="en-US" altLang="en-US" sz="2000" dirty="0" smtClean="0"/>
                  <a:t>element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along a downward path from the root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err="1" smtClean="0"/>
                  <a:t>Downheap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terminates when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 reaches a leaf or a node whose children have keys greater than or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Since a heap has height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sz="2000" dirty="0" smtClean="0"/>
                  <a:t>, </a:t>
                </a:r>
                <a:r>
                  <a:rPr lang="en-US" altLang="en-US" sz="2000" dirty="0" err="1"/>
                  <a:t>downheap</a:t>
                </a:r>
                <a:r>
                  <a:rPr lang="en-US" altLang="en-US" sz="2000" dirty="0"/>
                  <a:t> runs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time</a:t>
                </a:r>
              </a:p>
            </p:txBody>
          </p:sp>
        </mc:Choice>
        <mc:Fallback xmlns="">
          <p:sp>
            <p:nvSpPr>
              <p:cNvPr id="6451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6574" y="1881377"/>
                <a:ext cx="9905999" cy="3541714"/>
              </a:xfrm>
              <a:blipFill rotWithShape="0">
                <a:blip r:embed="rId2"/>
                <a:stretch>
                  <a:fillRect l="-86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9" name="Oval 4"/>
          <p:cNvSpPr>
            <a:spLocks noChangeArrowheads="1"/>
          </p:cNvSpPr>
          <p:nvPr/>
        </p:nvSpPr>
        <p:spPr bwMode="auto">
          <a:xfrm>
            <a:off x="4303714" y="4803968"/>
            <a:ext cx="320675" cy="3190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4520" name="Oval 5"/>
          <p:cNvSpPr>
            <a:spLocks noChangeArrowheads="1"/>
          </p:cNvSpPr>
          <p:nvPr/>
        </p:nvSpPr>
        <p:spPr bwMode="auto">
          <a:xfrm>
            <a:off x="5114925" y="5315143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64521" name="Oval 6"/>
          <p:cNvSpPr>
            <a:spLocks noChangeArrowheads="1"/>
          </p:cNvSpPr>
          <p:nvPr/>
        </p:nvSpPr>
        <p:spPr bwMode="auto">
          <a:xfrm>
            <a:off x="3351214" y="531514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4522" name="Rectangle 7"/>
          <p:cNvSpPr>
            <a:spLocks noChangeAspect="1" noChangeArrowheads="1"/>
          </p:cNvSpPr>
          <p:nvPr/>
        </p:nvSpPr>
        <p:spPr bwMode="auto">
          <a:xfrm>
            <a:off x="4865689" y="5826318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4523" name="Rectangle 8"/>
          <p:cNvSpPr>
            <a:spLocks noChangeAspect="1" noChangeArrowheads="1"/>
          </p:cNvSpPr>
          <p:nvPr/>
        </p:nvSpPr>
        <p:spPr bwMode="auto">
          <a:xfrm>
            <a:off x="5454650" y="5826318"/>
            <a:ext cx="230188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4524" name="AutoShape 9"/>
          <p:cNvCxnSpPr>
            <a:cxnSpLocks noChangeShapeType="1"/>
            <a:stCxn id="64519" idx="3"/>
            <a:endCxn id="64521" idx="7"/>
          </p:cNvCxnSpPr>
          <p:nvPr/>
        </p:nvCxnSpPr>
        <p:spPr bwMode="auto">
          <a:xfrm flipH="1">
            <a:off x="3624264" y="5096068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AutoShape 10"/>
          <p:cNvCxnSpPr>
            <a:cxnSpLocks noChangeShapeType="1"/>
            <a:stCxn id="64520" idx="1"/>
            <a:endCxn id="64519" idx="5"/>
          </p:cNvCxnSpPr>
          <p:nvPr/>
        </p:nvCxnSpPr>
        <p:spPr bwMode="auto">
          <a:xfrm flipH="1" flipV="1">
            <a:off x="4576763" y="5096068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6" name="AutoShape 11"/>
          <p:cNvCxnSpPr>
            <a:cxnSpLocks noChangeShapeType="1"/>
            <a:stCxn id="64523" idx="0"/>
            <a:endCxn id="64520" idx="5"/>
          </p:cNvCxnSpPr>
          <p:nvPr/>
        </p:nvCxnSpPr>
        <p:spPr bwMode="auto">
          <a:xfrm flipH="1" flipV="1">
            <a:off x="5387976" y="5597718"/>
            <a:ext cx="182563" cy="219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7" name="AutoShape 12"/>
          <p:cNvCxnSpPr>
            <a:cxnSpLocks noChangeShapeType="1"/>
            <a:stCxn id="64522" idx="0"/>
            <a:endCxn id="64520" idx="3"/>
          </p:cNvCxnSpPr>
          <p:nvPr/>
        </p:nvCxnSpPr>
        <p:spPr bwMode="auto">
          <a:xfrm flipV="1">
            <a:off x="4981575" y="5597718"/>
            <a:ext cx="179388" cy="219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8" name="AutoShape 13"/>
          <p:cNvCxnSpPr>
            <a:cxnSpLocks noChangeShapeType="1"/>
            <a:stCxn id="64530" idx="7"/>
            <a:endCxn id="64521" idx="3"/>
          </p:cNvCxnSpPr>
          <p:nvPr/>
        </p:nvCxnSpPr>
        <p:spPr bwMode="auto">
          <a:xfrm flipV="1">
            <a:off x="3036888" y="5597717"/>
            <a:ext cx="360362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9" name="AutoShape 14"/>
          <p:cNvCxnSpPr>
            <a:cxnSpLocks noChangeShapeType="1"/>
            <a:stCxn id="64536" idx="0"/>
            <a:endCxn id="64521" idx="5"/>
          </p:cNvCxnSpPr>
          <p:nvPr/>
        </p:nvCxnSpPr>
        <p:spPr bwMode="auto">
          <a:xfrm flipH="1" flipV="1">
            <a:off x="3624264" y="5597717"/>
            <a:ext cx="376237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0" name="Oval 15"/>
          <p:cNvSpPr>
            <a:spLocks noChangeArrowheads="1"/>
          </p:cNvSpPr>
          <p:nvPr/>
        </p:nvSpPr>
        <p:spPr bwMode="auto">
          <a:xfrm>
            <a:off x="2763839" y="582631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64531" name="Rectangle 16"/>
          <p:cNvSpPr>
            <a:spLocks noChangeAspect="1" noChangeArrowheads="1"/>
          </p:cNvSpPr>
          <p:nvPr/>
        </p:nvSpPr>
        <p:spPr bwMode="auto">
          <a:xfrm>
            <a:off x="2514600" y="6402579"/>
            <a:ext cx="230188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4532" name="Rectangle 17"/>
          <p:cNvSpPr>
            <a:spLocks noChangeAspect="1" noChangeArrowheads="1"/>
          </p:cNvSpPr>
          <p:nvPr/>
        </p:nvSpPr>
        <p:spPr bwMode="auto">
          <a:xfrm>
            <a:off x="3101975" y="6402579"/>
            <a:ext cx="230188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64533" name="AutoShape 18"/>
          <p:cNvCxnSpPr>
            <a:cxnSpLocks noChangeShapeType="1"/>
            <a:stCxn id="64532" idx="0"/>
            <a:endCxn id="64530" idx="5"/>
          </p:cNvCxnSpPr>
          <p:nvPr/>
        </p:nvCxnSpPr>
        <p:spPr bwMode="auto">
          <a:xfrm flipH="1" flipV="1">
            <a:off x="3036889" y="6108892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4" name="AutoShape 19"/>
          <p:cNvCxnSpPr>
            <a:cxnSpLocks noChangeShapeType="1"/>
            <a:stCxn id="64531" idx="0"/>
            <a:endCxn id="64530" idx="3"/>
          </p:cNvCxnSpPr>
          <p:nvPr/>
        </p:nvCxnSpPr>
        <p:spPr bwMode="auto">
          <a:xfrm flipV="1">
            <a:off x="2630489" y="6108892"/>
            <a:ext cx="179387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5" name="Text Box 20"/>
          <p:cNvSpPr txBox="1">
            <a:spLocks noChangeArrowheads="1"/>
          </p:cNvSpPr>
          <p:nvPr/>
        </p:nvSpPr>
        <p:spPr bwMode="auto">
          <a:xfrm>
            <a:off x="3962400" y="5432617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64536" name="Rectangle 21"/>
          <p:cNvSpPr>
            <a:spLocks noChangeAspect="1" noChangeArrowheads="1"/>
          </p:cNvSpPr>
          <p:nvPr/>
        </p:nvSpPr>
        <p:spPr bwMode="auto">
          <a:xfrm>
            <a:off x="3884614" y="5829493"/>
            <a:ext cx="230187" cy="231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64537" name="Group 22"/>
          <p:cNvGrpSpPr>
            <a:grpSpLocks/>
          </p:cNvGrpSpPr>
          <p:nvPr/>
        </p:nvGrpSpPr>
        <p:grpSpPr bwMode="auto">
          <a:xfrm>
            <a:off x="6629400" y="4803967"/>
            <a:ext cx="3170238" cy="1828800"/>
            <a:chOff x="597" y="2703"/>
            <a:chExt cx="1997" cy="1152"/>
          </a:xfrm>
        </p:grpSpPr>
        <p:sp>
          <p:nvSpPr>
            <p:cNvPr id="64538" name="Oval 23"/>
            <p:cNvSpPr>
              <a:spLocks noChangeArrowheads="1"/>
            </p:cNvSpPr>
            <p:nvPr/>
          </p:nvSpPr>
          <p:spPr bwMode="auto">
            <a:xfrm>
              <a:off x="1724" y="2703"/>
              <a:ext cx="202" cy="20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4539" name="Oval 24"/>
            <p:cNvSpPr>
              <a:spLocks noChangeArrowheads="1"/>
            </p:cNvSpPr>
            <p:nvPr/>
          </p:nvSpPr>
          <p:spPr bwMode="auto">
            <a:xfrm>
              <a:off x="2235" y="3025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64540" name="Oval 25"/>
            <p:cNvSpPr>
              <a:spLocks noChangeArrowheads="1"/>
            </p:cNvSpPr>
            <p:nvPr/>
          </p:nvSpPr>
          <p:spPr bwMode="auto">
            <a:xfrm>
              <a:off x="1124" y="3025"/>
              <a:ext cx="201" cy="20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4541" name="Rectangle 26"/>
            <p:cNvSpPr>
              <a:spLocks noChangeAspect="1" noChangeArrowheads="1"/>
            </p:cNvSpPr>
            <p:nvPr/>
          </p:nvSpPr>
          <p:spPr bwMode="auto">
            <a:xfrm>
              <a:off x="2078" y="3347"/>
              <a:ext cx="145" cy="14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4542" name="Rectangle 27"/>
            <p:cNvSpPr>
              <a:spLocks noChangeAspect="1" noChangeArrowheads="1"/>
            </p:cNvSpPr>
            <p:nvPr/>
          </p:nvSpPr>
          <p:spPr bwMode="auto">
            <a:xfrm>
              <a:off x="2449" y="3347"/>
              <a:ext cx="145" cy="14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4543" name="AutoShape 28"/>
            <p:cNvCxnSpPr>
              <a:cxnSpLocks noChangeShapeType="1"/>
              <a:stCxn id="64538" idx="3"/>
              <a:endCxn id="64540" idx="7"/>
            </p:cNvCxnSpPr>
            <p:nvPr/>
          </p:nvCxnSpPr>
          <p:spPr bwMode="auto">
            <a:xfrm flipH="1">
              <a:off x="1296" y="2887"/>
              <a:ext cx="458" cy="1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4" name="AutoShape 29"/>
            <p:cNvCxnSpPr>
              <a:cxnSpLocks noChangeShapeType="1"/>
              <a:stCxn id="64539" idx="1"/>
              <a:endCxn id="64538" idx="5"/>
            </p:cNvCxnSpPr>
            <p:nvPr/>
          </p:nvCxnSpPr>
          <p:spPr bwMode="auto">
            <a:xfrm flipH="1" flipV="1">
              <a:off x="1896" y="2887"/>
              <a:ext cx="368" cy="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5" name="AutoShape 30"/>
            <p:cNvCxnSpPr>
              <a:cxnSpLocks noChangeShapeType="1"/>
              <a:stCxn id="64542" idx="0"/>
              <a:endCxn id="64539" idx="5"/>
            </p:cNvCxnSpPr>
            <p:nvPr/>
          </p:nvCxnSpPr>
          <p:spPr bwMode="auto">
            <a:xfrm flipH="1" flipV="1">
              <a:off x="2407" y="3202"/>
              <a:ext cx="115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6" name="AutoShape 31"/>
            <p:cNvCxnSpPr>
              <a:cxnSpLocks noChangeShapeType="1"/>
              <a:stCxn id="64541" idx="0"/>
              <a:endCxn id="64539" idx="3"/>
            </p:cNvCxnSpPr>
            <p:nvPr/>
          </p:nvCxnSpPr>
          <p:spPr bwMode="auto">
            <a:xfrm flipV="1">
              <a:off x="2151" y="3202"/>
              <a:ext cx="113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7" name="AutoShape 32"/>
            <p:cNvCxnSpPr>
              <a:cxnSpLocks noChangeShapeType="1"/>
              <a:stCxn id="64549" idx="7"/>
              <a:endCxn id="64540" idx="3"/>
            </p:cNvCxnSpPr>
            <p:nvPr/>
          </p:nvCxnSpPr>
          <p:spPr bwMode="auto">
            <a:xfrm flipV="1">
              <a:off x="926" y="3209"/>
              <a:ext cx="227" cy="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8" name="AutoShape 33"/>
            <p:cNvCxnSpPr>
              <a:cxnSpLocks noChangeShapeType="1"/>
              <a:stCxn id="64555" idx="0"/>
              <a:endCxn id="64540" idx="5"/>
            </p:cNvCxnSpPr>
            <p:nvPr/>
          </p:nvCxnSpPr>
          <p:spPr bwMode="auto">
            <a:xfrm flipH="1" flipV="1">
              <a:off x="1296" y="3209"/>
              <a:ext cx="237" cy="13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49" name="Oval 34"/>
            <p:cNvSpPr>
              <a:spLocks noChangeArrowheads="1"/>
            </p:cNvSpPr>
            <p:nvPr/>
          </p:nvSpPr>
          <p:spPr bwMode="auto">
            <a:xfrm>
              <a:off x="754" y="3347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64550" name="Rectangle 35"/>
            <p:cNvSpPr>
              <a:spLocks noChangeAspect="1" noChangeArrowheads="1"/>
            </p:cNvSpPr>
            <p:nvPr/>
          </p:nvSpPr>
          <p:spPr bwMode="auto">
            <a:xfrm>
              <a:off x="597" y="3710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4551" name="Rectangle 36"/>
            <p:cNvSpPr>
              <a:spLocks noChangeAspect="1" noChangeArrowheads="1"/>
            </p:cNvSpPr>
            <p:nvPr/>
          </p:nvSpPr>
          <p:spPr bwMode="auto">
            <a:xfrm>
              <a:off x="967" y="3710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4552" name="AutoShape 37"/>
            <p:cNvCxnSpPr>
              <a:cxnSpLocks noChangeShapeType="1"/>
              <a:stCxn id="64551" idx="0"/>
              <a:endCxn id="64549" idx="5"/>
            </p:cNvCxnSpPr>
            <p:nvPr/>
          </p:nvCxnSpPr>
          <p:spPr bwMode="auto">
            <a:xfrm flipH="1" flipV="1">
              <a:off x="926" y="3524"/>
              <a:ext cx="114" cy="18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3" name="AutoShape 38"/>
            <p:cNvCxnSpPr>
              <a:cxnSpLocks noChangeShapeType="1"/>
              <a:stCxn id="64550" idx="0"/>
              <a:endCxn id="64549" idx="3"/>
            </p:cNvCxnSpPr>
            <p:nvPr/>
          </p:nvCxnSpPr>
          <p:spPr bwMode="auto">
            <a:xfrm flipV="1">
              <a:off x="670" y="3524"/>
              <a:ext cx="113" cy="18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4" name="Text Box 39"/>
            <p:cNvSpPr txBox="1">
              <a:spLocks noChangeArrowheads="1"/>
            </p:cNvSpPr>
            <p:nvPr/>
          </p:nvSpPr>
          <p:spPr bwMode="auto">
            <a:xfrm>
              <a:off x="1509" y="3099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64555" name="Rectangle 40"/>
            <p:cNvSpPr>
              <a:spLocks noChangeAspect="1" noChangeArrowheads="1"/>
            </p:cNvSpPr>
            <p:nvPr/>
          </p:nvSpPr>
          <p:spPr bwMode="auto">
            <a:xfrm>
              <a:off x="1460" y="3349"/>
              <a:ext cx="145" cy="14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64556" name="AutoShape 41"/>
            <p:cNvCxnSpPr>
              <a:cxnSpLocks noChangeShapeType="1"/>
              <a:stCxn id="64538" idx="1"/>
              <a:endCxn id="64540" idx="1"/>
            </p:cNvCxnSpPr>
            <p:nvPr/>
          </p:nvCxnSpPr>
          <p:spPr bwMode="auto">
            <a:xfrm rot="-5400000" flipH="1" flipV="1">
              <a:off x="1292" y="2581"/>
              <a:ext cx="323" cy="601"/>
            </a:xfrm>
            <a:prstGeom prst="curvedConnector3">
              <a:avLst>
                <a:gd name="adj1" fmla="val -33130"/>
              </a:avLst>
            </a:prstGeom>
            <a:noFill/>
            <a:ln w="19050">
              <a:solidFill>
                <a:schemeClr val="accent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070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Updating the Last Node</a:t>
            </a:r>
          </a:p>
        </p:txBody>
      </p:sp>
      <p:sp>
        <p:nvSpPr>
          <p:cNvPr id="655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2000" dirty="0"/>
              <a:t>The insertion node can be found by traversing a path of O(log n) nodes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1600" dirty="0"/>
              <a:t>Go up until a left child or the root is reached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1600" dirty="0"/>
              <a:t>If a left child is reached, go to the right child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1600" dirty="0"/>
              <a:t>Go down left until a leaf is reached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000" dirty="0"/>
              <a:t>Similar algorithm for updating the last node after a </a:t>
            </a:r>
            <a:r>
              <a:rPr lang="en-US" altLang="en-US" sz="2000" dirty="0" smtClean="0"/>
              <a:t>removal</a:t>
            </a:r>
            <a:endParaRPr lang="en-US" alt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808250" y="4318930"/>
            <a:ext cx="6021388" cy="2197099"/>
            <a:chOff x="2819401" y="4051301"/>
            <a:chExt cx="6021388" cy="2197099"/>
          </a:xfrm>
        </p:grpSpPr>
        <p:sp>
          <p:nvSpPr>
            <p:cNvPr id="65543" name="Oval 4"/>
            <p:cNvSpPr>
              <a:spLocks noChangeArrowheads="1"/>
            </p:cNvSpPr>
            <p:nvPr/>
          </p:nvSpPr>
          <p:spPr bwMode="auto">
            <a:xfrm>
              <a:off x="4651375" y="46180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65544" name="AutoShape 5"/>
            <p:cNvCxnSpPr>
              <a:cxnSpLocks noChangeShapeType="1"/>
              <a:stCxn id="65543" idx="3"/>
              <a:endCxn id="65578" idx="7"/>
            </p:cNvCxnSpPr>
            <p:nvPr/>
          </p:nvCxnSpPr>
          <p:spPr bwMode="auto">
            <a:xfrm flipH="1">
              <a:off x="3808414" y="4868864"/>
              <a:ext cx="8858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45" name="AutoShape 6"/>
            <p:cNvCxnSpPr>
              <a:cxnSpLocks noChangeShapeType="1"/>
              <a:stCxn id="65565" idx="1"/>
              <a:endCxn id="65543" idx="5"/>
            </p:cNvCxnSpPr>
            <p:nvPr/>
          </p:nvCxnSpPr>
          <p:spPr bwMode="auto">
            <a:xfrm flipH="1" flipV="1">
              <a:off x="4894264" y="4868863"/>
              <a:ext cx="801687" cy="2397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5546" name="Group 7"/>
            <p:cNvGrpSpPr>
              <a:grpSpLocks/>
            </p:cNvGrpSpPr>
            <p:nvPr/>
          </p:nvGrpSpPr>
          <p:grpSpPr bwMode="auto">
            <a:xfrm>
              <a:off x="2819401" y="5073651"/>
              <a:ext cx="1774825" cy="1173163"/>
              <a:chOff x="720" y="2626"/>
              <a:chExt cx="1256" cy="830"/>
            </a:xfrm>
          </p:grpSpPr>
          <p:sp>
            <p:nvSpPr>
              <p:cNvPr id="65578" name="Oval 8"/>
              <p:cNvSpPr>
                <a:spLocks noChangeArrowheads="1"/>
              </p:cNvSpPr>
              <p:nvPr/>
            </p:nvSpPr>
            <p:spPr bwMode="auto">
              <a:xfrm>
                <a:off x="1247" y="2626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79" name="Oval 9"/>
              <p:cNvSpPr>
                <a:spLocks noChangeArrowheads="1"/>
              </p:cNvSpPr>
              <p:nvPr/>
            </p:nvSpPr>
            <p:spPr bwMode="auto">
              <a:xfrm>
                <a:off x="1617" y="2948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8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461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sp>
            <p:nvSpPr>
              <p:cNvPr id="65581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830" y="3311"/>
                <a:ext cx="146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cxnSp>
            <p:nvCxnSpPr>
              <p:cNvPr id="65582" name="AutoShape 12"/>
              <p:cNvCxnSpPr>
                <a:cxnSpLocks noChangeShapeType="1"/>
                <a:stCxn id="65581" idx="0"/>
                <a:endCxn id="65579" idx="5"/>
              </p:cNvCxnSpPr>
              <p:nvPr/>
            </p:nvCxnSpPr>
            <p:spPr bwMode="auto">
              <a:xfrm flipH="1" flipV="1">
                <a:off x="1789" y="3125"/>
                <a:ext cx="114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3" name="AutoShape 13"/>
              <p:cNvCxnSpPr>
                <a:cxnSpLocks noChangeShapeType="1"/>
                <a:stCxn id="65580" idx="0"/>
                <a:endCxn id="65579" idx="3"/>
              </p:cNvCxnSpPr>
              <p:nvPr/>
            </p:nvCxnSpPr>
            <p:spPr bwMode="auto">
              <a:xfrm flipV="1">
                <a:off x="1534" y="3125"/>
                <a:ext cx="113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4" name="AutoShape 14"/>
              <p:cNvCxnSpPr>
                <a:cxnSpLocks noChangeShapeType="1"/>
                <a:stCxn id="65586" idx="7"/>
                <a:endCxn id="65578" idx="3"/>
              </p:cNvCxnSpPr>
              <p:nvPr/>
            </p:nvCxnSpPr>
            <p:spPr bwMode="auto">
              <a:xfrm flipV="1">
                <a:off x="1049" y="2803"/>
                <a:ext cx="227" cy="17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5" name="AutoShape 15"/>
              <p:cNvCxnSpPr>
                <a:cxnSpLocks noChangeShapeType="1"/>
                <a:stCxn id="65579" idx="1"/>
                <a:endCxn id="65578" idx="5"/>
              </p:cNvCxnSpPr>
              <p:nvPr/>
            </p:nvCxnSpPr>
            <p:spPr bwMode="auto">
              <a:xfrm flipH="1" flipV="1">
                <a:off x="1419" y="2803"/>
                <a:ext cx="228" cy="17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86" name="Oval 16"/>
              <p:cNvSpPr>
                <a:spLocks noChangeArrowheads="1"/>
              </p:cNvSpPr>
              <p:nvPr/>
            </p:nvSpPr>
            <p:spPr bwMode="auto">
              <a:xfrm>
                <a:off x="877" y="2948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8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720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sp>
            <p:nvSpPr>
              <p:cNvPr id="65588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090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cxnSp>
            <p:nvCxnSpPr>
              <p:cNvPr id="65589" name="AutoShape 19"/>
              <p:cNvCxnSpPr>
                <a:cxnSpLocks noChangeShapeType="1"/>
                <a:stCxn id="65588" idx="0"/>
                <a:endCxn id="65586" idx="5"/>
              </p:cNvCxnSpPr>
              <p:nvPr/>
            </p:nvCxnSpPr>
            <p:spPr bwMode="auto">
              <a:xfrm flipH="1" flipV="1">
                <a:off x="1049" y="3125"/>
                <a:ext cx="114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90" name="AutoShape 20"/>
              <p:cNvCxnSpPr>
                <a:cxnSpLocks noChangeShapeType="1"/>
                <a:stCxn id="65587" idx="0"/>
                <a:endCxn id="65586" idx="3"/>
              </p:cNvCxnSpPr>
              <p:nvPr/>
            </p:nvCxnSpPr>
            <p:spPr bwMode="auto">
              <a:xfrm flipV="1">
                <a:off x="793" y="3125"/>
                <a:ext cx="113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5547" name="Group 21"/>
            <p:cNvGrpSpPr>
              <a:grpSpLocks/>
            </p:cNvGrpSpPr>
            <p:nvPr/>
          </p:nvGrpSpPr>
          <p:grpSpPr bwMode="auto">
            <a:xfrm>
              <a:off x="4911726" y="5075238"/>
              <a:ext cx="1774825" cy="1173162"/>
              <a:chOff x="720" y="2626"/>
              <a:chExt cx="1256" cy="830"/>
            </a:xfrm>
          </p:grpSpPr>
          <p:sp>
            <p:nvSpPr>
              <p:cNvPr id="65565" name="Oval 22"/>
              <p:cNvSpPr>
                <a:spLocks noChangeArrowheads="1"/>
              </p:cNvSpPr>
              <p:nvPr/>
            </p:nvSpPr>
            <p:spPr bwMode="auto">
              <a:xfrm>
                <a:off x="1247" y="2626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66" name="Oval 23"/>
              <p:cNvSpPr>
                <a:spLocks noChangeArrowheads="1"/>
              </p:cNvSpPr>
              <p:nvPr/>
            </p:nvSpPr>
            <p:spPr bwMode="auto">
              <a:xfrm>
                <a:off x="1617" y="2948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67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sp>
            <p:nvSpPr>
              <p:cNvPr id="65568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1830" y="3311"/>
                <a:ext cx="146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cxnSp>
            <p:nvCxnSpPr>
              <p:cNvPr id="65569" name="AutoShape 26"/>
              <p:cNvCxnSpPr>
                <a:cxnSpLocks noChangeShapeType="1"/>
                <a:stCxn id="65568" idx="0"/>
                <a:endCxn id="65566" idx="5"/>
              </p:cNvCxnSpPr>
              <p:nvPr/>
            </p:nvCxnSpPr>
            <p:spPr bwMode="auto">
              <a:xfrm flipH="1" flipV="1">
                <a:off x="1789" y="3125"/>
                <a:ext cx="114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0" name="AutoShape 27"/>
              <p:cNvCxnSpPr>
                <a:cxnSpLocks noChangeShapeType="1"/>
                <a:stCxn id="65567" idx="0"/>
                <a:endCxn id="65566" idx="3"/>
              </p:cNvCxnSpPr>
              <p:nvPr/>
            </p:nvCxnSpPr>
            <p:spPr bwMode="auto">
              <a:xfrm flipV="1">
                <a:off x="1534" y="3125"/>
                <a:ext cx="113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1" name="AutoShape 28"/>
              <p:cNvCxnSpPr>
                <a:cxnSpLocks noChangeShapeType="1"/>
                <a:stCxn id="65573" idx="7"/>
                <a:endCxn id="65565" idx="3"/>
              </p:cNvCxnSpPr>
              <p:nvPr/>
            </p:nvCxnSpPr>
            <p:spPr bwMode="auto">
              <a:xfrm flipV="1">
                <a:off x="1049" y="2803"/>
                <a:ext cx="227" cy="17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2" name="AutoShape 29"/>
              <p:cNvCxnSpPr>
                <a:cxnSpLocks noChangeShapeType="1"/>
                <a:stCxn id="65566" idx="1"/>
                <a:endCxn id="65565" idx="5"/>
              </p:cNvCxnSpPr>
              <p:nvPr/>
            </p:nvCxnSpPr>
            <p:spPr bwMode="auto">
              <a:xfrm flipH="1" flipV="1">
                <a:off x="1419" y="2803"/>
                <a:ext cx="228" cy="17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73" name="Oval 30"/>
              <p:cNvSpPr>
                <a:spLocks noChangeArrowheads="1"/>
              </p:cNvSpPr>
              <p:nvPr/>
            </p:nvSpPr>
            <p:spPr bwMode="auto">
              <a:xfrm>
                <a:off x="877" y="2948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65574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720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sp>
            <p:nvSpPr>
              <p:cNvPr id="65575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090" y="33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D21FF"/>
                  </a:solidFill>
                </a:endParaRPr>
              </a:p>
            </p:txBody>
          </p:sp>
          <p:cxnSp>
            <p:nvCxnSpPr>
              <p:cNvPr id="65576" name="AutoShape 33"/>
              <p:cNvCxnSpPr>
                <a:cxnSpLocks noChangeShapeType="1"/>
                <a:stCxn id="65575" idx="0"/>
                <a:endCxn id="65573" idx="5"/>
              </p:cNvCxnSpPr>
              <p:nvPr/>
            </p:nvCxnSpPr>
            <p:spPr bwMode="auto">
              <a:xfrm flipH="1" flipV="1">
                <a:off x="1049" y="3125"/>
                <a:ext cx="114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7" name="AutoShape 34"/>
              <p:cNvCxnSpPr>
                <a:cxnSpLocks noChangeShapeType="1"/>
                <a:stCxn id="65574" idx="0"/>
                <a:endCxn id="65573" idx="3"/>
              </p:cNvCxnSpPr>
              <p:nvPr/>
            </p:nvCxnSpPr>
            <p:spPr bwMode="auto">
              <a:xfrm flipV="1">
                <a:off x="793" y="3125"/>
                <a:ext cx="113" cy="18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5548" name="Oval 35"/>
            <p:cNvSpPr>
              <a:spLocks noChangeArrowheads="1"/>
            </p:cNvSpPr>
            <p:nvPr/>
          </p:nvSpPr>
          <p:spPr bwMode="auto">
            <a:xfrm>
              <a:off x="7810501" y="461327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49" name="Oval 36"/>
            <p:cNvSpPr>
              <a:spLocks noChangeArrowheads="1"/>
            </p:cNvSpPr>
            <p:nvPr/>
          </p:nvSpPr>
          <p:spPr bwMode="auto">
            <a:xfrm>
              <a:off x="8334376" y="506888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50" name="Rectangle 37"/>
            <p:cNvSpPr>
              <a:spLocks noChangeAspect="1" noChangeArrowheads="1"/>
            </p:cNvSpPr>
            <p:nvPr/>
          </p:nvSpPr>
          <p:spPr bwMode="auto">
            <a:xfrm>
              <a:off x="8113714" y="5581650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5551" name="Rectangle 38"/>
            <p:cNvSpPr>
              <a:spLocks noChangeAspect="1" noChangeArrowheads="1"/>
            </p:cNvSpPr>
            <p:nvPr/>
          </p:nvSpPr>
          <p:spPr bwMode="auto">
            <a:xfrm>
              <a:off x="8634414" y="5581650"/>
              <a:ext cx="206375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65552" name="AutoShape 39"/>
            <p:cNvCxnSpPr>
              <a:cxnSpLocks noChangeShapeType="1"/>
              <a:stCxn id="65551" idx="0"/>
              <a:endCxn id="65549" idx="5"/>
            </p:cNvCxnSpPr>
            <p:nvPr/>
          </p:nvCxnSpPr>
          <p:spPr bwMode="auto">
            <a:xfrm flipH="1" flipV="1">
              <a:off x="8577264" y="5318125"/>
              <a:ext cx="161925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3" name="AutoShape 40"/>
            <p:cNvCxnSpPr>
              <a:cxnSpLocks noChangeShapeType="1"/>
              <a:stCxn id="65550" idx="0"/>
              <a:endCxn id="65549" idx="3"/>
            </p:cNvCxnSpPr>
            <p:nvPr/>
          </p:nvCxnSpPr>
          <p:spPr bwMode="auto">
            <a:xfrm flipV="1">
              <a:off x="8215314" y="5318125"/>
              <a:ext cx="160337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4" name="AutoShape 41"/>
            <p:cNvCxnSpPr>
              <a:cxnSpLocks noChangeShapeType="1"/>
              <a:stCxn id="65556" idx="7"/>
              <a:endCxn id="65548" idx="3"/>
            </p:cNvCxnSpPr>
            <p:nvPr/>
          </p:nvCxnSpPr>
          <p:spPr bwMode="auto">
            <a:xfrm flipV="1">
              <a:off x="7532689" y="4862514"/>
              <a:ext cx="319087" cy="242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5" name="AutoShape 42"/>
            <p:cNvCxnSpPr>
              <a:cxnSpLocks noChangeShapeType="1"/>
              <a:stCxn id="65549" idx="1"/>
              <a:endCxn id="65548" idx="5"/>
            </p:cNvCxnSpPr>
            <p:nvPr/>
          </p:nvCxnSpPr>
          <p:spPr bwMode="auto">
            <a:xfrm flipH="1" flipV="1">
              <a:off x="8054976" y="4862514"/>
              <a:ext cx="320675" cy="242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56" name="Oval 43"/>
            <p:cNvSpPr>
              <a:spLocks noChangeArrowheads="1"/>
            </p:cNvSpPr>
            <p:nvPr/>
          </p:nvSpPr>
          <p:spPr bwMode="auto">
            <a:xfrm>
              <a:off x="7288214" y="5068888"/>
              <a:ext cx="282575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57" name="Rectangle 44"/>
            <p:cNvSpPr>
              <a:spLocks noChangeAspect="1" noChangeArrowheads="1"/>
            </p:cNvSpPr>
            <p:nvPr/>
          </p:nvSpPr>
          <p:spPr bwMode="auto">
            <a:xfrm>
              <a:off x="7065964" y="5581650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5558" name="Rectangle 45"/>
            <p:cNvSpPr>
              <a:spLocks noChangeAspect="1" noChangeArrowheads="1"/>
            </p:cNvSpPr>
            <p:nvPr/>
          </p:nvSpPr>
          <p:spPr bwMode="auto">
            <a:xfrm>
              <a:off x="7588250" y="5581650"/>
              <a:ext cx="204788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65559" name="AutoShape 46"/>
            <p:cNvCxnSpPr>
              <a:cxnSpLocks noChangeShapeType="1"/>
              <a:stCxn id="65558" idx="0"/>
              <a:endCxn id="65556" idx="5"/>
            </p:cNvCxnSpPr>
            <p:nvPr/>
          </p:nvCxnSpPr>
          <p:spPr bwMode="auto">
            <a:xfrm flipH="1" flipV="1">
              <a:off x="7532688" y="5318125"/>
              <a:ext cx="158750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60" name="AutoShape 47"/>
            <p:cNvCxnSpPr>
              <a:cxnSpLocks noChangeShapeType="1"/>
              <a:stCxn id="65557" idx="0"/>
              <a:endCxn id="65556" idx="3"/>
            </p:cNvCxnSpPr>
            <p:nvPr/>
          </p:nvCxnSpPr>
          <p:spPr bwMode="auto">
            <a:xfrm flipV="1">
              <a:off x="7169150" y="5318125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61" name="Oval 48"/>
            <p:cNvSpPr>
              <a:spLocks noChangeArrowheads="1"/>
            </p:cNvSpPr>
            <p:nvPr/>
          </p:nvSpPr>
          <p:spPr bwMode="auto">
            <a:xfrm>
              <a:off x="6405564" y="4051301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65562" name="AutoShape 49"/>
            <p:cNvCxnSpPr>
              <a:cxnSpLocks noChangeShapeType="1"/>
              <a:stCxn id="65561" idx="5"/>
              <a:endCxn id="65548" idx="1"/>
            </p:cNvCxnSpPr>
            <p:nvPr/>
          </p:nvCxnSpPr>
          <p:spPr bwMode="auto">
            <a:xfrm>
              <a:off x="6651625" y="4306888"/>
              <a:ext cx="1200150" cy="336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63" name="AutoShape 50"/>
            <p:cNvCxnSpPr>
              <a:cxnSpLocks noChangeShapeType="1"/>
              <a:stCxn id="65561" idx="3"/>
              <a:endCxn id="65543" idx="7"/>
            </p:cNvCxnSpPr>
            <p:nvPr/>
          </p:nvCxnSpPr>
          <p:spPr bwMode="auto">
            <a:xfrm flipH="1">
              <a:off x="4895850" y="4306889"/>
              <a:ext cx="1550988" cy="339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64" name="Freeform 51"/>
            <p:cNvSpPr>
              <a:spLocks/>
            </p:cNvSpPr>
            <p:nvPr/>
          </p:nvSpPr>
          <p:spPr bwMode="auto">
            <a:xfrm>
              <a:off x="4930776" y="4430713"/>
              <a:ext cx="2905125" cy="1198562"/>
            </a:xfrm>
            <a:custGeom>
              <a:avLst/>
              <a:gdLst>
                <a:gd name="T0" fmla="*/ 2147483647 w 1830"/>
                <a:gd name="T1" fmla="*/ 2147483647 h 755"/>
                <a:gd name="T2" fmla="*/ 2147483647 w 1830"/>
                <a:gd name="T3" fmla="*/ 2147483647 h 755"/>
                <a:gd name="T4" fmla="*/ 2147483647 w 1830"/>
                <a:gd name="T5" fmla="*/ 2147483647 h 755"/>
                <a:gd name="T6" fmla="*/ 2147483647 w 1830"/>
                <a:gd name="T7" fmla="*/ 2147483647 h 755"/>
                <a:gd name="T8" fmla="*/ 2147483647 w 1830"/>
                <a:gd name="T9" fmla="*/ 2147483647 h 755"/>
                <a:gd name="T10" fmla="*/ 2147483647 w 1830"/>
                <a:gd name="T11" fmla="*/ 2147483647 h 755"/>
                <a:gd name="T12" fmla="*/ 2147483647 w 1830"/>
                <a:gd name="T13" fmla="*/ 2147483647 h 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0"/>
                <a:gd name="T22" fmla="*/ 0 h 755"/>
                <a:gd name="T23" fmla="*/ 1830 w 1830"/>
                <a:gd name="T24" fmla="*/ 755 h 7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0" h="755">
                  <a:moveTo>
                    <a:pt x="1034" y="737"/>
                  </a:moveTo>
                  <a:cubicBezTo>
                    <a:pt x="977" y="678"/>
                    <a:pt x="849" y="473"/>
                    <a:pt x="686" y="385"/>
                  </a:cubicBezTo>
                  <a:cubicBezTo>
                    <a:pt x="523" y="297"/>
                    <a:pt x="0" y="273"/>
                    <a:pt x="56" y="209"/>
                  </a:cubicBezTo>
                  <a:cubicBezTo>
                    <a:pt x="112" y="145"/>
                    <a:pt x="737" y="2"/>
                    <a:pt x="1022" y="1"/>
                  </a:cubicBezTo>
                  <a:cubicBezTo>
                    <a:pt x="1307" y="0"/>
                    <a:pt x="1702" y="129"/>
                    <a:pt x="1766" y="203"/>
                  </a:cubicBezTo>
                  <a:cubicBezTo>
                    <a:pt x="1830" y="277"/>
                    <a:pt x="1487" y="351"/>
                    <a:pt x="1406" y="443"/>
                  </a:cubicBezTo>
                  <a:cubicBezTo>
                    <a:pt x="1325" y="535"/>
                    <a:pt x="1306" y="690"/>
                    <a:pt x="1280" y="755"/>
                  </a:cubicBezTo>
                </a:path>
              </a:pathLst>
            </a:custGeom>
            <a:noFill/>
            <a:ln w="12700">
              <a:solidFill>
                <a:schemeClr val="accent3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03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Heap-Sort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Consider a priority queue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items implemented by means of a heap</a:t>
                </a:r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the space used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/>
                  <a:t>and </a:t>
                </a:r>
                <a:r>
                  <a:rPr lang="en-US" altLang="en-US" b="0" i="0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/>
                  <a:t>take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/>
                  <a:t>time</a:t>
                </a:r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min⁡()</a:t>
                </a:r>
                <a:r>
                  <a:rPr lang="en-US" altLang="en-US" dirty="0" smtClean="0"/>
                  <a:t>, 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size()</a:t>
                </a:r>
                <a:r>
                  <a:rPr lang="en-US" altLang="en-US" dirty="0" smtClean="0"/>
                  <a:t>, and 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empty()</a:t>
                </a:r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/>
                  <a:t>take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time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65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68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Using a heap-based priority queue, we can sort a sequence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elements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/>
                  <a:t>time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The resulting algorithm is called heap-sort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Heap-sort is much faster than quadratic sorting algorithms, such as insertion-sort and selection-sort</a:t>
                </a:r>
              </a:p>
            </p:txBody>
          </p:sp>
        </mc:Choice>
        <mc:Fallback xmlns="">
          <p:sp>
            <p:nvSpPr>
              <p:cNvPr id="66568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628" t="-4303" r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8510588" y="152400"/>
          <a:ext cx="1524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Clip" r:id="rId5" imgW="1849680" imgH="2404800" progId="MS_ClipArt_Gallery.2">
                  <p:embed/>
                </p:oleObj>
              </mc:Choice>
              <mc:Fallback>
                <p:oleObj name="Clip" r:id="rId5" imgW="1849680" imgH="2404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588" y="152400"/>
                        <a:ext cx="15240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Heap-Sort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Heap-sort is the variation of PQ-sort where the priority queue is implemented with a heap </a:t>
                </a:r>
                <a:r>
                  <a:rPr lang="en-US" altLang="en-US" dirty="0"/>
                  <a:t>(do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altLang="en-US" dirty="0"/>
                  <a:t> and then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removeMin()</a:t>
                </a:r>
                <a:r>
                  <a:rPr lang="en-US" altLang="en-US" dirty="0" smtClean="0"/>
                  <a:t>)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Illustrate the performance of heap-sort on the following input sequence (draw the heap at each step):</a:t>
                </a:r>
              </a:p>
              <a:p>
                <a:pPr marL="800100" lvl="1" indent="-342900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(22, 15, 36, 44, 10, 3, 9, 13, 29, 25)</a:t>
                </a:r>
              </a:p>
            </p:txBody>
          </p:sp>
        </mc:Choice>
        <mc:Fallback xmlns="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4303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3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Array-based Heap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307431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We can represent a heap with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 smtClean="0"/>
                  <a:t> elements </a:t>
                </a:r>
                <a:r>
                  <a:rPr lang="en-US" altLang="en-US" sz="2000" dirty="0"/>
                  <a:t>by means of a vector of length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dirty="0" smtClean="0"/>
              </a:p>
              <a:p>
                <a:pPr lvl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600" dirty="0"/>
                  <a:t>Links between nodes are not explicitly stored</a:t>
                </a:r>
              </a:p>
              <a:p>
                <a:pPr lvl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600" dirty="0"/>
                  <a:t>The leaves are not represented</a:t>
                </a:r>
              </a:p>
              <a:p>
                <a:pPr lvl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600" dirty="0"/>
                  <a:t>The cell at index 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0</a:t>
                </a:r>
                <a:r>
                  <a:rPr lang="en-US" altLang="en-US" sz="1600" dirty="0"/>
                  <a:t> is not </a:t>
                </a:r>
                <a:r>
                  <a:rPr lang="en-US" altLang="en-US" sz="1600" dirty="0" smtClean="0"/>
                  <a:t>used</a:t>
                </a:r>
                <a:endParaRPr lang="en-US" altLang="en-US" sz="1600" dirty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For the node at </a:t>
                </a:r>
                <a:r>
                  <a:rPr lang="en-US" altLang="en-US" sz="2000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000" dirty="0"/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the left child is at </a:t>
                </a:r>
                <a:r>
                  <a:rPr lang="en-US" altLang="en-US" sz="1800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800" dirty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the right child is at </a:t>
                </a:r>
                <a:r>
                  <a:rPr lang="en-US" altLang="en-US" sz="1800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en-US" sz="18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dirty="0"/>
                  <a:t>corresponds to inserting at </a:t>
                </a:r>
                <a:r>
                  <a:rPr lang="en-US" altLang="en-US" sz="2000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20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altLang="en-US" sz="2000" dirty="0" smtClean="0"/>
                  <a:t>corresponds </a:t>
                </a:r>
                <a:r>
                  <a:rPr lang="en-US" altLang="en-US" sz="2000" dirty="0"/>
                  <a:t>to removing </a:t>
                </a:r>
                <a:r>
                  <a:rPr lang="en-US" altLang="en-US" sz="2000" dirty="0" smtClean="0"/>
                  <a:t>element at 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b="1" i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Yields in-place heap-sort</a:t>
                </a:r>
              </a:p>
            </p:txBody>
          </p:sp>
        </mc:Choice>
        <mc:Fallback xmlns="">
          <p:sp>
            <p:nvSpPr>
              <p:cNvPr id="6861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307431"/>
              </a:xfrm>
              <a:blipFill rotWithShape="0">
                <a:blip r:embed="rId2"/>
                <a:stretch>
                  <a:fillRect l="-1750" t="-2687" b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15" name="Group 4"/>
          <p:cNvGrpSpPr>
            <a:grpSpLocks/>
          </p:cNvGrpSpPr>
          <p:nvPr/>
        </p:nvGrpSpPr>
        <p:grpSpPr bwMode="auto">
          <a:xfrm>
            <a:off x="6477000" y="1882775"/>
            <a:ext cx="3733800" cy="2154238"/>
            <a:chOff x="3024" y="1296"/>
            <a:chExt cx="2381" cy="1373"/>
          </a:xfrm>
        </p:grpSpPr>
        <p:sp>
          <p:nvSpPr>
            <p:cNvPr id="68629" name="Oval 5"/>
            <p:cNvSpPr>
              <a:spLocks noChangeArrowheads="1"/>
            </p:cNvSpPr>
            <p:nvPr/>
          </p:nvSpPr>
          <p:spPr bwMode="auto">
            <a:xfrm>
              <a:off x="4368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8630" name="Oval 6"/>
            <p:cNvSpPr>
              <a:spLocks noChangeArrowheads="1"/>
            </p:cNvSpPr>
            <p:nvPr/>
          </p:nvSpPr>
          <p:spPr bwMode="auto">
            <a:xfrm>
              <a:off x="4977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68631" name="Oval 7"/>
            <p:cNvSpPr>
              <a:spLocks noChangeArrowheads="1"/>
            </p:cNvSpPr>
            <p:nvPr/>
          </p:nvSpPr>
          <p:spPr bwMode="auto">
            <a:xfrm>
              <a:off x="3652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8632" name="Oval 8"/>
            <p:cNvSpPr>
              <a:spLocks noChangeArrowheads="1"/>
            </p:cNvSpPr>
            <p:nvPr/>
          </p:nvSpPr>
          <p:spPr bwMode="auto">
            <a:xfrm>
              <a:off x="409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8633" name="Rectangle 9"/>
            <p:cNvSpPr>
              <a:spLocks noChangeAspect="1" noChangeArrowheads="1"/>
            </p:cNvSpPr>
            <p:nvPr/>
          </p:nvSpPr>
          <p:spPr bwMode="auto">
            <a:xfrm>
              <a:off x="3907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68634" name="Rectangle 10"/>
            <p:cNvSpPr>
              <a:spLocks noChangeAspect="1" noChangeArrowheads="1"/>
            </p:cNvSpPr>
            <p:nvPr/>
          </p:nvSpPr>
          <p:spPr bwMode="auto">
            <a:xfrm>
              <a:off x="4348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68635" name="Rectangle 11"/>
            <p:cNvSpPr>
              <a:spLocks noChangeAspect="1" noChangeArrowheads="1"/>
            </p:cNvSpPr>
            <p:nvPr/>
          </p:nvSpPr>
          <p:spPr bwMode="auto">
            <a:xfrm>
              <a:off x="4790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68636" name="Rectangle 12"/>
            <p:cNvSpPr>
              <a:spLocks noChangeAspect="1" noChangeArrowheads="1"/>
            </p:cNvSpPr>
            <p:nvPr/>
          </p:nvSpPr>
          <p:spPr bwMode="auto">
            <a:xfrm>
              <a:off x="5232" y="2064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68637" name="AutoShape 13"/>
            <p:cNvCxnSpPr>
              <a:cxnSpLocks noChangeShapeType="1"/>
              <a:stCxn id="68629" idx="3"/>
              <a:endCxn id="68631" idx="7"/>
            </p:cNvCxnSpPr>
            <p:nvPr/>
          </p:nvCxnSpPr>
          <p:spPr bwMode="auto">
            <a:xfrm flipH="1">
              <a:off x="3857" y="1507"/>
              <a:ext cx="546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38" name="AutoShape 14"/>
            <p:cNvCxnSpPr>
              <a:cxnSpLocks noChangeShapeType="1"/>
              <a:stCxn id="68630" idx="1"/>
              <a:endCxn id="68629" idx="5"/>
            </p:cNvCxnSpPr>
            <p:nvPr/>
          </p:nvCxnSpPr>
          <p:spPr bwMode="auto">
            <a:xfrm flipH="1" flipV="1">
              <a:off x="4573" y="1507"/>
              <a:ext cx="439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39" name="AutoShape 15"/>
            <p:cNvCxnSpPr>
              <a:cxnSpLocks noChangeShapeType="1"/>
              <a:stCxn id="68636" idx="0"/>
              <a:endCxn id="68630" idx="5"/>
            </p:cNvCxnSpPr>
            <p:nvPr/>
          </p:nvCxnSpPr>
          <p:spPr bwMode="auto">
            <a:xfrm flipH="1" flipV="1">
              <a:off x="5182" y="1891"/>
              <a:ext cx="13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0" name="AutoShape 16"/>
            <p:cNvCxnSpPr>
              <a:cxnSpLocks noChangeShapeType="1"/>
              <a:stCxn id="68635" idx="0"/>
              <a:endCxn id="68630" idx="3"/>
            </p:cNvCxnSpPr>
            <p:nvPr/>
          </p:nvCxnSpPr>
          <p:spPr bwMode="auto">
            <a:xfrm flipV="1">
              <a:off x="4877" y="1891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1" name="AutoShape 17"/>
            <p:cNvCxnSpPr>
              <a:cxnSpLocks noChangeShapeType="1"/>
              <a:stCxn id="68634" idx="0"/>
              <a:endCxn id="68632" idx="5"/>
            </p:cNvCxnSpPr>
            <p:nvPr/>
          </p:nvCxnSpPr>
          <p:spPr bwMode="auto">
            <a:xfrm flipH="1" flipV="1">
              <a:off x="4299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2" name="AutoShape 18"/>
            <p:cNvCxnSpPr>
              <a:cxnSpLocks noChangeShapeType="1"/>
              <a:stCxn id="68633" idx="0"/>
              <a:endCxn id="68632" idx="3"/>
            </p:cNvCxnSpPr>
            <p:nvPr/>
          </p:nvCxnSpPr>
          <p:spPr bwMode="auto">
            <a:xfrm flipV="1">
              <a:off x="3994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3" name="AutoShape 19"/>
            <p:cNvCxnSpPr>
              <a:cxnSpLocks noChangeShapeType="1"/>
              <a:stCxn id="68645" idx="7"/>
              <a:endCxn id="68631" idx="3"/>
            </p:cNvCxnSpPr>
            <p:nvPr/>
          </p:nvCxnSpPr>
          <p:spPr bwMode="auto">
            <a:xfrm flipV="1">
              <a:off x="3416" y="1891"/>
              <a:ext cx="271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4" name="AutoShape 20"/>
            <p:cNvCxnSpPr>
              <a:cxnSpLocks noChangeShapeType="1"/>
              <a:stCxn id="68632" idx="1"/>
              <a:endCxn id="68631" idx="5"/>
            </p:cNvCxnSpPr>
            <p:nvPr/>
          </p:nvCxnSpPr>
          <p:spPr bwMode="auto">
            <a:xfrm flipH="1" flipV="1">
              <a:off x="3857" y="1891"/>
              <a:ext cx="272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45" name="Oval 21"/>
            <p:cNvSpPr>
              <a:spLocks noChangeArrowheads="1"/>
            </p:cNvSpPr>
            <p:nvPr/>
          </p:nvSpPr>
          <p:spPr bwMode="auto">
            <a:xfrm>
              <a:off x="3211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68646" name="Rectangle 22"/>
            <p:cNvSpPr>
              <a:spLocks noChangeAspect="1" noChangeArrowheads="1"/>
            </p:cNvSpPr>
            <p:nvPr/>
          </p:nvSpPr>
          <p:spPr bwMode="auto">
            <a:xfrm>
              <a:off x="3024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68647" name="Rectangle 23"/>
            <p:cNvSpPr>
              <a:spLocks noChangeAspect="1" noChangeArrowheads="1"/>
            </p:cNvSpPr>
            <p:nvPr/>
          </p:nvSpPr>
          <p:spPr bwMode="auto">
            <a:xfrm>
              <a:off x="3465" y="2496"/>
              <a:ext cx="173" cy="17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68648" name="AutoShape 24"/>
            <p:cNvCxnSpPr>
              <a:cxnSpLocks noChangeShapeType="1"/>
              <a:stCxn id="68647" idx="0"/>
              <a:endCxn id="68645" idx="5"/>
            </p:cNvCxnSpPr>
            <p:nvPr/>
          </p:nvCxnSpPr>
          <p:spPr bwMode="auto">
            <a:xfrm flipH="1" flipV="1">
              <a:off x="3416" y="2275"/>
              <a:ext cx="136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9" name="AutoShape 25"/>
            <p:cNvCxnSpPr>
              <a:cxnSpLocks noChangeShapeType="1"/>
              <a:stCxn id="68646" idx="0"/>
              <a:endCxn id="68645" idx="3"/>
            </p:cNvCxnSpPr>
            <p:nvPr/>
          </p:nvCxnSpPr>
          <p:spPr bwMode="auto">
            <a:xfrm flipV="1">
              <a:off x="3111" y="2275"/>
              <a:ext cx="13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616" name="Group 26"/>
          <p:cNvGrpSpPr>
            <a:grpSpLocks/>
          </p:cNvGrpSpPr>
          <p:nvPr/>
        </p:nvGrpSpPr>
        <p:grpSpPr bwMode="auto">
          <a:xfrm>
            <a:off x="7817629" y="4530629"/>
            <a:ext cx="2857500" cy="879879"/>
            <a:chOff x="3203" y="2736"/>
            <a:chExt cx="1920" cy="591"/>
          </a:xfrm>
        </p:grpSpPr>
        <p:sp>
          <p:nvSpPr>
            <p:cNvPr id="68618" name="Rectangle 28"/>
            <p:cNvSpPr>
              <a:spLocks noChangeArrowheads="1"/>
            </p:cNvSpPr>
            <p:nvPr/>
          </p:nvSpPr>
          <p:spPr bwMode="auto">
            <a:xfrm>
              <a:off x="3203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8619" name="Rectangle 29"/>
            <p:cNvSpPr>
              <a:spLocks noChangeArrowheads="1"/>
            </p:cNvSpPr>
            <p:nvPr/>
          </p:nvSpPr>
          <p:spPr bwMode="auto">
            <a:xfrm>
              <a:off x="3587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8620" name="Rectangle 30"/>
            <p:cNvSpPr>
              <a:spLocks noChangeArrowheads="1"/>
            </p:cNvSpPr>
            <p:nvPr/>
          </p:nvSpPr>
          <p:spPr bwMode="auto">
            <a:xfrm>
              <a:off x="3971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8621" name="Rectangle 31"/>
            <p:cNvSpPr>
              <a:spLocks noChangeArrowheads="1"/>
            </p:cNvSpPr>
            <p:nvPr/>
          </p:nvSpPr>
          <p:spPr bwMode="auto">
            <a:xfrm>
              <a:off x="4355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8622" name="Rectangle 32"/>
            <p:cNvSpPr>
              <a:spLocks noChangeArrowheads="1"/>
            </p:cNvSpPr>
            <p:nvPr/>
          </p:nvSpPr>
          <p:spPr bwMode="auto">
            <a:xfrm>
              <a:off x="4739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8623" name="Rectangle 33"/>
            <p:cNvSpPr>
              <a:spLocks noChangeArrowheads="1"/>
            </p:cNvSpPr>
            <p:nvPr/>
          </p:nvSpPr>
          <p:spPr bwMode="auto">
            <a:xfrm>
              <a:off x="3696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624" name="Rectangle 34"/>
            <p:cNvSpPr>
              <a:spLocks noChangeArrowheads="1"/>
            </p:cNvSpPr>
            <p:nvPr/>
          </p:nvSpPr>
          <p:spPr bwMode="auto">
            <a:xfrm>
              <a:off x="4080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625" name="Rectangle 35"/>
            <p:cNvSpPr>
              <a:spLocks noChangeArrowheads="1"/>
            </p:cNvSpPr>
            <p:nvPr/>
          </p:nvSpPr>
          <p:spPr bwMode="auto">
            <a:xfrm>
              <a:off x="4464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626" name="Rectangle 36"/>
            <p:cNvSpPr>
              <a:spLocks noChangeArrowheads="1"/>
            </p:cNvSpPr>
            <p:nvPr/>
          </p:nvSpPr>
          <p:spPr bwMode="auto">
            <a:xfrm>
              <a:off x="4848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8628" name="Rectangle 38"/>
            <p:cNvSpPr>
              <a:spLocks noChangeArrowheads="1"/>
            </p:cNvSpPr>
            <p:nvPr/>
          </p:nvSpPr>
          <p:spPr bwMode="auto">
            <a:xfrm>
              <a:off x="3312" y="3120"/>
              <a:ext cx="18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6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Priority Queue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187953"/>
                  </p:ext>
                </p:extLst>
              </p:nvPr>
            </p:nvGraphicFramePr>
            <p:xfrm>
              <a:off x="2480595" y="2280580"/>
              <a:ext cx="7227634" cy="3457575"/>
            </p:xfrm>
            <a:graphic>
              <a:graphicData uri="http://schemas.openxmlformats.org/drawingml/2006/table">
                <a:tbl>
                  <a:tblPr/>
                  <a:tblGrid>
                    <a:gridCol w="2202244"/>
                    <a:gridCol w="1548130"/>
                    <a:gridCol w="1821180"/>
                    <a:gridCol w="1656080"/>
                  </a:tblGrid>
                  <a:tr h="8826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insert(e)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removeMin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()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PQ-Sort total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Ordered List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(Insertion Sort)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3000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2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Unordered 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(Selection Sort)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3000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2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Binary Heap, 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Vector-based Heap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(Heap Sort)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dirty="0" err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dirty="0" err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dirty="0" err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187953"/>
                  </p:ext>
                </p:extLst>
              </p:nvPr>
            </p:nvGraphicFramePr>
            <p:xfrm>
              <a:off x="2480595" y="2280580"/>
              <a:ext cx="7227634" cy="3457575"/>
            </p:xfrm>
            <a:graphic>
              <a:graphicData uri="http://schemas.openxmlformats.org/drawingml/2006/table">
                <a:tbl>
                  <a:tblPr/>
                  <a:tblGrid>
                    <a:gridCol w="2202244"/>
                    <a:gridCol w="1548130"/>
                    <a:gridCol w="1821180"/>
                    <a:gridCol w="1656080"/>
                  </a:tblGrid>
                  <a:tr h="8826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insert(e)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ourier New" panose="02070309020205020404" pitchFamily="49" charset="0"/>
                            <a:ea typeface="ＭＳ Ｐゴシック" charset="-128"/>
                            <a:cs typeface="Courier New" panose="02070309020205020404" pitchFamily="49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removeMin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()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ourier New" panose="02070309020205020404" pitchFamily="49" charset="0"/>
                            <a:ea typeface="ＭＳ Ｐゴシック" charset="-128"/>
                            <a:cs typeface="Courier New" panose="02070309020205020404" pitchFamily="49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PQ-Sort total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Ordered List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(Insertion Sort)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5669" t="-96774" r="-226378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8696" t="-96774" r="-92308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39338" t="-96774" r="-1471" b="-182581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Unordered 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(Selection Sort)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5669" t="-258475" r="-226378" b="-139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8696" t="-258475" r="-92308" b="-139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39338" t="-258475" r="-1471" b="-139831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Binary Heap, 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Vector-based Heap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(Heap Sort)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5669" t="-282000" r="-22637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8696" t="-282000" r="-9230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39338" t="-282000" r="-1471" b="-1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91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Merging Two Heaps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We are given two </a:t>
                </a:r>
                <a:r>
                  <a:rPr lang="en-US" altLang="en-US" dirty="0" err="1" smtClean="0"/>
                  <a:t>two</a:t>
                </a:r>
                <a:r>
                  <a:rPr lang="en-US" altLang="en-US" dirty="0" smtClean="0"/>
                  <a:t> heaps and a new element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en-US" b="1" i="1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We create a new heap with a root node storing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/>
                  <a:t> and with the two heaps as subtrees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We perform </a:t>
                </a:r>
                <a:r>
                  <a:rPr lang="en-US" altLang="en-US" dirty="0" err="1" smtClean="0"/>
                  <a:t>downheap</a:t>
                </a:r>
                <a:r>
                  <a:rPr lang="en-US" altLang="en-US" dirty="0" smtClean="0"/>
                  <a:t> to restore the heap-order property </a:t>
                </a:r>
              </a:p>
            </p:txBody>
          </p:sp>
        </mc:Choice>
        <mc:Fallback xmlns="">
          <p:sp>
            <p:nvSpPr>
              <p:cNvPr id="7066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065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3" name="Oval 4"/>
          <p:cNvSpPr>
            <a:spLocks noChangeArrowheads="1"/>
          </p:cNvSpPr>
          <p:nvPr/>
        </p:nvSpPr>
        <p:spPr bwMode="auto">
          <a:xfrm>
            <a:off x="8159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cxnSp>
        <p:nvCxnSpPr>
          <p:cNvPr id="70664" name="AutoShape 5"/>
          <p:cNvCxnSpPr>
            <a:cxnSpLocks noChangeShapeType="1"/>
            <a:stCxn id="70663" idx="3"/>
            <a:endCxn id="70666" idx="7"/>
          </p:cNvCxnSpPr>
          <p:nvPr/>
        </p:nvCxnSpPr>
        <p:spPr bwMode="auto">
          <a:xfrm flipH="1">
            <a:off x="7315201" y="3168651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5" name="AutoShape 6"/>
          <p:cNvCxnSpPr>
            <a:cxnSpLocks noChangeShapeType="1"/>
            <a:stCxn id="70679" idx="1"/>
            <a:endCxn id="70663" idx="5"/>
          </p:cNvCxnSpPr>
          <p:nvPr/>
        </p:nvCxnSpPr>
        <p:spPr bwMode="auto">
          <a:xfrm flipH="1" flipV="1">
            <a:off x="8404225" y="3168651"/>
            <a:ext cx="801688" cy="2270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6" name="Oval 7"/>
          <p:cNvSpPr>
            <a:spLocks noChangeArrowheads="1"/>
          </p:cNvSpPr>
          <p:nvPr/>
        </p:nvSpPr>
        <p:spPr bwMode="auto">
          <a:xfrm>
            <a:off x="7072313" y="336232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70667" name="Oval 8"/>
          <p:cNvSpPr>
            <a:spLocks noChangeArrowheads="1"/>
          </p:cNvSpPr>
          <p:nvPr/>
        </p:nvSpPr>
        <p:spPr bwMode="auto">
          <a:xfrm>
            <a:off x="7594600" y="38179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0668" name="Rectangle 9"/>
          <p:cNvSpPr>
            <a:spLocks noChangeAspect="1" noChangeArrowheads="1"/>
          </p:cNvSpPr>
          <p:nvPr/>
        </p:nvSpPr>
        <p:spPr bwMode="auto">
          <a:xfrm>
            <a:off x="7375525" y="43307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69" name="Rectangle 10"/>
          <p:cNvSpPr>
            <a:spLocks noChangeAspect="1" noChangeArrowheads="1"/>
          </p:cNvSpPr>
          <p:nvPr/>
        </p:nvSpPr>
        <p:spPr bwMode="auto">
          <a:xfrm>
            <a:off x="7896226" y="43307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670" name="AutoShape 11"/>
          <p:cNvCxnSpPr>
            <a:cxnSpLocks noChangeShapeType="1"/>
            <a:stCxn id="70669" idx="0"/>
            <a:endCxn id="70667" idx="5"/>
          </p:cNvCxnSpPr>
          <p:nvPr/>
        </p:nvCxnSpPr>
        <p:spPr bwMode="auto">
          <a:xfrm flipH="1" flipV="1">
            <a:off x="7839075" y="4067175"/>
            <a:ext cx="160338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1" name="AutoShape 12"/>
          <p:cNvCxnSpPr>
            <a:cxnSpLocks noChangeShapeType="1"/>
            <a:stCxn id="70668" idx="0"/>
            <a:endCxn id="70667" idx="3"/>
          </p:cNvCxnSpPr>
          <p:nvPr/>
        </p:nvCxnSpPr>
        <p:spPr bwMode="auto">
          <a:xfrm flipV="1">
            <a:off x="7478713" y="4067175"/>
            <a:ext cx="158750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2" name="AutoShape 13"/>
          <p:cNvCxnSpPr>
            <a:cxnSpLocks noChangeShapeType="1"/>
            <a:stCxn id="70674" idx="7"/>
            <a:endCxn id="70666" idx="3"/>
          </p:cNvCxnSpPr>
          <p:nvPr/>
        </p:nvCxnSpPr>
        <p:spPr bwMode="auto">
          <a:xfrm flipV="1">
            <a:off x="6792914" y="3613151"/>
            <a:ext cx="320675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3" name="AutoShape 14"/>
          <p:cNvCxnSpPr>
            <a:cxnSpLocks noChangeShapeType="1"/>
            <a:stCxn id="70667" idx="1"/>
            <a:endCxn id="70666" idx="5"/>
          </p:cNvCxnSpPr>
          <p:nvPr/>
        </p:nvCxnSpPr>
        <p:spPr bwMode="auto">
          <a:xfrm flipH="1" flipV="1">
            <a:off x="7315201" y="3613151"/>
            <a:ext cx="322263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Oval 15"/>
          <p:cNvSpPr>
            <a:spLocks noChangeArrowheads="1"/>
          </p:cNvSpPr>
          <p:nvPr/>
        </p:nvSpPr>
        <p:spPr bwMode="auto">
          <a:xfrm>
            <a:off x="6550026" y="38179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0675" name="Rectangle 16"/>
          <p:cNvSpPr>
            <a:spLocks noChangeAspect="1" noChangeArrowheads="1"/>
          </p:cNvSpPr>
          <p:nvPr/>
        </p:nvSpPr>
        <p:spPr bwMode="auto">
          <a:xfrm>
            <a:off x="6327775" y="43307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76" name="Rectangle 17"/>
          <p:cNvSpPr>
            <a:spLocks noChangeAspect="1" noChangeArrowheads="1"/>
          </p:cNvSpPr>
          <p:nvPr/>
        </p:nvSpPr>
        <p:spPr bwMode="auto">
          <a:xfrm>
            <a:off x="6850064" y="43307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677" name="AutoShape 18"/>
          <p:cNvCxnSpPr>
            <a:cxnSpLocks noChangeShapeType="1"/>
            <a:stCxn id="70676" idx="0"/>
            <a:endCxn id="70674" idx="5"/>
          </p:cNvCxnSpPr>
          <p:nvPr/>
        </p:nvCxnSpPr>
        <p:spPr bwMode="auto">
          <a:xfrm flipH="1" flipV="1">
            <a:off x="6792914" y="4067175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8" name="AutoShape 19"/>
          <p:cNvCxnSpPr>
            <a:cxnSpLocks noChangeShapeType="1"/>
            <a:stCxn id="70675" idx="0"/>
            <a:endCxn id="70674" idx="3"/>
          </p:cNvCxnSpPr>
          <p:nvPr/>
        </p:nvCxnSpPr>
        <p:spPr bwMode="auto">
          <a:xfrm flipV="1">
            <a:off x="6430964" y="4067175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9" name="Oval 20"/>
          <p:cNvSpPr>
            <a:spLocks noChangeArrowheads="1"/>
          </p:cNvSpPr>
          <p:nvPr/>
        </p:nvSpPr>
        <p:spPr bwMode="auto">
          <a:xfrm>
            <a:off x="9164638" y="33639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0680" name="Oval 21"/>
          <p:cNvSpPr>
            <a:spLocks noChangeArrowheads="1"/>
          </p:cNvSpPr>
          <p:nvPr/>
        </p:nvSpPr>
        <p:spPr bwMode="auto">
          <a:xfrm>
            <a:off x="9686925" y="38195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0681" name="Rectangle 22"/>
          <p:cNvSpPr>
            <a:spLocks noChangeAspect="1" noChangeArrowheads="1"/>
          </p:cNvSpPr>
          <p:nvPr/>
        </p:nvSpPr>
        <p:spPr bwMode="auto">
          <a:xfrm>
            <a:off x="9467850" y="4332289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82" name="Rectangle 23"/>
          <p:cNvSpPr>
            <a:spLocks noChangeAspect="1" noChangeArrowheads="1"/>
          </p:cNvSpPr>
          <p:nvPr/>
        </p:nvSpPr>
        <p:spPr bwMode="auto">
          <a:xfrm>
            <a:off x="9988551" y="4332289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683" name="AutoShape 24"/>
          <p:cNvCxnSpPr>
            <a:cxnSpLocks noChangeShapeType="1"/>
            <a:stCxn id="70682" idx="0"/>
            <a:endCxn id="70680" idx="5"/>
          </p:cNvCxnSpPr>
          <p:nvPr/>
        </p:nvCxnSpPr>
        <p:spPr bwMode="auto">
          <a:xfrm flipH="1" flipV="1">
            <a:off x="9931400" y="4068764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4" name="AutoShape 25"/>
          <p:cNvCxnSpPr>
            <a:cxnSpLocks noChangeShapeType="1"/>
            <a:stCxn id="70681" idx="0"/>
            <a:endCxn id="70680" idx="3"/>
          </p:cNvCxnSpPr>
          <p:nvPr/>
        </p:nvCxnSpPr>
        <p:spPr bwMode="auto">
          <a:xfrm flipV="1">
            <a:off x="9571038" y="4068764"/>
            <a:ext cx="158750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5" name="AutoShape 26"/>
          <p:cNvCxnSpPr>
            <a:cxnSpLocks noChangeShapeType="1"/>
            <a:stCxn id="70687" idx="7"/>
            <a:endCxn id="70679" idx="3"/>
          </p:cNvCxnSpPr>
          <p:nvPr/>
        </p:nvCxnSpPr>
        <p:spPr bwMode="auto">
          <a:xfrm flipV="1">
            <a:off x="8885239" y="3614738"/>
            <a:ext cx="320675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6" name="AutoShape 27"/>
          <p:cNvCxnSpPr>
            <a:cxnSpLocks noChangeShapeType="1"/>
            <a:stCxn id="70680" idx="1"/>
            <a:endCxn id="70679" idx="5"/>
          </p:cNvCxnSpPr>
          <p:nvPr/>
        </p:nvCxnSpPr>
        <p:spPr bwMode="auto">
          <a:xfrm flipH="1" flipV="1">
            <a:off x="9407526" y="3614738"/>
            <a:ext cx="322263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7" name="Oval 28"/>
          <p:cNvSpPr>
            <a:spLocks noChangeArrowheads="1"/>
          </p:cNvSpPr>
          <p:nvPr/>
        </p:nvSpPr>
        <p:spPr bwMode="auto">
          <a:xfrm>
            <a:off x="8642351" y="38195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0688" name="Rectangle 29"/>
          <p:cNvSpPr>
            <a:spLocks noChangeAspect="1" noChangeArrowheads="1"/>
          </p:cNvSpPr>
          <p:nvPr/>
        </p:nvSpPr>
        <p:spPr bwMode="auto">
          <a:xfrm>
            <a:off x="8420100" y="4332289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89" name="Rectangle 30"/>
          <p:cNvSpPr>
            <a:spLocks noChangeAspect="1" noChangeArrowheads="1"/>
          </p:cNvSpPr>
          <p:nvPr/>
        </p:nvSpPr>
        <p:spPr bwMode="auto">
          <a:xfrm>
            <a:off x="8942389" y="4332289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690" name="AutoShape 31"/>
          <p:cNvCxnSpPr>
            <a:cxnSpLocks noChangeShapeType="1"/>
            <a:stCxn id="70689" idx="0"/>
            <a:endCxn id="70687" idx="5"/>
          </p:cNvCxnSpPr>
          <p:nvPr/>
        </p:nvCxnSpPr>
        <p:spPr bwMode="auto">
          <a:xfrm flipH="1" flipV="1">
            <a:off x="8885239" y="4068764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91" name="AutoShape 32"/>
          <p:cNvCxnSpPr>
            <a:cxnSpLocks noChangeShapeType="1"/>
            <a:stCxn id="70688" idx="0"/>
            <a:endCxn id="70687" idx="3"/>
          </p:cNvCxnSpPr>
          <p:nvPr/>
        </p:nvCxnSpPr>
        <p:spPr bwMode="auto">
          <a:xfrm flipV="1">
            <a:off x="8523289" y="4068764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0692" name="Group 33"/>
          <p:cNvGrpSpPr>
            <a:grpSpLocks/>
          </p:cNvGrpSpPr>
          <p:nvPr/>
        </p:nvGrpSpPr>
        <p:grpSpPr bwMode="auto">
          <a:xfrm>
            <a:off x="6327775" y="1546225"/>
            <a:ext cx="3867150" cy="1174750"/>
            <a:chOff x="3030" y="974"/>
            <a:chExt cx="2436" cy="740"/>
          </a:xfrm>
        </p:grpSpPr>
        <p:sp>
          <p:nvSpPr>
            <p:cNvPr id="70722" name="Oval 34"/>
            <p:cNvSpPr>
              <a:spLocks noChangeArrowheads="1"/>
            </p:cNvSpPr>
            <p:nvPr/>
          </p:nvSpPr>
          <p:spPr bwMode="auto">
            <a:xfrm>
              <a:off x="3499" y="974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70723" name="Oval 35"/>
            <p:cNvSpPr>
              <a:spLocks noChangeArrowheads="1"/>
            </p:cNvSpPr>
            <p:nvPr/>
          </p:nvSpPr>
          <p:spPr bwMode="auto">
            <a:xfrm>
              <a:off x="3828" y="1261"/>
              <a:ext cx="180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70724" name="Rectangle 36"/>
            <p:cNvSpPr>
              <a:spLocks noChangeAspect="1" noChangeArrowheads="1"/>
            </p:cNvSpPr>
            <p:nvPr/>
          </p:nvSpPr>
          <p:spPr bwMode="auto">
            <a:xfrm>
              <a:off x="3690" y="1584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70725" name="Rectangle 37"/>
            <p:cNvSpPr>
              <a:spLocks noChangeAspect="1" noChangeArrowheads="1"/>
            </p:cNvSpPr>
            <p:nvPr/>
          </p:nvSpPr>
          <p:spPr bwMode="auto">
            <a:xfrm>
              <a:off x="4018" y="1584"/>
              <a:ext cx="130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70726" name="AutoShape 38"/>
            <p:cNvCxnSpPr>
              <a:cxnSpLocks noChangeShapeType="1"/>
              <a:stCxn id="70725" idx="0"/>
              <a:endCxn id="70723" idx="5"/>
            </p:cNvCxnSpPr>
            <p:nvPr/>
          </p:nvCxnSpPr>
          <p:spPr bwMode="auto">
            <a:xfrm flipH="1" flipV="1">
              <a:off x="3982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7" name="AutoShape 39"/>
            <p:cNvCxnSpPr>
              <a:cxnSpLocks noChangeShapeType="1"/>
              <a:stCxn id="70724" idx="0"/>
              <a:endCxn id="70723" idx="3"/>
            </p:cNvCxnSpPr>
            <p:nvPr/>
          </p:nvCxnSpPr>
          <p:spPr bwMode="auto">
            <a:xfrm flipV="1">
              <a:off x="3755" y="1418"/>
              <a:ext cx="10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8" name="AutoShape 40"/>
            <p:cNvCxnSpPr>
              <a:cxnSpLocks noChangeShapeType="1"/>
              <a:stCxn id="70730" idx="7"/>
              <a:endCxn id="70722" idx="3"/>
            </p:cNvCxnSpPr>
            <p:nvPr/>
          </p:nvCxnSpPr>
          <p:spPr bwMode="auto">
            <a:xfrm flipV="1">
              <a:off x="3323" y="1132"/>
              <a:ext cx="202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9" name="AutoShape 41"/>
            <p:cNvCxnSpPr>
              <a:cxnSpLocks noChangeShapeType="1"/>
              <a:stCxn id="70723" idx="1"/>
              <a:endCxn id="70722" idx="5"/>
            </p:cNvCxnSpPr>
            <p:nvPr/>
          </p:nvCxnSpPr>
          <p:spPr bwMode="auto">
            <a:xfrm flipH="1" flipV="1">
              <a:off x="3652" y="1132"/>
              <a:ext cx="203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0" name="Oval 42"/>
            <p:cNvSpPr>
              <a:spLocks noChangeArrowheads="1"/>
            </p:cNvSpPr>
            <p:nvPr/>
          </p:nvSpPr>
          <p:spPr bwMode="auto">
            <a:xfrm>
              <a:off x="3170" y="1261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70731" name="Rectangle 43"/>
            <p:cNvSpPr>
              <a:spLocks noChangeAspect="1" noChangeArrowheads="1"/>
            </p:cNvSpPr>
            <p:nvPr/>
          </p:nvSpPr>
          <p:spPr bwMode="auto">
            <a:xfrm>
              <a:off x="3030" y="1584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70732" name="Rectangle 44"/>
            <p:cNvSpPr>
              <a:spLocks noChangeAspect="1" noChangeArrowheads="1"/>
            </p:cNvSpPr>
            <p:nvPr/>
          </p:nvSpPr>
          <p:spPr bwMode="auto">
            <a:xfrm>
              <a:off x="3359" y="1584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70733" name="AutoShape 45"/>
            <p:cNvCxnSpPr>
              <a:cxnSpLocks noChangeShapeType="1"/>
              <a:stCxn id="70732" idx="0"/>
              <a:endCxn id="70730" idx="5"/>
            </p:cNvCxnSpPr>
            <p:nvPr/>
          </p:nvCxnSpPr>
          <p:spPr bwMode="auto">
            <a:xfrm flipH="1" flipV="1">
              <a:off x="3323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4" name="AutoShape 46"/>
            <p:cNvCxnSpPr>
              <a:cxnSpLocks noChangeShapeType="1"/>
              <a:stCxn id="70731" idx="0"/>
              <a:endCxn id="70730" idx="3"/>
            </p:cNvCxnSpPr>
            <p:nvPr/>
          </p:nvCxnSpPr>
          <p:spPr bwMode="auto">
            <a:xfrm flipV="1">
              <a:off x="3095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5" name="Oval 47"/>
            <p:cNvSpPr>
              <a:spLocks noChangeArrowheads="1"/>
            </p:cNvSpPr>
            <p:nvPr/>
          </p:nvSpPr>
          <p:spPr bwMode="auto">
            <a:xfrm>
              <a:off x="4817" y="975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70736" name="Oval 48"/>
            <p:cNvSpPr>
              <a:spLocks noChangeArrowheads="1"/>
            </p:cNvSpPr>
            <p:nvPr/>
          </p:nvSpPr>
          <p:spPr bwMode="auto">
            <a:xfrm>
              <a:off x="5146" y="1262"/>
              <a:ext cx="180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70737" name="Rectangle 49"/>
            <p:cNvSpPr>
              <a:spLocks noChangeAspect="1" noChangeArrowheads="1"/>
            </p:cNvSpPr>
            <p:nvPr/>
          </p:nvSpPr>
          <p:spPr bwMode="auto">
            <a:xfrm>
              <a:off x="5008" y="1585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70738" name="Rectangle 50"/>
            <p:cNvSpPr>
              <a:spLocks noChangeAspect="1" noChangeArrowheads="1"/>
            </p:cNvSpPr>
            <p:nvPr/>
          </p:nvSpPr>
          <p:spPr bwMode="auto">
            <a:xfrm>
              <a:off x="5336" y="1585"/>
              <a:ext cx="130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70739" name="AutoShape 51"/>
            <p:cNvCxnSpPr>
              <a:cxnSpLocks noChangeShapeType="1"/>
              <a:stCxn id="70738" idx="0"/>
              <a:endCxn id="70736" idx="5"/>
            </p:cNvCxnSpPr>
            <p:nvPr/>
          </p:nvCxnSpPr>
          <p:spPr bwMode="auto">
            <a:xfrm flipH="1" flipV="1">
              <a:off x="5300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40" name="AutoShape 52"/>
            <p:cNvCxnSpPr>
              <a:cxnSpLocks noChangeShapeType="1"/>
              <a:stCxn id="70737" idx="0"/>
              <a:endCxn id="70736" idx="3"/>
            </p:cNvCxnSpPr>
            <p:nvPr/>
          </p:nvCxnSpPr>
          <p:spPr bwMode="auto">
            <a:xfrm flipV="1">
              <a:off x="5073" y="1419"/>
              <a:ext cx="10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41" name="AutoShape 53"/>
            <p:cNvCxnSpPr>
              <a:cxnSpLocks noChangeShapeType="1"/>
              <a:stCxn id="70743" idx="7"/>
              <a:endCxn id="70735" idx="3"/>
            </p:cNvCxnSpPr>
            <p:nvPr/>
          </p:nvCxnSpPr>
          <p:spPr bwMode="auto">
            <a:xfrm flipV="1">
              <a:off x="4641" y="1133"/>
              <a:ext cx="202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42" name="AutoShape 54"/>
            <p:cNvCxnSpPr>
              <a:cxnSpLocks noChangeShapeType="1"/>
              <a:stCxn id="70736" idx="1"/>
              <a:endCxn id="70735" idx="5"/>
            </p:cNvCxnSpPr>
            <p:nvPr/>
          </p:nvCxnSpPr>
          <p:spPr bwMode="auto">
            <a:xfrm flipH="1" flipV="1">
              <a:off x="4970" y="1133"/>
              <a:ext cx="203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43" name="Oval 55"/>
            <p:cNvSpPr>
              <a:spLocks noChangeArrowheads="1"/>
            </p:cNvSpPr>
            <p:nvPr/>
          </p:nvSpPr>
          <p:spPr bwMode="auto">
            <a:xfrm>
              <a:off x="4488" y="1262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70744" name="Rectangle 56"/>
            <p:cNvSpPr>
              <a:spLocks noChangeAspect="1" noChangeArrowheads="1"/>
            </p:cNvSpPr>
            <p:nvPr/>
          </p:nvSpPr>
          <p:spPr bwMode="auto">
            <a:xfrm>
              <a:off x="4348" y="1585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sp>
          <p:nvSpPr>
            <p:cNvPr id="70745" name="Rectangle 57"/>
            <p:cNvSpPr>
              <a:spLocks noChangeAspect="1" noChangeArrowheads="1"/>
            </p:cNvSpPr>
            <p:nvPr/>
          </p:nvSpPr>
          <p:spPr bwMode="auto">
            <a:xfrm>
              <a:off x="4677" y="1585"/>
              <a:ext cx="129" cy="12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D21FF"/>
                </a:solidFill>
              </a:endParaRPr>
            </a:p>
          </p:txBody>
        </p:sp>
        <p:cxnSp>
          <p:nvCxnSpPr>
            <p:cNvPr id="70746" name="AutoShape 58"/>
            <p:cNvCxnSpPr>
              <a:cxnSpLocks noChangeShapeType="1"/>
              <a:stCxn id="70745" idx="0"/>
              <a:endCxn id="70743" idx="5"/>
            </p:cNvCxnSpPr>
            <p:nvPr/>
          </p:nvCxnSpPr>
          <p:spPr bwMode="auto">
            <a:xfrm flipH="1" flipV="1">
              <a:off x="4641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47" name="AutoShape 59"/>
            <p:cNvCxnSpPr>
              <a:cxnSpLocks noChangeShapeType="1"/>
              <a:stCxn id="70744" idx="0"/>
              <a:endCxn id="70743" idx="3"/>
            </p:cNvCxnSpPr>
            <p:nvPr/>
          </p:nvCxnSpPr>
          <p:spPr bwMode="auto">
            <a:xfrm flipV="1">
              <a:off x="4413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93" name="Oval 60"/>
          <p:cNvSpPr>
            <a:spLocks noChangeArrowheads="1"/>
          </p:cNvSpPr>
          <p:nvPr/>
        </p:nvSpPr>
        <p:spPr bwMode="auto">
          <a:xfrm>
            <a:off x="8159750" y="4724401"/>
            <a:ext cx="285750" cy="2841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cxnSp>
        <p:nvCxnSpPr>
          <p:cNvPr id="70694" name="AutoShape 61"/>
          <p:cNvCxnSpPr>
            <a:cxnSpLocks noChangeShapeType="1"/>
            <a:stCxn id="70693" idx="3"/>
            <a:endCxn id="70696" idx="7"/>
          </p:cNvCxnSpPr>
          <p:nvPr/>
        </p:nvCxnSpPr>
        <p:spPr bwMode="auto">
          <a:xfrm flipH="1">
            <a:off x="7315201" y="4986339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95" name="AutoShape 62"/>
          <p:cNvCxnSpPr>
            <a:cxnSpLocks noChangeShapeType="1"/>
            <a:stCxn id="70709" idx="1"/>
            <a:endCxn id="70693" idx="5"/>
          </p:cNvCxnSpPr>
          <p:nvPr/>
        </p:nvCxnSpPr>
        <p:spPr bwMode="auto">
          <a:xfrm flipH="1" flipV="1">
            <a:off x="8404225" y="4986339"/>
            <a:ext cx="801688" cy="217487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96" name="Oval 63"/>
          <p:cNvSpPr>
            <a:spLocks noChangeArrowheads="1"/>
          </p:cNvSpPr>
          <p:nvPr/>
        </p:nvSpPr>
        <p:spPr bwMode="auto">
          <a:xfrm>
            <a:off x="7072313" y="51800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70697" name="Oval 64"/>
          <p:cNvSpPr>
            <a:spLocks noChangeArrowheads="1"/>
          </p:cNvSpPr>
          <p:nvPr/>
        </p:nvSpPr>
        <p:spPr bwMode="auto">
          <a:xfrm>
            <a:off x="7594600" y="56356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0698" name="Rectangle 65"/>
          <p:cNvSpPr>
            <a:spLocks noChangeAspect="1" noChangeArrowheads="1"/>
          </p:cNvSpPr>
          <p:nvPr/>
        </p:nvSpPr>
        <p:spPr bwMode="auto">
          <a:xfrm>
            <a:off x="7375525" y="6148389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99" name="Rectangle 66"/>
          <p:cNvSpPr>
            <a:spLocks noChangeAspect="1" noChangeArrowheads="1"/>
          </p:cNvSpPr>
          <p:nvPr/>
        </p:nvSpPr>
        <p:spPr bwMode="auto">
          <a:xfrm>
            <a:off x="7896226" y="6148389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700" name="AutoShape 67"/>
          <p:cNvCxnSpPr>
            <a:cxnSpLocks noChangeShapeType="1"/>
            <a:stCxn id="70699" idx="0"/>
            <a:endCxn id="70697" idx="5"/>
          </p:cNvCxnSpPr>
          <p:nvPr/>
        </p:nvCxnSpPr>
        <p:spPr bwMode="auto">
          <a:xfrm flipH="1" flipV="1">
            <a:off x="7839075" y="5889625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1" name="AutoShape 68"/>
          <p:cNvCxnSpPr>
            <a:cxnSpLocks noChangeShapeType="1"/>
            <a:stCxn id="70698" idx="0"/>
            <a:endCxn id="70697" idx="3"/>
          </p:cNvCxnSpPr>
          <p:nvPr/>
        </p:nvCxnSpPr>
        <p:spPr bwMode="auto">
          <a:xfrm flipV="1">
            <a:off x="7478713" y="5889625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2" name="AutoShape 69"/>
          <p:cNvCxnSpPr>
            <a:cxnSpLocks noChangeShapeType="1"/>
            <a:stCxn id="70704" idx="7"/>
            <a:endCxn id="70696" idx="3"/>
          </p:cNvCxnSpPr>
          <p:nvPr/>
        </p:nvCxnSpPr>
        <p:spPr bwMode="auto">
          <a:xfrm flipV="1">
            <a:off x="6792914" y="54340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3" name="AutoShape 70"/>
          <p:cNvCxnSpPr>
            <a:cxnSpLocks noChangeShapeType="1"/>
            <a:stCxn id="70697" idx="1"/>
            <a:endCxn id="70696" idx="5"/>
          </p:cNvCxnSpPr>
          <p:nvPr/>
        </p:nvCxnSpPr>
        <p:spPr bwMode="auto">
          <a:xfrm flipH="1" flipV="1">
            <a:off x="7315201" y="54340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04" name="Oval 71"/>
          <p:cNvSpPr>
            <a:spLocks noChangeArrowheads="1"/>
          </p:cNvSpPr>
          <p:nvPr/>
        </p:nvSpPr>
        <p:spPr bwMode="auto">
          <a:xfrm>
            <a:off x="6550026" y="56356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0705" name="Rectangle 72"/>
          <p:cNvSpPr>
            <a:spLocks noChangeAspect="1" noChangeArrowheads="1"/>
          </p:cNvSpPr>
          <p:nvPr/>
        </p:nvSpPr>
        <p:spPr bwMode="auto">
          <a:xfrm>
            <a:off x="6327775" y="6148389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706" name="Rectangle 73"/>
          <p:cNvSpPr>
            <a:spLocks noChangeAspect="1" noChangeArrowheads="1"/>
          </p:cNvSpPr>
          <p:nvPr/>
        </p:nvSpPr>
        <p:spPr bwMode="auto">
          <a:xfrm>
            <a:off x="6850064" y="6148389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707" name="AutoShape 74"/>
          <p:cNvCxnSpPr>
            <a:cxnSpLocks noChangeShapeType="1"/>
            <a:stCxn id="70706" idx="0"/>
            <a:endCxn id="70704" idx="5"/>
          </p:cNvCxnSpPr>
          <p:nvPr/>
        </p:nvCxnSpPr>
        <p:spPr bwMode="auto">
          <a:xfrm flipH="1" flipV="1">
            <a:off x="6792914" y="58896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8" name="AutoShape 75"/>
          <p:cNvCxnSpPr>
            <a:cxnSpLocks noChangeShapeType="1"/>
            <a:stCxn id="70705" idx="0"/>
            <a:endCxn id="70704" idx="3"/>
          </p:cNvCxnSpPr>
          <p:nvPr/>
        </p:nvCxnSpPr>
        <p:spPr bwMode="auto">
          <a:xfrm flipV="1">
            <a:off x="6430964" y="58896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09" name="Oval 76"/>
          <p:cNvSpPr>
            <a:spLocks noChangeArrowheads="1"/>
          </p:cNvSpPr>
          <p:nvPr/>
        </p:nvSpPr>
        <p:spPr bwMode="auto">
          <a:xfrm>
            <a:off x="9164638" y="5181600"/>
            <a:ext cx="284162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0710" name="Oval 77"/>
          <p:cNvSpPr>
            <a:spLocks noChangeArrowheads="1"/>
          </p:cNvSpPr>
          <p:nvPr/>
        </p:nvSpPr>
        <p:spPr bwMode="auto">
          <a:xfrm>
            <a:off x="9686925" y="56372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0711" name="Rectangle 78"/>
          <p:cNvSpPr>
            <a:spLocks noChangeAspect="1" noChangeArrowheads="1"/>
          </p:cNvSpPr>
          <p:nvPr/>
        </p:nvSpPr>
        <p:spPr bwMode="auto">
          <a:xfrm>
            <a:off x="9467850" y="614997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712" name="Rectangle 79"/>
          <p:cNvSpPr>
            <a:spLocks noChangeAspect="1" noChangeArrowheads="1"/>
          </p:cNvSpPr>
          <p:nvPr/>
        </p:nvSpPr>
        <p:spPr bwMode="auto">
          <a:xfrm>
            <a:off x="9988551" y="614997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713" name="AutoShape 80"/>
          <p:cNvCxnSpPr>
            <a:cxnSpLocks noChangeShapeType="1"/>
            <a:stCxn id="70712" idx="0"/>
            <a:endCxn id="70710" idx="5"/>
          </p:cNvCxnSpPr>
          <p:nvPr/>
        </p:nvCxnSpPr>
        <p:spPr bwMode="auto">
          <a:xfrm flipH="1" flipV="1">
            <a:off x="9931400" y="589121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14" name="AutoShape 81"/>
          <p:cNvCxnSpPr>
            <a:cxnSpLocks noChangeShapeType="1"/>
            <a:stCxn id="70711" idx="0"/>
            <a:endCxn id="70710" idx="3"/>
          </p:cNvCxnSpPr>
          <p:nvPr/>
        </p:nvCxnSpPr>
        <p:spPr bwMode="auto">
          <a:xfrm flipV="1">
            <a:off x="9571038" y="5891214"/>
            <a:ext cx="15716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15" name="AutoShape 82"/>
          <p:cNvCxnSpPr>
            <a:cxnSpLocks noChangeShapeType="1"/>
            <a:stCxn id="70717" idx="7"/>
            <a:endCxn id="70709" idx="3"/>
          </p:cNvCxnSpPr>
          <p:nvPr/>
        </p:nvCxnSpPr>
        <p:spPr bwMode="auto">
          <a:xfrm flipV="1">
            <a:off x="8885239" y="5445126"/>
            <a:ext cx="320675" cy="214313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16" name="AutoShape 83"/>
          <p:cNvCxnSpPr>
            <a:cxnSpLocks noChangeShapeType="1"/>
            <a:stCxn id="70710" idx="1"/>
            <a:endCxn id="70709" idx="5"/>
          </p:cNvCxnSpPr>
          <p:nvPr/>
        </p:nvCxnSpPr>
        <p:spPr bwMode="auto">
          <a:xfrm flipH="1" flipV="1">
            <a:off x="9407526" y="5445125"/>
            <a:ext cx="320675" cy="223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17" name="Oval 84"/>
          <p:cNvSpPr>
            <a:spLocks noChangeArrowheads="1"/>
          </p:cNvSpPr>
          <p:nvPr/>
        </p:nvSpPr>
        <p:spPr bwMode="auto">
          <a:xfrm>
            <a:off x="8642351" y="5637213"/>
            <a:ext cx="284163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0718" name="Rectangle 85"/>
          <p:cNvSpPr>
            <a:spLocks noChangeAspect="1" noChangeArrowheads="1"/>
          </p:cNvSpPr>
          <p:nvPr/>
        </p:nvSpPr>
        <p:spPr bwMode="auto">
          <a:xfrm>
            <a:off x="8420100" y="614997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719" name="Rectangle 86"/>
          <p:cNvSpPr>
            <a:spLocks noChangeAspect="1" noChangeArrowheads="1"/>
          </p:cNvSpPr>
          <p:nvPr/>
        </p:nvSpPr>
        <p:spPr bwMode="auto">
          <a:xfrm>
            <a:off x="8942389" y="614997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0720" name="AutoShape 87"/>
          <p:cNvCxnSpPr>
            <a:cxnSpLocks noChangeShapeType="1"/>
            <a:stCxn id="70719" idx="0"/>
            <a:endCxn id="70717" idx="5"/>
          </p:cNvCxnSpPr>
          <p:nvPr/>
        </p:nvCxnSpPr>
        <p:spPr bwMode="auto">
          <a:xfrm flipH="1" flipV="1">
            <a:off x="8885239" y="5900738"/>
            <a:ext cx="160337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21" name="AutoShape 88"/>
          <p:cNvCxnSpPr>
            <a:cxnSpLocks noChangeShapeType="1"/>
            <a:stCxn id="70718" idx="0"/>
            <a:endCxn id="70717" idx="3"/>
          </p:cNvCxnSpPr>
          <p:nvPr/>
        </p:nvCxnSpPr>
        <p:spPr bwMode="auto">
          <a:xfrm flipV="1">
            <a:off x="8523289" y="5900738"/>
            <a:ext cx="160337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267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Bottom-up Heap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6" name="Rectangle 2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130802" cy="3541714"/>
              </a:xfrm>
            </p:spPr>
            <p:txBody>
              <a:bodyPr/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We can construct a heap storing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given elements in using a bottom-up construction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dirty="0" smtClean="0"/>
                  <a:t> phases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In phase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smtClean="0"/>
                  <a:t>, pairs of heaps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 smtClean="0"/>
                  <a:t> elements are merged into heaps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 smtClean="0"/>
                  <a:t> elements</a:t>
                </a:r>
              </a:p>
            </p:txBody>
          </p:sp>
        </mc:Choice>
        <mc:Fallback xmlns="">
          <p:sp>
            <p:nvSpPr>
              <p:cNvPr id="71686" name="Rectangle 2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130802" cy="3541714"/>
              </a:xfrm>
              <a:blipFill rotWithShape="0">
                <a:blip r:embed="rId3"/>
                <a:stretch>
                  <a:fillRect l="-2375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688" name="Group 5"/>
          <p:cNvGrpSpPr>
            <a:grpSpLocks/>
          </p:cNvGrpSpPr>
          <p:nvPr/>
        </p:nvGrpSpPr>
        <p:grpSpPr bwMode="auto">
          <a:xfrm>
            <a:off x="6881813" y="2209800"/>
            <a:ext cx="2514600" cy="838200"/>
            <a:chOff x="3360" y="1392"/>
            <a:chExt cx="1584" cy="528"/>
          </a:xfrm>
        </p:grpSpPr>
        <p:sp>
          <p:nvSpPr>
            <p:cNvPr id="71697" name="AutoShape 6"/>
            <p:cNvSpPr>
              <a:spLocks noChangeArrowheads="1"/>
            </p:cNvSpPr>
            <p:nvPr/>
          </p:nvSpPr>
          <p:spPr bwMode="auto">
            <a:xfrm>
              <a:off x="336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b="1" i="1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i </a:t>
              </a:r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1698" name="AutoShape 7"/>
            <p:cNvSpPr>
              <a:spLocks noChangeArrowheads="1"/>
            </p:cNvSpPr>
            <p:nvPr/>
          </p:nvSpPr>
          <p:spPr bwMode="auto">
            <a:xfrm>
              <a:off x="432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b="1" i="1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i </a:t>
              </a:r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1689" name="AutoShape 8"/>
          <p:cNvSpPr>
            <a:spLocks noChangeArrowheads="1"/>
          </p:cNvSpPr>
          <p:nvPr/>
        </p:nvSpPr>
        <p:spPr bwMode="auto">
          <a:xfrm>
            <a:off x="7948613" y="3429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1690" name="Freeform 9"/>
          <p:cNvSpPr>
            <a:spLocks/>
          </p:cNvSpPr>
          <p:nvPr/>
        </p:nvSpPr>
        <p:spPr bwMode="auto">
          <a:xfrm>
            <a:off x="6297614" y="4191000"/>
            <a:ext cx="3684587" cy="1771650"/>
          </a:xfrm>
          <a:custGeom>
            <a:avLst/>
            <a:gdLst>
              <a:gd name="T0" fmla="*/ 2147483647 w 2321"/>
              <a:gd name="T1" fmla="*/ 2147483647 h 1116"/>
              <a:gd name="T2" fmla="*/ 2147483647 w 2321"/>
              <a:gd name="T3" fmla="*/ 2147483647 h 1116"/>
              <a:gd name="T4" fmla="*/ 2147483647 w 2321"/>
              <a:gd name="T5" fmla="*/ 2147483647 h 1116"/>
              <a:gd name="T6" fmla="*/ 2147483647 w 2321"/>
              <a:gd name="T7" fmla="*/ 2147483647 h 1116"/>
              <a:gd name="T8" fmla="*/ 2147483647 w 2321"/>
              <a:gd name="T9" fmla="*/ 2147483647 h 1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1"/>
              <a:gd name="T16" fmla="*/ 0 h 1116"/>
              <a:gd name="T17" fmla="*/ 2321 w 2321"/>
              <a:gd name="T18" fmla="*/ 1116 h 11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1" h="1116">
                <a:moveTo>
                  <a:pt x="857" y="147"/>
                </a:moveTo>
                <a:cubicBezTo>
                  <a:pt x="722" y="227"/>
                  <a:pt x="0" y="843"/>
                  <a:pt x="210" y="981"/>
                </a:cubicBezTo>
                <a:cubicBezTo>
                  <a:pt x="414" y="1113"/>
                  <a:pt x="1916" y="1116"/>
                  <a:pt x="2119" y="975"/>
                </a:cubicBezTo>
                <a:cubicBezTo>
                  <a:pt x="2321" y="835"/>
                  <a:pt x="1634" y="276"/>
                  <a:pt x="1424" y="138"/>
                </a:cubicBezTo>
                <a:cubicBezTo>
                  <a:pt x="1214" y="0"/>
                  <a:pt x="992" y="67"/>
                  <a:pt x="857" y="147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1691" name="AutoShape 10"/>
          <p:cNvSpPr>
            <a:spLocks noChangeArrowheads="1"/>
          </p:cNvSpPr>
          <p:nvPr/>
        </p:nvSpPr>
        <p:spPr bwMode="auto">
          <a:xfrm>
            <a:off x="6858000" y="4868864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692" name="AutoShape 11"/>
          <p:cNvSpPr>
            <a:spLocks noChangeArrowheads="1"/>
          </p:cNvSpPr>
          <p:nvPr/>
        </p:nvSpPr>
        <p:spPr bwMode="auto">
          <a:xfrm>
            <a:off x="8382000" y="4868864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693" name="Oval 12"/>
          <p:cNvSpPr>
            <a:spLocks noChangeArrowheads="1"/>
          </p:cNvSpPr>
          <p:nvPr/>
        </p:nvSpPr>
        <p:spPr bwMode="auto">
          <a:xfrm>
            <a:off x="7962900" y="44116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cxnSp>
        <p:nvCxnSpPr>
          <p:cNvPr id="71694" name="AutoShape 13"/>
          <p:cNvCxnSpPr>
            <a:cxnSpLocks noChangeShapeType="1"/>
            <a:stCxn id="71693" idx="3"/>
            <a:endCxn id="71691" idx="0"/>
          </p:cNvCxnSpPr>
          <p:nvPr/>
        </p:nvCxnSpPr>
        <p:spPr bwMode="auto">
          <a:xfrm flipH="1">
            <a:off x="7353300" y="4681539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5" name="AutoShape 14"/>
          <p:cNvCxnSpPr>
            <a:cxnSpLocks noChangeShapeType="1"/>
            <a:stCxn id="71693" idx="5"/>
            <a:endCxn id="71692" idx="0"/>
          </p:cNvCxnSpPr>
          <p:nvPr/>
        </p:nvCxnSpPr>
        <p:spPr bwMode="auto">
          <a:xfrm>
            <a:off x="8223250" y="4681539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7685089" y="4872038"/>
            <a:ext cx="8098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 i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+</a:t>
            </a:r>
            <a:r>
              <a:rPr lang="en-US" altLang="en-US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8382001" y="152401"/>
          <a:ext cx="17446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lip" r:id="rId4" imgW="1744560" imgH="1584360" progId="MS_ClipArt_Gallery.2">
                  <p:embed/>
                </p:oleObj>
              </mc:Choice>
              <mc:Fallback>
                <p:oleObj name="Clip" r:id="rId4" imgW="1744560" imgH="1584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152401"/>
                        <a:ext cx="174466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72710" name="Oval 3"/>
          <p:cNvSpPr>
            <a:spLocks noChangeArrowheads="1"/>
          </p:cNvSpPr>
          <p:nvPr/>
        </p:nvSpPr>
        <p:spPr bwMode="auto">
          <a:xfrm>
            <a:off x="3976689" y="2106615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711" name="AutoShape 4"/>
          <p:cNvCxnSpPr>
            <a:cxnSpLocks noChangeShapeType="1"/>
            <a:stCxn id="72710" idx="3"/>
            <a:endCxn id="72713" idx="7"/>
          </p:cNvCxnSpPr>
          <p:nvPr/>
        </p:nvCxnSpPr>
        <p:spPr bwMode="auto">
          <a:xfrm flipH="1">
            <a:off x="3160714" y="2349502"/>
            <a:ext cx="857250" cy="2540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2" name="AutoShape 5"/>
          <p:cNvCxnSpPr>
            <a:cxnSpLocks noChangeShapeType="1"/>
            <a:stCxn id="72726" idx="1"/>
            <a:endCxn id="72710" idx="5"/>
          </p:cNvCxnSpPr>
          <p:nvPr/>
        </p:nvCxnSpPr>
        <p:spPr bwMode="auto">
          <a:xfrm flipH="1" flipV="1">
            <a:off x="4221164" y="2349502"/>
            <a:ext cx="857250" cy="2555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3" name="Oval 6"/>
          <p:cNvSpPr>
            <a:spLocks noChangeArrowheads="1"/>
          </p:cNvSpPr>
          <p:nvPr/>
        </p:nvSpPr>
        <p:spPr bwMode="auto">
          <a:xfrm>
            <a:off x="2917827" y="2562227"/>
            <a:ext cx="284162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2714" name="Oval 7"/>
          <p:cNvSpPr>
            <a:spLocks noChangeArrowheads="1"/>
          </p:cNvSpPr>
          <p:nvPr/>
        </p:nvSpPr>
        <p:spPr bwMode="auto">
          <a:xfrm>
            <a:off x="3440114" y="301784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2715" name="Rectangle 8"/>
          <p:cNvSpPr>
            <a:spLocks noChangeAspect="1" noChangeArrowheads="1"/>
          </p:cNvSpPr>
          <p:nvPr/>
        </p:nvSpPr>
        <p:spPr bwMode="auto">
          <a:xfrm>
            <a:off x="3221039" y="3530602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16" name="Rectangle 9"/>
          <p:cNvSpPr>
            <a:spLocks noChangeAspect="1" noChangeArrowheads="1"/>
          </p:cNvSpPr>
          <p:nvPr/>
        </p:nvSpPr>
        <p:spPr bwMode="auto">
          <a:xfrm>
            <a:off x="3741740" y="3530602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17" name="AutoShape 10"/>
          <p:cNvCxnSpPr>
            <a:cxnSpLocks noChangeShapeType="1"/>
            <a:stCxn id="72716" idx="0"/>
            <a:endCxn id="72714" idx="5"/>
          </p:cNvCxnSpPr>
          <p:nvPr/>
        </p:nvCxnSpPr>
        <p:spPr bwMode="auto">
          <a:xfrm flipH="1" flipV="1">
            <a:off x="3684589" y="3267077"/>
            <a:ext cx="160338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AutoShape 11"/>
          <p:cNvCxnSpPr>
            <a:cxnSpLocks noChangeShapeType="1"/>
            <a:stCxn id="72715" idx="0"/>
            <a:endCxn id="72714" idx="3"/>
          </p:cNvCxnSpPr>
          <p:nvPr/>
        </p:nvCxnSpPr>
        <p:spPr bwMode="auto">
          <a:xfrm flipV="1">
            <a:off x="3324227" y="3267077"/>
            <a:ext cx="158750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9" name="AutoShape 12"/>
          <p:cNvCxnSpPr>
            <a:cxnSpLocks noChangeShapeType="1"/>
            <a:stCxn id="72721" idx="7"/>
            <a:endCxn id="72713" idx="3"/>
          </p:cNvCxnSpPr>
          <p:nvPr/>
        </p:nvCxnSpPr>
        <p:spPr bwMode="auto">
          <a:xfrm flipV="1">
            <a:off x="2638428" y="2806702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0" name="AutoShape 13"/>
          <p:cNvCxnSpPr>
            <a:cxnSpLocks noChangeShapeType="1"/>
            <a:stCxn id="72714" idx="1"/>
            <a:endCxn id="72713" idx="5"/>
          </p:cNvCxnSpPr>
          <p:nvPr/>
        </p:nvCxnSpPr>
        <p:spPr bwMode="auto">
          <a:xfrm flipH="1" flipV="1">
            <a:off x="3160715" y="2806702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1" name="Oval 14"/>
          <p:cNvSpPr>
            <a:spLocks noChangeArrowheads="1"/>
          </p:cNvSpPr>
          <p:nvPr/>
        </p:nvSpPr>
        <p:spPr bwMode="auto">
          <a:xfrm>
            <a:off x="2395540" y="301784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2722" name="Rectangle 15"/>
          <p:cNvSpPr>
            <a:spLocks noChangeAspect="1" noChangeArrowheads="1"/>
          </p:cNvSpPr>
          <p:nvPr/>
        </p:nvSpPr>
        <p:spPr bwMode="auto">
          <a:xfrm>
            <a:off x="2173289" y="3530602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23" name="Rectangle 16"/>
          <p:cNvSpPr>
            <a:spLocks noChangeAspect="1" noChangeArrowheads="1"/>
          </p:cNvSpPr>
          <p:nvPr/>
        </p:nvSpPr>
        <p:spPr bwMode="auto">
          <a:xfrm>
            <a:off x="2695578" y="3530602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24" name="AutoShape 17"/>
          <p:cNvCxnSpPr>
            <a:cxnSpLocks noChangeShapeType="1"/>
            <a:stCxn id="72723" idx="0"/>
            <a:endCxn id="72721" idx="5"/>
          </p:cNvCxnSpPr>
          <p:nvPr/>
        </p:nvCxnSpPr>
        <p:spPr bwMode="auto">
          <a:xfrm flipH="1" flipV="1">
            <a:off x="2638428" y="3267077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5" name="AutoShape 18"/>
          <p:cNvCxnSpPr>
            <a:cxnSpLocks noChangeShapeType="1"/>
            <a:stCxn id="72722" idx="0"/>
            <a:endCxn id="72721" idx="3"/>
          </p:cNvCxnSpPr>
          <p:nvPr/>
        </p:nvCxnSpPr>
        <p:spPr bwMode="auto">
          <a:xfrm flipV="1">
            <a:off x="2276478" y="3267077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6" name="Oval 19"/>
          <p:cNvSpPr>
            <a:spLocks noChangeArrowheads="1"/>
          </p:cNvSpPr>
          <p:nvPr/>
        </p:nvSpPr>
        <p:spPr bwMode="auto">
          <a:xfrm>
            <a:off x="5037140" y="2563815"/>
            <a:ext cx="284163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2727" name="Oval 20"/>
          <p:cNvSpPr>
            <a:spLocks noChangeArrowheads="1"/>
          </p:cNvSpPr>
          <p:nvPr/>
        </p:nvSpPr>
        <p:spPr bwMode="auto">
          <a:xfrm>
            <a:off x="5559427" y="3019427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2728" name="Rectangle 21"/>
          <p:cNvSpPr>
            <a:spLocks noChangeAspect="1" noChangeArrowheads="1"/>
          </p:cNvSpPr>
          <p:nvPr/>
        </p:nvSpPr>
        <p:spPr bwMode="auto">
          <a:xfrm>
            <a:off x="5340353" y="353219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29" name="Rectangle 22"/>
          <p:cNvSpPr>
            <a:spLocks noChangeAspect="1" noChangeArrowheads="1"/>
          </p:cNvSpPr>
          <p:nvPr/>
        </p:nvSpPr>
        <p:spPr bwMode="auto">
          <a:xfrm>
            <a:off x="5861053" y="3532191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30" name="AutoShape 23"/>
          <p:cNvCxnSpPr>
            <a:cxnSpLocks noChangeShapeType="1"/>
            <a:stCxn id="72729" idx="0"/>
            <a:endCxn id="72727" idx="5"/>
          </p:cNvCxnSpPr>
          <p:nvPr/>
        </p:nvCxnSpPr>
        <p:spPr bwMode="auto">
          <a:xfrm flipH="1" flipV="1">
            <a:off x="5803903" y="3268666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1" name="AutoShape 24"/>
          <p:cNvCxnSpPr>
            <a:cxnSpLocks noChangeShapeType="1"/>
            <a:stCxn id="72728" idx="0"/>
            <a:endCxn id="72727" idx="3"/>
          </p:cNvCxnSpPr>
          <p:nvPr/>
        </p:nvCxnSpPr>
        <p:spPr bwMode="auto">
          <a:xfrm flipV="1">
            <a:off x="5443539" y="3268666"/>
            <a:ext cx="158750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2" name="AutoShape 25"/>
          <p:cNvCxnSpPr>
            <a:cxnSpLocks noChangeShapeType="1"/>
            <a:stCxn id="72734" idx="7"/>
            <a:endCxn id="72726" idx="3"/>
          </p:cNvCxnSpPr>
          <p:nvPr/>
        </p:nvCxnSpPr>
        <p:spPr bwMode="auto">
          <a:xfrm flipV="1">
            <a:off x="4757740" y="2808291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3" name="AutoShape 26"/>
          <p:cNvCxnSpPr>
            <a:cxnSpLocks noChangeShapeType="1"/>
            <a:stCxn id="72727" idx="1"/>
            <a:endCxn id="72726" idx="5"/>
          </p:cNvCxnSpPr>
          <p:nvPr/>
        </p:nvCxnSpPr>
        <p:spPr bwMode="auto">
          <a:xfrm flipH="1" flipV="1">
            <a:off x="5280028" y="2808291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4" name="Oval 27"/>
          <p:cNvSpPr>
            <a:spLocks noChangeArrowheads="1"/>
          </p:cNvSpPr>
          <p:nvPr/>
        </p:nvSpPr>
        <p:spPr bwMode="auto">
          <a:xfrm>
            <a:off x="4514852" y="3019427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2735" name="Rectangle 28"/>
          <p:cNvSpPr>
            <a:spLocks noChangeAspect="1" noChangeArrowheads="1"/>
          </p:cNvSpPr>
          <p:nvPr/>
        </p:nvSpPr>
        <p:spPr bwMode="auto">
          <a:xfrm>
            <a:off x="4292603" y="353219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36" name="Rectangle 29"/>
          <p:cNvSpPr>
            <a:spLocks noChangeAspect="1" noChangeArrowheads="1"/>
          </p:cNvSpPr>
          <p:nvPr/>
        </p:nvSpPr>
        <p:spPr bwMode="auto">
          <a:xfrm>
            <a:off x="4814889" y="353219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37" name="AutoShape 30"/>
          <p:cNvCxnSpPr>
            <a:cxnSpLocks noChangeShapeType="1"/>
            <a:stCxn id="72736" idx="0"/>
            <a:endCxn id="72734" idx="5"/>
          </p:cNvCxnSpPr>
          <p:nvPr/>
        </p:nvCxnSpPr>
        <p:spPr bwMode="auto">
          <a:xfrm flipH="1" flipV="1">
            <a:off x="4757739" y="3268666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8" name="AutoShape 31"/>
          <p:cNvCxnSpPr>
            <a:cxnSpLocks noChangeShapeType="1"/>
            <a:stCxn id="72735" idx="0"/>
            <a:endCxn id="72734" idx="3"/>
          </p:cNvCxnSpPr>
          <p:nvPr/>
        </p:nvCxnSpPr>
        <p:spPr bwMode="auto">
          <a:xfrm flipV="1">
            <a:off x="4395789" y="3268666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9" name="Oval 32"/>
          <p:cNvSpPr>
            <a:spLocks noChangeArrowheads="1"/>
          </p:cNvSpPr>
          <p:nvPr/>
        </p:nvSpPr>
        <p:spPr bwMode="auto">
          <a:xfrm>
            <a:off x="6096003" y="1679578"/>
            <a:ext cx="287337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740" name="AutoShape 33"/>
          <p:cNvCxnSpPr>
            <a:cxnSpLocks noChangeShapeType="1"/>
            <a:stCxn id="72739" idx="5"/>
            <a:endCxn id="72742" idx="1"/>
          </p:cNvCxnSpPr>
          <p:nvPr/>
        </p:nvCxnSpPr>
        <p:spPr bwMode="auto">
          <a:xfrm>
            <a:off x="6340477" y="1922465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41" name="AutoShape 34"/>
          <p:cNvCxnSpPr>
            <a:cxnSpLocks noChangeShapeType="1"/>
            <a:stCxn id="72739" idx="3"/>
            <a:endCxn id="72710" idx="7"/>
          </p:cNvCxnSpPr>
          <p:nvPr/>
        </p:nvCxnSpPr>
        <p:spPr bwMode="auto">
          <a:xfrm flipH="1">
            <a:off x="4221164" y="1922466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42" name="Oval 35"/>
          <p:cNvSpPr>
            <a:spLocks noChangeArrowheads="1"/>
          </p:cNvSpPr>
          <p:nvPr/>
        </p:nvSpPr>
        <p:spPr bwMode="auto">
          <a:xfrm>
            <a:off x="8216902" y="2108203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743" name="AutoShape 36"/>
          <p:cNvCxnSpPr>
            <a:cxnSpLocks noChangeShapeType="1"/>
            <a:stCxn id="72742" idx="3"/>
            <a:endCxn id="72745" idx="7"/>
          </p:cNvCxnSpPr>
          <p:nvPr/>
        </p:nvCxnSpPr>
        <p:spPr bwMode="auto">
          <a:xfrm flipH="1">
            <a:off x="7400927" y="2351090"/>
            <a:ext cx="857250" cy="2540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44" name="AutoShape 37"/>
          <p:cNvCxnSpPr>
            <a:cxnSpLocks noChangeShapeType="1"/>
            <a:stCxn id="72758" idx="1"/>
            <a:endCxn id="72742" idx="5"/>
          </p:cNvCxnSpPr>
          <p:nvPr/>
        </p:nvCxnSpPr>
        <p:spPr bwMode="auto">
          <a:xfrm flipH="1" flipV="1">
            <a:off x="8461377" y="2351091"/>
            <a:ext cx="857250" cy="2555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45" name="Oval 38"/>
          <p:cNvSpPr>
            <a:spLocks noChangeArrowheads="1"/>
          </p:cNvSpPr>
          <p:nvPr/>
        </p:nvSpPr>
        <p:spPr bwMode="auto">
          <a:xfrm>
            <a:off x="7158040" y="2563815"/>
            <a:ext cx="284163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2746" name="Oval 39"/>
          <p:cNvSpPr>
            <a:spLocks noChangeArrowheads="1"/>
          </p:cNvSpPr>
          <p:nvPr/>
        </p:nvSpPr>
        <p:spPr bwMode="auto">
          <a:xfrm>
            <a:off x="7680327" y="3019427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2747" name="Rectangle 40"/>
          <p:cNvSpPr>
            <a:spLocks noChangeAspect="1" noChangeArrowheads="1"/>
          </p:cNvSpPr>
          <p:nvPr/>
        </p:nvSpPr>
        <p:spPr bwMode="auto">
          <a:xfrm>
            <a:off x="7461253" y="353219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48" name="Rectangle 41"/>
          <p:cNvSpPr>
            <a:spLocks noChangeAspect="1" noChangeArrowheads="1"/>
          </p:cNvSpPr>
          <p:nvPr/>
        </p:nvSpPr>
        <p:spPr bwMode="auto">
          <a:xfrm>
            <a:off x="7981953" y="3532191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49" name="AutoShape 42"/>
          <p:cNvCxnSpPr>
            <a:cxnSpLocks noChangeShapeType="1"/>
            <a:stCxn id="72748" idx="0"/>
            <a:endCxn id="72746" idx="5"/>
          </p:cNvCxnSpPr>
          <p:nvPr/>
        </p:nvCxnSpPr>
        <p:spPr bwMode="auto">
          <a:xfrm flipH="1" flipV="1">
            <a:off x="7924803" y="3268666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0" name="AutoShape 43"/>
          <p:cNvCxnSpPr>
            <a:cxnSpLocks noChangeShapeType="1"/>
            <a:stCxn id="72747" idx="0"/>
            <a:endCxn id="72746" idx="3"/>
          </p:cNvCxnSpPr>
          <p:nvPr/>
        </p:nvCxnSpPr>
        <p:spPr bwMode="auto">
          <a:xfrm flipV="1">
            <a:off x="7564439" y="3268666"/>
            <a:ext cx="158750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1" name="AutoShape 44"/>
          <p:cNvCxnSpPr>
            <a:cxnSpLocks noChangeShapeType="1"/>
            <a:stCxn id="72753" idx="7"/>
            <a:endCxn id="72745" idx="3"/>
          </p:cNvCxnSpPr>
          <p:nvPr/>
        </p:nvCxnSpPr>
        <p:spPr bwMode="auto">
          <a:xfrm flipV="1">
            <a:off x="6878640" y="2808291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2" name="AutoShape 45"/>
          <p:cNvCxnSpPr>
            <a:cxnSpLocks noChangeShapeType="1"/>
            <a:stCxn id="72746" idx="1"/>
            <a:endCxn id="72745" idx="5"/>
          </p:cNvCxnSpPr>
          <p:nvPr/>
        </p:nvCxnSpPr>
        <p:spPr bwMode="auto">
          <a:xfrm flipH="1" flipV="1">
            <a:off x="7400928" y="2808291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53" name="Oval 46"/>
          <p:cNvSpPr>
            <a:spLocks noChangeArrowheads="1"/>
          </p:cNvSpPr>
          <p:nvPr/>
        </p:nvSpPr>
        <p:spPr bwMode="auto">
          <a:xfrm>
            <a:off x="6635752" y="3019427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2754" name="Rectangle 47"/>
          <p:cNvSpPr>
            <a:spLocks noChangeAspect="1" noChangeArrowheads="1"/>
          </p:cNvSpPr>
          <p:nvPr/>
        </p:nvSpPr>
        <p:spPr bwMode="auto">
          <a:xfrm>
            <a:off x="6413503" y="353219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55" name="Rectangle 48"/>
          <p:cNvSpPr>
            <a:spLocks noChangeAspect="1" noChangeArrowheads="1"/>
          </p:cNvSpPr>
          <p:nvPr/>
        </p:nvSpPr>
        <p:spPr bwMode="auto">
          <a:xfrm>
            <a:off x="6935789" y="353219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56" name="AutoShape 49"/>
          <p:cNvCxnSpPr>
            <a:cxnSpLocks noChangeShapeType="1"/>
            <a:stCxn id="72755" idx="0"/>
            <a:endCxn id="72753" idx="5"/>
          </p:cNvCxnSpPr>
          <p:nvPr/>
        </p:nvCxnSpPr>
        <p:spPr bwMode="auto">
          <a:xfrm flipH="1" flipV="1">
            <a:off x="6878639" y="3268666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7" name="AutoShape 50"/>
          <p:cNvCxnSpPr>
            <a:cxnSpLocks noChangeShapeType="1"/>
            <a:stCxn id="72754" idx="0"/>
            <a:endCxn id="72753" idx="3"/>
          </p:cNvCxnSpPr>
          <p:nvPr/>
        </p:nvCxnSpPr>
        <p:spPr bwMode="auto">
          <a:xfrm flipV="1">
            <a:off x="6516689" y="3268666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58" name="Oval 51"/>
          <p:cNvSpPr>
            <a:spLocks noChangeArrowheads="1"/>
          </p:cNvSpPr>
          <p:nvPr/>
        </p:nvSpPr>
        <p:spPr bwMode="auto">
          <a:xfrm>
            <a:off x="9277352" y="2565402"/>
            <a:ext cx="284162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2759" name="Oval 52"/>
          <p:cNvSpPr>
            <a:spLocks noChangeArrowheads="1"/>
          </p:cNvSpPr>
          <p:nvPr/>
        </p:nvSpPr>
        <p:spPr bwMode="auto">
          <a:xfrm>
            <a:off x="9799639" y="302101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2760" name="Rectangle 53"/>
          <p:cNvSpPr>
            <a:spLocks noChangeAspect="1" noChangeArrowheads="1"/>
          </p:cNvSpPr>
          <p:nvPr/>
        </p:nvSpPr>
        <p:spPr bwMode="auto">
          <a:xfrm>
            <a:off x="9580564" y="3533777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61" name="Rectangle 54"/>
          <p:cNvSpPr>
            <a:spLocks noChangeAspect="1" noChangeArrowheads="1"/>
          </p:cNvSpPr>
          <p:nvPr/>
        </p:nvSpPr>
        <p:spPr bwMode="auto">
          <a:xfrm>
            <a:off x="10101265" y="3533777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62" name="AutoShape 55"/>
          <p:cNvCxnSpPr>
            <a:cxnSpLocks noChangeShapeType="1"/>
            <a:stCxn id="72761" idx="0"/>
            <a:endCxn id="72759" idx="5"/>
          </p:cNvCxnSpPr>
          <p:nvPr/>
        </p:nvCxnSpPr>
        <p:spPr bwMode="auto">
          <a:xfrm flipH="1" flipV="1">
            <a:off x="10044114" y="3270252"/>
            <a:ext cx="160338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3" name="AutoShape 56"/>
          <p:cNvCxnSpPr>
            <a:cxnSpLocks noChangeShapeType="1"/>
            <a:stCxn id="72760" idx="0"/>
            <a:endCxn id="72759" idx="3"/>
          </p:cNvCxnSpPr>
          <p:nvPr/>
        </p:nvCxnSpPr>
        <p:spPr bwMode="auto">
          <a:xfrm flipV="1">
            <a:off x="9683752" y="3270252"/>
            <a:ext cx="158750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4" name="AutoShape 57"/>
          <p:cNvCxnSpPr>
            <a:cxnSpLocks noChangeShapeType="1"/>
            <a:stCxn id="72766" idx="7"/>
            <a:endCxn id="72758" idx="3"/>
          </p:cNvCxnSpPr>
          <p:nvPr/>
        </p:nvCxnSpPr>
        <p:spPr bwMode="auto">
          <a:xfrm flipV="1">
            <a:off x="8997953" y="2809877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5" name="AutoShape 58"/>
          <p:cNvCxnSpPr>
            <a:cxnSpLocks noChangeShapeType="1"/>
            <a:stCxn id="72759" idx="1"/>
            <a:endCxn id="72758" idx="5"/>
          </p:cNvCxnSpPr>
          <p:nvPr/>
        </p:nvCxnSpPr>
        <p:spPr bwMode="auto">
          <a:xfrm flipH="1" flipV="1">
            <a:off x="9520240" y="2809877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66" name="Oval 59"/>
          <p:cNvSpPr>
            <a:spLocks noChangeArrowheads="1"/>
          </p:cNvSpPr>
          <p:nvPr/>
        </p:nvSpPr>
        <p:spPr bwMode="auto">
          <a:xfrm>
            <a:off x="8755065" y="302101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2767" name="Rectangle 60"/>
          <p:cNvSpPr>
            <a:spLocks noChangeAspect="1" noChangeArrowheads="1"/>
          </p:cNvSpPr>
          <p:nvPr/>
        </p:nvSpPr>
        <p:spPr bwMode="auto">
          <a:xfrm>
            <a:off x="8532814" y="3533777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68" name="Rectangle 61"/>
          <p:cNvSpPr>
            <a:spLocks noChangeAspect="1" noChangeArrowheads="1"/>
          </p:cNvSpPr>
          <p:nvPr/>
        </p:nvSpPr>
        <p:spPr bwMode="auto">
          <a:xfrm>
            <a:off x="9055103" y="3533777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69" name="AutoShape 62"/>
          <p:cNvCxnSpPr>
            <a:cxnSpLocks noChangeShapeType="1"/>
            <a:stCxn id="72768" idx="0"/>
            <a:endCxn id="72766" idx="5"/>
          </p:cNvCxnSpPr>
          <p:nvPr/>
        </p:nvCxnSpPr>
        <p:spPr bwMode="auto">
          <a:xfrm flipH="1" flipV="1">
            <a:off x="8997953" y="3270252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70" name="AutoShape 63"/>
          <p:cNvCxnSpPr>
            <a:cxnSpLocks noChangeShapeType="1"/>
            <a:stCxn id="72767" idx="0"/>
            <a:endCxn id="72766" idx="3"/>
          </p:cNvCxnSpPr>
          <p:nvPr/>
        </p:nvCxnSpPr>
        <p:spPr bwMode="auto">
          <a:xfrm flipV="1">
            <a:off x="8636003" y="3270252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71" name="Oval 64"/>
          <p:cNvSpPr>
            <a:spLocks noChangeArrowheads="1"/>
          </p:cNvSpPr>
          <p:nvPr/>
        </p:nvSpPr>
        <p:spPr bwMode="auto">
          <a:xfrm>
            <a:off x="3976688" y="46180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772" name="AutoShape 65"/>
          <p:cNvCxnSpPr>
            <a:cxnSpLocks noChangeShapeType="1"/>
            <a:stCxn id="72771" idx="3"/>
            <a:endCxn id="72774" idx="7"/>
          </p:cNvCxnSpPr>
          <p:nvPr/>
        </p:nvCxnSpPr>
        <p:spPr bwMode="auto">
          <a:xfrm flipH="1">
            <a:off x="3160713" y="4860926"/>
            <a:ext cx="857250" cy="23971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73" name="AutoShape 66"/>
          <p:cNvCxnSpPr>
            <a:cxnSpLocks noChangeShapeType="1"/>
            <a:stCxn id="72787" idx="1"/>
            <a:endCxn id="72771" idx="5"/>
          </p:cNvCxnSpPr>
          <p:nvPr/>
        </p:nvCxnSpPr>
        <p:spPr bwMode="auto">
          <a:xfrm flipH="1" flipV="1">
            <a:off x="4221163" y="4860925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74" name="Oval 67"/>
          <p:cNvSpPr>
            <a:spLocks noChangeArrowheads="1"/>
          </p:cNvSpPr>
          <p:nvPr/>
        </p:nvSpPr>
        <p:spPr bwMode="auto">
          <a:xfrm>
            <a:off x="2917826" y="50736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2775" name="Oval 68"/>
          <p:cNvSpPr>
            <a:spLocks noChangeArrowheads="1"/>
          </p:cNvSpPr>
          <p:nvPr/>
        </p:nvSpPr>
        <p:spPr bwMode="auto">
          <a:xfrm>
            <a:off x="3440113" y="55292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2776" name="Rectangle 69"/>
          <p:cNvSpPr>
            <a:spLocks noChangeAspect="1" noChangeArrowheads="1"/>
          </p:cNvSpPr>
          <p:nvPr/>
        </p:nvSpPr>
        <p:spPr bwMode="auto">
          <a:xfrm>
            <a:off x="322103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77" name="Rectangle 70"/>
          <p:cNvSpPr>
            <a:spLocks noChangeAspect="1" noChangeArrowheads="1"/>
          </p:cNvSpPr>
          <p:nvPr/>
        </p:nvSpPr>
        <p:spPr bwMode="auto">
          <a:xfrm>
            <a:off x="3741739" y="60420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78" name="AutoShape 71"/>
          <p:cNvCxnSpPr>
            <a:cxnSpLocks noChangeShapeType="1"/>
            <a:stCxn id="72777" idx="0"/>
            <a:endCxn id="72775" idx="5"/>
          </p:cNvCxnSpPr>
          <p:nvPr/>
        </p:nvCxnSpPr>
        <p:spPr bwMode="auto">
          <a:xfrm flipH="1" flipV="1">
            <a:off x="3684589" y="57832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79" name="AutoShape 72"/>
          <p:cNvCxnSpPr>
            <a:cxnSpLocks noChangeShapeType="1"/>
            <a:stCxn id="72776" idx="0"/>
            <a:endCxn id="72775" idx="3"/>
          </p:cNvCxnSpPr>
          <p:nvPr/>
        </p:nvCxnSpPr>
        <p:spPr bwMode="auto">
          <a:xfrm flipV="1">
            <a:off x="3324226" y="57832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80" name="AutoShape 73"/>
          <p:cNvCxnSpPr>
            <a:cxnSpLocks noChangeShapeType="1"/>
            <a:stCxn id="72782" idx="7"/>
            <a:endCxn id="72774" idx="3"/>
          </p:cNvCxnSpPr>
          <p:nvPr/>
        </p:nvCxnSpPr>
        <p:spPr bwMode="auto">
          <a:xfrm flipV="1">
            <a:off x="2638426" y="53324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81" name="AutoShape 74"/>
          <p:cNvCxnSpPr>
            <a:cxnSpLocks noChangeShapeType="1"/>
            <a:stCxn id="72775" idx="1"/>
            <a:endCxn id="72774" idx="5"/>
          </p:cNvCxnSpPr>
          <p:nvPr/>
        </p:nvCxnSpPr>
        <p:spPr bwMode="auto">
          <a:xfrm flipH="1" flipV="1">
            <a:off x="3160714" y="53324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82" name="Oval 75"/>
          <p:cNvSpPr>
            <a:spLocks noChangeArrowheads="1"/>
          </p:cNvSpPr>
          <p:nvPr/>
        </p:nvSpPr>
        <p:spPr bwMode="auto">
          <a:xfrm>
            <a:off x="2395538" y="55292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2783" name="Rectangle 76"/>
          <p:cNvSpPr>
            <a:spLocks noChangeAspect="1" noChangeArrowheads="1"/>
          </p:cNvSpPr>
          <p:nvPr/>
        </p:nvSpPr>
        <p:spPr bwMode="auto">
          <a:xfrm>
            <a:off x="217328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84" name="Rectangle 77"/>
          <p:cNvSpPr>
            <a:spLocks noChangeAspect="1" noChangeArrowheads="1"/>
          </p:cNvSpPr>
          <p:nvPr/>
        </p:nvSpPr>
        <p:spPr bwMode="auto">
          <a:xfrm>
            <a:off x="2695575" y="60420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85" name="AutoShape 78"/>
          <p:cNvCxnSpPr>
            <a:cxnSpLocks noChangeShapeType="1"/>
            <a:stCxn id="72784" idx="0"/>
            <a:endCxn id="72782" idx="5"/>
          </p:cNvCxnSpPr>
          <p:nvPr/>
        </p:nvCxnSpPr>
        <p:spPr bwMode="auto">
          <a:xfrm flipH="1" flipV="1">
            <a:off x="263842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86" name="AutoShape 79"/>
          <p:cNvCxnSpPr>
            <a:cxnSpLocks noChangeShapeType="1"/>
            <a:stCxn id="72783" idx="0"/>
            <a:endCxn id="72782" idx="3"/>
          </p:cNvCxnSpPr>
          <p:nvPr/>
        </p:nvCxnSpPr>
        <p:spPr bwMode="auto">
          <a:xfrm flipV="1">
            <a:off x="227647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87" name="Oval 80"/>
          <p:cNvSpPr>
            <a:spLocks noChangeArrowheads="1"/>
          </p:cNvSpPr>
          <p:nvPr/>
        </p:nvSpPr>
        <p:spPr bwMode="auto">
          <a:xfrm>
            <a:off x="50371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2788" name="Oval 81"/>
          <p:cNvSpPr>
            <a:spLocks noChangeArrowheads="1"/>
          </p:cNvSpPr>
          <p:nvPr/>
        </p:nvSpPr>
        <p:spPr bwMode="auto">
          <a:xfrm>
            <a:off x="55594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2789" name="Rectangle 82"/>
          <p:cNvSpPr>
            <a:spLocks noChangeAspect="1" noChangeArrowheads="1"/>
          </p:cNvSpPr>
          <p:nvPr/>
        </p:nvSpPr>
        <p:spPr bwMode="auto">
          <a:xfrm>
            <a:off x="53403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90" name="Rectangle 83"/>
          <p:cNvSpPr>
            <a:spLocks noChangeAspect="1" noChangeArrowheads="1"/>
          </p:cNvSpPr>
          <p:nvPr/>
        </p:nvSpPr>
        <p:spPr bwMode="auto">
          <a:xfrm>
            <a:off x="58610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91" name="AutoShape 84"/>
          <p:cNvCxnSpPr>
            <a:cxnSpLocks noChangeShapeType="1"/>
            <a:stCxn id="72790" idx="0"/>
            <a:endCxn id="72788" idx="5"/>
          </p:cNvCxnSpPr>
          <p:nvPr/>
        </p:nvCxnSpPr>
        <p:spPr bwMode="auto">
          <a:xfrm flipH="1" flipV="1">
            <a:off x="58039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92" name="AutoShape 85"/>
          <p:cNvCxnSpPr>
            <a:cxnSpLocks noChangeShapeType="1"/>
            <a:stCxn id="72789" idx="0"/>
            <a:endCxn id="72788" idx="3"/>
          </p:cNvCxnSpPr>
          <p:nvPr/>
        </p:nvCxnSpPr>
        <p:spPr bwMode="auto">
          <a:xfrm flipV="1">
            <a:off x="54435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93" name="AutoShape 86"/>
          <p:cNvCxnSpPr>
            <a:cxnSpLocks noChangeShapeType="1"/>
            <a:stCxn id="72795" idx="7"/>
            <a:endCxn id="72787" idx="3"/>
          </p:cNvCxnSpPr>
          <p:nvPr/>
        </p:nvCxnSpPr>
        <p:spPr bwMode="auto">
          <a:xfrm flipV="1">
            <a:off x="4757739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94" name="AutoShape 87"/>
          <p:cNvCxnSpPr>
            <a:cxnSpLocks noChangeShapeType="1"/>
            <a:stCxn id="72788" idx="1"/>
            <a:endCxn id="72787" idx="5"/>
          </p:cNvCxnSpPr>
          <p:nvPr/>
        </p:nvCxnSpPr>
        <p:spPr bwMode="auto">
          <a:xfrm flipH="1" flipV="1">
            <a:off x="52800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95" name="Oval 88"/>
          <p:cNvSpPr>
            <a:spLocks noChangeArrowheads="1"/>
          </p:cNvSpPr>
          <p:nvPr/>
        </p:nvSpPr>
        <p:spPr bwMode="auto">
          <a:xfrm>
            <a:off x="4514851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2796" name="Rectangle 89"/>
          <p:cNvSpPr>
            <a:spLocks noChangeAspect="1" noChangeArrowheads="1"/>
          </p:cNvSpPr>
          <p:nvPr/>
        </p:nvSpPr>
        <p:spPr bwMode="auto">
          <a:xfrm>
            <a:off x="42926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797" name="Rectangle 90"/>
          <p:cNvSpPr>
            <a:spLocks noChangeAspect="1" noChangeArrowheads="1"/>
          </p:cNvSpPr>
          <p:nvPr/>
        </p:nvSpPr>
        <p:spPr bwMode="auto">
          <a:xfrm>
            <a:off x="48148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798" name="AutoShape 91"/>
          <p:cNvCxnSpPr>
            <a:cxnSpLocks noChangeShapeType="1"/>
            <a:stCxn id="72797" idx="0"/>
            <a:endCxn id="72795" idx="5"/>
          </p:cNvCxnSpPr>
          <p:nvPr/>
        </p:nvCxnSpPr>
        <p:spPr bwMode="auto">
          <a:xfrm flipH="1" flipV="1">
            <a:off x="475773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99" name="AutoShape 92"/>
          <p:cNvCxnSpPr>
            <a:cxnSpLocks noChangeShapeType="1"/>
            <a:stCxn id="72796" idx="0"/>
            <a:endCxn id="72795" idx="3"/>
          </p:cNvCxnSpPr>
          <p:nvPr/>
        </p:nvCxnSpPr>
        <p:spPr bwMode="auto">
          <a:xfrm flipV="1">
            <a:off x="439578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00" name="Oval 93"/>
          <p:cNvSpPr>
            <a:spLocks noChangeArrowheads="1"/>
          </p:cNvSpPr>
          <p:nvPr/>
        </p:nvSpPr>
        <p:spPr bwMode="auto">
          <a:xfrm>
            <a:off x="6096000" y="41910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801" name="AutoShape 94"/>
          <p:cNvCxnSpPr>
            <a:cxnSpLocks noChangeShapeType="1"/>
            <a:stCxn id="72800" idx="5"/>
            <a:endCxn id="72803" idx="1"/>
          </p:cNvCxnSpPr>
          <p:nvPr/>
        </p:nvCxnSpPr>
        <p:spPr bwMode="auto">
          <a:xfrm>
            <a:off x="6340475" y="44338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02" name="AutoShape 95"/>
          <p:cNvCxnSpPr>
            <a:cxnSpLocks noChangeShapeType="1"/>
            <a:stCxn id="72800" idx="3"/>
            <a:endCxn id="72771" idx="7"/>
          </p:cNvCxnSpPr>
          <p:nvPr/>
        </p:nvCxnSpPr>
        <p:spPr bwMode="auto">
          <a:xfrm flipH="1">
            <a:off x="4221163" y="4433889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03" name="Oval 96"/>
          <p:cNvSpPr>
            <a:spLocks noChangeArrowheads="1"/>
          </p:cNvSpPr>
          <p:nvPr/>
        </p:nvSpPr>
        <p:spPr bwMode="auto">
          <a:xfrm>
            <a:off x="8216900" y="4619626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2804" name="AutoShape 97"/>
          <p:cNvCxnSpPr>
            <a:cxnSpLocks noChangeShapeType="1"/>
            <a:stCxn id="72803" idx="3"/>
            <a:endCxn id="72806" idx="7"/>
          </p:cNvCxnSpPr>
          <p:nvPr/>
        </p:nvCxnSpPr>
        <p:spPr bwMode="auto">
          <a:xfrm flipH="1">
            <a:off x="7400925" y="4862513"/>
            <a:ext cx="857250" cy="2397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05" name="AutoShape 98"/>
          <p:cNvCxnSpPr>
            <a:cxnSpLocks noChangeShapeType="1"/>
            <a:stCxn id="72819" idx="1"/>
            <a:endCxn id="72803" idx="5"/>
          </p:cNvCxnSpPr>
          <p:nvPr/>
        </p:nvCxnSpPr>
        <p:spPr bwMode="auto">
          <a:xfrm flipH="1" flipV="1">
            <a:off x="8461375" y="4862513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06" name="Oval 99"/>
          <p:cNvSpPr>
            <a:spLocks noChangeArrowheads="1"/>
          </p:cNvSpPr>
          <p:nvPr/>
        </p:nvSpPr>
        <p:spPr bwMode="auto">
          <a:xfrm>
            <a:off x="71580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2807" name="Oval 100"/>
          <p:cNvSpPr>
            <a:spLocks noChangeArrowheads="1"/>
          </p:cNvSpPr>
          <p:nvPr/>
        </p:nvSpPr>
        <p:spPr bwMode="auto">
          <a:xfrm>
            <a:off x="76803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2808" name="Rectangle 101"/>
          <p:cNvSpPr>
            <a:spLocks noChangeAspect="1" noChangeArrowheads="1"/>
          </p:cNvSpPr>
          <p:nvPr/>
        </p:nvSpPr>
        <p:spPr bwMode="auto">
          <a:xfrm>
            <a:off x="74612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809" name="Rectangle 102"/>
          <p:cNvSpPr>
            <a:spLocks noChangeAspect="1" noChangeArrowheads="1"/>
          </p:cNvSpPr>
          <p:nvPr/>
        </p:nvSpPr>
        <p:spPr bwMode="auto">
          <a:xfrm>
            <a:off x="79819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810" name="AutoShape 103"/>
          <p:cNvCxnSpPr>
            <a:cxnSpLocks noChangeShapeType="1"/>
            <a:stCxn id="72809" idx="0"/>
            <a:endCxn id="72807" idx="5"/>
          </p:cNvCxnSpPr>
          <p:nvPr/>
        </p:nvCxnSpPr>
        <p:spPr bwMode="auto">
          <a:xfrm flipH="1" flipV="1">
            <a:off x="79248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11" name="AutoShape 104"/>
          <p:cNvCxnSpPr>
            <a:cxnSpLocks noChangeShapeType="1"/>
            <a:stCxn id="72808" idx="0"/>
            <a:endCxn id="72807" idx="3"/>
          </p:cNvCxnSpPr>
          <p:nvPr/>
        </p:nvCxnSpPr>
        <p:spPr bwMode="auto">
          <a:xfrm flipV="1">
            <a:off x="75644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12" name="AutoShape 105"/>
          <p:cNvCxnSpPr>
            <a:cxnSpLocks noChangeShapeType="1"/>
            <a:stCxn id="72814" idx="7"/>
            <a:endCxn id="72806" idx="3"/>
          </p:cNvCxnSpPr>
          <p:nvPr/>
        </p:nvCxnSpPr>
        <p:spPr bwMode="auto">
          <a:xfrm flipV="1">
            <a:off x="6878639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13" name="AutoShape 106"/>
          <p:cNvCxnSpPr>
            <a:cxnSpLocks noChangeShapeType="1"/>
            <a:stCxn id="72807" idx="1"/>
            <a:endCxn id="72806" idx="5"/>
          </p:cNvCxnSpPr>
          <p:nvPr/>
        </p:nvCxnSpPr>
        <p:spPr bwMode="auto">
          <a:xfrm flipH="1" flipV="1">
            <a:off x="74009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14" name="Oval 107"/>
          <p:cNvSpPr>
            <a:spLocks noChangeArrowheads="1"/>
          </p:cNvSpPr>
          <p:nvPr/>
        </p:nvSpPr>
        <p:spPr bwMode="auto">
          <a:xfrm>
            <a:off x="6635751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2815" name="Rectangle 108"/>
          <p:cNvSpPr>
            <a:spLocks noChangeAspect="1" noChangeArrowheads="1"/>
          </p:cNvSpPr>
          <p:nvPr/>
        </p:nvSpPr>
        <p:spPr bwMode="auto">
          <a:xfrm>
            <a:off x="64135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816" name="Rectangle 109"/>
          <p:cNvSpPr>
            <a:spLocks noChangeAspect="1" noChangeArrowheads="1"/>
          </p:cNvSpPr>
          <p:nvPr/>
        </p:nvSpPr>
        <p:spPr bwMode="auto">
          <a:xfrm>
            <a:off x="69357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817" name="AutoShape 110"/>
          <p:cNvCxnSpPr>
            <a:cxnSpLocks noChangeShapeType="1"/>
            <a:stCxn id="72816" idx="0"/>
            <a:endCxn id="72814" idx="5"/>
          </p:cNvCxnSpPr>
          <p:nvPr/>
        </p:nvCxnSpPr>
        <p:spPr bwMode="auto">
          <a:xfrm flipH="1" flipV="1">
            <a:off x="687863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18" name="AutoShape 111"/>
          <p:cNvCxnSpPr>
            <a:cxnSpLocks noChangeShapeType="1"/>
            <a:stCxn id="72815" idx="0"/>
            <a:endCxn id="72814" idx="3"/>
          </p:cNvCxnSpPr>
          <p:nvPr/>
        </p:nvCxnSpPr>
        <p:spPr bwMode="auto">
          <a:xfrm flipV="1">
            <a:off x="651668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19" name="Oval 112"/>
          <p:cNvSpPr>
            <a:spLocks noChangeArrowheads="1"/>
          </p:cNvSpPr>
          <p:nvPr/>
        </p:nvSpPr>
        <p:spPr bwMode="auto">
          <a:xfrm>
            <a:off x="9277351" y="5076825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2820" name="Oval 113"/>
          <p:cNvSpPr>
            <a:spLocks noChangeArrowheads="1"/>
          </p:cNvSpPr>
          <p:nvPr/>
        </p:nvSpPr>
        <p:spPr bwMode="auto">
          <a:xfrm>
            <a:off x="9799638" y="5532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2821" name="Rectangle 114"/>
          <p:cNvSpPr>
            <a:spLocks noChangeAspect="1" noChangeArrowheads="1"/>
          </p:cNvSpPr>
          <p:nvPr/>
        </p:nvSpPr>
        <p:spPr bwMode="auto">
          <a:xfrm>
            <a:off x="958056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822" name="Rectangle 115"/>
          <p:cNvSpPr>
            <a:spLocks noChangeAspect="1" noChangeArrowheads="1"/>
          </p:cNvSpPr>
          <p:nvPr/>
        </p:nvSpPr>
        <p:spPr bwMode="auto">
          <a:xfrm>
            <a:off x="10101264" y="60452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823" name="AutoShape 116"/>
          <p:cNvCxnSpPr>
            <a:cxnSpLocks noChangeShapeType="1"/>
            <a:stCxn id="72822" idx="0"/>
            <a:endCxn id="72820" idx="5"/>
          </p:cNvCxnSpPr>
          <p:nvPr/>
        </p:nvCxnSpPr>
        <p:spPr bwMode="auto">
          <a:xfrm flipH="1" flipV="1">
            <a:off x="10044114" y="57864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24" name="AutoShape 117"/>
          <p:cNvCxnSpPr>
            <a:cxnSpLocks noChangeShapeType="1"/>
            <a:stCxn id="72821" idx="0"/>
            <a:endCxn id="72820" idx="3"/>
          </p:cNvCxnSpPr>
          <p:nvPr/>
        </p:nvCxnSpPr>
        <p:spPr bwMode="auto">
          <a:xfrm flipV="1">
            <a:off x="9683751" y="57864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25" name="AutoShape 118"/>
          <p:cNvCxnSpPr>
            <a:cxnSpLocks noChangeShapeType="1"/>
            <a:stCxn id="72827" idx="7"/>
            <a:endCxn id="72819" idx="3"/>
          </p:cNvCxnSpPr>
          <p:nvPr/>
        </p:nvCxnSpPr>
        <p:spPr bwMode="auto">
          <a:xfrm flipV="1">
            <a:off x="8997951" y="53355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26" name="AutoShape 119"/>
          <p:cNvCxnSpPr>
            <a:cxnSpLocks noChangeShapeType="1"/>
            <a:stCxn id="72820" idx="1"/>
            <a:endCxn id="72819" idx="5"/>
          </p:cNvCxnSpPr>
          <p:nvPr/>
        </p:nvCxnSpPr>
        <p:spPr bwMode="auto">
          <a:xfrm flipH="1" flipV="1">
            <a:off x="9520239" y="53355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27" name="Oval 120"/>
          <p:cNvSpPr>
            <a:spLocks noChangeArrowheads="1"/>
          </p:cNvSpPr>
          <p:nvPr/>
        </p:nvSpPr>
        <p:spPr bwMode="auto">
          <a:xfrm>
            <a:off x="8755063" y="5532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2828" name="Rectangle 121"/>
          <p:cNvSpPr>
            <a:spLocks noChangeAspect="1" noChangeArrowheads="1"/>
          </p:cNvSpPr>
          <p:nvPr/>
        </p:nvSpPr>
        <p:spPr bwMode="auto">
          <a:xfrm>
            <a:off x="853281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2829" name="Rectangle 122"/>
          <p:cNvSpPr>
            <a:spLocks noChangeAspect="1" noChangeArrowheads="1"/>
          </p:cNvSpPr>
          <p:nvPr/>
        </p:nvSpPr>
        <p:spPr bwMode="auto">
          <a:xfrm>
            <a:off x="9055100" y="60452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2830" name="AutoShape 123"/>
          <p:cNvCxnSpPr>
            <a:cxnSpLocks noChangeShapeType="1"/>
            <a:stCxn id="72829" idx="0"/>
            <a:endCxn id="72827" idx="5"/>
          </p:cNvCxnSpPr>
          <p:nvPr/>
        </p:nvCxnSpPr>
        <p:spPr bwMode="auto">
          <a:xfrm flipH="1" flipV="1">
            <a:off x="899795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831" name="AutoShape 124"/>
          <p:cNvCxnSpPr>
            <a:cxnSpLocks noChangeShapeType="1"/>
            <a:stCxn id="72828" idx="0"/>
            <a:endCxn id="72827" idx="3"/>
          </p:cNvCxnSpPr>
          <p:nvPr/>
        </p:nvCxnSpPr>
        <p:spPr bwMode="auto">
          <a:xfrm flipV="1">
            <a:off x="863600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27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Queue ADT</a:t>
            </a:r>
            <a:endParaRPr lang="en-US"/>
          </a:p>
        </p:txBody>
      </p:sp>
      <p:sp>
        <p:nvSpPr>
          <p:cNvPr id="61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priority queue stores a collection of entries</a:t>
            </a:r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1"/>
                </a:solidFill>
              </a:rPr>
              <a:t>entry</a:t>
            </a:r>
            <a:r>
              <a:rPr lang="en-US" dirty="0" smtClean="0"/>
              <a:t> is a pair (key, value)</a:t>
            </a:r>
          </a:p>
          <a:p>
            <a:r>
              <a:rPr lang="en-US" dirty="0" smtClean="0"/>
              <a:t>Main methods of the Priority Queue ADT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(k, v)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inserts an entry with key k and value v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removes and returns the entry with smallest key, or null if the </a:t>
            </a:r>
            <a:r>
              <a:rPr lang="en-US" dirty="0" err="1" smtClean="0"/>
              <a:t>the</a:t>
            </a:r>
            <a:r>
              <a:rPr lang="en-US" dirty="0" smtClean="0"/>
              <a:t> priority queue is empty</a:t>
            </a:r>
            <a:endParaRPr lang="en-US" dirty="0"/>
          </a:p>
        </p:txBody>
      </p:sp>
      <p:sp>
        <p:nvSpPr>
          <p:cNvPr id="615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methods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returns, but does not remove, an entry with smallest key, or null if the </a:t>
            </a:r>
            <a:r>
              <a:rPr lang="en-US" dirty="0" err="1" smtClean="0"/>
              <a:t>the</a:t>
            </a:r>
            <a:r>
              <a:rPr lang="en-US" dirty="0" smtClean="0"/>
              <a:t> priority queue is empty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20254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73734" name="Oval 3"/>
          <p:cNvSpPr>
            <a:spLocks noChangeArrowheads="1"/>
          </p:cNvSpPr>
          <p:nvPr/>
        </p:nvSpPr>
        <p:spPr bwMode="auto">
          <a:xfrm>
            <a:off x="3976688" y="21034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735" name="AutoShape 4"/>
          <p:cNvCxnSpPr>
            <a:cxnSpLocks noChangeShapeType="1"/>
            <a:stCxn id="73734" idx="3"/>
            <a:endCxn id="73737" idx="7"/>
          </p:cNvCxnSpPr>
          <p:nvPr/>
        </p:nvCxnSpPr>
        <p:spPr bwMode="auto">
          <a:xfrm flipH="1">
            <a:off x="3160713" y="2346326"/>
            <a:ext cx="857250" cy="23971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6" name="AutoShape 5"/>
          <p:cNvCxnSpPr>
            <a:cxnSpLocks noChangeShapeType="1"/>
            <a:stCxn id="73750" idx="1"/>
            <a:endCxn id="73734" idx="5"/>
          </p:cNvCxnSpPr>
          <p:nvPr/>
        </p:nvCxnSpPr>
        <p:spPr bwMode="auto">
          <a:xfrm flipH="1" flipV="1">
            <a:off x="4221163" y="2346325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7" name="Oval 6"/>
          <p:cNvSpPr>
            <a:spLocks noChangeArrowheads="1"/>
          </p:cNvSpPr>
          <p:nvPr/>
        </p:nvSpPr>
        <p:spPr bwMode="auto">
          <a:xfrm>
            <a:off x="2917826" y="25590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3738" name="Oval 7"/>
          <p:cNvSpPr>
            <a:spLocks noChangeArrowheads="1"/>
          </p:cNvSpPr>
          <p:nvPr/>
        </p:nvSpPr>
        <p:spPr bwMode="auto">
          <a:xfrm>
            <a:off x="3440113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3739" name="Rectangle 8"/>
          <p:cNvSpPr>
            <a:spLocks noChangeAspect="1" noChangeArrowheads="1"/>
          </p:cNvSpPr>
          <p:nvPr/>
        </p:nvSpPr>
        <p:spPr bwMode="auto">
          <a:xfrm>
            <a:off x="322103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40" name="Rectangle 9"/>
          <p:cNvSpPr>
            <a:spLocks noChangeAspect="1" noChangeArrowheads="1"/>
          </p:cNvSpPr>
          <p:nvPr/>
        </p:nvSpPr>
        <p:spPr bwMode="auto">
          <a:xfrm>
            <a:off x="3741739" y="35274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41" name="AutoShape 10"/>
          <p:cNvCxnSpPr>
            <a:cxnSpLocks noChangeShapeType="1"/>
            <a:stCxn id="73740" idx="0"/>
            <a:endCxn id="73738" idx="5"/>
          </p:cNvCxnSpPr>
          <p:nvPr/>
        </p:nvCxnSpPr>
        <p:spPr bwMode="auto">
          <a:xfrm flipH="1" flipV="1">
            <a:off x="3684589" y="32686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2" name="AutoShape 11"/>
          <p:cNvCxnSpPr>
            <a:cxnSpLocks noChangeShapeType="1"/>
            <a:stCxn id="73739" idx="0"/>
            <a:endCxn id="73738" idx="3"/>
          </p:cNvCxnSpPr>
          <p:nvPr/>
        </p:nvCxnSpPr>
        <p:spPr bwMode="auto">
          <a:xfrm flipV="1">
            <a:off x="3324226" y="32686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3" name="AutoShape 12"/>
          <p:cNvCxnSpPr>
            <a:cxnSpLocks noChangeShapeType="1"/>
            <a:stCxn id="73745" idx="7"/>
            <a:endCxn id="73737" idx="3"/>
          </p:cNvCxnSpPr>
          <p:nvPr/>
        </p:nvCxnSpPr>
        <p:spPr bwMode="auto">
          <a:xfrm flipV="1">
            <a:off x="2638426" y="28178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4" name="AutoShape 13"/>
          <p:cNvCxnSpPr>
            <a:cxnSpLocks noChangeShapeType="1"/>
            <a:stCxn id="73738" idx="1"/>
            <a:endCxn id="73737" idx="5"/>
          </p:cNvCxnSpPr>
          <p:nvPr/>
        </p:nvCxnSpPr>
        <p:spPr bwMode="auto">
          <a:xfrm flipH="1" flipV="1">
            <a:off x="3160714" y="28178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5" name="Oval 14"/>
          <p:cNvSpPr>
            <a:spLocks noChangeArrowheads="1"/>
          </p:cNvSpPr>
          <p:nvPr/>
        </p:nvSpPr>
        <p:spPr bwMode="auto">
          <a:xfrm>
            <a:off x="2395538" y="30146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3746" name="Rectangle 15"/>
          <p:cNvSpPr>
            <a:spLocks noChangeAspect="1" noChangeArrowheads="1"/>
          </p:cNvSpPr>
          <p:nvPr/>
        </p:nvSpPr>
        <p:spPr bwMode="auto">
          <a:xfrm>
            <a:off x="217328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47" name="Rectangle 16"/>
          <p:cNvSpPr>
            <a:spLocks noChangeAspect="1" noChangeArrowheads="1"/>
          </p:cNvSpPr>
          <p:nvPr/>
        </p:nvSpPr>
        <p:spPr bwMode="auto">
          <a:xfrm>
            <a:off x="2695575" y="35274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48" name="AutoShape 17"/>
          <p:cNvCxnSpPr>
            <a:cxnSpLocks noChangeShapeType="1"/>
            <a:stCxn id="73747" idx="0"/>
            <a:endCxn id="73745" idx="5"/>
          </p:cNvCxnSpPr>
          <p:nvPr/>
        </p:nvCxnSpPr>
        <p:spPr bwMode="auto">
          <a:xfrm flipH="1" flipV="1">
            <a:off x="263842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9" name="AutoShape 18"/>
          <p:cNvCxnSpPr>
            <a:cxnSpLocks noChangeShapeType="1"/>
            <a:stCxn id="73746" idx="0"/>
            <a:endCxn id="73745" idx="3"/>
          </p:cNvCxnSpPr>
          <p:nvPr/>
        </p:nvCxnSpPr>
        <p:spPr bwMode="auto">
          <a:xfrm flipV="1">
            <a:off x="227647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50" name="Oval 19"/>
          <p:cNvSpPr>
            <a:spLocks noChangeArrowheads="1"/>
          </p:cNvSpPr>
          <p:nvPr/>
        </p:nvSpPr>
        <p:spPr bwMode="auto">
          <a:xfrm>
            <a:off x="5037138" y="25606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3751" name="Oval 20"/>
          <p:cNvSpPr>
            <a:spLocks noChangeArrowheads="1"/>
          </p:cNvSpPr>
          <p:nvPr/>
        </p:nvSpPr>
        <p:spPr bwMode="auto">
          <a:xfrm>
            <a:off x="55594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3752" name="Rectangle 21"/>
          <p:cNvSpPr>
            <a:spLocks noChangeAspect="1" noChangeArrowheads="1"/>
          </p:cNvSpPr>
          <p:nvPr/>
        </p:nvSpPr>
        <p:spPr bwMode="auto">
          <a:xfrm>
            <a:off x="53403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53" name="Rectangle 22"/>
          <p:cNvSpPr>
            <a:spLocks noChangeAspect="1" noChangeArrowheads="1"/>
          </p:cNvSpPr>
          <p:nvPr/>
        </p:nvSpPr>
        <p:spPr bwMode="auto">
          <a:xfrm>
            <a:off x="58610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54" name="AutoShape 23"/>
          <p:cNvCxnSpPr>
            <a:cxnSpLocks noChangeShapeType="1"/>
            <a:stCxn id="73753" idx="0"/>
            <a:endCxn id="73751" idx="5"/>
          </p:cNvCxnSpPr>
          <p:nvPr/>
        </p:nvCxnSpPr>
        <p:spPr bwMode="auto">
          <a:xfrm flipH="1" flipV="1">
            <a:off x="58039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5" name="AutoShape 24"/>
          <p:cNvCxnSpPr>
            <a:cxnSpLocks noChangeShapeType="1"/>
            <a:stCxn id="73752" idx="0"/>
            <a:endCxn id="73751" idx="3"/>
          </p:cNvCxnSpPr>
          <p:nvPr/>
        </p:nvCxnSpPr>
        <p:spPr bwMode="auto">
          <a:xfrm flipV="1">
            <a:off x="54435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6" name="AutoShape 25"/>
          <p:cNvCxnSpPr>
            <a:cxnSpLocks noChangeShapeType="1"/>
            <a:stCxn id="73758" idx="7"/>
            <a:endCxn id="73750" idx="3"/>
          </p:cNvCxnSpPr>
          <p:nvPr/>
        </p:nvCxnSpPr>
        <p:spPr bwMode="auto">
          <a:xfrm flipV="1">
            <a:off x="4757739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7" name="AutoShape 26"/>
          <p:cNvCxnSpPr>
            <a:cxnSpLocks noChangeShapeType="1"/>
            <a:stCxn id="73751" idx="1"/>
            <a:endCxn id="73750" idx="5"/>
          </p:cNvCxnSpPr>
          <p:nvPr/>
        </p:nvCxnSpPr>
        <p:spPr bwMode="auto">
          <a:xfrm flipH="1" flipV="1">
            <a:off x="5280026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58" name="Oval 27"/>
          <p:cNvSpPr>
            <a:spLocks noChangeArrowheads="1"/>
          </p:cNvSpPr>
          <p:nvPr/>
        </p:nvSpPr>
        <p:spPr bwMode="auto">
          <a:xfrm>
            <a:off x="45148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3759" name="Rectangle 28"/>
          <p:cNvSpPr>
            <a:spLocks noChangeAspect="1" noChangeArrowheads="1"/>
          </p:cNvSpPr>
          <p:nvPr/>
        </p:nvSpPr>
        <p:spPr bwMode="auto">
          <a:xfrm>
            <a:off x="42926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60" name="Rectangle 29"/>
          <p:cNvSpPr>
            <a:spLocks noChangeAspect="1" noChangeArrowheads="1"/>
          </p:cNvSpPr>
          <p:nvPr/>
        </p:nvSpPr>
        <p:spPr bwMode="auto">
          <a:xfrm>
            <a:off x="48148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61" name="AutoShape 30"/>
          <p:cNvCxnSpPr>
            <a:cxnSpLocks noChangeShapeType="1"/>
            <a:stCxn id="73760" idx="0"/>
            <a:endCxn id="73758" idx="5"/>
          </p:cNvCxnSpPr>
          <p:nvPr/>
        </p:nvCxnSpPr>
        <p:spPr bwMode="auto">
          <a:xfrm flipH="1" flipV="1">
            <a:off x="47577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2" name="AutoShape 31"/>
          <p:cNvCxnSpPr>
            <a:cxnSpLocks noChangeShapeType="1"/>
            <a:stCxn id="73759" idx="0"/>
            <a:endCxn id="73758" idx="3"/>
          </p:cNvCxnSpPr>
          <p:nvPr/>
        </p:nvCxnSpPr>
        <p:spPr bwMode="auto">
          <a:xfrm flipV="1">
            <a:off x="43957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63" name="Oval 32"/>
          <p:cNvSpPr>
            <a:spLocks noChangeArrowheads="1"/>
          </p:cNvSpPr>
          <p:nvPr/>
        </p:nvSpPr>
        <p:spPr bwMode="auto">
          <a:xfrm>
            <a:off x="6096000" y="16764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764" name="AutoShape 33"/>
          <p:cNvCxnSpPr>
            <a:cxnSpLocks noChangeShapeType="1"/>
            <a:stCxn id="73763" idx="5"/>
            <a:endCxn id="73766" idx="1"/>
          </p:cNvCxnSpPr>
          <p:nvPr/>
        </p:nvCxnSpPr>
        <p:spPr bwMode="auto">
          <a:xfrm>
            <a:off x="6340475" y="19192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5" name="AutoShape 34"/>
          <p:cNvCxnSpPr>
            <a:cxnSpLocks noChangeShapeType="1"/>
            <a:stCxn id="73763" idx="3"/>
            <a:endCxn id="73734" idx="7"/>
          </p:cNvCxnSpPr>
          <p:nvPr/>
        </p:nvCxnSpPr>
        <p:spPr bwMode="auto">
          <a:xfrm flipH="1">
            <a:off x="4221163" y="1919289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66" name="Oval 35"/>
          <p:cNvSpPr>
            <a:spLocks noChangeArrowheads="1"/>
          </p:cNvSpPr>
          <p:nvPr/>
        </p:nvSpPr>
        <p:spPr bwMode="auto">
          <a:xfrm>
            <a:off x="8216900" y="2105026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767" name="AutoShape 36"/>
          <p:cNvCxnSpPr>
            <a:cxnSpLocks noChangeShapeType="1"/>
            <a:stCxn id="73766" idx="3"/>
            <a:endCxn id="73769" idx="7"/>
          </p:cNvCxnSpPr>
          <p:nvPr/>
        </p:nvCxnSpPr>
        <p:spPr bwMode="auto">
          <a:xfrm flipH="1">
            <a:off x="7400925" y="2347913"/>
            <a:ext cx="857250" cy="2397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8" name="AutoShape 37"/>
          <p:cNvCxnSpPr>
            <a:cxnSpLocks noChangeShapeType="1"/>
            <a:stCxn id="73782" idx="1"/>
            <a:endCxn id="73766" idx="5"/>
          </p:cNvCxnSpPr>
          <p:nvPr/>
        </p:nvCxnSpPr>
        <p:spPr bwMode="auto">
          <a:xfrm flipH="1" flipV="1">
            <a:off x="8461375" y="2347913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69" name="Oval 38"/>
          <p:cNvSpPr>
            <a:spLocks noChangeArrowheads="1"/>
          </p:cNvSpPr>
          <p:nvPr/>
        </p:nvSpPr>
        <p:spPr bwMode="auto">
          <a:xfrm>
            <a:off x="7158038" y="25606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3770" name="Oval 39"/>
          <p:cNvSpPr>
            <a:spLocks noChangeArrowheads="1"/>
          </p:cNvSpPr>
          <p:nvPr/>
        </p:nvSpPr>
        <p:spPr bwMode="auto">
          <a:xfrm>
            <a:off x="76803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3771" name="Rectangle 40"/>
          <p:cNvSpPr>
            <a:spLocks noChangeAspect="1" noChangeArrowheads="1"/>
          </p:cNvSpPr>
          <p:nvPr/>
        </p:nvSpPr>
        <p:spPr bwMode="auto">
          <a:xfrm>
            <a:off x="74612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72" name="Rectangle 41"/>
          <p:cNvSpPr>
            <a:spLocks noChangeAspect="1" noChangeArrowheads="1"/>
          </p:cNvSpPr>
          <p:nvPr/>
        </p:nvSpPr>
        <p:spPr bwMode="auto">
          <a:xfrm>
            <a:off x="79819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73" name="AutoShape 42"/>
          <p:cNvCxnSpPr>
            <a:cxnSpLocks noChangeShapeType="1"/>
            <a:stCxn id="73772" idx="0"/>
            <a:endCxn id="73770" idx="5"/>
          </p:cNvCxnSpPr>
          <p:nvPr/>
        </p:nvCxnSpPr>
        <p:spPr bwMode="auto">
          <a:xfrm flipH="1" flipV="1">
            <a:off x="79248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4" name="AutoShape 43"/>
          <p:cNvCxnSpPr>
            <a:cxnSpLocks noChangeShapeType="1"/>
            <a:stCxn id="73771" idx="0"/>
            <a:endCxn id="73770" idx="3"/>
          </p:cNvCxnSpPr>
          <p:nvPr/>
        </p:nvCxnSpPr>
        <p:spPr bwMode="auto">
          <a:xfrm flipV="1">
            <a:off x="75644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5" name="AutoShape 44"/>
          <p:cNvCxnSpPr>
            <a:cxnSpLocks noChangeShapeType="1"/>
            <a:stCxn id="73777" idx="7"/>
            <a:endCxn id="73769" idx="3"/>
          </p:cNvCxnSpPr>
          <p:nvPr/>
        </p:nvCxnSpPr>
        <p:spPr bwMode="auto">
          <a:xfrm flipV="1">
            <a:off x="6878639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6" name="AutoShape 45"/>
          <p:cNvCxnSpPr>
            <a:cxnSpLocks noChangeShapeType="1"/>
            <a:stCxn id="73770" idx="1"/>
            <a:endCxn id="73769" idx="5"/>
          </p:cNvCxnSpPr>
          <p:nvPr/>
        </p:nvCxnSpPr>
        <p:spPr bwMode="auto">
          <a:xfrm flipH="1" flipV="1">
            <a:off x="7400926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77" name="Oval 46"/>
          <p:cNvSpPr>
            <a:spLocks noChangeArrowheads="1"/>
          </p:cNvSpPr>
          <p:nvPr/>
        </p:nvSpPr>
        <p:spPr bwMode="auto">
          <a:xfrm>
            <a:off x="66357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3778" name="Rectangle 47"/>
          <p:cNvSpPr>
            <a:spLocks noChangeAspect="1" noChangeArrowheads="1"/>
          </p:cNvSpPr>
          <p:nvPr/>
        </p:nvSpPr>
        <p:spPr bwMode="auto">
          <a:xfrm>
            <a:off x="64135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79" name="Rectangle 48"/>
          <p:cNvSpPr>
            <a:spLocks noChangeAspect="1" noChangeArrowheads="1"/>
          </p:cNvSpPr>
          <p:nvPr/>
        </p:nvSpPr>
        <p:spPr bwMode="auto">
          <a:xfrm>
            <a:off x="69357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80" name="AutoShape 49"/>
          <p:cNvCxnSpPr>
            <a:cxnSpLocks noChangeShapeType="1"/>
            <a:stCxn id="73779" idx="0"/>
            <a:endCxn id="73777" idx="5"/>
          </p:cNvCxnSpPr>
          <p:nvPr/>
        </p:nvCxnSpPr>
        <p:spPr bwMode="auto">
          <a:xfrm flipH="1" flipV="1">
            <a:off x="68786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1" name="AutoShape 50"/>
          <p:cNvCxnSpPr>
            <a:cxnSpLocks noChangeShapeType="1"/>
            <a:stCxn id="73778" idx="0"/>
            <a:endCxn id="73777" idx="3"/>
          </p:cNvCxnSpPr>
          <p:nvPr/>
        </p:nvCxnSpPr>
        <p:spPr bwMode="auto">
          <a:xfrm flipV="1">
            <a:off x="65166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2" name="Oval 51"/>
          <p:cNvSpPr>
            <a:spLocks noChangeArrowheads="1"/>
          </p:cNvSpPr>
          <p:nvPr/>
        </p:nvSpPr>
        <p:spPr bwMode="auto">
          <a:xfrm>
            <a:off x="9277351" y="2562225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3783" name="Oval 52"/>
          <p:cNvSpPr>
            <a:spLocks noChangeArrowheads="1"/>
          </p:cNvSpPr>
          <p:nvPr/>
        </p:nvSpPr>
        <p:spPr bwMode="auto">
          <a:xfrm>
            <a:off x="9799638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3784" name="Rectangle 53"/>
          <p:cNvSpPr>
            <a:spLocks noChangeAspect="1" noChangeArrowheads="1"/>
          </p:cNvSpPr>
          <p:nvPr/>
        </p:nvSpPr>
        <p:spPr bwMode="auto">
          <a:xfrm>
            <a:off x="958056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85" name="Rectangle 54"/>
          <p:cNvSpPr>
            <a:spLocks noChangeAspect="1" noChangeArrowheads="1"/>
          </p:cNvSpPr>
          <p:nvPr/>
        </p:nvSpPr>
        <p:spPr bwMode="auto">
          <a:xfrm>
            <a:off x="10101264" y="35306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86" name="AutoShape 55"/>
          <p:cNvCxnSpPr>
            <a:cxnSpLocks noChangeShapeType="1"/>
            <a:stCxn id="73785" idx="0"/>
            <a:endCxn id="73783" idx="5"/>
          </p:cNvCxnSpPr>
          <p:nvPr/>
        </p:nvCxnSpPr>
        <p:spPr bwMode="auto">
          <a:xfrm flipH="1" flipV="1">
            <a:off x="10044114" y="32718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7" name="AutoShape 56"/>
          <p:cNvCxnSpPr>
            <a:cxnSpLocks noChangeShapeType="1"/>
            <a:stCxn id="73784" idx="0"/>
            <a:endCxn id="73783" idx="3"/>
          </p:cNvCxnSpPr>
          <p:nvPr/>
        </p:nvCxnSpPr>
        <p:spPr bwMode="auto">
          <a:xfrm flipV="1">
            <a:off x="9683751" y="32718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8" name="AutoShape 57"/>
          <p:cNvCxnSpPr>
            <a:cxnSpLocks noChangeShapeType="1"/>
            <a:stCxn id="73790" idx="7"/>
            <a:endCxn id="73782" idx="3"/>
          </p:cNvCxnSpPr>
          <p:nvPr/>
        </p:nvCxnSpPr>
        <p:spPr bwMode="auto">
          <a:xfrm flipV="1">
            <a:off x="8997951" y="28209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89" name="AutoShape 58"/>
          <p:cNvCxnSpPr>
            <a:cxnSpLocks noChangeShapeType="1"/>
            <a:stCxn id="73783" idx="1"/>
            <a:endCxn id="73782" idx="5"/>
          </p:cNvCxnSpPr>
          <p:nvPr/>
        </p:nvCxnSpPr>
        <p:spPr bwMode="auto">
          <a:xfrm flipH="1" flipV="1">
            <a:off x="9520239" y="28209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90" name="Oval 59"/>
          <p:cNvSpPr>
            <a:spLocks noChangeArrowheads="1"/>
          </p:cNvSpPr>
          <p:nvPr/>
        </p:nvSpPr>
        <p:spPr bwMode="auto">
          <a:xfrm>
            <a:off x="8755063" y="30178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3791" name="Rectangle 60"/>
          <p:cNvSpPr>
            <a:spLocks noChangeAspect="1" noChangeArrowheads="1"/>
          </p:cNvSpPr>
          <p:nvPr/>
        </p:nvSpPr>
        <p:spPr bwMode="auto">
          <a:xfrm>
            <a:off x="853281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792" name="Rectangle 61"/>
          <p:cNvSpPr>
            <a:spLocks noChangeAspect="1" noChangeArrowheads="1"/>
          </p:cNvSpPr>
          <p:nvPr/>
        </p:nvSpPr>
        <p:spPr bwMode="auto">
          <a:xfrm>
            <a:off x="9055100" y="35306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793" name="AutoShape 62"/>
          <p:cNvCxnSpPr>
            <a:cxnSpLocks noChangeShapeType="1"/>
            <a:stCxn id="73792" idx="0"/>
            <a:endCxn id="73790" idx="5"/>
          </p:cNvCxnSpPr>
          <p:nvPr/>
        </p:nvCxnSpPr>
        <p:spPr bwMode="auto">
          <a:xfrm flipH="1" flipV="1">
            <a:off x="899795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4" name="AutoShape 63"/>
          <p:cNvCxnSpPr>
            <a:cxnSpLocks noChangeShapeType="1"/>
            <a:stCxn id="73791" idx="0"/>
            <a:endCxn id="73790" idx="3"/>
          </p:cNvCxnSpPr>
          <p:nvPr/>
        </p:nvCxnSpPr>
        <p:spPr bwMode="auto">
          <a:xfrm flipV="1">
            <a:off x="863600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95" name="Oval 64"/>
          <p:cNvSpPr>
            <a:spLocks noChangeArrowheads="1"/>
          </p:cNvSpPr>
          <p:nvPr/>
        </p:nvSpPr>
        <p:spPr bwMode="auto">
          <a:xfrm>
            <a:off x="3976688" y="46180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796" name="AutoShape 65"/>
          <p:cNvCxnSpPr>
            <a:cxnSpLocks noChangeShapeType="1"/>
            <a:stCxn id="73795" idx="3"/>
            <a:endCxn id="73798" idx="7"/>
          </p:cNvCxnSpPr>
          <p:nvPr/>
        </p:nvCxnSpPr>
        <p:spPr bwMode="auto">
          <a:xfrm flipH="1">
            <a:off x="3160713" y="4860926"/>
            <a:ext cx="857250" cy="23971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7" name="AutoShape 66"/>
          <p:cNvCxnSpPr>
            <a:cxnSpLocks noChangeShapeType="1"/>
            <a:stCxn id="73811" idx="1"/>
            <a:endCxn id="73795" idx="5"/>
          </p:cNvCxnSpPr>
          <p:nvPr/>
        </p:nvCxnSpPr>
        <p:spPr bwMode="auto">
          <a:xfrm flipH="1" flipV="1">
            <a:off x="4221163" y="4860925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98" name="Oval 67"/>
          <p:cNvSpPr>
            <a:spLocks noChangeArrowheads="1"/>
          </p:cNvSpPr>
          <p:nvPr/>
        </p:nvSpPr>
        <p:spPr bwMode="auto">
          <a:xfrm>
            <a:off x="2917826" y="50736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3799" name="Oval 68"/>
          <p:cNvSpPr>
            <a:spLocks noChangeArrowheads="1"/>
          </p:cNvSpPr>
          <p:nvPr/>
        </p:nvSpPr>
        <p:spPr bwMode="auto">
          <a:xfrm>
            <a:off x="3440113" y="5529263"/>
            <a:ext cx="285750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3800" name="Rectangle 69"/>
          <p:cNvSpPr>
            <a:spLocks noChangeAspect="1" noChangeArrowheads="1"/>
          </p:cNvSpPr>
          <p:nvPr/>
        </p:nvSpPr>
        <p:spPr bwMode="auto">
          <a:xfrm>
            <a:off x="322103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01" name="Rectangle 70"/>
          <p:cNvSpPr>
            <a:spLocks noChangeAspect="1" noChangeArrowheads="1"/>
          </p:cNvSpPr>
          <p:nvPr/>
        </p:nvSpPr>
        <p:spPr bwMode="auto">
          <a:xfrm>
            <a:off x="3741739" y="60420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02" name="AutoShape 71"/>
          <p:cNvCxnSpPr>
            <a:cxnSpLocks noChangeShapeType="1"/>
            <a:stCxn id="73801" idx="0"/>
            <a:endCxn id="73799" idx="5"/>
          </p:cNvCxnSpPr>
          <p:nvPr/>
        </p:nvCxnSpPr>
        <p:spPr bwMode="auto">
          <a:xfrm flipH="1" flipV="1">
            <a:off x="3684589" y="5788026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03" name="AutoShape 72"/>
          <p:cNvCxnSpPr>
            <a:cxnSpLocks noChangeShapeType="1"/>
            <a:stCxn id="73800" idx="0"/>
            <a:endCxn id="73799" idx="3"/>
          </p:cNvCxnSpPr>
          <p:nvPr/>
        </p:nvCxnSpPr>
        <p:spPr bwMode="auto">
          <a:xfrm flipV="1">
            <a:off x="3324226" y="5788026"/>
            <a:ext cx="157163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04" name="AutoShape 73"/>
          <p:cNvCxnSpPr>
            <a:cxnSpLocks noChangeShapeType="1"/>
            <a:stCxn id="73806" idx="7"/>
            <a:endCxn id="73798" idx="3"/>
          </p:cNvCxnSpPr>
          <p:nvPr/>
        </p:nvCxnSpPr>
        <p:spPr bwMode="auto">
          <a:xfrm flipV="1">
            <a:off x="2638426" y="53324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05" name="AutoShape 74"/>
          <p:cNvCxnSpPr>
            <a:cxnSpLocks noChangeShapeType="1"/>
            <a:stCxn id="73799" idx="1"/>
            <a:endCxn id="73798" idx="5"/>
          </p:cNvCxnSpPr>
          <p:nvPr/>
        </p:nvCxnSpPr>
        <p:spPr bwMode="auto">
          <a:xfrm flipH="1" flipV="1">
            <a:off x="3160714" y="5332414"/>
            <a:ext cx="320675" cy="223837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06" name="Oval 75"/>
          <p:cNvSpPr>
            <a:spLocks noChangeArrowheads="1"/>
          </p:cNvSpPr>
          <p:nvPr/>
        </p:nvSpPr>
        <p:spPr bwMode="auto">
          <a:xfrm>
            <a:off x="2395538" y="55292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3807" name="Rectangle 76"/>
          <p:cNvSpPr>
            <a:spLocks noChangeAspect="1" noChangeArrowheads="1"/>
          </p:cNvSpPr>
          <p:nvPr/>
        </p:nvSpPr>
        <p:spPr bwMode="auto">
          <a:xfrm>
            <a:off x="217328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08" name="Rectangle 77"/>
          <p:cNvSpPr>
            <a:spLocks noChangeAspect="1" noChangeArrowheads="1"/>
          </p:cNvSpPr>
          <p:nvPr/>
        </p:nvSpPr>
        <p:spPr bwMode="auto">
          <a:xfrm>
            <a:off x="2695575" y="60420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09" name="AutoShape 78"/>
          <p:cNvCxnSpPr>
            <a:cxnSpLocks noChangeShapeType="1"/>
            <a:stCxn id="73808" idx="0"/>
            <a:endCxn id="73806" idx="5"/>
          </p:cNvCxnSpPr>
          <p:nvPr/>
        </p:nvCxnSpPr>
        <p:spPr bwMode="auto">
          <a:xfrm flipH="1" flipV="1">
            <a:off x="263842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10" name="AutoShape 79"/>
          <p:cNvCxnSpPr>
            <a:cxnSpLocks noChangeShapeType="1"/>
            <a:stCxn id="73807" idx="0"/>
            <a:endCxn id="73806" idx="3"/>
          </p:cNvCxnSpPr>
          <p:nvPr/>
        </p:nvCxnSpPr>
        <p:spPr bwMode="auto">
          <a:xfrm flipV="1">
            <a:off x="227647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11" name="Oval 80"/>
          <p:cNvSpPr>
            <a:spLocks noChangeArrowheads="1"/>
          </p:cNvSpPr>
          <p:nvPr/>
        </p:nvSpPr>
        <p:spPr bwMode="auto">
          <a:xfrm>
            <a:off x="50371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3812" name="Oval 81"/>
          <p:cNvSpPr>
            <a:spLocks noChangeArrowheads="1"/>
          </p:cNvSpPr>
          <p:nvPr/>
        </p:nvSpPr>
        <p:spPr bwMode="auto">
          <a:xfrm>
            <a:off x="55594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3813" name="Rectangle 82"/>
          <p:cNvSpPr>
            <a:spLocks noChangeAspect="1" noChangeArrowheads="1"/>
          </p:cNvSpPr>
          <p:nvPr/>
        </p:nvSpPr>
        <p:spPr bwMode="auto">
          <a:xfrm>
            <a:off x="53403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14" name="Rectangle 83"/>
          <p:cNvSpPr>
            <a:spLocks noChangeAspect="1" noChangeArrowheads="1"/>
          </p:cNvSpPr>
          <p:nvPr/>
        </p:nvSpPr>
        <p:spPr bwMode="auto">
          <a:xfrm>
            <a:off x="58610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15" name="AutoShape 84"/>
          <p:cNvCxnSpPr>
            <a:cxnSpLocks noChangeShapeType="1"/>
            <a:stCxn id="73814" idx="0"/>
            <a:endCxn id="73812" idx="5"/>
          </p:cNvCxnSpPr>
          <p:nvPr/>
        </p:nvCxnSpPr>
        <p:spPr bwMode="auto">
          <a:xfrm flipH="1" flipV="1">
            <a:off x="58039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16" name="AutoShape 85"/>
          <p:cNvCxnSpPr>
            <a:cxnSpLocks noChangeShapeType="1"/>
            <a:stCxn id="73813" idx="0"/>
            <a:endCxn id="73812" idx="3"/>
          </p:cNvCxnSpPr>
          <p:nvPr/>
        </p:nvCxnSpPr>
        <p:spPr bwMode="auto">
          <a:xfrm flipV="1">
            <a:off x="54435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17" name="AutoShape 86"/>
          <p:cNvCxnSpPr>
            <a:cxnSpLocks noChangeShapeType="1"/>
            <a:stCxn id="73819" idx="7"/>
            <a:endCxn id="73811" idx="3"/>
          </p:cNvCxnSpPr>
          <p:nvPr/>
        </p:nvCxnSpPr>
        <p:spPr bwMode="auto">
          <a:xfrm flipV="1">
            <a:off x="4757739" y="5334000"/>
            <a:ext cx="320675" cy="223838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18" name="AutoShape 87"/>
          <p:cNvCxnSpPr>
            <a:cxnSpLocks noChangeShapeType="1"/>
            <a:stCxn id="73812" idx="1"/>
            <a:endCxn id="73811" idx="5"/>
          </p:cNvCxnSpPr>
          <p:nvPr/>
        </p:nvCxnSpPr>
        <p:spPr bwMode="auto">
          <a:xfrm flipH="1" flipV="1">
            <a:off x="52800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19" name="Oval 88"/>
          <p:cNvSpPr>
            <a:spLocks noChangeArrowheads="1"/>
          </p:cNvSpPr>
          <p:nvPr/>
        </p:nvSpPr>
        <p:spPr bwMode="auto">
          <a:xfrm>
            <a:off x="4514851" y="55308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3820" name="Rectangle 89"/>
          <p:cNvSpPr>
            <a:spLocks noChangeAspect="1" noChangeArrowheads="1"/>
          </p:cNvSpPr>
          <p:nvPr/>
        </p:nvSpPr>
        <p:spPr bwMode="auto">
          <a:xfrm>
            <a:off x="42926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21" name="Rectangle 90"/>
          <p:cNvSpPr>
            <a:spLocks noChangeAspect="1" noChangeArrowheads="1"/>
          </p:cNvSpPr>
          <p:nvPr/>
        </p:nvSpPr>
        <p:spPr bwMode="auto">
          <a:xfrm>
            <a:off x="48148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22" name="AutoShape 91"/>
          <p:cNvCxnSpPr>
            <a:cxnSpLocks noChangeShapeType="1"/>
            <a:stCxn id="73821" idx="0"/>
            <a:endCxn id="73819" idx="5"/>
          </p:cNvCxnSpPr>
          <p:nvPr/>
        </p:nvCxnSpPr>
        <p:spPr bwMode="auto">
          <a:xfrm flipH="1" flipV="1">
            <a:off x="475773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3" name="AutoShape 92"/>
          <p:cNvCxnSpPr>
            <a:cxnSpLocks noChangeShapeType="1"/>
            <a:stCxn id="73820" idx="0"/>
            <a:endCxn id="73819" idx="3"/>
          </p:cNvCxnSpPr>
          <p:nvPr/>
        </p:nvCxnSpPr>
        <p:spPr bwMode="auto">
          <a:xfrm flipV="1">
            <a:off x="439578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24" name="Oval 93"/>
          <p:cNvSpPr>
            <a:spLocks noChangeArrowheads="1"/>
          </p:cNvSpPr>
          <p:nvPr/>
        </p:nvSpPr>
        <p:spPr bwMode="auto">
          <a:xfrm>
            <a:off x="6096000" y="41910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825" name="AutoShape 94"/>
          <p:cNvCxnSpPr>
            <a:cxnSpLocks noChangeShapeType="1"/>
            <a:stCxn id="73824" idx="5"/>
            <a:endCxn id="73827" idx="1"/>
          </p:cNvCxnSpPr>
          <p:nvPr/>
        </p:nvCxnSpPr>
        <p:spPr bwMode="auto">
          <a:xfrm>
            <a:off x="6340475" y="44338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6" name="AutoShape 95"/>
          <p:cNvCxnSpPr>
            <a:cxnSpLocks noChangeShapeType="1"/>
            <a:stCxn id="73824" idx="3"/>
            <a:endCxn id="73795" idx="7"/>
          </p:cNvCxnSpPr>
          <p:nvPr/>
        </p:nvCxnSpPr>
        <p:spPr bwMode="auto">
          <a:xfrm flipH="1">
            <a:off x="4221163" y="4433889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27" name="Oval 96"/>
          <p:cNvSpPr>
            <a:spLocks noChangeArrowheads="1"/>
          </p:cNvSpPr>
          <p:nvPr/>
        </p:nvSpPr>
        <p:spPr bwMode="auto">
          <a:xfrm>
            <a:off x="8216900" y="4619626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3828" name="AutoShape 97"/>
          <p:cNvCxnSpPr>
            <a:cxnSpLocks noChangeShapeType="1"/>
            <a:stCxn id="73827" idx="3"/>
            <a:endCxn id="73830" idx="7"/>
          </p:cNvCxnSpPr>
          <p:nvPr/>
        </p:nvCxnSpPr>
        <p:spPr bwMode="auto">
          <a:xfrm flipH="1">
            <a:off x="7400925" y="4862513"/>
            <a:ext cx="857250" cy="2397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9" name="AutoShape 98"/>
          <p:cNvCxnSpPr>
            <a:cxnSpLocks noChangeShapeType="1"/>
            <a:stCxn id="73843" idx="1"/>
            <a:endCxn id="73827" idx="5"/>
          </p:cNvCxnSpPr>
          <p:nvPr/>
        </p:nvCxnSpPr>
        <p:spPr bwMode="auto">
          <a:xfrm flipH="1" flipV="1">
            <a:off x="8461375" y="4862513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30" name="Oval 99"/>
          <p:cNvSpPr>
            <a:spLocks noChangeArrowheads="1"/>
          </p:cNvSpPr>
          <p:nvPr/>
        </p:nvSpPr>
        <p:spPr bwMode="auto">
          <a:xfrm>
            <a:off x="71580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3831" name="Oval 100"/>
          <p:cNvSpPr>
            <a:spLocks noChangeArrowheads="1"/>
          </p:cNvSpPr>
          <p:nvPr/>
        </p:nvSpPr>
        <p:spPr bwMode="auto">
          <a:xfrm>
            <a:off x="76803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3832" name="Rectangle 101"/>
          <p:cNvSpPr>
            <a:spLocks noChangeAspect="1" noChangeArrowheads="1"/>
          </p:cNvSpPr>
          <p:nvPr/>
        </p:nvSpPr>
        <p:spPr bwMode="auto">
          <a:xfrm>
            <a:off x="74612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33" name="Rectangle 102"/>
          <p:cNvSpPr>
            <a:spLocks noChangeAspect="1" noChangeArrowheads="1"/>
          </p:cNvSpPr>
          <p:nvPr/>
        </p:nvSpPr>
        <p:spPr bwMode="auto">
          <a:xfrm>
            <a:off x="79819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34" name="AutoShape 103"/>
          <p:cNvCxnSpPr>
            <a:cxnSpLocks noChangeShapeType="1"/>
            <a:stCxn id="73833" idx="0"/>
            <a:endCxn id="73831" idx="5"/>
          </p:cNvCxnSpPr>
          <p:nvPr/>
        </p:nvCxnSpPr>
        <p:spPr bwMode="auto">
          <a:xfrm flipH="1" flipV="1">
            <a:off x="79248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35" name="AutoShape 104"/>
          <p:cNvCxnSpPr>
            <a:cxnSpLocks noChangeShapeType="1"/>
            <a:stCxn id="73832" idx="0"/>
            <a:endCxn id="73831" idx="3"/>
          </p:cNvCxnSpPr>
          <p:nvPr/>
        </p:nvCxnSpPr>
        <p:spPr bwMode="auto">
          <a:xfrm flipV="1">
            <a:off x="75644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36" name="AutoShape 105"/>
          <p:cNvCxnSpPr>
            <a:cxnSpLocks noChangeShapeType="1"/>
            <a:stCxn id="73838" idx="7"/>
            <a:endCxn id="73830" idx="3"/>
          </p:cNvCxnSpPr>
          <p:nvPr/>
        </p:nvCxnSpPr>
        <p:spPr bwMode="auto">
          <a:xfrm flipV="1">
            <a:off x="6878639" y="5334000"/>
            <a:ext cx="320675" cy="223838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37" name="AutoShape 106"/>
          <p:cNvCxnSpPr>
            <a:cxnSpLocks noChangeShapeType="1"/>
            <a:stCxn id="73831" idx="1"/>
            <a:endCxn id="73830" idx="5"/>
          </p:cNvCxnSpPr>
          <p:nvPr/>
        </p:nvCxnSpPr>
        <p:spPr bwMode="auto">
          <a:xfrm flipH="1" flipV="1">
            <a:off x="74009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38" name="Oval 107"/>
          <p:cNvSpPr>
            <a:spLocks noChangeArrowheads="1"/>
          </p:cNvSpPr>
          <p:nvPr/>
        </p:nvSpPr>
        <p:spPr bwMode="auto">
          <a:xfrm>
            <a:off x="6635751" y="55308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3839" name="Rectangle 108"/>
          <p:cNvSpPr>
            <a:spLocks noChangeAspect="1" noChangeArrowheads="1"/>
          </p:cNvSpPr>
          <p:nvPr/>
        </p:nvSpPr>
        <p:spPr bwMode="auto">
          <a:xfrm>
            <a:off x="64135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40" name="Rectangle 109"/>
          <p:cNvSpPr>
            <a:spLocks noChangeAspect="1" noChangeArrowheads="1"/>
          </p:cNvSpPr>
          <p:nvPr/>
        </p:nvSpPr>
        <p:spPr bwMode="auto">
          <a:xfrm>
            <a:off x="69357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41" name="AutoShape 110"/>
          <p:cNvCxnSpPr>
            <a:cxnSpLocks noChangeShapeType="1"/>
            <a:stCxn id="73840" idx="0"/>
            <a:endCxn id="73838" idx="5"/>
          </p:cNvCxnSpPr>
          <p:nvPr/>
        </p:nvCxnSpPr>
        <p:spPr bwMode="auto">
          <a:xfrm flipH="1" flipV="1">
            <a:off x="687863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42" name="AutoShape 111"/>
          <p:cNvCxnSpPr>
            <a:cxnSpLocks noChangeShapeType="1"/>
            <a:stCxn id="73839" idx="0"/>
            <a:endCxn id="73838" idx="3"/>
          </p:cNvCxnSpPr>
          <p:nvPr/>
        </p:nvCxnSpPr>
        <p:spPr bwMode="auto">
          <a:xfrm flipV="1">
            <a:off x="651668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43" name="Oval 112"/>
          <p:cNvSpPr>
            <a:spLocks noChangeArrowheads="1"/>
          </p:cNvSpPr>
          <p:nvPr/>
        </p:nvSpPr>
        <p:spPr bwMode="auto">
          <a:xfrm>
            <a:off x="9277351" y="5076825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3844" name="Oval 113"/>
          <p:cNvSpPr>
            <a:spLocks noChangeArrowheads="1"/>
          </p:cNvSpPr>
          <p:nvPr/>
        </p:nvSpPr>
        <p:spPr bwMode="auto">
          <a:xfrm>
            <a:off x="9799638" y="5532438"/>
            <a:ext cx="285750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3845" name="Rectangle 114"/>
          <p:cNvSpPr>
            <a:spLocks noChangeAspect="1" noChangeArrowheads="1"/>
          </p:cNvSpPr>
          <p:nvPr/>
        </p:nvSpPr>
        <p:spPr bwMode="auto">
          <a:xfrm>
            <a:off x="958056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46" name="Rectangle 115"/>
          <p:cNvSpPr>
            <a:spLocks noChangeAspect="1" noChangeArrowheads="1"/>
          </p:cNvSpPr>
          <p:nvPr/>
        </p:nvSpPr>
        <p:spPr bwMode="auto">
          <a:xfrm>
            <a:off x="10101264" y="60452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47" name="AutoShape 116"/>
          <p:cNvCxnSpPr>
            <a:cxnSpLocks noChangeShapeType="1"/>
            <a:stCxn id="73846" idx="0"/>
            <a:endCxn id="73844" idx="5"/>
          </p:cNvCxnSpPr>
          <p:nvPr/>
        </p:nvCxnSpPr>
        <p:spPr bwMode="auto">
          <a:xfrm flipH="1" flipV="1">
            <a:off x="10044114" y="5791201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48" name="AutoShape 117"/>
          <p:cNvCxnSpPr>
            <a:cxnSpLocks noChangeShapeType="1"/>
            <a:stCxn id="73845" idx="0"/>
            <a:endCxn id="73844" idx="3"/>
          </p:cNvCxnSpPr>
          <p:nvPr/>
        </p:nvCxnSpPr>
        <p:spPr bwMode="auto">
          <a:xfrm flipV="1">
            <a:off x="9683751" y="5791201"/>
            <a:ext cx="157163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49" name="AutoShape 118"/>
          <p:cNvCxnSpPr>
            <a:cxnSpLocks noChangeShapeType="1"/>
            <a:stCxn id="73851" idx="7"/>
            <a:endCxn id="73843" idx="3"/>
          </p:cNvCxnSpPr>
          <p:nvPr/>
        </p:nvCxnSpPr>
        <p:spPr bwMode="auto">
          <a:xfrm flipV="1">
            <a:off x="8997951" y="53355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50" name="AutoShape 119"/>
          <p:cNvCxnSpPr>
            <a:cxnSpLocks noChangeShapeType="1"/>
            <a:stCxn id="73844" idx="1"/>
            <a:endCxn id="73843" idx="5"/>
          </p:cNvCxnSpPr>
          <p:nvPr/>
        </p:nvCxnSpPr>
        <p:spPr bwMode="auto">
          <a:xfrm flipH="1" flipV="1">
            <a:off x="9520239" y="5335589"/>
            <a:ext cx="320675" cy="223837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51" name="Oval 120"/>
          <p:cNvSpPr>
            <a:spLocks noChangeArrowheads="1"/>
          </p:cNvSpPr>
          <p:nvPr/>
        </p:nvSpPr>
        <p:spPr bwMode="auto">
          <a:xfrm>
            <a:off x="8755063" y="5532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3852" name="Rectangle 121"/>
          <p:cNvSpPr>
            <a:spLocks noChangeAspect="1" noChangeArrowheads="1"/>
          </p:cNvSpPr>
          <p:nvPr/>
        </p:nvSpPr>
        <p:spPr bwMode="auto">
          <a:xfrm>
            <a:off x="853281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3853" name="Rectangle 122"/>
          <p:cNvSpPr>
            <a:spLocks noChangeAspect="1" noChangeArrowheads="1"/>
          </p:cNvSpPr>
          <p:nvPr/>
        </p:nvSpPr>
        <p:spPr bwMode="auto">
          <a:xfrm>
            <a:off x="9055100" y="60452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3854" name="AutoShape 123"/>
          <p:cNvCxnSpPr>
            <a:cxnSpLocks noChangeShapeType="1"/>
            <a:stCxn id="73853" idx="0"/>
            <a:endCxn id="73851" idx="5"/>
          </p:cNvCxnSpPr>
          <p:nvPr/>
        </p:nvCxnSpPr>
        <p:spPr bwMode="auto">
          <a:xfrm flipH="1" flipV="1">
            <a:off x="899795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55" name="AutoShape 124"/>
          <p:cNvCxnSpPr>
            <a:cxnSpLocks noChangeShapeType="1"/>
            <a:stCxn id="73852" idx="0"/>
            <a:endCxn id="73851" idx="3"/>
          </p:cNvCxnSpPr>
          <p:nvPr/>
        </p:nvCxnSpPr>
        <p:spPr bwMode="auto">
          <a:xfrm flipV="1">
            <a:off x="863600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447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74758" name="Oval 3"/>
          <p:cNvSpPr>
            <a:spLocks noChangeArrowheads="1"/>
          </p:cNvSpPr>
          <p:nvPr/>
        </p:nvSpPr>
        <p:spPr bwMode="auto">
          <a:xfrm>
            <a:off x="3976688" y="2103438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cxnSp>
        <p:nvCxnSpPr>
          <p:cNvPr id="74759" name="AutoShape 4"/>
          <p:cNvCxnSpPr>
            <a:cxnSpLocks noChangeShapeType="1"/>
            <a:stCxn id="74758" idx="3"/>
            <a:endCxn id="74761" idx="7"/>
          </p:cNvCxnSpPr>
          <p:nvPr/>
        </p:nvCxnSpPr>
        <p:spPr bwMode="auto">
          <a:xfrm flipH="1">
            <a:off x="3160713" y="2360614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0" name="AutoShape 5"/>
          <p:cNvCxnSpPr>
            <a:cxnSpLocks noChangeShapeType="1"/>
            <a:stCxn id="74774" idx="1"/>
            <a:endCxn id="74758" idx="5"/>
          </p:cNvCxnSpPr>
          <p:nvPr/>
        </p:nvCxnSpPr>
        <p:spPr bwMode="auto">
          <a:xfrm flipH="1" flipV="1">
            <a:off x="4221163" y="2360614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1" name="Oval 6"/>
          <p:cNvSpPr>
            <a:spLocks noChangeArrowheads="1"/>
          </p:cNvSpPr>
          <p:nvPr/>
        </p:nvSpPr>
        <p:spPr bwMode="auto">
          <a:xfrm>
            <a:off x="2917826" y="25590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4762" name="Oval 7"/>
          <p:cNvSpPr>
            <a:spLocks noChangeArrowheads="1"/>
          </p:cNvSpPr>
          <p:nvPr/>
        </p:nvSpPr>
        <p:spPr bwMode="auto">
          <a:xfrm>
            <a:off x="3440113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4763" name="Rectangle 8"/>
          <p:cNvSpPr>
            <a:spLocks noChangeAspect="1" noChangeArrowheads="1"/>
          </p:cNvSpPr>
          <p:nvPr/>
        </p:nvSpPr>
        <p:spPr bwMode="auto">
          <a:xfrm>
            <a:off x="322103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64" name="Rectangle 9"/>
          <p:cNvSpPr>
            <a:spLocks noChangeAspect="1" noChangeArrowheads="1"/>
          </p:cNvSpPr>
          <p:nvPr/>
        </p:nvSpPr>
        <p:spPr bwMode="auto">
          <a:xfrm>
            <a:off x="3741739" y="35274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65" name="AutoShape 10"/>
          <p:cNvCxnSpPr>
            <a:cxnSpLocks noChangeShapeType="1"/>
            <a:stCxn id="74764" idx="0"/>
            <a:endCxn id="74762" idx="5"/>
          </p:cNvCxnSpPr>
          <p:nvPr/>
        </p:nvCxnSpPr>
        <p:spPr bwMode="auto">
          <a:xfrm flipH="1" flipV="1">
            <a:off x="3684589" y="32686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6" name="AutoShape 11"/>
          <p:cNvCxnSpPr>
            <a:cxnSpLocks noChangeShapeType="1"/>
            <a:stCxn id="74763" idx="0"/>
            <a:endCxn id="74762" idx="3"/>
          </p:cNvCxnSpPr>
          <p:nvPr/>
        </p:nvCxnSpPr>
        <p:spPr bwMode="auto">
          <a:xfrm flipV="1">
            <a:off x="3324226" y="32686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7" name="AutoShape 12"/>
          <p:cNvCxnSpPr>
            <a:cxnSpLocks noChangeShapeType="1"/>
            <a:stCxn id="74769" idx="7"/>
            <a:endCxn id="74761" idx="3"/>
          </p:cNvCxnSpPr>
          <p:nvPr/>
        </p:nvCxnSpPr>
        <p:spPr bwMode="auto">
          <a:xfrm flipV="1">
            <a:off x="2638426" y="28130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8" name="AutoShape 13"/>
          <p:cNvCxnSpPr>
            <a:cxnSpLocks noChangeShapeType="1"/>
            <a:stCxn id="74762" idx="1"/>
            <a:endCxn id="74761" idx="5"/>
          </p:cNvCxnSpPr>
          <p:nvPr/>
        </p:nvCxnSpPr>
        <p:spPr bwMode="auto">
          <a:xfrm flipH="1" flipV="1">
            <a:off x="3160714" y="28130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9" name="Oval 14"/>
          <p:cNvSpPr>
            <a:spLocks noChangeArrowheads="1"/>
          </p:cNvSpPr>
          <p:nvPr/>
        </p:nvSpPr>
        <p:spPr bwMode="auto">
          <a:xfrm>
            <a:off x="2395538" y="30146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4770" name="Rectangle 15"/>
          <p:cNvSpPr>
            <a:spLocks noChangeAspect="1" noChangeArrowheads="1"/>
          </p:cNvSpPr>
          <p:nvPr/>
        </p:nvSpPr>
        <p:spPr bwMode="auto">
          <a:xfrm>
            <a:off x="217328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71" name="Rectangle 16"/>
          <p:cNvSpPr>
            <a:spLocks noChangeAspect="1" noChangeArrowheads="1"/>
          </p:cNvSpPr>
          <p:nvPr/>
        </p:nvSpPr>
        <p:spPr bwMode="auto">
          <a:xfrm>
            <a:off x="2695575" y="35274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72" name="AutoShape 17"/>
          <p:cNvCxnSpPr>
            <a:cxnSpLocks noChangeShapeType="1"/>
            <a:stCxn id="74771" idx="0"/>
            <a:endCxn id="74769" idx="5"/>
          </p:cNvCxnSpPr>
          <p:nvPr/>
        </p:nvCxnSpPr>
        <p:spPr bwMode="auto">
          <a:xfrm flipH="1" flipV="1">
            <a:off x="263842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3" name="AutoShape 18"/>
          <p:cNvCxnSpPr>
            <a:cxnSpLocks noChangeShapeType="1"/>
            <a:stCxn id="74770" idx="0"/>
            <a:endCxn id="74769" idx="3"/>
          </p:cNvCxnSpPr>
          <p:nvPr/>
        </p:nvCxnSpPr>
        <p:spPr bwMode="auto">
          <a:xfrm flipV="1">
            <a:off x="227647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4" name="Oval 19"/>
          <p:cNvSpPr>
            <a:spLocks noChangeArrowheads="1"/>
          </p:cNvSpPr>
          <p:nvPr/>
        </p:nvSpPr>
        <p:spPr bwMode="auto">
          <a:xfrm>
            <a:off x="50371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4775" name="Oval 20"/>
          <p:cNvSpPr>
            <a:spLocks noChangeArrowheads="1"/>
          </p:cNvSpPr>
          <p:nvPr/>
        </p:nvSpPr>
        <p:spPr bwMode="auto">
          <a:xfrm>
            <a:off x="55594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4776" name="Rectangle 21"/>
          <p:cNvSpPr>
            <a:spLocks noChangeAspect="1" noChangeArrowheads="1"/>
          </p:cNvSpPr>
          <p:nvPr/>
        </p:nvSpPr>
        <p:spPr bwMode="auto">
          <a:xfrm>
            <a:off x="53403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77" name="Rectangle 22"/>
          <p:cNvSpPr>
            <a:spLocks noChangeAspect="1" noChangeArrowheads="1"/>
          </p:cNvSpPr>
          <p:nvPr/>
        </p:nvSpPr>
        <p:spPr bwMode="auto">
          <a:xfrm>
            <a:off x="58610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78" name="AutoShape 23"/>
          <p:cNvCxnSpPr>
            <a:cxnSpLocks noChangeShapeType="1"/>
            <a:stCxn id="74777" idx="0"/>
            <a:endCxn id="74775" idx="5"/>
          </p:cNvCxnSpPr>
          <p:nvPr/>
        </p:nvCxnSpPr>
        <p:spPr bwMode="auto">
          <a:xfrm flipH="1" flipV="1">
            <a:off x="58039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9" name="AutoShape 24"/>
          <p:cNvCxnSpPr>
            <a:cxnSpLocks noChangeShapeType="1"/>
            <a:stCxn id="74776" idx="0"/>
            <a:endCxn id="74775" idx="3"/>
          </p:cNvCxnSpPr>
          <p:nvPr/>
        </p:nvCxnSpPr>
        <p:spPr bwMode="auto">
          <a:xfrm flipV="1">
            <a:off x="54435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0" name="AutoShape 25"/>
          <p:cNvCxnSpPr>
            <a:cxnSpLocks noChangeShapeType="1"/>
            <a:stCxn id="74782" idx="7"/>
            <a:endCxn id="74774" idx="3"/>
          </p:cNvCxnSpPr>
          <p:nvPr/>
        </p:nvCxnSpPr>
        <p:spPr bwMode="auto">
          <a:xfrm flipV="1">
            <a:off x="4757739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1" name="AutoShape 26"/>
          <p:cNvCxnSpPr>
            <a:cxnSpLocks noChangeShapeType="1"/>
            <a:stCxn id="74775" idx="1"/>
            <a:endCxn id="74774" idx="5"/>
          </p:cNvCxnSpPr>
          <p:nvPr/>
        </p:nvCxnSpPr>
        <p:spPr bwMode="auto">
          <a:xfrm flipH="1" flipV="1">
            <a:off x="5280026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82" name="Oval 27"/>
          <p:cNvSpPr>
            <a:spLocks noChangeArrowheads="1"/>
          </p:cNvSpPr>
          <p:nvPr/>
        </p:nvSpPr>
        <p:spPr bwMode="auto">
          <a:xfrm>
            <a:off x="45148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4783" name="Rectangle 28"/>
          <p:cNvSpPr>
            <a:spLocks noChangeAspect="1" noChangeArrowheads="1"/>
          </p:cNvSpPr>
          <p:nvPr/>
        </p:nvSpPr>
        <p:spPr bwMode="auto">
          <a:xfrm>
            <a:off x="42926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84" name="Rectangle 29"/>
          <p:cNvSpPr>
            <a:spLocks noChangeAspect="1" noChangeArrowheads="1"/>
          </p:cNvSpPr>
          <p:nvPr/>
        </p:nvSpPr>
        <p:spPr bwMode="auto">
          <a:xfrm>
            <a:off x="48148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85" name="AutoShape 30"/>
          <p:cNvCxnSpPr>
            <a:cxnSpLocks noChangeShapeType="1"/>
            <a:stCxn id="74784" idx="0"/>
            <a:endCxn id="74782" idx="5"/>
          </p:cNvCxnSpPr>
          <p:nvPr/>
        </p:nvCxnSpPr>
        <p:spPr bwMode="auto">
          <a:xfrm flipH="1" flipV="1">
            <a:off x="47577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6" name="AutoShape 31"/>
          <p:cNvCxnSpPr>
            <a:cxnSpLocks noChangeShapeType="1"/>
            <a:stCxn id="74783" idx="0"/>
            <a:endCxn id="74782" idx="3"/>
          </p:cNvCxnSpPr>
          <p:nvPr/>
        </p:nvCxnSpPr>
        <p:spPr bwMode="auto">
          <a:xfrm flipV="1">
            <a:off x="43957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87" name="Oval 32"/>
          <p:cNvSpPr>
            <a:spLocks noChangeArrowheads="1"/>
          </p:cNvSpPr>
          <p:nvPr/>
        </p:nvSpPr>
        <p:spPr bwMode="auto">
          <a:xfrm>
            <a:off x="6096000" y="16764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4788" name="AutoShape 33"/>
          <p:cNvCxnSpPr>
            <a:cxnSpLocks noChangeShapeType="1"/>
            <a:stCxn id="74787" idx="5"/>
            <a:endCxn id="74790" idx="1"/>
          </p:cNvCxnSpPr>
          <p:nvPr/>
        </p:nvCxnSpPr>
        <p:spPr bwMode="auto">
          <a:xfrm>
            <a:off x="6340475" y="1919289"/>
            <a:ext cx="191770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9" name="AutoShape 34"/>
          <p:cNvCxnSpPr>
            <a:cxnSpLocks noChangeShapeType="1"/>
            <a:stCxn id="74787" idx="3"/>
            <a:endCxn id="74758" idx="7"/>
          </p:cNvCxnSpPr>
          <p:nvPr/>
        </p:nvCxnSpPr>
        <p:spPr bwMode="auto">
          <a:xfrm flipH="1">
            <a:off x="4221163" y="1919289"/>
            <a:ext cx="1917700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90" name="Oval 35"/>
          <p:cNvSpPr>
            <a:spLocks noChangeArrowheads="1"/>
          </p:cNvSpPr>
          <p:nvPr/>
        </p:nvSpPr>
        <p:spPr bwMode="auto">
          <a:xfrm>
            <a:off x="8216900" y="2105026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cxnSp>
        <p:nvCxnSpPr>
          <p:cNvPr id="74791" name="AutoShape 36"/>
          <p:cNvCxnSpPr>
            <a:cxnSpLocks noChangeShapeType="1"/>
            <a:stCxn id="74790" idx="3"/>
            <a:endCxn id="74793" idx="7"/>
          </p:cNvCxnSpPr>
          <p:nvPr/>
        </p:nvCxnSpPr>
        <p:spPr bwMode="auto">
          <a:xfrm flipH="1">
            <a:off x="7400925" y="2362200"/>
            <a:ext cx="8572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2" name="AutoShape 37"/>
          <p:cNvCxnSpPr>
            <a:cxnSpLocks noChangeShapeType="1"/>
            <a:stCxn id="74806" idx="1"/>
            <a:endCxn id="74790" idx="5"/>
          </p:cNvCxnSpPr>
          <p:nvPr/>
        </p:nvCxnSpPr>
        <p:spPr bwMode="auto">
          <a:xfrm flipH="1" flipV="1">
            <a:off x="8461375" y="2362201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93" name="Oval 38"/>
          <p:cNvSpPr>
            <a:spLocks noChangeArrowheads="1"/>
          </p:cNvSpPr>
          <p:nvPr/>
        </p:nvSpPr>
        <p:spPr bwMode="auto">
          <a:xfrm>
            <a:off x="71580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74794" name="Oval 39"/>
          <p:cNvSpPr>
            <a:spLocks noChangeArrowheads="1"/>
          </p:cNvSpPr>
          <p:nvPr/>
        </p:nvSpPr>
        <p:spPr bwMode="auto">
          <a:xfrm>
            <a:off x="76803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4795" name="Rectangle 40"/>
          <p:cNvSpPr>
            <a:spLocks noChangeAspect="1" noChangeArrowheads="1"/>
          </p:cNvSpPr>
          <p:nvPr/>
        </p:nvSpPr>
        <p:spPr bwMode="auto">
          <a:xfrm>
            <a:off x="74612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796" name="Rectangle 41"/>
          <p:cNvSpPr>
            <a:spLocks noChangeAspect="1" noChangeArrowheads="1"/>
          </p:cNvSpPr>
          <p:nvPr/>
        </p:nvSpPr>
        <p:spPr bwMode="auto">
          <a:xfrm>
            <a:off x="79819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797" name="AutoShape 42"/>
          <p:cNvCxnSpPr>
            <a:cxnSpLocks noChangeShapeType="1"/>
            <a:stCxn id="74796" idx="0"/>
            <a:endCxn id="74794" idx="5"/>
          </p:cNvCxnSpPr>
          <p:nvPr/>
        </p:nvCxnSpPr>
        <p:spPr bwMode="auto">
          <a:xfrm flipH="1" flipV="1">
            <a:off x="79248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8" name="AutoShape 43"/>
          <p:cNvCxnSpPr>
            <a:cxnSpLocks noChangeShapeType="1"/>
            <a:stCxn id="74795" idx="0"/>
            <a:endCxn id="74794" idx="3"/>
          </p:cNvCxnSpPr>
          <p:nvPr/>
        </p:nvCxnSpPr>
        <p:spPr bwMode="auto">
          <a:xfrm flipV="1">
            <a:off x="75644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9" name="AutoShape 44"/>
          <p:cNvCxnSpPr>
            <a:cxnSpLocks noChangeShapeType="1"/>
            <a:stCxn id="74801" idx="7"/>
            <a:endCxn id="74793" idx="3"/>
          </p:cNvCxnSpPr>
          <p:nvPr/>
        </p:nvCxnSpPr>
        <p:spPr bwMode="auto">
          <a:xfrm flipV="1">
            <a:off x="6878639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0" name="AutoShape 45"/>
          <p:cNvCxnSpPr>
            <a:cxnSpLocks noChangeShapeType="1"/>
            <a:stCxn id="74794" idx="1"/>
            <a:endCxn id="74793" idx="5"/>
          </p:cNvCxnSpPr>
          <p:nvPr/>
        </p:nvCxnSpPr>
        <p:spPr bwMode="auto">
          <a:xfrm flipH="1" flipV="1">
            <a:off x="7400926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01" name="Oval 46"/>
          <p:cNvSpPr>
            <a:spLocks noChangeArrowheads="1"/>
          </p:cNvSpPr>
          <p:nvPr/>
        </p:nvSpPr>
        <p:spPr bwMode="auto">
          <a:xfrm>
            <a:off x="66357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4802" name="Rectangle 47"/>
          <p:cNvSpPr>
            <a:spLocks noChangeAspect="1" noChangeArrowheads="1"/>
          </p:cNvSpPr>
          <p:nvPr/>
        </p:nvSpPr>
        <p:spPr bwMode="auto">
          <a:xfrm>
            <a:off x="64135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03" name="Rectangle 48"/>
          <p:cNvSpPr>
            <a:spLocks noChangeAspect="1" noChangeArrowheads="1"/>
          </p:cNvSpPr>
          <p:nvPr/>
        </p:nvSpPr>
        <p:spPr bwMode="auto">
          <a:xfrm>
            <a:off x="69357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04" name="AutoShape 49"/>
          <p:cNvCxnSpPr>
            <a:cxnSpLocks noChangeShapeType="1"/>
            <a:stCxn id="74803" idx="0"/>
            <a:endCxn id="74801" idx="5"/>
          </p:cNvCxnSpPr>
          <p:nvPr/>
        </p:nvCxnSpPr>
        <p:spPr bwMode="auto">
          <a:xfrm flipH="1" flipV="1">
            <a:off x="68786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5" name="AutoShape 50"/>
          <p:cNvCxnSpPr>
            <a:cxnSpLocks noChangeShapeType="1"/>
            <a:stCxn id="74802" idx="0"/>
            <a:endCxn id="74801" idx="3"/>
          </p:cNvCxnSpPr>
          <p:nvPr/>
        </p:nvCxnSpPr>
        <p:spPr bwMode="auto">
          <a:xfrm flipV="1">
            <a:off x="65166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06" name="Oval 51"/>
          <p:cNvSpPr>
            <a:spLocks noChangeArrowheads="1"/>
          </p:cNvSpPr>
          <p:nvPr/>
        </p:nvSpPr>
        <p:spPr bwMode="auto">
          <a:xfrm>
            <a:off x="9277351" y="25622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4807" name="Oval 52"/>
          <p:cNvSpPr>
            <a:spLocks noChangeArrowheads="1"/>
          </p:cNvSpPr>
          <p:nvPr/>
        </p:nvSpPr>
        <p:spPr bwMode="auto">
          <a:xfrm>
            <a:off x="9799638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4808" name="Rectangle 53"/>
          <p:cNvSpPr>
            <a:spLocks noChangeAspect="1" noChangeArrowheads="1"/>
          </p:cNvSpPr>
          <p:nvPr/>
        </p:nvSpPr>
        <p:spPr bwMode="auto">
          <a:xfrm>
            <a:off x="958056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09" name="Rectangle 54"/>
          <p:cNvSpPr>
            <a:spLocks noChangeAspect="1" noChangeArrowheads="1"/>
          </p:cNvSpPr>
          <p:nvPr/>
        </p:nvSpPr>
        <p:spPr bwMode="auto">
          <a:xfrm>
            <a:off x="10101264" y="35306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10" name="AutoShape 55"/>
          <p:cNvCxnSpPr>
            <a:cxnSpLocks noChangeShapeType="1"/>
            <a:stCxn id="74809" idx="0"/>
            <a:endCxn id="74807" idx="5"/>
          </p:cNvCxnSpPr>
          <p:nvPr/>
        </p:nvCxnSpPr>
        <p:spPr bwMode="auto">
          <a:xfrm flipH="1" flipV="1">
            <a:off x="10044114" y="32718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1" name="AutoShape 56"/>
          <p:cNvCxnSpPr>
            <a:cxnSpLocks noChangeShapeType="1"/>
            <a:stCxn id="74808" idx="0"/>
            <a:endCxn id="74807" idx="3"/>
          </p:cNvCxnSpPr>
          <p:nvPr/>
        </p:nvCxnSpPr>
        <p:spPr bwMode="auto">
          <a:xfrm flipV="1">
            <a:off x="9683751" y="32718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2" name="AutoShape 57"/>
          <p:cNvCxnSpPr>
            <a:cxnSpLocks noChangeShapeType="1"/>
            <a:stCxn id="74814" idx="7"/>
            <a:endCxn id="74806" idx="3"/>
          </p:cNvCxnSpPr>
          <p:nvPr/>
        </p:nvCxnSpPr>
        <p:spPr bwMode="auto">
          <a:xfrm flipV="1">
            <a:off x="8997951" y="28162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3" name="AutoShape 58"/>
          <p:cNvCxnSpPr>
            <a:cxnSpLocks noChangeShapeType="1"/>
            <a:stCxn id="74807" idx="1"/>
            <a:endCxn id="74806" idx="5"/>
          </p:cNvCxnSpPr>
          <p:nvPr/>
        </p:nvCxnSpPr>
        <p:spPr bwMode="auto">
          <a:xfrm flipH="1" flipV="1">
            <a:off x="9520239" y="28162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14" name="Oval 59"/>
          <p:cNvSpPr>
            <a:spLocks noChangeArrowheads="1"/>
          </p:cNvSpPr>
          <p:nvPr/>
        </p:nvSpPr>
        <p:spPr bwMode="auto">
          <a:xfrm>
            <a:off x="8755063" y="30178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4815" name="Rectangle 60"/>
          <p:cNvSpPr>
            <a:spLocks noChangeAspect="1" noChangeArrowheads="1"/>
          </p:cNvSpPr>
          <p:nvPr/>
        </p:nvSpPr>
        <p:spPr bwMode="auto">
          <a:xfrm>
            <a:off x="853281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16" name="Rectangle 61"/>
          <p:cNvSpPr>
            <a:spLocks noChangeAspect="1" noChangeArrowheads="1"/>
          </p:cNvSpPr>
          <p:nvPr/>
        </p:nvSpPr>
        <p:spPr bwMode="auto">
          <a:xfrm>
            <a:off x="9055100" y="35306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17" name="AutoShape 62"/>
          <p:cNvCxnSpPr>
            <a:cxnSpLocks noChangeShapeType="1"/>
            <a:stCxn id="74816" idx="0"/>
            <a:endCxn id="74814" idx="5"/>
          </p:cNvCxnSpPr>
          <p:nvPr/>
        </p:nvCxnSpPr>
        <p:spPr bwMode="auto">
          <a:xfrm flipH="1" flipV="1">
            <a:off x="899795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8" name="AutoShape 63"/>
          <p:cNvCxnSpPr>
            <a:cxnSpLocks noChangeShapeType="1"/>
            <a:stCxn id="74815" idx="0"/>
            <a:endCxn id="74814" idx="3"/>
          </p:cNvCxnSpPr>
          <p:nvPr/>
        </p:nvCxnSpPr>
        <p:spPr bwMode="auto">
          <a:xfrm flipV="1">
            <a:off x="863600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19" name="Oval 64"/>
          <p:cNvSpPr>
            <a:spLocks noChangeArrowheads="1"/>
          </p:cNvSpPr>
          <p:nvPr/>
        </p:nvSpPr>
        <p:spPr bwMode="auto">
          <a:xfrm>
            <a:off x="3976688" y="4618038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74820" name="AutoShape 65"/>
          <p:cNvCxnSpPr>
            <a:cxnSpLocks noChangeShapeType="1"/>
            <a:stCxn id="74819" idx="3"/>
            <a:endCxn id="74822" idx="7"/>
          </p:cNvCxnSpPr>
          <p:nvPr/>
        </p:nvCxnSpPr>
        <p:spPr bwMode="auto">
          <a:xfrm flipH="1">
            <a:off x="3160713" y="4875214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1" name="AutoShape 66"/>
          <p:cNvCxnSpPr>
            <a:cxnSpLocks noChangeShapeType="1"/>
            <a:stCxn id="74835" idx="1"/>
            <a:endCxn id="74819" idx="5"/>
          </p:cNvCxnSpPr>
          <p:nvPr/>
        </p:nvCxnSpPr>
        <p:spPr bwMode="auto">
          <a:xfrm flipH="1" flipV="1">
            <a:off x="4221163" y="4875213"/>
            <a:ext cx="857250" cy="227012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22" name="Oval 67"/>
          <p:cNvSpPr>
            <a:spLocks noChangeArrowheads="1"/>
          </p:cNvSpPr>
          <p:nvPr/>
        </p:nvSpPr>
        <p:spPr bwMode="auto">
          <a:xfrm>
            <a:off x="2917826" y="50736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4823" name="Oval 68"/>
          <p:cNvSpPr>
            <a:spLocks noChangeArrowheads="1"/>
          </p:cNvSpPr>
          <p:nvPr/>
        </p:nvSpPr>
        <p:spPr bwMode="auto">
          <a:xfrm>
            <a:off x="3440113" y="55292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4824" name="Rectangle 69"/>
          <p:cNvSpPr>
            <a:spLocks noChangeAspect="1" noChangeArrowheads="1"/>
          </p:cNvSpPr>
          <p:nvPr/>
        </p:nvSpPr>
        <p:spPr bwMode="auto">
          <a:xfrm>
            <a:off x="322103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25" name="Rectangle 70"/>
          <p:cNvSpPr>
            <a:spLocks noChangeAspect="1" noChangeArrowheads="1"/>
          </p:cNvSpPr>
          <p:nvPr/>
        </p:nvSpPr>
        <p:spPr bwMode="auto">
          <a:xfrm>
            <a:off x="3741739" y="60420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26" name="AutoShape 71"/>
          <p:cNvCxnSpPr>
            <a:cxnSpLocks noChangeShapeType="1"/>
            <a:stCxn id="74825" idx="0"/>
            <a:endCxn id="74823" idx="5"/>
          </p:cNvCxnSpPr>
          <p:nvPr/>
        </p:nvCxnSpPr>
        <p:spPr bwMode="auto">
          <a:xfrm flipH="1" flipV="1">
            <a:off x="3684589" y="57832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7" name="AutoShape 72"/>
          <p:cNvCxnSpPr>
            <a:cxnSpLocks noChangeShapeType="1"/>
            <a:stCxn id="74824" idx="0"/>
            <a:endCxn id="74823" idx="3"/>
          </p:cNvCxnSpPr>
          <p:nvPr/>
        </p:nvCxnSpPr>
        <p:spPr bwMode="auto">
          <a:xfrm flipV="1">
            <a:off x="3324226" y="57832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8" name="AutoShape 73"/>
          <p:cNvCxnSpPr>
            <a:cxnSpLocks noChangeShapeType="1"/>
            <a:stCxn id="74830" idx="7"/>
            <a:endCxn id="74822" idx="3"/>
          </p:cNvCxnSpPr>
          <p:nvPr/>
        </p:nvCxnSpPr>
        <p:spPr bwMode="auto">
          <a:xfrm flipV="1">
            <a:off x="2638426" y="53276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9" name="AutoShape 74"/>
          <p:cNvCxnSpPr>
            <a:cxnSpLocks noChangeShapeType="1"/>
            <a:stCxn id="74823" idx="1"/>
            <a:endCxn id="74822" idx="5"/>
          </p:cNvCxnSpPr>
          <p:nvPr/>
        </p:nvCxnSpPr>
        <p:spPr bwMode="auto">
          <a:xfrm flipH="1" flipV="1">
            <a:off x="3160714" y="53276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30" name="Oval 75"/>
          <p:cNvSpPr>
            <a:spLocks noChangeArrowheads="1"/>
          </p:cNvSpPr>
          <p:nvPr/>
        </p:nvSpPr>
        <p:spPr bwMode="auto">
          <a:xfrm>
            <a:off x="2395538" y="55292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4831" name="Rectangle 76"/>
          <p:cNvSpPr>
            <a:spLocks noChangeAspect="1" noChangeArrowheads="1"/>
          </p:cNvSpPr>
          <p:nvPr/>
        </p:nvSpPr>
        <p:spPr bwMode="auto">
          <a:xfrm>
            <a:off x="2173289" y="60420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32" name="Rectangle 77"/>
          <p:cNvSpPr>
            <a:spLocks noChangeAspect="1" noChangeArrowheads="1"/>
          </p:cNvSpPr>
          <p:nvPr/>
        </p:nvSpPr>
        <p:spPr bwMode="auto">
          <a:xfrm>
            <a:off x="2695575" y="60420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33" name="AutoShape 78"/>
          <p:cNvCxnSpPr>
            <a:cxnSpLocks noChangeShapeType="1"/>
            <a:stCxn id="74832" idx="0"/>
            <a:endCxn id="74830" idx="5"/>
          </p:cNvCxnSpPr>
          <p:nvPr/>
        </p:nvCxnSpPr>
        <p:spPr bwMode="auto">
          <a:xfrm flipH="1" flipV="1">
            <a:off x="263842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34" name="AutoShape 79"/>
          <p:cNvCxnSpPr>
            <a:cxnSpLocks noChangeShapeType="1"/>
            <a:stCxn id="74831" idx="0"/>
            <a:endCxn id="74830" idx="3"/>
          </p:cNvCxnSpPr>
          <p:nvPr/>
        </p:nvCxnSpPr>
        <p:spPr bwMode="auto">
          <a:xfrm flipV="1">
            <a:off x="2276475" y="57832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35" name="Oval 80"/>
          <p:cNvSpPr>
            <a:spLocks noChangeArrowheads="1"/>
          </p:cNvSpPr>
          <p:nvPr/>
        </p:nvSpPr>
        <p:spPr bwMode="auto">
          <a:xfrm>
            <a:off x="50371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4836" name="Oval 81"/>
          <p:cNvSpPr>
            <a:spLocks noChangeArrowheads="1"/>
          </p:cNvSpPr>
          <p:nvPr/>
        </p:nvSpPr>
        <p:spPr bwMode="auto">
          <a:xfrm>
            <a:off x="55594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4837" name="Rectangle 82"/>
          <p:cNvSpPr>
            <a:spLocks noChangeAspect="1" noChangeArrowheads="1"/>
          </p:cNvSpPr>
          <p:nvPr/>
        </p:nvSpPr>
        <p:spPr bwMode="auto">
          <a:xfrm>
            <a:off x="53403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38" name="Rectangle 83"/>
          <p:cNvSpPr>
            <a:spLocks noChangeAspect="1" noChangeArrowheads="1"/>
          </p:cNvSpPr>
          <p:nvPr/>
        </p:nvSpPr>
        <p:spPr bwMode="auto">
          <a:xfrm>
            <a:off x="58610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39" name="AutoShape 84"/>
          <p:cNvCxnSpPr>
            <a:cxnSpLocks noChangeShapeType="1"/>
            <a:stCxn id="74838" idx="0"/>
            <a:endCxn id="74836" idx="5"/>
          </p:cNvCxnSpPr>
          <p:nvPr/>
        </p:nvCxnSpPr>
        <p:spPr bwMode="auto">
          <a:xfrm flipH="1" flipV="1">
            <a:off x="58039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0" name="AutoShape 85"/>
          <p:cNvCxnSpPr>
            <a:cxnSpLocks noChangeShapeType="1"/>
            <a:stCxn id="74837" idx="0"/>
            <a:endCxn id="74836" idx="3"/>
          </p:cNvCxnSpPr>
          <p:nvPr/>
        </p:nvCxnSpPr>
        <p:spPr bwMode="auto">
          <a:xfrm flipV="1">
            <a:off x="54435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1" name="AutoShape 86"/>
          <p:cNvCxnSpPr>
            <a:cxnSpLocks noChangeShapeType="1"/>
            <a:stCxn id="74843" idx="7"/>
            <a:endCxn id="74835" idx="3"/>
          </p:cNvCxnSpPr>
          <p:nvPr/>
        </p:nvCxnSpPr>
        <p:spPr bwMode="auto">
          <a:xfrm flipV="1">
            <a:off x="4757739" y="5334000"/>
            <a:ext cx="320675" cy="223838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2" name="AutoShape 87"/>
          <p:cNvCxnSpPr>
            <a:cxnSpLocks noChangeShapeType="1"/>
            <a:stCxn id="74836" idx="1"/>
            <a:endCxn id="74835" idx="5"/>
          </p:cNvCxnSpPr>
          <p:nvPr/>
        </p:nvCxnSpPr>
        <p:spPr bwMode="auto">
          <a:xfrm flipH="1" flipV="1">
            <a:off x="52800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43" name="Oval 88"/>
          <p:cNvSpPr>
            <a:spLocks noChangeArrowheads="1"/>
          </p:cNvSpPr>
          <p:nvPr/>
        </p:nvSpPr>
        <p:spPr bwMode="auto">
          <a:xfrm>
            <a:off x="4514851" y="55308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4844" name="Rectangle 89"/>
          <p:cNvSpPr>
            <a:spLocks noChangeAspect="1" noChangeArrowheads="1"/>
          </p:cNvSpPr>
          <p:nvPr/>
        </p:nvSpPr>
        <p:spPr bwMode="auto">
          <a:xfrm>
            <a:off x="42926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45" name="Rectangle 90"/>
          <p:cNvSpPr>
            <a:spLocks noChangeAspect="1" noChangeArrowheads="1"/>
          </p:cNvSpPr>
          <p:nvPr/>
        </p:nvSpPr>
        <p:spPr bwMode="auto">
          <a:xfrm>
            <a:off x="48148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46" name="AutoShape 91"/>
          <p:cNvCxnSpPr>
            <a:cxnSpLocks noChangeShapeType="1"/>
            <a:stCxn id="74845" idx="0"/>
            <a:endCxn id="74843" idx="5"/>
          </p:cNvCxnSpPr>
          <p:nvPr/>
        </p:nvCxnSpPr>
        <p:spPr bwMode="auto">
          <a:xfrm flipH="1" flipV="1">
            <a:off x="475773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7" name="AutoShape 92"/>
          <p:cNvCxnSpPr>
            <a:cxnSpLocks noChangeShapeType="1"/>
            <a:stCxn id="74844" idx="0"/>
            <a:endCxn id="74843" idx="3"/>
          </p:cNvCxnSpPr>
          <p:nvPr/>
        </p:nvCxnSpPr>
        <p:spPr bwMode="auto">
          <a:xfrm flipV="1">
            <a:off x="4395789" y="5789614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48" name="Oval 93"/>
          <p:cNvSpPr>
            <a:spLocks noChangeArrowheads="1"/>
          </p:cNvSpPr>
          <p:nvPr/>
        </p:nvSpPr>
        <p:spPr bwMode="auto">
          <a:xfrm>
            <a:off x="6096000" y="4191001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74849" name="AutoShape 94"/>
          <p:cNvCxnSpPr>
            <a:cxnSpLocks noChangeShapeType="1"/>
            <a:stCxn id="74848" idx="5"/>
            <a:endCxn id="74851" idx="1"/>
          </p:cNvCxnSpPr>
          <p:nvPr/>
        </p:nvCxnSpPr>
        <p:spPr bwMode="auto">
          <a:xfrm>
            <a:off x="6340475" y="4433889"/>
            <a:ext cx="191770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0" name="AutoShape 95"/>
          <p:cNvCxnSpPr>
            <a:cxnSpLocks noChangeShapeType="1"/>
            <a:stCxn id="74848" idx="3"/>
            <a:endCxn id="74819" idx="7"/>
          </p:cNvCxnSpPr>
          <p:nvPr/>
        </p:nvCxnSpPr>
        <p:spPr bwMode="auto">
          <a:xfrm flipH="1">
            <a:off x="4221163" y="4433889"/>
            <a:ext cx="1917700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51" name="Oval 96"/>
          <p:cNvSpPr>
            <a:spLocks noChangeArrowheads="1"/>
          </p:cNvSpPr>
          <p:nvPr/>
        </p:nvSpPr>
        <p:spPr bwMode="auto">
          <a:xfrm>
            <a:off x="8216900" y="4619626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cxnSp>
        <p:nvCxnSpPr>
          <p:cNvPr id="74852" name="AutoShape 97"/>
          <p:cNvCxnSpPr>
            <a:cxnSpLocks noChangeShapeType="1"/>
            <a:stCxn id="74851" idx="3"/>
            <a:endCxn id="74854" idx="7"/>
          </p:cNvCxnSpPr>
          <p:nvPr/>
        </p:nvCxnSpPr>
        <p:spPr bwMode="auto">
          <a:xfrm flipH="1">
            <a:off x="7400925" y="4876801"/>
            <a:ext cx="857250" cy="225425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3" name="AutoShape 98"/>
          <p:cNvCxnSpPr>
            <a:cxnSpLocks noChangeShapeType="1"/>
            <a:stCxn id="74867" idx="1"/>
            <a:endCxn id="74851" idx="5"/>
          </p:cNvCxnSpPr>
          <p:nvPr/>
        </p:nvCxnSpPr>
        <p:spPr bwMode="auto">
          <a:xfrm flipH="1" flipV="1">
            <a:off x="8461375" y="4876801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54" name="Oval 99"/>
          <p:cNvSpPr>
            <a:spLocks noChangeArrowheads="1"/>
          </p:cNvSpPr>
          <p:nvPr/>
        </p:nvSpPr>
        <p:spPr bwMode="auto">
          <a:xfrm>
            <a:off x="71580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4855" name="Oval 100"/>
          <p:cNvSpPr>
            <a:spLocks noChangeArrowheads="1"/>
          </p:cNvSpPr>
          <p:nvPr/>
        </p:nvSpPr>
        <p:spPr bwMode="auto">
          <a:xfrm>
            <a:off x="76803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4856" name="Rectangle 101"/>
          <p:cNvSpPr>
            <a:spLocks noChangeAspect="1" noChangeArrowheads="1"/>
          </p:cNvSpPr>
          <p:nvPr/>
        </p:nvSpPr>
        <p:spPr bwMode="auto">
          <a:xfrm>
            <a:off x="746125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57" name="Rectangle 102"/>
          <p:cNvSpPr>
            <a:spLocks noChangeAspect="1" noChangeArrowheads="1"/>
          </p:cNvSpPr>
          <p:nvPr/>
        </p:nvSpPr>
        <p:spPr bwMode="auto">
          <a:xfrm>
            <a:off x="7981951" y="60436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58" name="AutoShape 103"/>
          <p:cNvCxnSpPr>
            <a:cxnSpLocks noChangeShapeType="1"/>
            <a:stCxn id="74857" idx="0"/>
            <a:endCxn id="74855" idx="5"/>
          </p:cNvCxnSpPr>
          <p:nvPr/>
        </p:nvCxnSpPr>
        <p:spPr bwMode="auto">
          <a:xfrm flipH="1" flipV="1">
            <a:off x="7924800" y="57848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9" name="AutoShape 104"/>
          <p:cNvCxnSpPr>
            <a:cxnSpLocks noChangeShapeType="1"/>
            <a:stCxn id="74856" idx="0"/>
            <a:endCxn id="74855" idx="3"/>
          </p:cNvCxnSpPr>
          <p:nvPr/>
        </p:nvCxnSpPr>
        <p:spPr bwMode="auto">
          <a:xfrm flipV="1">
            <a:off x="7564438" y="57848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0" name="AutoShape 105"/>
          <p:cNvCxnSpPr>
            <a:cxnSpLocks noChangeShapeType="1"/>
            <a:stCxn id="74862" idx="7"/>
            <a:endCxn id="74854" idx="3"/>
          </p:cNvCxnSpPr>
          <p:nvPr/>
        </p:nvCxnSpPr>
        <p:spPr bwMode="auto">
          <a:xfrm flipV="1">
            <a:off x="6878639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1" name="AutoShape 106"/>
          <p:cNvCxnSpPr>
            <a:cxnSpLocks noChangeShapeType="1"/>
            <a:stCxn id="74855" idx="1"/>
            <a:endCxn id="74854" idx="5"/>
          </p:cNvCxnSpPr>
          <p:nvPr/>
        </p:nvCxnSpPr>
        <p:spPr bwMode="auto">
          <a:xfrm flipH="1" flipV="1">
            <a:off x="7400926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62" name="Oval 107"/>
          <p:cNvSpPr>
            <a:spLocks noChangeArrowheads="1"/>
          </p:cNvSpPr>
          <p:nvPr/>
        </p:nvSpPr>
        <p:spPr bwMode="auto">
          <a:xfrm>
            <a:off x="6635751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4863" name="Rectangle 108"/>
          <p:cNvSpPr>
            <a:spLocks noChangeAspect="1" noChangeArrowheads="1"/>
          </p:cNvSpPr>
          <p:nvPr/>
        </p:nvSpPr>
        <p:spPr bwMode="auto">
          <a:xfrm>
            <a:off x="6413500" y="60436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64" name="Rectangle 109"/>
          <p:cNvSpPr>
            <a:spLocks noChangeAspect="1" noChangeArrowheads="1"/>
          </p:cNvSpPr>
          <p:nvPr/>
        </p:nvSpPr>
        <p:spPr bwMode="auto">
          <a:xfrm>
            <a:off x="6935789" y="60436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65" name="AutoShape 110"/>
          <p:cNvCxnSpPr>
            <a:cxnSpLocks noChangeShapeType="1"/>
            <a:stCxn id="74864" idx="0"/>
            <a:endCxn id="74862" idx="5"/>
          </p:cNvCxnSpPr>
          <p:nvPr/>
        </p:nvCxnSpPr>
        <p:spPr bwMode="auto">
          <a:xfrm flipH="1" flipV="1">
            <a:off x="687863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6" name="AutoShape 111"/>
          <p:cNvCxnSpPr>
            <a:cxnSpLocks noChangeShapeType="1"/>
            <a:stCxn id="74863" idx="0"/>
            <a:endCxn id="74862" idx="3"/>
          </p:cNvCxnSpPr>
          <p:nvPr/>
        </p:nvCxnSpPr>
        <p:spPr bwMode="auto">
          <a:xfrm flipV="1">
            <a:off x="6516689" y="57848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67" name="Oval 112"/>
          <p:cNvSpPr>
            <a:spLocks noChangeArrowheads="1"/>
          </p:cNvSpPr>
          <p:nvPr/>
        </p:nvSpPr>
        <p:spPr bwMode="auto">
          <a:xfrm>
            <a:off x="9277351" y="5076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4868" name="Oval 113"/>
          <p:cNvSpPr>
            <a:spLocks noChangeArrowheads="1"/>
          </p:cNvSpPr>
          <p:nvPr/>
        </p:nvSpPr>
        <p:spPr bwMode="auto">
          <a:xfrm>
            <a:off x="9799638" y="5532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4869" name="Rectangle 114"/>
          <p:cNvSpPr>
            <a:spLocks noChangeAspect="1" noChangeArrowheads="1"/>
          </p:cNvSpPr>
          <p:nvPr/>
        </p:nvSpPr>
        <p:spPr bwMode="auto">
          <a:xfrm>
            <a:off x="958056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70" name="Rectangle 115"/>
          <p:cNvSpPr>
            <a:spLocks noChangeAspect="1" noChangeArrowheads="1"/>
          </p:cNvSpPr>
          <p:nvPr/>
        </p:nvSpPr>
        <p:spPr bwMode="auto">
          <a:xfrm>
            <a:off x="10101264" y="60452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71" name="AutoShape 116"/>
          <p:cNvCxnSpPr>
            <a:cxnSpLocks noChangeShapeType="1"/>
            <a:stCxn id="74870" idx="0"/>
            <a:endCxn id="74868" idx="5"/>
          </p:cNvCxnSpPr>
          <p:nvPr/>
        </p:nvCxnSpPr>
        <p:spPr bwMode="auto">
          <a:xfrm flipH="1" flipV="1">
            <a:off x="10044114" y="57864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72" name="AutoShape 117"/>
          <p:cNvCxnSpPr>
            <a:cxnSpLocks noChangeShapeType="1"/>
            <a:stCxn id="74869" idx="0"/>
            <a:endCxn id="74868" idx="3"/>
          </p:cNvCxnSpPr>
          <p:nvPr/>
        </p:nvCxnSpPr>
        <p:spPr bwMode="auto">
          <a:xfrm flipV="1">
            <a:off x="9683751" y="57864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73" name="AutoShape 118"/>
          <p:cNvCxnSpPr>
            <a:cxnSpLocks noChangeShapeType="1"/>
            <a:stCxn id="74875" idx="7"/>
            <a:endCxn id="74867" idx="3"/>
          </p:cNvCxnSpPr>
          <p:nvPr/>
        </p:nvCxnSpPr>
        <p:spPr bwMode="auto">
          <a:xfrm flipV="1">
            <a:off x="8997951" y="53308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74" name="AutoShape 119"/>
          <p:cNvCxnSpPr>
            <a:cxnSpLocks noChangeShapeType="1"/>
            <a:stCxn id="74868" idx="1"/>
            <a:endCxn id="74867" idx="5"/>
          </p:cNvCxnSpPr>
          <p:nvPr/>
        </p:nvCxnSpPr>
        <p:spPr bwMode="auto">
          <a:xfrm flipH="1" flipV="1">
            <a:off x="9520239" y="53308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75" name="Oval 120"/>
          <p:cNvSpPr>
            <a:spLocks noChangeArrowheads="1"/>
          </p:cNvSpPr>
          <p:nvPr/>
        </p:nvSpPr>
        <p:spPr bwMode="auto">
          <a:xfrm>
            <a:off x="8755063" y="5532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4876" name="Rectangle 121"/>
          <p:cNvSpPr>
            <a:spLocks noChangeAspect="1" noChangeArrowheads="1"/>
          </p:cNvSpPr>
          <p:nvPr/>
        </p:nvSpPr>
        <p:spPr bwMode="auto">
          <a:xfrm>
            <a:off x="8532814" y="60452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4877" name="Rectangle 122"/>
          <p:cNvSpPr>
            <a:spLocks noChangeAspect="1" noChangeArrowheads="1"/>
          </p:cNvSpPr>
          <p:nvPr/>
        </p:nvSpPr>
        <p:spPr bwMode="auto">
          <a:xfrm>
            <a:off x="9055100" y="60452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4878" name="AutoShape 123"/>
          <p:cNvCxnSpPr>
            <a:cxnSpLocks noChangeShapeType="1"/>
            <a:stCxn id="74877" idx="0"/>
            <a:endCxn id="74875" idx="5"/>
          </p:cNvCxnSpPr>
          <p:nvPr/>
        </p:nvCxnSpPr>
        <p:spPr bwMode="auto">
          <a:xfrm flipH="1" flipV="1">
            <a:off x="899795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79" name="AutoShape 124"/>
          <p:cNvCxnSpPr>
            <a:cxnSpLocks noChangeShapeType="1"/>
            <a:stCxn id="74876" idx="0"/>
            <a:endCxn id="74875" idx="3"/>
          </p:cNvCxnSpPr>
          <p:nvPr/>
        </p:nvCxnSpPr>
        <p:spPr bwMode="auto">
          <a:xfrm flipV="1">
            <a:off x="8636000" y="57864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019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75782" name="Oval 3"/>
          <p:cNvSpPr>
            <a:spLocks noChangeArrowheads="1"/>
          </p:cNvSpPr>
          <p:nvPr/>
        </p:nvSpPr>
        <p:spPr bwMode="auto">
          <a:xfrm>
            <a:off x="3976688" y="2103438"/>
            <a:ext cx="285750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75783" name="AutoShape 4"/>
          <p:cNvCxnSpPr>
            <a:cxnSpLocks noChangeShapeType="1"/>
            <a:stCxn id="75782" idx="3"/>
            <a:endCxn id="75785" idx="7"/>
          </p:cNvCxnSpPr>
          <p:nvPr/>
        </p:nvCxnSpPr>
        <p:spPr bwMode="auto">
          <a:xfrm flipH="1">
            <a:off x="3160713" y="2355850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4" name="AutoShape 5"/>
          <p:cNvCxnSpPr>
            <a:cxnSpLocks noChangeShapeType="1"/>
            <a:stCxn id="75798" idx="1"/>
            <a:endCxn id="75782" idx="5"/>
          </p:cNvCxnSpPr>
          <p:nvPr/>
        </p:nvCxnSpPr>
        <p:spPr bwMode="auto">
          <a:xfrm flipH="1" flipV="1">
            <a:off x="4221163" y="2355850"/>
            <a:ext cx="857250" cy="236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5" name="Oval 6"/>
          <p:cNvSpPr>
            <a:spLocks noChangeArrowheads="1"/>
          </p:cNvSpPr>
          <p:nvPr/>
        </p:nvSpPr>
        <p:spPr bwMode="auto">
          <a:xfrm>
            <a:off x="2917826" y="25590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5786" name="Oval 7"/>
          <p:cNvSpPr>
            <a:spLocks noChangeArrowheads="1"/>
          </p:cNvSpPr>
          <p:nvPr/>
        </p:nvSpPr>
        <p:spPr bwMode="auto">
          <a:xfrm>
            <a:off x="3440113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5787" name="Rectangle 8"/>
          <p:cNvSpPr>
            <a:spLocks noChangeAspect="1" noChangeArrowheads="1"/>
          </p:cNvSpPr>
          <p:nvPr/>
        </p:nvSpPr>
        <p:spPr bwMode="auto">
          <a:xfrm>
            <a:off x="322103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788" name="Rectangle 9"/>
          <p:cNvSpPr>
            <a:spLocks noChangeAspect="1" noChangeArrowheads="1"/>
          </p:cNvSpPr>
          <p:nvPr/>
        </p:nvSpPr>
        <p:spPr bwMode="auto">
          <a:xfrm>
            <a:off x="3741739" y="3527425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789" name="AutoShape 10"/>
          <p:cNvCxnSpPr>
            <a:cxnSpLocks noChangeShapeType="1"/>
            <a:stCxn id="75788" idx="0"/>
            <a:endCxn id="75786" idx="5"/>
          </p:cNvCxnSpPr>
          <p:nvPr/>
        </p:nvCxnSpPr>
        <p:spPr bwMode="auto">
          <a:xfrm flipH="1" flipV="1">
            <a:off x="3684589" y="3268664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0" name="AutoShape 11"/>
          <p:cNvCxnSpPr>
            <a:cxnSpLocks noChangeShapeType="1"/>
            <a:stCxn id="75787" idx="0"/>
            <a:endCxn id="75786" idx="3"/>
          </p:cNvCxnSpPr>
          <p:nvPr/>
        </p:nvCxnSpPr>
        <p:spPr bwMode="auto">
          <a:xfrm flipV="1">
            <a:off x="3324226" y="3268664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1" name="AutoShape 12"/>
          <p:cNvCxnSpPr>
            <a:cxnSpLocks noChangeShapeType="1"/>
            <a:stCxn id="75793" idx="7"/>
            <a:endCxn id="75785" idx="3"/>
          </p:cNvCxnSpPr>
          <p:nvPr/>
        </p:nvCxnSpPr>
        <p:spPr bwMode="auto">
          <a:xfrm flipV="1">
            <a:off x="2638426" y="28130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2" name="AutoShape 13"/>
          <p:cNvCxnSpPr>
            <a:cxnSpLocks noChangeShapeType="1"/>
            <a:stCxn id="75786" idx="1"/>
            <a:endCxn id="75785" idx="5"/>
          </p:cNvCxnSpPr>
          <p:nvPr/>
        </p:nvCxnSpPr>
        <p:spPr bwMode="auto">
          <a:xfrm flipH="1" flipV="1">
            <a:off x="3160714" y="2813051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3" name="Oval 14"/>
          <p:cNvSpPr>
            <a:spLocks noChangeArrowheads="1"/>
          </p:cNvSpPr>
          <p:nvPr/>
        </p:nvSpPr>
        <p:spPr bwMode="auto">
          <a:xfrm>
            <a:off x="2395538" y="30146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5794" name="Rectangle 15"/>
          <p:cNvSpPr>
            <a:spLocks noChangeAspect="1" noChangeArrowheads="1"/>
          </p:cNvSpPr>
          <p:nvPr/>
        </p:nvSpPr>
        <p:spPr bwMode="auto">
          <a:xfrm>
            <a:off x="2173289" y="3527425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795" name="Rectangle 16"/>
          <p:cNvSpPr>
            <a:spLocks noChangeAspect="1" noChangeArrowheads="1"/>
          </p:cNvSpPr>
          <p:nvPr/>
        </p:nvSpPr>
        <p:spPr bwMode="auto">
          <a:xfrm>
            <a:off x="2695575" y="3527425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796" name="AutoShape 17"/>
          <p:cNvCxnSpPr>
            <a:cxnSpLocks noChangeShapeType="1"/>
            <a:stCxn id="75795" idx="0"/>
            <a:endCxn id="75793" idx="5"/>
          </p:cNvCxnSpPr>
          <p:nvPr/>
        </p:nvCxnSpPr>
        <p:spPr bwMode="auto">
          <a:xfrm flipH="1" flipV="1">
            <a:off x="263842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7" name="AutoShape 18"/>
          <p:cNvCxnSpPr>
            <a:cxnSpLocks noChangeShapeType="1"/>
            <a:stCxn id="75794" idx="0"/>
            <a:endCxn id="75793" idx="3"/>
          </p:cNvCxnSpPr>
          <p:nvPr/>
        </p:nvCxnSpPr>
        <p:spPr bwMode="auto">
          <a:xfrm flipV="1">
            <a:off x="2276475" y="3268664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8" name="Oval 19"/>
          <p:cNvSpPr>
            <a:spLocks noChangeArrowheads="1"/>
          </p:cNvSpPr>
          <p:nvPr/>
        </p:nvSpPr>
        <p:spPr bwMode="auto">
          <a:xfrm>
            <a:off x="50371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5799" name="Oval 20"/>
          <p:cNvSpPr>
            <a:spLocks noChangeArrowheads="1"/>
          </p:cNvSpPr>
          <p:nvPr/>
        </p:nvSpPr>
        <p:spPr bwMode="auto">
          <a:xfrm>
            <a:off x="55594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5800" name="Rectangle 21"/>
          <p:cNvSpPr>
            <a:spLocks noChangeAspect="1" noChangeArrowheads="1"/>
          </p:cNvSpPr>
          <p:nvPr/>
        </p:nvSpPr>
        <p:spPr bwMode="auto">
          <a:xfrm>
            <a:off x="53403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01" name="Rectangle 22"/>
          <p:cNvSpPr>
            <a:spLocks noChangeAspect="1" noChangeArrowheads="1"/>
          </p:cNvSpPr>
          <p:nvPr/>
        </p:nvSpPr>
        <p:spPr bwMode="auto">
          <a:xfrm>
            <a:off x="58610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02" name="AutoShape 23"/>
          <p:cNvCxnSpPr>
            <a:cxnSpLocks noChangeShapeType="1"/>
            <a:stCxn id="75801" idx="0"/>
            <a:endCxn id="75799" idx="5"/>
          </p:cNvCxnSpPr>
          <p:nvPr/>
        </p:nvCxnSpPr>
        <p:spPr bwMode="auto">
          <a:xfrm flipH="1" flipV="1">
            <a:off x="58039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3" name="AutoShape 24"/>
          <p:cNvCxnSpPr>
            <a:cxnSpLocks noChangeShapeType="1"/>
            <a:stCxn id="75800" idx="0"/>
            <a:endCxn id="75799" idx="3"/>
          </p:cNvCxnSpPr>
          <p:nvPr/>
        </p:nvCxnSpPr>
        <p:spPr bwMode="auto">
          <a:xfrm flipV="1">
            <a:off x="54435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4" name="AutoShape 25"/>
          <p:cNvCxnSpPr>
            <a:cxnSpLocks noChangeShapeType="1"/>
            <a:stCxn id="75806" idx="7"/>
            <a:endCxn id="75798" idx="3"/>
          </p:cNvCxnSpPr>
          <p:nvPr/>
        </p:nvCxnSpPr>
        <p:spPr bwMode="auto">
          <a:xfrm flipV="1">
            <a:off x="4757739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5" name="AutoShape 26"/>
          <p:cNvCxnSpPr>
            <a:cxnSpLocks noChangeShapeType="1"/>
            <a:stCxn id="75799" idx="1"/>
            <a:endCxn id="75798" idx="5"/>
          </p:cNvCxnSpPr>
          <p:nvPr/>
        </p:nvCxnSpPr>
        <p:spPr bwMode="auto">
          <a:xfrm flipH="1" flipV="1">
            <a:off x="5280026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06" name="Oval 27"/>
          <p:cNvSpPr>
            <a:spLocks noChangeArrowheads="1"/>
          </p:cNvSpPr>
          <p:nvPr/>
        </p:nvSpPr>
        <p:spPr bwMode="auto">
          <a:xfrm>
            <a:off x="45148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5807" name="Rectangle 28"/>
          <p:cNvSpPr>
            <a:spLocks noChangeAspect="1" noChangeArrowheads="1"/>
          </p:cNvSpPr>
          <p:nvPr/>
        </p:nvSpPr>
        <p:spPr bwMode="auto">
          <a:xfrm>
            <a:off x="42926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08" name="Rectangle 29"/>
          <p:cNvSpPr>
            <a:spLocks noChangeAspect="1" noChangeArrowheads="1"/>
          </p:cNvSpPr>
          <p:nvPr/>
        </p:nvSpPr>
        <p:spPr bwMode="auto">
          <a:xfrm>
            <a:off x="48148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09" name="AutoShape 30"/>
          <p:cNvCxnSpPr>
            <a:cxnSpLocks noChangeShapeType="1"/>
            <a:stCxn id="75808" idx="0"/>
            <a:endCxn id="75806" idx="5"/>
          </p:cNvCxnSpPr>
          <p:nvPr/>
        </p:nvCxnSpPr>
        <p:spPr bwMode="auto">
          <a:xfrm flipH="1" flipV="1">
            <a:off x="47577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10" name="AutoShape 31"/>
          <p:cNvCxnSpPr>
            <a:cxnSpLocks noChangeShapeType="1"/>
            <a:stCxn id="75807" idx="0"/>
            <a:endCxn id="75806" idx="3"/>
          </p:cNvCxnSpPr>
          <p:nvPr/>
        </p:nvCxnSpPr>
        <p:spPr bwMode="auto">
          <a:xfrm flipV="1">
            <a:off x="43957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11" name="Oval 32"/>
          <p:cNvSpPr>
            <a:spLocks noChangeArrowheads="1"/>
          </p:cNvSpPr>
          <p:nvPr/>
        </p:nvSpPr>
        <p:spPr bwMode="auto">
          <a:xfrm>
            <a:off x="6096000" y="1676401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10</a:t>
            </a:r>
          </a:p>
        </p:txBody>
      </p:sp>
      <p:cxnSp>
        <p:nvCxnSpPr>
          <p:cNvPr id="75812" name="AutoShape 33"/>
          <p:cNvCxnSpPr>
            <a:cxnSpLocks noChangeShapeType="1"/>
            <a:stCxn id="75811" idx="5"/>
            <a:endCxn id="75814" idx="1"/>
          </p:cNvCxnSpPr>
          <p:nvPr/>
        </p:nvCxnSpPr>
        <p:spPr bwMode="auto">
          <a:xfrm>
            <a:off x="6340475" y="1933575"/>
            <a:ext cx="1917700" cy="20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13" name="AutoShape 34"/>
          <p:cNvCxnSpPr>
            <a:cxnSpLocks noChangeShapeType="1"/>
            <a:stCxn id="75811" idx="3"/>
            <a:endCxn id="75782" idx="7"/>
          </p:cNvCxnSpPr>
          <p:nvPr/>
        </p:nvCxnSpPr>
        <p:spPr bwMode="auto">
          <a:xfrm flipH="1">
            <a:off x="4221163" y="1933576"/>
            <a:ext cx="1917700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14" name="Oval 35"/>
          <p:cNvSpPr>
            <a:spLocks noChangeArrowheads="1"/>
          </p:cNvSpPr>
          <p:nvPr/>
        </p:nvSpPr>
        <p:spPr bwMode="auto">
          <a:xfrm>
            <a:off x="8216900" y="2105026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cxnSp>
        <p:nvCxnSpPr>
          <p:cNvPr id="75815" name="AutoShape 36"/>
          <p:cNvCxnSpPr>
            <a:cxnSpLocks noChangeShapeType="1"/>
            <a:stCxn id="75814" idx="3"/>
            <a:endCxn id="75817" idx="7"/>
          </p:cNvCxnSpPr>
          <p:nvPr/>
        </p:nvCxnSpPr>
        <p:spPr bwMode="auto">
          <a:xfrm flipH="1">
            <a:off x="7400925" y="2357438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16" name="AutoShape 37"/>
          <p:cNvCxnSpPr>
            <a:cxnSpLocks noChangeShapeType="1"/>
            <a:stCxn id="75830" idx="1"/>
            <a:endCxn id="75814" idx="5"/>
          </p:cNvCxnSpPr>
          <p:nvPr/>
        </p:nvCxnSpPr>
        <p:spPr bwMode="auto">
          <a:xfrm flipH="1" flipV="1">
            <a:off x="8461375" y="2357439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17" name="Oval 38"/>
          <p:cNvSpPr>
            <a:spLocks noChangeArrowheads="1"/>
          </p:cNvSpPr>
          <p:nvPr/>
        </p:nvSpPr>
        <p:spPr bwMode="auto">
          <a:xfrm>
            <a:off x="71580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5818" name="Oval 39"/>
          <p:cNvSpPr>
            <a:spLocks noChangeArrowheads="1"/>
          </p:cNvSpPr>
          <p:nvPr/>
        </p:nvSpPr>
        <p:spPr bwMode="auto">
          <a:xfrm>
            <a:off x="76803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5819" name="Rectangle 40"/>
          <p:cNvSpPr>
            <a:spLocks noChangeAspect="1" noChangeArrowheads="1"/>
          </p:cNvSpPr>
          <p:nvPr/>
        </p:nvSpPr>
        <p:spPr bwMode="auto">
          <a:xfrm>
            <a:off x="746125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20" name="Rectangle 41"/>
          <p:cNvSpPr>
            <a:spLocks noChangeAspect="1" noChangeArrowheads="1"/>
          </p:cNvSpPr>
          <p:nvPr/>
        </p:nvSpPr>
        <p:spPr bwMode="auto">
          <a:xfrm>
            <a:off x="7981951" y="3529014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21" name="AutoShape 42"/>
          <p:cNvCxnSpPr>
            <a:cxnSpLocks noChangeShapeType="1"/>
            <a:stCxn id="75820" idx="0"/>
            <a:endCxn id="75818" idx="5"/>
          </p:cNvCxnSpPr>
          <p:nvPr/>
        </p:nvCxnSpPr>
        <p:spPr bwMode="auto">
          <a:xfrm flipH="1" flipV="1">
            <a:off x="7924800" y="32702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22" name="AutoShape 43"/>
          <p:cNvCxnSpPr>
            <a:cxnSpLocks noChangeShapeType="1"/>
            <a:stCxn id="75819" idx="0"/>
            <a:endCxn id="75818" idx="3"/>
          </p:cNvCxnSpPr>
          <p:nvPr/>
        </p:nvCxnSpPr>
        <p:spPr bwMode="auto">
          <a:xfrm flipV="1">
            <a:off x="7564438" y="3270250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23" name="AutoShape 44"/>
          <p:cNvCxnSpPr>
            <a:cxnSpLocks noChangeShapeType="1"/>
            <a:stCxn id="75825" idx="7"/>
            <a:endCxn id="75817" idx="3"/>
          </p:cNvCxnSpPr>
          <p:nvPr/>
        </p:nvCxnSpPr>
        <p:spPr bwMode="auto">
          <a:xfrm flipV="1">
            <a:off x="6878639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24" name="AutoShape 45"/>
          <p:cNvCxnSpPr>
            <a:cxnSpLocks noChangeShapeType="1"/>
            <a:stCxn id="75818" idx="1"/>
            <a:endCxn id="75817" idx="5"/>
          </p:cNvCxnSpPr>
          <p:nvPr/>
        </p:nvCxnSpPr>
        <p:spPr bwMode="auto">
          <a:xfrm flipH="1" flipV="1">
            <a:off x="7400926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25" name="Oval 46"/>
          <p:cNvSpPr>
            <a:spLocks noChangeArrowheads="1"/>
          </p:cNvSpPr>
          <p:nvPr/>
        </p:nvSpPr>
        <p:spPr bwMode="auto">
          <a:xfrm>
            <a:off x="6635751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5826" name="Rectangle 47"/>
          <p:cNvSpPr>
            <a:spLocks noChangeAspect="1" noChangeArrowheads="1"/>
          </p:cNvSpPr>
          <p:nvPr/>
        </p:nvSpPr>
        <p:spPr bwMode="auto">
          <a:xfrm>
            <a:off x="6413500" y="3529014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27" name="Rectangle 48"/>
          <p:cNvSpPr>
            <a:spLocks noChangeAspect="1" noChangeArrowheads="1"/>
          </p:cNvSpPr>
          <p:nvPr/>
        </p:nvSpPr>
        <p:spPr bwMode="auto">
          <a:xfrm>
            <a:off x="6935789" y="3529014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28" name="AutoShape 49"/>
          <p:cNvCxnSpPr>
            <a:cxnSpLocks noChangeShapeType="1"/>
            <a:stCxn id="75827" idx="0"/>
            <a:endCxn id="75825" idx="5"/>
          </p:cNvCxnSpPr>
          <p:nvPr/>
        </p:nvCxnSpPr>
        <p:spPr bwMode="auto">
          <a:xfrm flipH="1" flipV="1">
            <a:off x="687863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29" name="AutoShape 50"/>
          <p:cNvCxnSpPr>
            <a:cxnSpLocks noChangeShapeType="1"/>
            <a:stCxn id="75826" idx="0"/>
            <a:endCxn id="75825" idx="3"/>
          </p:cNvCxnSpPr>
          <p:nvPr/>
        </p:nvCxnSpPr>
        <p:spPr bwMode="auto">
          <a:xfrm flipV="1">
            <a:off x="6516689" y="32702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30" name="Oval 51"/>
          <p:cNvSpPr>
            <a:spLocks noChangeArrowheads="1"/>
          </p:cNvSpPr>
          <p:nvPr/>
        </p:nvSpPr>
        <p:spPr bwMode="auto">
          <a:xfrm>
            <a:off x="9277351" y="25622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5831" name="Oval 52"/>
          <p:cNvSpPr>
            <a:spLocks noChangeArrowheads="1"/>
          </p:cNvSpPr>
          <p:nvPr/>
        </p:nvSpPr>
        <p:spPr bwMode="auto">
          <a:xfrm>
            <a:off x="9799638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5832" name="Rectangle 53"/>
          <p:cNvSpPr>
            <a:spLocks noChangeAspect="1" noChangeArrowheads="1"/>
          </p:cNvSpPr>
          <p:nvPr/>
        </p:nvSpPr>
        <p:spPr bwMode="auto">
          <a:xfrm>
            <a:off x="958056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33" name="Rectangle 54"/>
          <p:cNvSpPr>
            <a:spLocks noChangeAspect="1" noChangeArrowheads="1"/>
          </p:cNvSpPr>
          <p:nvPr/>
        </p:nvSpPr>
        <p:spPr bwMode="auto">
          <a:xfrm>
            <a:off x="10101264" y="3530600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34" name="AutoShape 55"/>
          <p:cNvCxnSpPr>
            <a:cxnSpLocks noChangeShapeType="1"/>
            <a:stCxn id="75833" idx="0"/>
            <a:endCxn id="75831" idx="5"/>
          </p:cNvCxnSpPr>
          <p:nvPr/>
        </p:nvCxnSpPr>
        <p:spPr bwMode="auto">
          <a:xfrm flipH="1" flipV="1">
            <a:off x="10044114" y="3271839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35" name="AutoShape 56"/>
          <p:cNvCxnSpPr>
            <a:cxnSpLocks noChangeShapeType="1"/>
            <a:stCxn id="75832" idx="0"/>
            <a:endCxn id="75831" idx="3"/>
          </p:cNvCxnSpPr>
          <p:nvPr/>
        </p:nvCxnSpPr>
        <p:spPr bwMode="auto">
          <a:xfrm flipV="1">
            <a:off x="9683751" y="3271839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36" name="AutoShape 57"/>
          <p:cNvCxnSpPr>
            <a:cxnSpLocks noChangeShapeType="1"/>
            <a:stCxn id="75838" idx="7"/>
            <a:endCxn id="75830" idx="3"/>
          </p:cNvCxnSpPr>
          <p:nvPr/>
        </p:nvCxnSpPr>
        <p:spPr bwMode="auto">
          <a:xfrm flipV="1">
            <a:off x="8997951" y="28162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37" name="AutoShape 58"/>
          <p:cNvCxnSpPr>
            <a:cxnSpLocks noChangeShapeType="1"/>
            <a:stCxn id="75831" idx="1"/>
            <a:endCxn id="75830" idx="5"/>
          </p:cNvCxnSpPr>
          <p:nvPr/>
        </p:nvCxnSpPr>
        <p:spPr bwMode="auto">
          <a:xfrm flipH="1" flipV="1">
            <a:off x="9520239" y="2816226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38" name="Oval 59"/>
          <p:cNvSpPr>
            <a:spLocks noChangeArrowheads="1"/>
          </p:cNvSpPr>
          <p:nvPr/>
        </p:nvSpPr>
        <p:spPr bwMode="auto">
          <a:xfrm>
            <a:off x="8755063" y="30178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5839" name="Rectangle 60"/>
          <p:cNvSpPr>
            <a:spLocks noChangeAspect="1" noChangeArrowheads="1"/>
          </p:cNvSpPr>
          <p:nvPr/>
        </p:nvSpPr>
        <p:spPr bwMode="auto">
          <a:xfrm>
            <a:off x="8532814" y="3530600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40" name="Rectangle 61"/>
          <p:cNvSpPr>
            <a:spLocks noChangeAspect="1" noChangeArrowheads="1"/>
          </p:cNvSpPr>
          <p:nvPr/>
        </p:nvSpPr>
        <p:spPr bwMode="auto">
          <a:xfrm>
            <a:off x="9055100" y="3530600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41" name="AutoShape 62"/>
          <p:cNvCxnSpPr>
            <a:cxnSpLocks noChangeShapeType="1"/>
            <a:stCxn id="75840" idx="0"/>
            <a:endCxn id="75838" idx="5"/>
          </p:cNvCxnSpPr>
          <p:nvPr/>
        </p:nvCxnSpPr>
        <p:spPr bwMode="auto">
          <a:xfrm flipH="1" flipV="1">
            <a:off x="899795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42" name="AutoShape 63"/>
          <p:cNvCxnSpPr>
            <a:cxnSpLocks noChangeShapeType="1"/>
            <a:stCxn id="75839" idx="0"/>
            <a:endCxn id="75838" idx="3"/>
          </p:cNvCxnSpPr>
          <p:nvPr/>
        </p:nvCxnSpPr>
        <p:spPr bwMode="auto">
          <a:xfrm flipV="1">
            <a:off x="8636000" y="3271839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43" name="Oval 64"/>
          <p:cNvSpPr>
            <a:spLocks noChangeArrowheads="1"/>
          </p:cNvSpPr>
          <p:nvPr/>
        </p:nvSpPr>
        <p:spPr bwMode="auto">
          <a:xfrm>
            <a:off x="3976688" y="4619895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</p:txBody>
      </p:sp>
      <p:cxnSp>
        <p:nvCxnSpPr>
          <p:cNvPr id="75844" name="AutoShape 65"/>
          <p:cNvCxnSpPr>
            <a:cxnSpLocks noChangeShapeType="1"/>
            <a:stCxn id="75843" idx="3"/>
            <a:endCxn id="75846" idx="7"/>
          </p:cNvCxnSpPr>
          <p:nvPr/>
        </p:nvCxnSpPr>
        <p:spPr bwMode="auto">
          <a:xfrm flipH="1">
            <a:off x="3160713" y="4877071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45" name="AutoShape 66"/>
          <p:cNvCxnSpPr>
            <a:cxnSpLocks noChangeShapeType="1"/>
            <a:stCxn id="75859" idx="1"/>
            <a:endCxn id="75843" idx="5"/>
          </p:cNvCxnSpPr>
          <p:nvPr/>
        </p:nvCxnSpPr>
        <p:spPr bwMode="auto">
          <a:xfrm flipH="1" flipV="1">
            <a:off x="4221163" y="4877070"/>
            <a:ext cx="857250" cy="227012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46" name="Oval 67"/>
          <p:cNvSpPr>
            <a:spLocks noChangeArrowheads="1"/>
          </p:cNvSpPr>
          <p:nvPr/>
        </p:nvSpPr>
        <p:spPr bwMode="auto">
          <a:xfrm>
            <a:off x="2917826" y="5075507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75847" name="Oval 68"/>
          <p:cNvSpPr>
            <a:spLocks noChangeArrowheads="1"/>
          </p:cNvSpPr>
          <p:nvPr/>
        </p:nvSpPr>
        <p:spPr bwMode="auto">
          <a:xfrm>
            <a:off x="3440113" y="553112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25</a:t>
            </a:r>
          </a:p>
        </p:txBody>
      </p:sp>
      <p:sp>
        <p:nvSpPr>
          <p:cNvPr id="75848" name="Rectangle 69"/>
          <p:cNvSpPr>
            <a:spLocks noChangeAspect="1" noChangeArrowheads="1"/>
          </p:cNvSpPr>
          <p:nvPr/>
        </p:nvSpPr>
        <p:spPr bwMode="auto">
          <a:xfrm>
            <a:off x="3221039" y="6043882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49" name="Rectangle 70"/>
          <p:cNvSpPr>
            <a:spLocks noChangeAspect="1" noChangeArrowheads="1"/>
          </p:cNvSpPr>
          <p:nvPr/>
        </p:nvSpPr>
        <p:spPr bwMode="auto">
          <a:xfrm>
            <a:off x="3741739" y="6043882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50" name="AutoShape 71"/>
          <p:cNvCxnSpPr>
            <a:cxnSpLocks noChangeShapeType="1"/>
            <a:stCxn id="75849" idx="0"/>
            <a:endCxn id="75847" idx="5"/>
          </p:cNvCxnSpPr>
          <p:nvPr/>
        </p:nvCxnSpPr>
        <p:spPr bwMode="auto">
          <a:xfrm flipH="1" flipV="1">
            <a:off x="3684589" y="5785121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51" name="AutoShape 72"/>
          <p:cNvCxnSpPr>
            <a:cxnSpLocks noChangeShapeType="1"/>
            <a:stCxn id="75848" idx="0"/>
            <a:endCxn id="75847" idx="3"/>
          </p:cNvCxnSpPr>
          <p:nvPr/>
        </p:nvCxnSpPr>
        <p:spPr bwMode="auto">
          <a:xfrm flipV="1">
            <a:off x="3324226" y="5785121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52" name="AutoShape 73"/>
          <p:cNvCxnSpPr>
            <a:cxnSpLocks noChangeShapeType="1"/>
            <a:stCxn id="75854" idx="7"/>
            <a:endCxn id="75846" idx="3"/>
          </p:cNvCxnSpPr>
          <p:nvPr/>
        </p:nvCxnSpPr>
        <p:spPr bwMode="auto">
          <a:xfrm flipV="1">
            <a:off x="2638426" y="5329508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53" name="AutoShape 74"/>
          <p:cNvCxnSpPr>
            <a:cxnSpLocks noChangeShapeType="1"/>
            <a:stCxn id="75847" idx="1"/>
            <a:endCxn id="75846" idx="5"/>
          </p:cNvCxnSpPr>
          <p:nvPr/>
        </p:nvCxnSpPr>
        <p:spPr bwMode="auto">
          <a:xfrm flipH="1" flipV="1">
            <a:off x="3160714" y="5329508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54" name="Oval 75"/>
          <p:cNvSpPr>
            <a:spLocks noChangeArrowheads="1"/>
          </p:cNvSpPr>
          <p:nvPr/>
        </p:nvSpPr>
        <p:spPr bwMode="auto">
          <a:xfrm>
            <a:off x="2395538" y="5531120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75855" name="Rectangle 76"/>
          <p:cNvSpPr>
            <a:spLocks noChangeAspect="1" noChangeArrowheads="1"/>
          </p:cNvSpPr>
          <p:nvPr/>
        </p:nvSpPr>
        <p:spPr bwMode="auto">
          <a:xfrm>
            <a:off x="2173289" y="6043882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56" name="Rectangle 77"/>
          <p:cNvSpPr>
            <a:spLocks noChangeAspect="1" noChangeArrowheads="1"/>
          </p:cNvSpPr>
          <p:nvPr/>
        </p:nvSpPr>
        <p:spPr bwMode="auto">
          <a:xfrm>
            <a:off x="2695575" y="6043882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57" name="AutoShape 78"/>
          <p:cNvCxnSpPr>
            <a:cxnSpLocks noChangeShapeType="1"/>
            <a:stCxn id="75856" idx="0"/>
            <a:endCxn id="75854" idx="5"/>
          </p:cNvCxnSpPr>
          <p:nvPr/>
        </p:nvCxnSpPr>
        <p:spPr bwMode="auto">
          <a:xfrm flipH="1" flipV="1">
            <a:off x="2638425" y="5785121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58" name="AutoShape 79"/>
          <p:cNvCxnSpPr>
            <a:cxnSpLocks noChangeShapeType="1"/>
            <a:stCxn id="75855" idx="0"/>
            <a:endCxn id="75854" idx="3"/>
          </p:cNvCxnSpPr>
          <p:nvPr/>
        </p:nvCxnSpPr>
        <p:spPr bwMode="auto">
          <a:xfrm flipV="1">
            <a:off x="2276475" y="5785121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59" name="Oval 80"/>
          <p:cNvSpPr>
            <a:spLocks noChangeArrowheads="1"/>
          </p:cNvSpPr>
          <p:nvPr/>
        </p:nvSpPr>
        <p:spPr bwMode="auto">
          <a:xfrm>
            <a:off x="5037138" y="5077095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5860" name="Oval 81"/>
          <p:cNvSpPr>
            <a:spLocks noChangeArrowheads="1"/>
          </p:cNvSpPr>
          <p:nvPr/>
        </p:nvSpPr>
        <p:spPr bwMode="auto">
          <a:xfrm>
            <a:off x="5559425" y="5532707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12</a:t>
            </a:r>
          </a:p>
        </p:txBody>
      </p:sp>
      <p:sp>
        <p:nvSpPr>
          <p:cNvPr id="75861" name="Rectangle 82"/>
          <p:cNvSpPr>
            <a:spLocks noChangeAspect="1" noChangeArrowheads="1"/>
          </p:cNvSpPr>
          <p:nvPr/>
        </p:nvSpPr>
        <p:spPr bwMode="auto">
          <a:xfrm>
            <a:off x="5340350" y="604547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62" name="Rectangle 83"/>
          <p:cNvSpPr>
            <a:spLocks noChangeAspect="1" noChangeArrowheads="1"/>
          </p:cNvSpPr>
          <p:nvPr/>
        </p:nvSpPr>
        <p:spPr bwMode="auto">
          <a:xfrm>
            <a:off x="5861051" y="6045471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63" name="AutoShape 84"/>
          <p:cNvCxnSpPr>
            <a:cxnSpLocks noChangeShapeType="1"/>
            <a:stCxn id="75862" idx="0"/>
            <a:endCxn id="75860" idx="5"/>
          </p:cNvCxnSpPr>
          <p:nvPr/>
        </p:nvCxnSpPr>
        <p:spPr bwMode="auto">
          <a:xfrm flipH="1" flipV="1">
            <a:off x="5803900" y="5786707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64" name="AutoShape 85"/>
          <p:cNvCxnSpPr>
            <a:cxnSpLocks noChangeShapeType="1"/>
            <a:stCxn id="75861" idx="0"/>
            <a:endCxn id="75860" idx="3"/>
          </p:cNvCxnSpPr>
          <p:nvPr/>
        </p:nvCxnSpPr>
        <p:spPr bwMode="auto">
          <a:xfrm flipV="1">
            <a:off x="5443538" y="5786707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65" name="AutoShape 86"/>
          <p:cNvCxnSpPr>
            <a:cxnSpLocks noChangeShapeType="1"/>
            <a:stCxn id="75867" idx="7"/>
            <a:endCxn id="75859" idx="3"/>
          </p:cNvCxnSpPr>
          <p:nvPr/>
        </p:nvCxnSpPr>
        <p:spPr bwMode="auto">
          <a:xfrm flipV="1">
            <a:off x="4757739" y="5335857"/>
            <a:ext cx="320675" cy="223838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66" name="AutoShape 87"/>
          <p:cNvCxnSpPr>
            <a:cxnSpLocks noChangeShapeType="1"/>
            <a:stCxn id="75860" idx="1"/>
            <a:endCxn id="75859" idx="5"/>
          </p:cNvCxnSpPr>
          <p:nvPr/>
        </p:nvCxnSpPr>
        <p:spPr bwMode="auto">
          <a:xfrm flipH="1" flipV="1">
            <a:off x="5280026" y="5335857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67" name="Oval 88"/>
          <p:cNvSpPr>
            <a:spLocks noChangeArrowheads="1"/>
          </p:cNvSpPr>
          <p:nvPr/>
        </p:nvSpPr>
        <p:spPr bwMode="auto">
          <a:xfrm>
            <a:off x="4514851" y="5532707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75868" name="Rectangle 89"/>
          <p:cNvSpPr>
            <a:spLocks noChangeAspect="1" noChangeArrowheads="1"/>
          </p:cNvSpPr>
          <p:nvPr/>
        </p:nvSpPr>
        <p:spPr bwMode="auto">
          <a:xfrm>
            <a:off x="4292600" y="604547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69" name="Rectangle 90"/>
          <p:cNvSpPr>
            <a:spLocks noChangeAspect="1" noChangeArrowheads="1"/>
          </p:cNvSpPr>
          <p:nvPr/>
        </p:nvSpPr>
        <p:spPr bwMode="auto">
          <a:xfrm>
            <a:off x="4814889" y="604547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70" name="AutoShape 91"/>
          <p:cNvCxnSpPr>
            <a:cxnSpLocks noChangeShapeType="1"/>
            <a:stCxn id="75869" idx="0"/>
            <a:endCxn id="75867" idx="5"/>
          </p:cNvCxnSpPr>
          <p:nvPr/>
        </p:nvCxnSpPr>
        <p:spPr bwMode="auto">
          <a:xfrm flipH="1" flipV="1">
            <a:off x="4757739" y="5791471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71" name="AutoShape 92"/>
          <p:cNvCxnSpPr>
            <a:cxnSpLocks noChangeShapeType="1"/>
            <a:stCxn id="75868" idx="0"/>
            <a:endCxn id="75867" idx="3"/>
          </p:cNvCxnSpPr>
          <p:nvPr/>
        </p:nvCxnSpPr>
        <p:spPr bwMode="auto">
          <a:xfrm flipV="1">
            <a:off x="4395789" y="5791471"/>
            <a:ext cx="160337" cy="244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72" name="Oval 93"/>
          <p:cNvSpPr>
            <a:spLocks noChangeArrowheads="1"/>
          </p:cNvSpPr>
          <p:nvPr/>
        </p:nvSpPr>
        <p:spPr bwMode="auto">
          <a:xfrm>
            <a:off x="6096000" y="4192858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75873" name="AutoShape 94"/>
          <p:cNvCxnSpPr>
            <a:cxnSpLocks noChangeShapeType="1"/>
            <a:stCxn id="75872" idx="5"/>
            <a:endCxn id="75875" idx="1"/>
          </p:cNvCxnSpPr>
          <p:nvPr/>
        </p:nvCxnSpPr>
        <p:spPr bwMode="auto">
          <a:xfrm>
            <a:off x="6340475" y="4450032"/>
            <a:ext cx="1917700" cy="20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74" name="AutoShape 95"/>
          <p:cNvCxnSpPr>
            <a:cxnSpLocks noChangeShapeType="1"/>
            <a:stCxn id="75872" idx="3"/>
            <a:endCxn id="75843" idx="7"/>
          </p:cNvCxnSpPr>
          <p:nvPr/>
        </p:nvCxnSpPr>
        <p:spPr bwMode="auto">
          <a:xfrm flipH="1">
            <a:off x="4221163" y="4450032"/>
            <a:ext cx="1917700" cy="196850"/>
          </a:xfrm>
          <a:prstGeom prst="straightConnector1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75" name="Oval 96"/>
          <p:cNvSpPr>
            <a:spLocks noChangeArrowheads="1"/>
          </p:cNvSpPr>
          <p:nvPr/>
        </p:nvSpPr>
        <p:spPr bwMode="auto">
          <a:xfrm>
            <a:off x="8216900" y="4621483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cxnSp>
        <p:nvCxnSpPr>
          <p:cNvPr id="75876" name="AutoShape 97"/>
          <p:cNvCxnSpPr>
            <a:cxnSpLocks noChangeShapeType="1"/>
            <a:stCxn id="75875" idx="3"/>
            <a:endCxn id="75878" idx="7"/>
          </p:cNvCxnSpPr>
          <p:nvPr/>
        </p:nvCxnSpPr>
        <p:spPr bwMode="auto">
          <a:xfrm flipH="1">
            <a:off x="7400925" y="4873895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77" name="AutoShape 98"/>
          <p:cNvCxnSpPr>
            <a:cxnSpLocks noChangeShapeType="1"/>
            <a:stCxn id="75891" idx="1"/>
            <a:endCxn id="75875" idx="5"/>
          </p:cNvCxnSpPr>
          <p:nvPr/>
        </p:nvCxnSpPr>
        <p:spPr bwMode="auto">
          <a:xfrm flipH="1" flipV="1">
            <a:off x="8461375" y="4873896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78" name="Oval 99"/>
          <p:cNvSpPr>
            <a:spLocks noChangeArrowheads="1"/>
          </p:cNvSpPr>
          <p:nvPr/>
        </p:nvSpPr>
        <p:spPr bwMode="auto">
          <a:xfrm>
            <a:off x="7158038" y="507709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5879" name="Oval 100"/>
          <p:cNvSpPr>
            <a:spLocks noChangeArrowheads="1"/>
          </p:cNvSpPr>
          <p:nvPr/>
        </p:nvSpPr>
        <p:spPr bwMode="auto">
          <a:xfrm>
            <a:off x="7680325" y="5532707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5880" name="Rectangle 101"/>
          <p:cNvSpPr>
            <a:spLocks noChangeAspect="1" noChangeArrowheads="1"/>
          </p:cNvSpPr>
          <p:nvPr/>
        </p:nvSpPr>
        <p:spPr bwMode="auto">
          <a:xfrm>
            <a:off x="7461250" y="604547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81" name="Rectangle 102"/>
          <p:cNvSpPr>
            <a:spLocks noChangeAspect="1" noChangeArrowheads="1"/>
          </p:cNvSpPr>
          <p:nvPr/>
        </p:nvSpPr>
        <p:spPr bwMode="auto">
          <a:xfrm>
            <a:off x="7981951" y="6045471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82" name="AutoShape 103"/>
          <p:cNvCxnSpPr>
            <a:cxnSpLocks noChangeShapeType="1"/>
            <a:stCxn id="75881" idx="0"/>
            <a:endCxn id="75879" idx="5"/>
          </p:cNvCxnSpPr>
          <p:nvPr/>
        </p:nvCxnSpPr>
        <p:spPr bwMode="auto">
          <a:xfrm flipH="1" flipV="1">
            <a:off x="7924800" y="5786707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83" name="AutoShape 104"/>
          <p:cNvCxnSpPr>
            <a:cxnSpLocks noChangeShapeType="1"/>
            <a:stCxn id="75880" idx="0"/>
            <a:endCxn id="75879" idx="3"/>
          </p:cNvCxnSpPr>
          <p:nvPr/>
        </p:nvCxnSpPr>
        <p:spPr bwMode="auto">
          <a:xfrm flipV="1">
            <a:off x="7564438" y="5786707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84" name="AutoShape 105"/>
          <p:cNvCxnSpPr>
            <a:cxnSpLocks noChangeShapeType="1"/>
            <a:stCxn id="75886" idx="7"/>
            <a:endCxn id="75878" idx="3"/>
          </p:cNvCxnSpPr>
          <p:nvPr/>
        </p:nvCxnSpPr>
        <p:spPr bwMode="auto">
          <a:xfrm flipV="1">
            <a:off x="6878639" y="5331095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85" name="AutoShape 106"/>
          <p:cNvCxnSpPr>
            <a:cxnSpLocks noChangeShapeType="1"/>
            <a:stCxn id="75879" idx="1"/>
            <a:endCxn id="75878" idx="5"/>
          </p:cNvCxnSpPr>
          <p:nvPr/>
        </p:nvCxnSpPr>
        <p:spPr bwMode="auto">
          <a:xfrm flipH="1" flipV="1">
            <a:off x="7400926" y="5331095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86" name="Oval 107"/>
          <p:cNvSpPr>
            <a:spLocks noChangeArrowheads="1"/>
          </p:cNvSpPr>
          <p:nvPr/>
        </p:nvSpPr>
        <p:spPr bwMode="auto">
          <a:xfrm>
            <a:off x="6635751" y="5532707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5887" name="Rectangle 108"/>
          <p:cNvSpPr>
            <a:spLocks noChangeAspect="1" noChangeArrowheads="1"/>
          </p:cNvSpPr>
          <p:nvPr/>
        </p:nvSpPr>
        <p:spPr bwMode="auto">
          <a:xfrm>
            <a:off x="6413500" y="6045471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88" name="Rectangle 109"/>
          <p:cNvSpPr>
            <a:spLocks noChangeAspect="1" noChangeArrowheads="1"/>
          </p:cNvSpPr>
          <p:nvPr/>
        </p:nvSpPr>
        <p:spPr bwMode="auto">
          <a:xfrm>
            <a:off x="6935789" y="6045471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89" name="AutoShape 110"/>
          <p:cNvCxnSpPr>
            <a:cxnSpLocks noChangeShapeType="1"/>
            <a:stCxn id="75888" idx="0"/>
            <a:endCxn id="75886" idx="5"/>
          </p:cNvCxnSpPr>
          <p:nvPr/>
        </p:nvCxnSpPr>
        <p:spPr bwMode="auto">
          <a:xfrm flipH="1" flipV="1">
            <a:off x="6878639" y="5786707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90" name="AutoShape 111"/>
          <p:cNvCxnSpPr>
            <a:cxnSpLocks noChangeShapeType="1"/>
            <a:stCxn id="75887" idx="0"/>
            <a:endCxn id="75886" idx="3"/>
          </p:cNvCxnSpPr>
          <p:nvPr/>
        </p:nvCxnSpPr>
        <p:spPr bwMode="auto">
          <a:xfrm flipV="1">
            <a:off x="6516689" y="5786707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91" name="Oval 112"/>
          <p:cNvSpPr>
            <a:spLocks noChangeArrowheads="1"/>
          </p:cNvSpPr>
          <p:nvPr/>
        </p:nvSpPr>
        <p:spPr bwMode="auto">
          <a:xfrm>
            <a:off x="9277351" y="5078682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23</a:t>
            </a:r>
          </a:p>
        </p:txBody>
      </p:sp>
      <p:sp>
        <p:nvSpPr>
          <p:cNvPr id="75892" name="Oval 113"/>
          <p:cNvSpPr>
            <a:spLocks noChangeArrowheads="1"/>
          </p:cNvSpPr>
          <p:nvPr/>
        </p:nvSpPr>
        <p:spPr bwMode="auto">
          <a:xfrm>
            <a:off x="9799638" y="553429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20</a:t>
            </a:r>
          </a:p>
        </p:txBody>
      </p:sp>
      <p:sp>
        <p:nvSpPr>
          <p:cNvPr id="75893" name="Rectangle 114"/>
          <p:cNvSpPr>
            <a:spLocks noChangeAspect="1" noChangeArrowheads="1"/>
          </p:cNvSpPr>
          <p:nvPr/>
        </p:nvSpPr>
        <p:spPr bwMode="auto">
          <a:xfrm>
            <a:off x="9580564" y="6047057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894" name="Rectangle 115"/>
          <p:cNvSpPr>
            <a:spLocks noChangeAspect="1" noChangeArrowheads="1"/>
          </p:cNvSpPr>
          <p:nvPr/>
        </p:nvSpPr>
        <p:spPr bwMode="auto">
          <a:xfrm>
            <a:off x="10101264" y="6047057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895" name="AutoShape 116"/>
          <p:cNvCxnSpPr>
            <a:cxnSpLocks noChangeShapeType="1"/>
            <a:stCxn id="75894" idx="0"/>
            <a:endCxn id="75892" idx="5"/>
          </p:cNvCxnSpPr>
          <p:nvPr/>
        </p:nvCxnSpPr>
        <p:spPr bwMode="auto">
          <a:xfrm flipH="1" flipV="1">
            <a:off x="10044114" y="5788296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96" name="AutoShape 117"/>
          <p:cNvCxnSpPr>
            <a:cxnSpLocks noChangeShapeType="1"/>
            <a:stCxn id="75893" idx="0"/>
            <a:endCxn id="75892" idx="3"/>
          </p:cNvCxnSpPr>
          <p:nvPr/>
        </p:nvCxnSpPr>
        <p:spPr bwMode="auto">
          <a:xfrm flipV="1">
            <a:off x="9683751" y="5788296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97" name="AutoShape 118"/>
          <p:cNvCxnSpPr>
            <a:cxnSpLocks noChangeShapeType="1"/>
            <a:stCxn id="75899" idx="7"/>
            <a:endCxn id="75891" idx="3"/>
          </p:cNvCxnSpPr>
          <p:nvPr/>
        </p:nvCxnSpPr>
        <p:spPr bwMode="auto">
          <a:xfrm flipV="1">
            <a:off x="8997951" y="5332683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98" name="AutoShape 119"/>
          <p:cNvCxnSpPr>
            <a:cxnSpLocks noChangeShapeType="1"/>
            <a:stCxn id="75892" idx="1"/>
            <a:endCxn id="75891" idx="5"/>
          </p:cNvCxnSpPr>
          <p:nvPr/>
        </p:nvCxnSpPr>
        <p:spPr bwMode="auto">
          <a:xfrm flipH="1" flipV="1">
            <a:off x="9520239" y="5332683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99" name="Oval 120"/>
          <p:cNvSpPr>
            <a:spLocks noChangeArrowheads="1"/>
          </p:cNvSpPr>
          <p:nvPr/>
        </p:nvSpPr>
        <p:spPr bwMode="auto">
          <a:xfrm>
            <a:off x="8755063" y="553429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27</a:t>
            </a:r>
          </a:p>
        </p:txBody>
      </p:sp>
      <p:sp>
        <p:nvSpPr>
          <p:cNvPr id="75900" name="Rectangle 121"/>
          <p:cNvSpPr>
            <a:spLocks noChangeAspect="1" noChangeArrowheads="1"/>
          </p:cNvSpPr>
          <p:nvPr/>
        </p:nvSpPr>
        <p:spPr bwMode="auto">
          <a:xfrm>
            <a:off x="8532814" y="6047057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sp>
        <p:nvSpPr>
          <p:cNvPr id="75901" name="Rectangle 122"/>
          <p:cNvSpPr>
            <a:spLocks noChangeAspect="1" noChangeArrowheads="1"/>
          </p:cNvSpPr>
          <p:nvPr/>
        </p:nvSpPr>
        <p:spPr bwMode="auto">
          <a:xfrm>
            <a:off x="9055100" y="6047057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solidFill>
                <a:srgbClr val="0D21FF"/>
              </a:solidFill>
            </a:endParaRPr>
          </a:p>
        </p:txBody>
      </p:sp>
      <p:cxnSp>
        <p:nvCxnSpPr>
          <p:cNvPr id="75902" name="AutoShape 123"/>
          <p:cNvCxnSpPr>
            <a:cxnSpLocks noChangeShapeType="1"/>
            <a:stCxn id="75901" idx="0"/>
            <a:endCxn id="75899" idx="5"/>
          </p:cNvCxnSpPr>
          <p:nvPr/>
        </p:nvCxnSpPr>
        <p:spPr bwMode="auto">
          <a:xfrm flipH="1" flipV="1">
            <a:off x="8997950" y="5788296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903" name="AutoShape 124"/>
          <p:cNvCxnSpPr>
            <a:cxnSpLocks noChangeShapeType="1"/>
            <a:stCxn id="75900" idx="0"/>
            <a:endCxn id="75899" idx="3"/>
          </p:cNvCxnSpPr>
          <p:nvPr/>
        </p:nvCxnSpPr>
        <p:spPr bwMode="auto">
          <a:xfrm flipV="1">
            <a:off x="8636000" y="5788296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68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806" name="AutoShape 2"/>
          <p:cNvCxnSpPr>
            <a:cxnSpLocks noChangeShapeType="1"/>
            <a:stCxn id="76853" idx="3"/>
            <a:endCxn id="76838" idx="7"/>
          </p:cNvCxnSpPr>
          <p:nvPr/>
        </p:nvCxnSpPr>
        <p:spPr bwMode="auto">
          <a:xfrm flipH="1">
            <a:off x="4221163" y="4729895"/>
            <a:ext cx="1917700" cy="206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8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2657476"/>
              </a:xfrm>
            </p:spPr>
            <p:txBody>
              <a:bodyPr>
                <a:normAutofit fontScale="85000" lnSpcReduction="10000"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We visualize the worst-case time of a </a:t>
                </a:r>
                <a:r>
                  <a:rPr lang="en-US" altLang="en-US" sz="2000" dirty="0" err="1"/>
                  <a:t>downheap</a:t>
                </a:r>
                <a:r>
                  <a:rPr lang="en-US" altLang="en-US" sz="2000" dirty="0"/>
                  <a:t> with a proxy path that goes first right and then repeatedly goes left until the bottom of the heap (this path may differ from the actual </a:t>
                </a:r>
                <a:r>
                  <a:rPr lang="en-US" altLang="en-US" sz="2000" dirty="0" err="1"/>
                  <a:t>downheap</a:t>
                </a:r>
                <a:r>
                  <a:rPr lang="en-US" altLang="en-US" sz="2000" dirty="0"/>
                  <a:t> path)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Since each node is traversed by at most two proxy paths, the total number of nodes of the proxy paths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Thus, bottom-up heap construction runs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dirty="0"/>
                  <a:t>time </a:t>
                </a:r>
              </a:p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Bottom-up heap construction is faster than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successive insertions and speeds up the first phase of heap-sort</a:t>
                </a:r>
              </a:p>
            </p:txBody>
          </p:sp>
        </mc:Choice>
        <mc:Fallback xmlns="">
          <p:sp>
            <p:nvSpPr>
              <p:cNvPr id="76808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2657476"/>
              </a:xfrm>
              <a:blipFill rotWithShape="0">
                <a:blip r:embed="rId3"/>
                <a:stretch>
                  <a:fillRect l="-615" t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809" name="AutoShape 5"/>
          <p:cNvCxnSpPr>
            <a:cxnSpLocks noChangeShapeType="1"/>
            <a:stCxn id="76838" idx="3"/>
            <a:endCxn id="76839" idx="7"/>
          </p:cNvCxnSpPr>
          <p:nvPr/>
        </p:nvCxnSpPr>
        <p:spPr bwMode="auto">
          <a:xfrm flipH="1">
            <a:off x="3160713" y="5156932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6"/>
          <p:cNvCxnSpPr>
            <a:cxnSpLocks noChangeShapeType="1"/>
            <a:stCxn id="76846" idx="1"/>
            <a:endCxn id="76838" idx="5"/>
          </p:cNvCxnSpPr>
          <p:nvPr/>
        </p:nvCxnSpPr>
        <p:spPr bwMode="auto">
          <a:xfrm flipH="1" flipV="1">
            <a:off x="4221163" y="5156933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AutoShape 7"/>
          <p:cNvCxnSpPr>
            <a:cxnSpLocks noChangeShapeType="1"/>
            <a:stCxn id="76842" idx="0"/>
            <a:endCxn id="76840" idx="5"/>
          </p:cNvCxnSpPr>
          <p:nvPr/>
        </p:nvCxnSpPr>
        <p:spPr bwMode="auto">
          <a:xfrm flipH="1" flipV="1">
            <a:off x="3684589" y="6069744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8"/>
          <p:cNvCxnSpPr>
            <a:cxnSpLocks noChangeShapeType="1"/>
            <a:stCxn id="76841" idx="0"/>
            <a:endCxn id="76840" idx="3"/>
          </p:cNvCxnSpPr>
          <p:nvPr/>
        </p:nvCxnSpPr>
        <p:spPr bwMode="auto">
          <a:xfrm flipV="1">
            <a:off x="3324226" y="6069744"/>
            <a:ext cx="157163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9"/>
          <p:cNvCxnSpPr>
            <a:cxnSpLocks noChangeShapeType="1"/>
            <a:stCxn id="76843" idx="7"/>
            <a:endCxn id="76839" idx="3"/>
          </p:cNvCxnSpPr>
          <p:nvPr/>
        </p:nvCxnSpPr>
        <p:spPr bwMode="auto">
          <a:xfrm flipV="1">
            <a:off x="2638426" y="5614132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4" name="AutoShape 10"/>
          <p:cNvCxnSpPr>
            <a:cxnSpLocks noChangeShapeType="1"/>
            <a:stCxn id="76840" idx="1"/>
            <a:endCxn id="76839" idx="5"/>
          </p:cNvCxnSpPr>
          <p:nvPr/>
        </p:nvCxnSpPr>
        <p:spPr bwMode="auto">
          <a:xfrm flipH="1" flipV="1">
            <a:off x="3160714" y="5614132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5" name="AutoShape 11"/>
          <p:cNvCxnSpPr>
            <a:cxnSpLocks noChangeShapeType="1"/>
            <a:stCxn id="76845" idx="0"/>
            <a:endCxn id="76843" idx="5"/>
          </p:cNvCxnSpPr>
          <p:nvPr/>
        </p:nvCxnSpPr>
        <p:spPr bwMode="auto">
          <a:xfrm flipH="1" flipV="1">
            <a:off x="2638425" y="6069744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6" name="AutoShape 12"/>
          <p:cNvCxnSpPr>
            <a:cxnSpLocks noChangeShapeType="1"/>
            <a:stCxn id="76844" idx="0"/>
            <a:endCxn id="76843" idx="3"/>
          </p:cNvCxnSpPr>
          <p:nvPr/>
        </p:nvCxnSpPr>
        <p:spPr bwMode="auto">
          <a:xfrm flipV="1">
            <a:off x="2276475" y="6069744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7" name="AutoShape 13"/>
          <p:cNvCxnSpPr>
            <a:cxnSpLocks noChangeShapeType="1"/>
            <a:stCxn id="76849" idx="0"/>
            <a:endCxn id="76847" idx="5"/>
          </p:cNvCxnSpPr>
          <p:nvPr/>
        </p:nvCxnSpPr>
        <p:spPr bwMode="auto">
          <a:xfrm flipH="1" flipV="1">
            <a:off x="5803900" y="607133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8" name="AutoShape 14"/>
          <p:cNvCxnSpPr>
            <a:cxnSpLocks noChangeShapeType="1"/>
            <a:stCxn id="76848" idx="0"/>
            <a:endCxn id="76847" idx="3"/>
          </p:cNvCxnSpPr>
          <p:nvPr/>
        </p:nvCxnSpPr>
        <p:spPr bwMode="auto">
          <a:xfrm flipV="1">
            <a:off x="5443538" y="6071333"/>
            <a:ext cx="15716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9" name="AutoShape 15"/>
          <p:cNvCxnSpPr>
            <a:cxnSpLocks noChangeShapeType="1"/>
            <a:stCxn id="76850" idx="7"/>
            <a:endCxn id="76846" idx="3"/>
          </p:cNvCxnSpPr>
          <p:nvPr/>
        </p:nvCxnSpPr>
        <p:spPr bwMode="auto">
          <a:xfrm flipV="1">
            <a:off x="4757739" y="561572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0" name="AutoShape 16"/>
          <p:cNvCxnSpPr>
            <a:cxnSpLocks noChangeShapeType="1"/>
            <a:stCxn id="76847" idx="1"/>
            <a:endCxn id="76846" idx="5"/>
          </p:cNvCxnSpPr>
          <p:nvPr/>
        </p:nvCxnSpPr>
        <p:spPr bwMode="auto">
          <a:xfrm flipH="1" flipV="1">
            <a:off x="5280026" y="561572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1" name="AutoShape 17"/>
          <p:cNvCxnSpPr>
            <a:cxnSpLocks noChangeShapeType="1"/>
            <a:stCxn id="76852" idx="0"/>
            <a:endCxn id="76850" idx="5"/>
          </p:cNvCxnSpPr>
          <p:nvPr/>
        </p:nvCxnSpPr>
        <p:spPr bwMode="auto">
          <a:xfrm flipH="1" flipV="1">
            <a:off x="4757739" y="607133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2" name="AutoShape 18"/>
          <p:cNvCxnSpPr>
            <a:cxnSpLocks noChangeShapeType="1"/>
            <a:stCxn id="76851" idx="0"/>
            <a:endCxn id="76850" idx="3"/>
          </p:cNvCxnSpPr>
          <p:nvPr/>
        </p:nvCxnSpPr>
        <p:spPr bwMode="auto">
          <a:xfrm flipV="1">
            <a:off x="4395789" y="607133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3" name="AutoShape 19"/>
          <p:cNvCxnSpPr>
            <a:cxnSpLocks noChangeShapeType="1"/>
            <a:stCxn id="76853" idx="5"/>
            <a:endCxn id="76854" idx="1"/>
          </p:cNvCxnSpPr>
          <p:nvPr/>
        </p:nvCxnSpPr>
        <p:spPr bwMode="auto">
          <a:xfrm>
            <a:off x="6340475" y="4729895"/>
            <a:ext cx="1917700" cy="207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4" name="AutoShape 20"/>
          <p:cNvCxnSpPr>
            <a:cxnSpLocks noChangeShapeType="1"/>
            <a:stCxn id="76854" idx="3"/>
            <a:endCxn id="76855" idx="7"/>
          </p:cNvCxnSpPr>
          <p:nvPr/>
        </p:nvCxnSpPr>
        <p:spPr bwMode="auto">
          <a:xfrm flipH="1">
            <a:off x="7400925" y="5158519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5" name="AutoShape 21"/>
          <p:cNvCxnSpPr>
            <a:cxnSpLocks noChangeShapeType="1"/>
            <a:stCxn id="76862" idx="1"/>
            <a:endCxn id="76854" idx="5"/>
          </p:cNvCxnSpPr>
          <p:nvPr/>
        </p:nvCxnSpPr>
        <p:spPr bwMode="auto">
          <a:xfrm flipH="1" flipV="1">
            <a:off x="8461375" y="5158519"/>
            <a:ext cx="857250" cy="236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6" name="AutoShape 22"/>
          <p:cNvCxnSpPr>
            <a:cxnSpLocks noChangeShapeType="1"/>
            <a:stCxn id="76858" idx="0"/>
            <a:endCxn id="76856" idx="5"/>
          </p:cNvCxnSpPr>
          <p:nvPr/>
        </p:nvCxnSpPr>
        <p:spPr bwMode="auto">
          <a:xfrm flipH="1" flipV="1">
            <a:off x="7924800" y="607133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7" name="AutoShape 23"/>
          <p:cNvCxnSpPr>
            <a:cxnSpLocks noChangeShapeType="1"/>
            <a:stCxn id="76857" idx="0"/>
            <a:endCxn id="76856" idx="3"/>
          </p:cNvCxnSpPr>
          <p:nvPr/>
        </p:nvCxnSpPr>
        <p:spPr bwMode="auto">
          <a:xfrm flipV="1">
            <a:off x="7564438" y="6071333"/>
            <a:ext cx="15716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8" name="AutoShape 24"/>
          <p:cNvCxnSpPr>
            <a:cxnSpLocks noChangeShapeType="1"/>
            <a:stCxn id="76859" idx="7"/>
            <a:endCxn id="76855" idx="3"/>
          </p:cNvCxnSpPr>
          <p:nvPr/>
        </p:nvCxnSpPr>
        <p:spPr bwMode="auto">
          <a:xfrm flipV="1">
            <a:off x="6878639" y="561572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9" name="AutoShape 25"/>
          <p:cNvCxnSpPr>
            <a:cxnSpLocks noChangeShapeType="1"/>
            <a:stCxn id="76856" idx="1"/>
            <a:endCxn id="76855" idx="5"/>
          </p:cNvCxnSpPr>
          <p:nvPr/>
        </p:nvCxnSpPr>
        <p:spPr bwMode="auto">
          <a:xfrm flipH="1" flipV="1">
            <a:off x="7400926" y="561572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0" name="AutoShape 26"/>
          <p:cNvCxnSpPr>
            <a:cxnSpLocks noChangeShapeType="1"/>
            <a:stCxn id="76861" idx="0"/>
            <a:endCxn id="76859" idx="5"/>
          </p:cNvCxnSpPr>
          <p:nvPr/>
        </p:nvCxnSpPr>
        <p:spPr bwMode="auto">
          <a:xfrm flipH="1" flipV="1">
            <a:off x="6878639" y="607133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1" name="AutoShape 27"/>
          <p:cNvCxnSpPr>
            <a:cxnSpLocks noChangeShapeType="1"/>
            <a:stCxn id="76860" idx="0"/>
            <a:endCxn id="76859" idx="3"/>
          </p:cNvCxnSpPr>
          <p:nvPr/>
        </p:nvCxnSpPr>
        <p:spPr bwMode="auto">
          <a:xfrm flipV="1">
            <a:off x="6516689" y="607133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2" name="AutoShape 28"/>
          <p:cNvCxnSpPr>
            <a:cxnSpLocks noChangeShapeType="1"/>
            <a:stCxn id="76865" idx="0"/>
            <a:endCxn id="76863" idx="5"/>
          </p:cNvCxnSpPr>
          <p:nvPr/>
        </p:nvCxnSpPr>
        <p:spPr bwMode="auto">
          <a:xfrm flipH="1" flipV="1">
            <a:off x="10044114" y="6072919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3" name="AutoShape 29"/>
          <p:cNvCxnSpPr>
            <a:cxnSpLocks noChangeShapeType="1"/>
            <a:stCxn id="76864" idx="0"/>
            <a:endCxn id="76863" idx="3"/>
          </p:cNvCxnSpPr>
          <p:nvPr/>
        </p:nvCxnSpPr>
        <p:spPr bwMode="auto">
          <a:xfrm flipV="1">
            <a:off x="9683751" y="6072919"/>
            <a:ext cx="157163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4" name="AutoShape 30"/>
          <p:cNvCxnSpPr>
            <a:cxnSpLocks noChangeShapeType="1"/>
            <a:stCxn id="76866" idx="7"/>
            <a:endCxn id="76862" idx="3"/>
          </p:cNvCxnSpPr>
          <p:nvPr/>
        </p:nvCxnSpPr>
        <p:spPr bwMode="auto">
          <a:xfrm flipV="1">
            <a:off x="8997951" y="5617307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5" name="AutoShape 31"/>
          <p:cNvCxnSpPr>
            <a:cxnSpLocks noChangeShapeType="1"/>
            <a:stCxn id="76863" idx="1"/>
            <a:endCxn id="76862" idx="5"/>
          </p:cNvCxnSpPr>
          <p:nvPr/>
        </p:nvCxnSpPr>
        <p:spPr bwMode="auto">
          <a:xfrm flipH="1" flipV="1">
            <a:off x="9520239" y="5617307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6" name="AutoShape 32"/>
          <p:cNvCxnSpPr>
            <a:cxnSpLocks noChangeShapeType="1"/>
            <a:stCxn id="76868" idx="0"/>
            <a:endCxn id="76866" idx="5"/>
          </p:cNvCxnSpPr>
          <p:nvPr/>
        </p:nvCxnSpPr>
        <p:spPr bwMode="auto">
          <a:xfrm flipH="1" flipV="1">
            <a:off x="8997950" y="6072919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7" name="AutoShape 33"/>
          <p:cNvCxnSpPr>
            <a:cxnSpLocks noChangeShapeType="1"/>
            <a:stCxn id="76867" idx="0"/>
            <a:endCxn id="76866" idx="3"/>
          </p:cNvCxnSpPr>
          <p:nvPr/>
        </p:nvCxnSpPr>
        <p:spPr bwMode="auto">
          <a:xfrm flipV="1">
            <a:off x="8636000" y="6072919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38" name="Oval 34"/>
          <p:cNvSpPr>
            <a:spLocks noChangeArrowheads="1"/>
          </p:cNvSpPr>
          <p:nvPr/>
        </p:nvSpPr>
        <p:spPr bwMode="auto">
          <a:xfrm>
            <a:off x="3976688" y="4904520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39" name="Oval 35"/>
          <p:cNvSpPr>
            <a:spLocks noChangeArrowheads="1"/>
          </p:cNvSpPr>
          <p:nvPr/>
        </p:nvSpPr>
        <p:spPr bwMode="auto">
          <a:xfrm>
            <a:off x="2917826" y="5360132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0" name="Oval 36"/>
          <p:cNvSpPr>
            <a:spLocks noChangeArrowheads="1"/>
          </p:cNvSpPr>
          <p:nvPr/>
        </p:nvSpPr>
        <p:spPr bwMode="auto">
          <a:xfrm>
            <a:off x="3440113" y="5815744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1" name="Rectangle 37"/>
          <p:cNvSpPr>
            <a:spLocks noChangeAspect="1" noChangeArrowheads="1"/>
          </p:cNvSpPr>
          <p:nvPr/>
        </p:nvSpPr>
        <p:spPr bwMode="auto">
          <a:xfrm>
            <a:off x="3221039" y="6328508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2" name="Rectangle 38"/>
          <p:cNvSpPr>
            <a:spLocks noChangeAspect="1" noChangeArrowheads="1"/>
          </p:cNvSpPr>
          <p:nvPr/>
        </p:nvSpPr>
        <p:spPr bwMode="auto">
          <a:xfrm>
            <a:off x="3741739" y="6328508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3" name="Oval 39"/>
          <p:cNvSpPr>
            <a:spLocks noChangeArrowheads="1"/>
          </p:cNvSpPr>
          <p:nvPr/>
        </p:nvSpPr>
        <p:spPr bwMode="auto">
          <a:xfrm>
            <a:off x="2395538" y="5815744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4" name="Rectangle 40"/>
          <p:cNvSpPr>
            <a:spLocks noChangeAspect="1" noChangeArrowheads="1"/>
          </p:cNvSpPr>
          <p:nvPr/>
        </p:nvSpPr>
        <p:spPr bwMode="auto">
          <a:xfrm>
            <a:off x="2173289" y="6328508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5" name="Rectangle 41"/>
          <p:cNvSpPr>
            <a:spLocks noChangeAspect="1" noChangeArrowheads="1"/>
          </p:cNvSpPr>
          <p:nvPr/>
        </p:nvSpPr>
        <p:spPr bwMode="auto">
          <a:xfrm>
            <a:off x="2695575" y="6328508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6" name="Oval 42"/>
          <p:cNvSpPr>
            <a:spLocks noChangeArrowheads="1"/>
          </p:cNvSpPr>
          <p:nvPr/>
        </p:nvSpPr>
        <p:spPr bwMode="auto">
          <a:xfrm>
            <a:off x="5037138" y="5361719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7" name="Oval 43"/>
          <p:cNvSpPr>
            <a:spLocks noChangeArrowheads="1"/>
          </p:cNvSpPr>
          <p:nvPr/>
        </p:nvSpPr>
        <p:spPr bwMode="auto">
          <a:xfrm>
            <a:off x="5559425" y="5817332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48" name="Rectangle 44"/>
          <p:cNvSpPr>
            <a:spLocks noChangeAspect="1" noChangeArrowheads="1"/>
          </p:cNvSpPr>
          <p:nvPr/>
        </p:nvSpPr>
        <p:spPr bwMode="auto">
          <a:xfrm>
            <a:off x="5340350" y="6330094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49" name="Rectangle 45"/>
          <p:cNvSpPr>
            <a:spLocks noChangeAspect="1" noChangeArrowheads="1"/>
          </p:cNvSpPr>
          <p:nvPr/>
        </p:nvSpPr>
        <p:spPr bwMode="auto">
          <a:xfrm>
            <a:off x="5861051" y="6330094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0" name="Oval 46"/>
          <p:cNvSpPr>
            <a:spLocks noChangeArrowheads="1"/>
          </p:cNvSpPr>
          <p:nvPr/>
        </p:nvSpPr>
        <p:spPr bwMode="auto">
          <a:xfrm>
            <a:off x="4514851" y="5817332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1" name="Rectangle 47"/>
          <p:cNvSpPr>
            <a:spLocks noChangeAspect="1" noChangeArrowheads="1"/>
          </p:cNvSpPr>
          <p:nvPr/>
        </p:nvSpPr>
        <p:spPr bwMode="auto">
          <a:xfrm>
            <a:off x="4292600" y="6330094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2" name="Rectangle 48"/>
          <p:cNvSpPr>
            <a:spLocks noChangeAspect="1" noChangeArrowheads="1"/>
          </p:cNvSpPr>
          <p:nvPr/>
        </p:nvSpPr>
        <p:spPr bwMode="auto">
          <a:xfrm>
            <a:off x="4814889" y="6330094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3" name="Oval 49"/>
          <p:cNvSpPr>
            <a:spLocks noChangeArrowheads="1"/>
          </p:cNvSpPr>
          <p:nvPr/>
        </p:nvSpPr>
        <p:spPr bwMode="auto">
          <a:xfrm>
            <a:off x="6096000" y="4477482"/>
            <a:ext cx="287338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4" name="Oval 50"/>
          <p:cNvSpPr>
            <a:spLocks noChangeArrowheads="1"/>
          </p:cNvSpPr>
          <p:nvPr/>
        </p:nvSpPr>
        <p:spPr bwMode="auto">
          <a:xfrm>
            <a:off x="8216900" y="4906107"/>
            <a:ext cx="285750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5" name="Oval 51"/>
          <p:cNvSpPr>
            <a:spLocks noChangeArrowheads="1"/>
          </p:cNvSpPr>
          <p:nvPr/>
        </p:nvSpPr>
        <p:spPr bwMode="auto">
          <a:xfrm>
            <a:off x="7158038" y="5361719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6" name="Oval 52"/>
          <p:cNvSpPr>
            <a:spLocks noChangeArrowheads="1"/>
          </p:cNvSpPr>
          <p:nvPr/>
        </p:nvSpPr>
        <p:spPr bwMode="auto">
          <a:xfrm>
            <a:off x="7680325" y="5817332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57" name="Rectangle 53"/>
          <p:cNvSpPr>
            <a:spLocks noChangeAspect="1" noChangeArrowheads="1"/>
          </p:cNvSpPr>
          <p:nvPr/>
        </p:nvSpPr>
        <p:spPr bwMode="auto">
          <a:xfrm>
            <a:off x="7461250" y="6330094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8" name="Rectangle 54"/>
          <p:cNvSpPr>
            <a:spLocks noChangeAspect="1" noChangeArrowheads="1"/>
          </p:cNvSpPr>
          <p:nvPr/>
        </p:nvSpPr>
        <p:spPr bwMode="auto">
          <a:xfrm>
            <a:off x="7981951" y="6330094"/>
            <a:ext cx="206375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59" name="Oval 55"/>
          <p:cNvSpPr>
            <a:spLocks noChangeArrowheads="1"/>
          </p:cNvSpPr>
          <p:nvPr/>
        </p:nvSpPr>
        <p:spPr bwMode="auto">
          <a:xfrm>
            <a:off x="6635751" y="5817332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60" name="Rectangle 56"/>
          <p:cNvSpPr>
            <a:spLocks noChangeAspect="1" noChangeArrowheads="1"/>
          </p:cNvSpPr>
          <p:nvPr/>
        </p:nvSpPr>
        <p:spPr bwMode="auto">
          <a:xfrm>
            <a:off x="6413500" y="6330094"/>
            <a:ext cx="204788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1" name="Rectangle 57"/>
          <p:cNvSpPr>
            <a:spLocks noChangeAspect="1" noChangeArrowheads="1"/>
          </p:cNvSpPr>
          <p:nvPr/>
        </p:nvSpPr>
        <p:spPr bwMode="auto">
          <a:xfrm>
            <a:off x="6935789" y="6330094"/>
            <a:ext cx="204787" cy="2047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2" name="Oval 58"/>
          <p:cNvSpPr>
            <a:spLocks noChangeArrowheads="1"/>
          </p:cNvSpPr>
          <p:nvPr/>
        </p:nvSpPr>
        <p:spPr bwMode="auto">
          <a:xfrm>
            <a:off x="9277351" y="5363307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63" name="Oval 59"/>
          <p:cNvSpPr>
            <a:spLocks noChangeArrowheads="1"/>
          </p:cNvSpPr>
          <p:nvPr/>
        </p:nvSpPr>
        <p:spPr bwMode="auto">
          <a:xfrm>
            <a:off x="9799638" y="5818919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64" name="Rectangle 60"/>
          <p:cNvSpPr>
            <a:spLocks noChangeAspect="1" noChangeArrowheads="1"/>
          </p:cNvSpPr>
          <p:nvPr/>
        </p:nvSpPr>
        <p:spPr bwMode="auto">
          <a:xfrm>
            <a:off x="9580564" y="6331683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5" name="Rectangle 61"/>
          <p:cNvSpPr>
            <a:spLocks noChangeAspect="1" noChangeArrowheads="1"/>
          </p:cNvSpPr>
          <p:nvPr/>
        </p:nvSpPr>
        <p:spPr bwMode="auto">
          <a:xfrm>
            <a:off x="10101264" y="6331683"/>
            <a:ext cx="206375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6" name="Oval 62"/>
          <p:cNvSpPr>
            <a:spLocks noChangeArrowheads="1"/>
          </p:cNvSpPr>
          <p:nvPr/>
        </p:nvSpPr>
        <p:spPr bwMode="auto">
          <a:xfrm>
            <a:off x="8755063" y="5818919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6867" name="Rectangle 63"/>
          <p:cNvSpPr>
            <a:spLocks noChangeAspect="1" noChangeArrowheads="1"/>
          </p:cNvSpPr>
          <p:nvPr/>
        </p:nvSpPr>
        <p:spPr bwMode="auto">
          <a:xfrm>
            <a:off x="8532814" y="6331683"/>
            <a:ext cx="204787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8" name="Rectangle 64"/>
          <p:cNvSpPr>
            <a:spLocks noChangeAspect="1" noChangeArrowheads="1"/>
          </p:cNvSpPr>
          <p:nvPr/>
        </p:nvSpPr>
        <p:spPr bwMode="auto">
          <a:xfrm>
            <a:off x="9055100" y="6331683"/>
            <a:ext cx="204788" cy="2047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76869" name="Freeform 65"/>
          <p:cNvSpPr>
            <a:spLocks/>
          </p:cNvSpPr>
          <p:nvPr/>
        </p:nvSpPr>
        <p:spPr bwMode="auto">
          <a:xfrm>
            <a:off x="6324601" y="4860069"/>
            <a:ext cx="1801813" cy="1447800"/>
          </a:xfrm>
          <a:custGeom>
            <a:avLst/>
            <a:gdLst>
              <a:gd name="T0" fmla="*/ 0 w 1135"/>
              <a:gd name="T1" fmla="*/ 0 h 912"/>
              <a:gd name="T2" fmla="*/ 2147483647 w 1135"/>
              <a:gd name="T3" fmla="*/ 2147483647 h 912"/>
              <a:gd name="T4" fmla="*/ 2147483647 w 1135"/>
              <a:gd name="T5" fmla="*/ 2147483647 h 912"/>
              <a:gd name="T6" fmla="*/ 2147483647 w 1135"/>
              <a:gd name="T7" fmla="*/ 2147483647 h 912"/>
              <a:gd name="T8" fmla="*/ 0 w 1135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5"/>
              <a:gd name="T16" fmla="*/ 0 h 912"/>
              <a:gd name="T17" fmla="*/ 1135 w 1135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5" h="912">
                <a:moveTo>
                  <a:pt x="0" y="0"/>
                </a:moveTo>
                <a:cubicBezTo>
                  <a:pt x="176" y="20"/>
                  <a:pt x="977" y="67"/>
                  <a:pt x="1056" y="120"/>
                </a:cubicBezTo>
                <a:cubicBezTo>
                  <a:pt x="1135" y="173"/>
                  <a:pt x="626" y="234"/>
                  <a:pt x="474" y="318"/>
                </a:cubicBezTo>
                <a:cubicBezTo>
                  <a:pt x="322" y="402"/>
                  <a:pt x="223" y="525"/>
                  <a:pt x="144" y="624"/>
                </a:cubicBezTo>
                <a:cubicBezTo>
                  <a:pt x="65" y="723"/>
                  <a:pt x="30" y="852"/>
                  <a:pt x="0" y="912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0" name="Freeform 66"/>
          <p:cNvSpPr>
            <a:spLocks/>
          </p:cNvSpPr>
          <p:nvPr/>
        </p:nvSpPr>
        <p:spPr bwMode="auto">
          <a:xfrm>
            <a:off x="8372475" y="5298219"/>
            <a:ext cx="896938" cy="1009650"/>
          </a:xfrm>
          <a:custGeom>
            <a:avLst/>
            <a:gdLst>
              <a:gd name="T0" fmla="*/ 0 w 565"/>
              <a:gd name="T1" fmla="*/ 0 h 636"/>
              <a:gd name="T2" fmla="*/ 2147483647 w 565"/>
              <a:gd name="T3" fmla="*/ 2147483647 h 636"/>
              <a:gd name="T4" fmla="*/ 2147483647 w 565"/>
              <a:gd name="T5" fmla="*/ 2147483647 h 636"/>
              <a:gd name="T6" fmla="*/ 2147483647 w 565"/>
              <a:gd name="T7" fmla="*/ 2147483647 h 636"/>
              <a:gd name="T8" fmla="*/ 2147483647 w 565"/>
              <a:gd name="T9" fmla="*/ 2147483647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"/>
              <a:gd name="T16" fmla="*/ 0 h 636"/>
              <a:gd name="T17" fmla="*/ 565 w 565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" h="636">
                <a:moveTo>
                  <a:pt x="0" y="0"/>
                </a:moveTo>
                <a:cubicBezTo>
                  <a:pt x="87" y="22"/>
                  <a:pt x="479" y="80"/>
                  <a:pt x="522" y="126"/>
                </a:cubicBezTo>
                <a:cubicBezTo>
                  <a:pt x="565" y="172"/>
                  <a:pt x="322" y="221"/>
                  <a:pt x="258" y="276"/>
                </a:cubicBezTo>
                <a:cubicBezTo>
                  <a:pt x="194" y="331"/>
                  <a:pt x="171" y="396"/>
                  <a:pt x="138" y="456"/>
                </a:cubicBezTo>
                <a:cubicBezTo>
                  <a:pt x="105" y="516"/>
                  <a:pt x="76" y="599"/>
                  <a:pt x="60" y="636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1" name="Freeform 67"/>
          <p:cNvSpPr>
            <a:spLocks/>
          </p:cNvSpPr>
          <p:nvPr/>
        </p:nvSpPr>
        <p:spPr bwMode="auto">
          <a:xfrm>
            <a:off x="4114800" y="5317269"/>
            <a:ext cx="896938" cy="1009650"/>
          </a:xfrm>
          <a:custGeom>
            <a:avLst/>
            <a:gdLst>
              <a:gd name="T0" fmla="*/ 0 w 565"/>
              <a:gd name="T1" fmla="*/ 0 h 636"/>
              <a:gd name="T2" fmla="*/ 2147483647 w 565"/>
              <a:gd name="T3" fmla="*/ 2147483647 h 636"/>
              <a:gd name="T4" fmla="*/ 2147483647 w 565"/>
              <a:gd name="T5" fmla="*/ 2147483647 h 636"/>
              <a:gd name="T6" fmla="*/ 2147483647 w 565"/>
              <a:gd name="T7" fmla="*/ 2147483647 h 636"/>
              <a:gd name="T8" fmla="*/ 2147483647 w 565"/>
              <a:gd name="T9" fmla="*/ 2147483647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"/>
              <a:gd name="T16" fmla="*/ 0 h 636"/>
              <a:gd name="T17" fmla="*/ 565 w 565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" h="636">
                <a:moveTo>
                  <a:pt x="0" y="0"/>
                </a:moveTo>
                <a:cubicBezTo>
                  <a:pt x="87" y="22"/>
                  <a:pt x="479" y="80"/>
                  <a:pt x="522" y="126"/>
                </a:cubicBezTo>
                <a:cubicBezTo>
                  <a:pt x="565" y="172"/>
                  <a:pt x="322" y="221"/>
                  <a:pt x="258" y="276"/>
                </a:cubicBezTo>
                <a:cubicBezTo>
                  <a:pt x="194" y="331"/>
                  <a:pt x="171" y="396"/>
                  <a:pt x="138" y="456"/>
                </a:cubicBezTo>
                <a:cubicBezTo>
                  <a:pt x="105" y="516"/>
                  <a:pt x="76" y="599"/>
                  <a:pt x="60" y="636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2" name="Freeform 68"/>
          <p:cNvSpPr>
            <a:spLocks/>
          </p:cNvSpPr>
          <p:nvPr/>
        </p:nvSpPr>
        <p:spPr bwMode="auto">
          <a:xfrm>
            <a:off x="3057525" y="5707795"/>
            <a:ext cx="306388" cy="600075"/>
          </a:xfrm>
          <a:custGeom>
            <a:avLst/>
            <a:gdLst>
              <a:gd name="T0" fmla="*/ 0 w 193"/>
              <a:gd name="T1" fmla="*/ 0 h 378"/>
              <a:gd name="T2" fmla="*/ 2147483647 w 193"/>
              <a:gd name="T3" fmla="*/ 2147483647 h 378"/>
              <a:gd name="T4" fmla="*/ 2147483647 w 193"/>
              <a:gd name="T5" fmla="*/ 2147483647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3" name="Freeform 69"/>
          <p:cNvSpPr>
            <a:spLocks/>
          </p:cNvSpPr>
          <p:nvPr/>
        </p:nvSpPr>
        <p:spPr bwMode="auto">
          <a:xfrm>
            <a:off x="5181600" y="5698270"/>
            <a:ext cx="306388" cy="600075"/>
          </a:xfrm>
          <a:custGeom>
            <a:avLst/>
            <a:gdLst>
              <a:gd name="T0" fmla="*/ 0 w 193"/>
              <a:gd name="T1" fmla="*/ 0 h 378"/>
              <a:gd name="T2" fmla="*/ 2147483647 w 193"/>
              <a:gd name="T3" fmla="*/ 2147483647 h 378"/>
              <a:gd name="T4" fmla="*/ 2147483647 w 193"/>
              <a:gd name="T5" fmla="*/ 2147483647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4" name="Freeform 70"/>
          <p:cNvSpPr>
            <a:spLocks/>
          </p:cNvSpPr>
          <p:nvPr/>
        </p:nvSpPr>
        <p:spPr bwMode="auto">
          <a:xfrm>
            <a:off x="7305675" y="5688745"/>
            <a:ext cx="306388" cy="600075"/>
          </a:xfrm>
          <a:custGeom>
            <a:avLst/>
            <a:gdLst>
              <a:gd name="T0" fmla="*/ 0 w 193"/>
              <a:gd name="T1" fmla="*/ 0 h 378"/>
              <a:gd name="T2" fmla="*/ 2147483647 w 193"/>
              <a:gd name="T3" fmla="*/ 2147483647 h 378"/>
              <a:gd name="T4" fmla="*/ 2147483647 w 193"/>
              <a:gd name="T5" fmla="*/ 2147483647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6875" name="Freeform 71"/>
          <p:cNvSpPr>
            <a:spLocks/>
          </p:cNvSpPr>
          <p:nvPr/>
        </p:nvSpPr>
        <p:spPr bwMode="auto">
          <a:xfrm>
            <a:off x="9429750" y="5679220"/>
            <a:ext cx="306388" cy="600075"/>
          </a:xfrm>
          <a:custGeom>
            <a:avLst/>
            <a:gdLst>
              <a:gd name="T0" fmla="*/ 0 w 193"/>
              <a:gd name="T1" fmla="*/ 0 h 378"/>
              <a:gd name="T2" fmla="*/ 2147483647 w 193"/>
              <a:gd name="T3" fmla="*/ 2147483647 h 378"/>
              <a:gd name="T4" fmla="*/ 2147483647 w 193"/>
              <a:gd name="T5" fmla="*/ 2147483647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cxnSp>
        <p:nvCxnSpPr>
          <p:cNvPr id="76876" name="AutoShape 72"/>
          <p:cNvCxnSpPr>
            <a:cxnSpLocks noChangeShapeType="1"/>
          </p:cNvCxnSpPr>
          <p:nvPr/>
        </p:nvCxnSpPr>
        <p:spPr bwMode="auto">
          <a:xfrm flipH="1" flipV="1">
            <a:off x="3636963" y="6122132"/>
            <a:ext cx="100012" cy="165100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77" name="AutoShape 73"/>
          <p:cNvCxnSpPr>
            <a:cxnSpLocks noChangeShapeType="1"/>
          </p:cNvCxnSpPr>
          <p:nvPr/>
        </p:nvCxnSpPr>
        <p:spPr bwMode="auto">
          <a:xfrm flipH="1" flipV="1">
            <a:off x="2590801" y="6122132"/>
            <a:ext cx="100013" cy="165100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78" name="AutoShape 74"/>
          <p:cNvCxnSpPr>
            <a:cxnSpLocks noChangeShapeType="1"/>
          </p:cNvCxnSpPr>
          <p:nvPr/>
        </p:nvCxnSpPr>
        <p:spPr bwMode="auto">
          <a:xfrm flipH="1" flipV="1">
            <a:off x="5756276" y="6123719"/>
            <a:ext cx="100013" cy="165100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79" name="AutoShape 75"/>
          <p:cNvCxnSpPr>
            <a:cxnSpLocks noChangeShapeType="1"/>
          </p:cNvCxnSpPr>
          <p:nvPr/>
        </p:nvCxnSpPr>
        <p:spPr bwMode="auto">
          <a:xfrm flipH="1" flipV="1">
            <a:off x="4710113" y="6123719"/>
            <a:ext cx="100012" cy="165100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80" name="AutoShape 76"/>
          <p:cNvCxnSpPr>
            <a:cxnSpLocks noChangeShapeType="1"/>
          </p:cNvCxnSpPr>
          <p:nvPr/>
        </p:nvCxnSpPr>
        <p:spPr bwMode="auto">
          <a:xfrm flipH="1" flipV="1">
            <a:off x="7877176" y="6123719"/>
            <a:ext cx="100013" cy="165100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81" name="AutoShape 77"/>
          <p:cNvCxnSpPr>
            <a:cxnSpLocks noChangeShapeType="1"/>
          </p:cNvCxnSpPr>
          <p:nvPr/>
        </p:nvCxnSpPr>
        <p:spPr bwMode="auto">
          <a:xfrm flipH="1" flipV="1">
            <a:off x="6831013" y="6123719"/>
            <a:ext cx="100012" cy="165100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82" name="AutoShape 78"/>
          <p:cNvCxnSpPr>
            <a:cxnSpLocks noChangeShapeType="1"/>
          </p:cNvCxnSpPr>
          <p:nvPr/>
        </p:nvCxnSpPr>
        <p:spPr bwMode="auto">
          <a:xfrm flipH="1" flipV="1">
            <a:off x="10006013" y="6133244"/>
            <a:ext cx="100012" cy="165100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83" name="AutoShape 79"/>
          <p:cNvCxnSpPr>
            <a:cxnSpLocks noChangeShapeType="1"/>
          </p:cNvCxnSpPr>
          <p:nvPr/>
        </p:nvCxnSpPr>
        <p:spPr bwMode="auto">
          <a:xfrm flipH="1" flipV="1">
            <a:off x="8950326" y="6125307"/>
            <a:ext cx="100013" cy="165100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8763001" y="228601"/>
          <a:ext cx="15144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lip" r:id="rId4" imgW="2352240" imgH="2088360" progId="MS_ClipArt_Gallery.2">
                  <p:embed/>
                </p:oleObj>
              </mc:Choice>
              <mc:Fallback>
                <p:oleObj name="Clip" r:id="rId4" imgW="2352240" imgH="208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228601"/>
                        <a:ext cx="15144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8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Adaptable Priority Queues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1" y="2249486"/>
                <a:ext cx="10652003" cy="395202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One weakness of the priority queues so far is that we do not have an ability to update individual entries, like in a changing price market or bidding service</a:t>
                </a:r>
              </a:p>
              <a:p>
                <a:r>
                  <a:rPr lang="en-US" dirty="0" smtClean="0"/>
                  <a:t>We incorporate concept of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positions</a:t>
                </a:r>
                <a:r>
                  <a:rPr lang="en-US" dirty="0" smtClean="0"/>
                  <a:t> to accomplish this (similar to List)</a:t>
                </a:r>
              </a:p>
              <a:p>
                <a:r>
                  <a:rPr lang="en-US" dirty="0" smtClean="0"/>
                  <a:t>Additional ADT support (also includes standard priority queue functionality)</a:t>
                </a:r>
              </a:p>
              <a:p>
                <a:pPr lvl="1"/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/>
                  <a:t>– insert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into priority queue and return a position referring to this entry</a:t>
                </a:r>
              </a:p>
              <a:p>
                <a:pPr lvl="1"/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remove(p)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/>
                  <a:t>– remove the entry referenced by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replace(p, e)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/>
                  <a:t>– replace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the element associated with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return the position of the altered entry. Can work with key or value…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1" y="2249486"/>
                <a:ext cx="10652003" cy="3952021"/>
              </a:xfrm>
              <a:blipFill rotWithShape="0">
                <a:blip r:embed="rId2"/>
                <a:stretch>
                  <a:fillRect l="-1144" t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http://images.clipartpanda.com/chameleon-20clip-20art-chamele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41" y="478451"/>
            <a:ext cx="2527068" cy="17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99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Location-aware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Locators</a:t>
            </a:r>
            <a:r>
              <a:rPr lang="en-US" dirty="0" smtClean="0"/>
              <a:t> decouple positions and entries in order to support efficient adaptable priority queue implementations (i.e., in a heap)</a:t>
            </a:r>
          </a:p>
          <a:p>
            <a:r>
              <a:rPr lang="en-US" dirty="0" smtClean="0"/>
              <a:t>Each position has an associated locator</a:t>
            </a:r>
          </a:p>
          <a:p>
            <a:r>
              <a:rPr lang="en-US" dirty="0"/>
              <a:t>E</a:t>
            </a:r>
            <a:r>
              <a:rPr lang="en-US" dirty="0" smtClean="0"/>
              <a:t>ach locator stores a pointer to its position and memory for the entry</a:t>
            </a:r>
            <a:endParaRPr lang="en-US" dirty="0"/>
          </a:p>
        </p:txBody>
      </p:sp>
      <p:sp>
        <p:nvSpPr>
          <p:cNvPr id="77830" name="Oval 3"/>
          <p:cNvSpPr>
            <a:spLocks noChangeArrowheads="1"/>
          </p:cNvSpPr>
          <p:nvPr/>
        </p:nvSpPr>
        <p:spPr bwMode="auto">
          <a:xfrm>
            <a:off x="8442442" y="354713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7831" name="Oval 4"/>
          <p:cNvSpPr>
            <a:spLocks noChangeArrowheads="1"/>
          </p:cNvSpPr>
          <p:nvPr/>
        </p:nvSpPr>
        <p:spPr bwMode="auto">
          <a:xfrm>
            <a:off x="9029817" y="4042433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7832" name="Rectangle 5"/>
          <p:cNvSpPr>
            <a:spLocks noChangeAspect="1" noChangeArrowheads="1"/>
          </p:cNvSpPr>
          <p:nvPr/>
        </p:nvSpPr>
        <p:spPr bwMode="auto">
          <a:xfrm>
            <a:off x="8782167" y="4618694"/>
            <a:ext cx="230187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33" name="Rectangle 6"/>
          <p:cNvSpPr>
            <a:spLocks noChangeAspect="1" noChangeArrowheads="1"/>
          </p:cNvSpPr>
          <p:nvPr/>
        </p:nvSpPr>
        <p:spPr bwMode="auto">
          <a:xfrm>
            <a:off x="9367954" y="4618694"/>
            <a:ext cx="231775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77834" name="AutoShape 7"/>
          <p:cNvCxnSpPr>
            <a:cxnSpLocks noChangeShapeType="1"/>
            <a:stCxn id="77833" idx="0"/>
            <a:endCxn id="77831" idx="5"/>
          </p:cNvCxnSpPr>
          <p:nvPr/>
        </p:nvCxnSpPr>
        <p:spPr bwMode="auto">
          <a:xfrm flipH="1" flipV="1">
            <a:off x="9302867" y="4325007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5" name="AutoShape 8"/>
          <p:cNvCxnSpPr>
            <a:cxnSpLocks noChangeShapeType="1"/>
            <a:stCxn id="77832" idx="0"/>
            <a:endCxn id="77831" idx="3"/>
          </p:cNvCxnSpPr>
          <p:nvPr/>
        </p:nvCxnSpPr>
        <p:spPr bwMode="auto">
          <a:xfrm flipV="1">
            <a:off x="8898053" y="4325007"/>
            <a:ext cx="179388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6" name="AutoShape 9"/>
          <p:cNvCxnSpPr>
            <a:cxnSpLocks noChangeShapeType="1"/>
            <a:stCxn id="77838" idx="7"/>
            <a:endCxn id="77830" idx="3"/>
          </p:cNvCxnSpPr>
          <p:nvPr/>
        </p:nvCxnSpPr>
        <p:spPr bwMode="auto">
          <a:xfrm flipV="1">
            <a:off x="8128116" y="3829708"/>
            <a:ext cx="360362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7" name="AutoShape 10"/>
          <p:cNvCxnSpPr>
            <a:cxnSpLocks noChangeShapeType="1"/>
            <a:stCxn id="77831" idx="1"/>
            <a:endCxn id="77830" idx="5"/>
          </p:cNvCxnSpPr>
          <p:nvPr/>
        </p:nvCxnSpPr>
        <p:spPr bwMode="auto">
          <a:xfrm flipH="1" flipV="1">
            <a:off x="8715491" y="3829708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8" name="Oval 11"/>
          <p:cNvSpPr>
            <a:spLocks noChangeArrowheads="1"/>
          </p:cNvSpPr>
          <p:nvPr/>
        </p:nvSpPr>
        <p:spPr bwMode="auto">
          <a:xfrm>
            <a:off x="7855067" y="404243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7839" name="Rectangle 12"/>
          <p:cNvSpPr>
            <a:spLocks noChangeAspect="1" noChangeArrowheads="1"/>
          </p:cNvSpPr>
          <p:nvPr/>
        </p:nvSpPr>
        <p:spPr bwMode="auto">
          <a:xfrm>
            <a:off x="7605828" y="4618694"/>
            <a:ext cx="230188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40" name="Rectangle 13"/>
          <p:cNvSpPr>
            <a:spLocks noChangeAspect="1" noChangeArrowheads="1"/>
          </p:cNvSpPr>
          <p:nvPr/>
        </p:nvSpPr>
        <p:spPr bwMode="auto">
          <a:xfrm>
            <a:off x="8193203" y="4618694"/>
            <a:ext cx="230188" cy="2301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77841" name="AutoShape 14"/>
          <p:cNvCxnSpPr>
            <a:cxnSpLocks noChangeShapeType="1"/>
            <a:stCxn id="77840" idx="0"/>
            <a:endCxn id="77838" idx="5"/>
          </p:cNvCxnSpPr>
          <p:nvPr/>
        </p:nvCxnSpPr>
        <p:spPr bwMode="auto">
          <a:xfrm flipH="1" flipV="1">
            <a:off x="8128117" y="4325007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2" name="AutoShape 15"/>
          <p:cNvCxnSpPr>
            <a:cxnSpLocks noChangeShapeType="1"/>
            <a:stCxn id="77839" idx="0"/>
            <a:endCxn id="77838" idx="3"/>
          </p:cNvCxnSpPr>
          <p:nvPr/>
        </p:nvCxnSpPr>
        <p:spPr bwMode="auto">
          <a:xfrm flipV="1">
            <a:off x="7721717" y="4325007"/>
            <a:ext cx="179387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7843" name="Group 16"/>
          <p:cNvGrpSpPr>
            <a:grpSpLocks/>
          </p:cNvGrpSpPr>
          <p:nvPr/>
        </p:nvGrpSpPr>
        <p:grpSpPr bwMode="auto">
          <a:xfrm>
            <a:off x="7605828" y="2215219"/>
            <a:ext cx="685800" cy="577850"/>
            <a:chOff x="3000" y="1152"/>
            <a:chExt cx="672" cy="480"/>
          </a:xfrm>
          <a:solidFill>
            <a:schemeClr val="accent3"/>
          </a:solidFill>
        </p:grpSpPr>
        <p:sp>
          <p:nvSpPr>
            <p:cNvPr id="77864" name="AutoShape 17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865" name="Line 18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7605829" y="2197757"/>
            <a:ext cx="73580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</p:txBody>
      </p:sp>
      <p:grpSp>
        <p:nvGrpSpPr>
          <p:cNvPr id="77846" name="Group 22"/>
          <p:cNvGrpSpPr>
            <a:grpSpLocks/>
          </p:cNvGrpSpPr>
          <p:nvPr/>
        </p:nvGrpSpPr>
        <p:grpSpPr bwMode="auto">
          <a:xfrm>
            <a:off x="7758228" y="5301319"/>
            <a:ext cx="685800" cy="577850"/>
            <a:chOff x="3000" y="1152"/>
            <a:chExt cx="672" cy="480"/>
          </a:xfrm>
          <a:solidFill>
            <a:schemeClr val="accent3"/>
          </a:solidFill>
        </p:grpSpPr>
        <p:sp>
          <p:nvSpPr>
            <p:cNvPr id="77861" name="AutoShape 23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862" name="Line 24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48" name="Text Box 27"/>
          <p:cNvSpPr txBox="1">
            <a:spLocks noChangeArrowheads="1"/>
          </p:cNvSpPr>
          <p:nvPr/>
        </p:nvSpPr>
        <p:spPr bwMode="auto">
          <a:xfrm>
            <a:off x="7749101" y="5205276"/>
            <a:ext cx="71358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</a:t>
            </a:r>
          </a:p>
        </p:txBody>
      </p:sp>
      <p:grpSp>
        <p:nvGrpSpPr>
          <p:cNvPr id="77849" name="Group 28"/>
          <p:cNvGrpSpPr>
            <a:grpSpLocks/>
          </p:cNvGrpSpPr>
          <p:nvPr/>
        </p:nvGrpSpPr>
        <p:grpSpPr bwMode="auto">
          <a:xfrm>
            <a:off x="9434628" y="5301319"/>
            <a:ext cx="685800" cy="577850"/>
            <a:chOff x="3000" y="1152"/>
            <a:chExt cx="672" cy="480"/>
          </a:xfrm>
          <a:solidFill>
            <a:schemeClr val="accent3"/>
          </a:solidFill>
        </p:grpSpPr>
        <p:sp>
          <p:nvSpPr>
            <p:cNvPr id="77858" name="AutoShape 29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859" name="Line 30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51" name="Text Box 33"/>
          <p:cNvSpPr txBox="1">
            <a:spLocks noChangeArrowheads="1"/>
          </p:cNvSpPr>
          <p:nvPr/>
        </p:nvSpPr>
        <p:spPr bwMode="auto">
          <a:xfrm>
            <a:off x="9434627" y="5251154"/>
            <a:ext cx="68024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e</a:t>
            </a:r>
          </a:p>
        </p:txBody>
      </p:sp>
      <p:sp>
        <p:nvSpPr>
          <p:cNvPr id="77852" name="Freeform 34"/>
          <p:cNvSpPr>
            <a:spLocks/>
          </p:cNvSpPr>
          <p:nvPr/>
        </p:nvSpPr>
        <p:spPr bwMode="auto">
          <a:xfrm>
            <a:off x="7750292" y="2664483"/>
            <a:ext cx="693737" cy="1000125"/>
          </a:xfrm>
          <a:custGeom>
            <a:avLst/>
            <a:gdLst>
              <a:gd name="T0" fmla="*/ 2147483647 w 437"/>
              <a:gd name="T1" fmla="*/ 0 h 630"/>
              <a:gd name="T2" fmla="*/ 2147483647 w 437"/>
              <a:gd name="T3" fmla="*/ 2147483647 h 630"/>
              <a:gd name="T4" fmla="*/ 2147483647 w 437"/>
              <a:gd name="T5" fmla="*/ 2147483647 h 630"/>
              <a:gd name="T6" fmla="*/ 0 60000 65536"/>
              <a:gd name="T7" fmla="*/ 0 60000 65536"/>
              <a:gd name="T8" fmla="*/ 0 60000 65536"/>
              <a:gd name="T9" fmla="*/ 0 w 437"/>
              <a:gd name="T10" fmla="*/ 0 h 630"/>
              <a:gd name="T11" fmla="*/ 437 w 437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7" h="630">
                <a:moveTo>
                  <a:pt x="119" y="0"/>
                </a:moveTo>
                <a:cubicBezTo>
                  <a:pt x="108" y="60"/>
                  <a:pt x="0" y="255"/>
                  <a:pt x="53" y="360"/>
                </a:cubicBezTo>
                <a:cubicBezTo>
                  <a:pt x="106" y="465"/>
                  <a:pt x="357" y="574"/>
                  <a:pt x="437" y="63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3" name="Freeform 35"/>
          <p:cNvSpPr>
            <a:spLocks/>
          </p:cNvSpPr>
          <p:nvPr/>
        </p:nvSpPr>
        <p:spPr bwMode="auto">
          <a:xfrm>
            <a:off x="8110653" y="4226583"/>
            <a:ext cx="668338" cy="1849437"/>
          </a:xfrm>
          <a:custGeom>
            <a:avLst/>
            <a:gdLst>
              <a:gd name="T0" fmla="*/ 0 w 421"/>
              <a:gd name="T1" fmla="*/ 2147483647 h 1165"/>
              <a:gd name="T2" fmla="*/ 2147483647 w 421"/>
              <a:gd name="T3" fmla="*/ 2147483647 h 1165"/>
              <a:gd name="T4" fmla="*/ 2147483647 w 421"/>
              <a:gd name="T5" fmla="*/ 2147483647 h 1165"/>
              <a:gd name="T6" fmla="*/ 2147483647 w 421"/>
              <a:gd name="T7" fmla="*/ 0 h 1165"/>
              <a:gd name="T8" fmla="*/ 0 60000 65536"/>
              <a:gd name="T9" fmla="*/ 0 60000 65536"/>
              <a:gd name="T10" fmla="*/ 0 60000 65536"/>
              <a:gd name="T11" fmla="*/ 0 60000 65536"/>
              <a:gd name="T12" fmla="*/ 0 w 421"/>
              <a:gd name="T13" fmla="*/ 0 h 1165"/>
              <a:gd name="T14" fmla="*/ 421 w 421"/>
              <a:gd name="T15" fmla="*/ 1165 h 1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" h="1165">
                <a:moveTo>
                  <a:pt x="0" y="978"/>
                </a:moveTo>
                <a:cubicBezTo>
                  <a:pt x="62" y="988"/>
                  <a:pt x="323" y="1165"/>
                  <a:pt x="372" y="1038"/>
                </a:cubicBezTo>
                <a:cubicBezTo>
                  <a:pt x="421" y="911"/>
                  <a:pt x="347" y="389"/>
                  <a:pt x="294" y="216"/>
                </a:cubicBezTo>
                <a:cubicBezTo>
                  <a:pt x="241" y="43"/>
                  <a:pt x="104" y="45"/>
                  <a:pt x="54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4" name="Freeform 36"/>
          <p:cNvSpPr>
            <a:spLocks/>
          </p:cNvSpPr>
          <p:nvPr/>
        </p:nvSpPr>
        <p:spPr bwMode="auto">
          <a:xfrm>
            <a:off x="9377478" y="4236108"/>
            <a:ext cx="1028700" cy="1938337"/>
          </a:xfrm>
          <a:custGeom>
            <a:avLst/>
            <a:gdLst>
              <a:gd name="T0" fmla="*/ 2147483647 w 648"/>
              <a:gd name="T1" fmla="*/ 2147483647 h 1221"/>
              <a:gd name="T2" fmla="*/ 2147483647 w 648"/>
              <a:gd name="T3" fmla="*/ 2147483647 h 1221"/>
              <a:gd name="T4" fmla="*/ 2147483647 w 648"/>
              <a:gd name="T5" fmla="*/ 2147483647 h 1221"/>
              <a:gd name="T6" fmla="*/ 0 w 648"/>
              <a:gd name="T7" fmla="*/ 0 h 1221"/>
              <a:gd name="T8" fmla="*/ 0 60000 65536"/>
              <a:gd name="T9" fmla="*/ 0 60000 65536"/>
              <a:gd name="T10" fmla="*/ 0 60000 65536"/>
              <a:gd name="T11" fmla="*/ 0 60000 65536"/>
              <a:gd name="T12" fmla="*/ 0 w 648"/>
              <a:gd name="T13" fmla="*/ 0 h 1221"/>
              <a:gd name="T14" fmla="*/ 648 w 648"/>
              <a:gd name="T15" fmla="*/ 1221 h 1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8" h="1221">
                <a:moveTo>
                  <a:pt x="257" y="953"/>
                </a:moveTo>
                <a:cubicBezTo>
                  <a:pt x="321" y="978"/>
                  <a:pt x="636" y="1221"/>
                  <a:pt x="642" y="1104"/>
                </a:cubicBezTo>
                <a:cubicBezTo>
                  <a:pt x="648" y="987"/>
                  <a:pt x="401" y="436"/>
                  <a:pt x="294" y="252"/>
                </a:cubicBezTo>
                <a:cubicBezTo>
                  <a:pt x="187" y="68"/>
                  <a:pt x="61" y="52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5" name="Freeform 37"/>
          <p:cNvSpPr>
            <a:spLocks/>
          </p:cNvSpPr>
          <p:nvPr/>
        </p:nvSpPr>
        <p:spPr bwMode="auto">
          <a:xfrm>
            <a:off x="8110653" y="2780370"/>
            <a:ext cx="604838" cy="912813"/>
          </a:xfrm>
          <a:custGeom>
            <a:avLst/>
            <a:gdLst>
              <a:gd name="T0" fmla="*/ 2147483647 w 381"/>
              <a:gd name="T1" fmla="*/ 2147483647 h 575"/>
              <a:gd name="T2" fmla="*/ 2147483647 w 381"/>
              <a:gd name="T3" fmla="*/ 2147483647 h 575"/>
              <a:gd name="T4" fmla="*/ 0 w 381"/>
              <a:gd name="T5" fmla="*/ 0 h 575"/>
              <a:gd name="T6" fmla="*/ 0 60000 65536"/>
              <a:gd name="T7" fmla="*/ 0 60000 65536"/>
              <a:gd name="T8" fmla="*/ 0 60000 65536"/>
              <a:gd name="T9" fmla="*/ 0 w 381"/>
              <a:gd name="T10" fmla="*/ 0 h 575"/>
              <a:gd name="T11" fmla="*/ 381 w 38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575">
                <a:moveTo>
                  <a:pt x="307" y="575"/>
                </a:moveTo>
                <a:cubicBezTo>
                  <a:pt x="311" y="529"/>
                  <a:pt x="381" y="396"/>
                  <a:pt x="330" y="300"/>
                </a:cubicBezTo>
                <a:cubicBezTo>
                  <a:pt x="279" y="204"/>
                  <a:pt x="69" y="6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6" name="Freeform 38"/>
          <p:cNvSpPr>
            <a:spLocks/>
          </p:cNvSpPr>
          <p:nvPr/>
        </p:nvSpPr>
        <p:spPr bwMode="auto">
          <a:xfrm>
            <a:off x="9071092" y="4209120"/>
            <a:ext cx="363537" cy="1343025"/>
          </a:xfrm>
          <a:custGeom>
            <a:avLst/>
            <a:gdLst>
              <a:gd name="T0" fmla="*/ 2147483647 w 229"/>
              <a:gd name="T1" fmla="*/ 0 h 846"/>
              <a:gd name="T2" fmla="*/ 2147483647 w 229"/>
              <a:gd name="T3" fmla="*/ 2147483647 h 846"/>
              <a:gd name="T4" fmla="*/ 2147483647 w 229"/>
              <a:gd name="T5" fmla="*/ 2147483647 h 846"/>
              <a:gd name="T6" fmla="*/ 0 60000 65536"/>
              <a:gd name="T7" fmla="*/ 0 60000 65536"/>
              <a:gd name="T8" fmla="*/ 0 60000 65536"/>
              <a:gd name="T9" fmla="*/ 0 w 229"/>
              <a:gd name="T10" fmla="*/ 0 h 846"/>
              <a:gd name="T11" fmla="*/ 229 w 229"/>
              <a:gd name="T12" fmla="*/ 846 h 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" h="846">
                <a:moveTo>
                  <a:pt x="81" y="0"/>
                </a:moveTo>
                <a:cubicBezTo>
                  <a:pt x="72" y="93"/>
                  <a:pt x="0" y="417"/>
                  <a:pt x="25" y="558"/>
                </a:cubicBezTo>
                <a:cubicBezTo>
                  <a:pt x="50" y="699"/>
                  <a:pt x="187" y="786"/>
                  <a:pt x="229" y="8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7" name="Freeform 39"/>
          <p:cNvSpPr>
            <a:spLocks/>
          </p:cNvSpPr>
          <p:nvPr/>
        </p:nvSpPr>
        <p:spPr bwMode="auto">
          <a:xfrm>
            <a:off x="7939204" y="4199595"/>
            <a:ext cx="142875" cy="1076325"/>
          </a:xfrm>
          <a:custGeom>
            <a:avLst/>
            <a:gdLst>
              <a:gd name="T0" fmla="*/ 2147483647 w 90"/>
              <a:gd name="T1" fmla="*/ 0 h 678"/>
              <a:gd name="T2" fmla="*/ 2147483647 w 90"/>
              <a:gd name="T3" fmla="*/ 2147483647 h 678"/>
              <a:gd name="T4" fmla="*/ 2147483647 w 90"/>
              <a:gd name="T5" fmla="*/ 2147483647 h 678"/>
              <a:gd name="T6" fmla="*/ 0 60000 65536"/>
              <a:gd name="T7" fmla="*/ 0 60000 65536"/>
              <a:gd name="T8" fmla="*/ 0 60000 65536"/>
              <a:gd name="T9" fmla="*/ 0 w 90"/>
              <a:gd name="T10" fmla="*/ 0 h 678"/>
              <a:gd name="T11" fmla="*/ 90 w 90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678">
                <a:moveTo>
                  <a:pt x="51" y="0"/>
                </a:moveTo>
                <a:cubicBezTo>
                  <a:pt x="44" y="63"/>
                  <a:pt x="0" y="265"/>
                  <a:pt x="6" y="378"/>
                </a:cubicBezTo>
                <a:cubicBezTo>
                  <a:pt x="12" y="491"/>
                  <a:pt x="72" y="616"/>
                  <a:pt x="90" y="67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Positions vs. Locators </a:t>
            </a:r>
          </a:p>
        </p:txBody>
      </p:sp>
      <p:sp>
        <p:nvSpPr>
          <p:cNvPr id="839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Position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represents a “place” in a data structure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related to other positions in the data structure (e.g., previous/next or parent/child)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often implemented as a pointer to a node or the index of an array cell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Position-based ADTs (e.g., sequence and tree) are fundamental data storage schemes</a:t>
            </a:r>
          </a:p>
        </p:txBody>
      </p:sp>
      <p:sp>
        <p:nvSpPr>
          <p:cNvPr id="8397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Locator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identifies and tracks a (key, element) item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unrelated to other locators in the data structure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sz="1800" dirty="0"/>
              <a:t>often implemented as an object storing the item and its position in the underlying structure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Key-based ADTs (e.g., priority </a:t>
            </a:r>
            <a:r>
              <a:rPr lang="en-US" altLang="en-US" sz="2000" dirty="0" smtClean="0"/>
              <a:t>queue) </a:t>
            </a:r>
            <a:r>
              <a:rPr lang="en-US" altLang="en-US" sz="2000" dirty="0"/>
              <a:t>can be augmented with locator-based methods </a:t>
            </a:r>
          </a:p>
        </p:txBody>
      </p:sp>
    </p:spTree>
    <p:extLst>
      <p:ext uri="{BB962C8B-B14F-4D97-AF65-F5344CB8AC3E}">
        <p14:creationId xmlns:p14="http://schemas.microsoft.com/office/powerpoint/2010/main" val="35239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Total Order Relation</a:t>
            </a:r>
          </a:p>
        </p:txBody>
      </p:sp>
      <p:sp>
        <p:nvSpPr>
          <p:cNvPr id="460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/>
              <a:t>Keys in a priority queue can be arbitrary objects on which an order is </a:t>
            </a:r>
            <a:r>
              <a:rPr lang="en-US" altLang="en-US" dirty="0" smtClean="0"/>
              <a:t>defined, e.g., integers</a:t>
            </a:r>
            <a:endParaRPr lang="en-US" altLang="en-US" dirty="0"/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/>
              <a:t>Two distinct items in a priority queue can have the same key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endParaRPr lang="en-US" altLang="en-US" b="1" i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8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Mathematical concept of total order relation </a:t>
                </a:r>
                <a:r>
                  <a:rPr lang="en-US" altLang="en-US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endParaRPr lang="en-US" altLang="en-US" dirty="0" smtClean="0"/>
              </a:p>
              <a:p>
                <a:pPr lvl="1" eaLnBrk="1" hangingPunct="1">
                  <a:buClr>
                    <a:schemeClr val="tx2"/>
                  </a:buClr>
                  <a:buFont typeface="Times" panose="02020603050405020304" pitchFamily="18" charset="0"/>
                  <a:buChar char="•"/>
                </a:pPr>
                <a:r>
                  <a:rPr lang="en-US" altLang="en-US" u="sng" dirty="0" smtClean="0">
                    <a:solidFill>
                      <a:schemeClr val="accent1"/>
                    </a:solidFill>
                  </a:rPr>
                  <a:t>Reflexive property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:</a:t>
                </a: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i="1" dirty="0" smtClean="0">
                  <a:latin typeface="Times New Roman" panose="02020603050405020304" pitchFamily="18" charset="0"/>
                </a:endParaRPr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:r>
                  <a:rPr lang="en-US" altLang="en-US" u="sng" dirty="0" smtClean="0">
                    <a:solidFill>
                      <a:schemeClr val="accent1"/>
                    </a:solidFill>
                  </a:rPr>
                  <a:t>Antisymmetric property:</a:t>
                </a: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r>
                  <a:rPr lang="en-US" alt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 smtClean="0">
                  <a:latin typeface="Times New Roman" panose="02020603050405020304" pitchFamily="18" charset="0"/>
                </a:endParaRPr>
              </a:p>
              <a:p>
                <a:pPr lvl="1" eaLnBrk="1" hangingPunct="1">
                  <a:buFont typeface="Times" panose="02020603050405020304" pitchFamily="18" charset="0"/>
                  <a:buChar char="•"/>
                </a:pPr>
                <a:r>
                  <a:rPr lang="en-US" altLang="en-US" u="sng" dirty="0" smtClean="0">
                    <a:solidFill>
                      <a:schemeClr val="accent1"/>
                    </a:solidFill>
                  </a:rPr>
                  <a:t>Transitive property:</a:t>
                </a:r>
                <a:br>
                  <a:rPr lang="en-US" altLang="en-US" u="sng" dirty="0" smtClean="0">
                    <a:solidFill>
                      <a:schemeClr val="accent1"/>
                    </a:solidFill>
                  </a:rPr>
                </a:br>
                <a:r>
                  <a:rPr lang="en-US" alt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6088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628" t="-2065" r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78" y="659781"/>
            <a:ext cx="1435061" cy="14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Entry ADT</a:t>
            </a:r>
            <a:endParaRPr lang="en-US"/>
          </a:p>
        </p:txBody>
      </p:sp>
      <p:sp>
        <p:nvSpPr>
          <p:cNvPr id="1034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entry in a priority queue is simply a </a:t>
            </a:r>
            <a:r>
              <a:rPr lang="en-US" dirty="0" smtClean="0">
                <a:solidFill>
                  <a:schemeClr val="accent1"/>
                </a:solidFill>
              </a:rPr>
              <a:t>key-value pair</a:t>
            </a:r>
          </a:p>
          <a:p>
            <a:r>
              <a:rPr lang="en-US" dirty="0" smtClean="0"/>
              <a:t>Priority queues store entries to allow for efficient insertion and removal based on keys</a:t>
            </a:r>
          </a:p>
          <a:p>
            <a:r>
              <a:rPr lang="en-US" dirty="0" smtClean="0"/>
              <a:t>Methods: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dirty="0" smtClean="0"/>
              <a:t>: returns the key for this entry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getValue</a:t>
            </a:r>
            <a:r>
              <a:rPr lang="en-US" dirty="0" smtClean="0"/>
              <a:t>: returns the value associated with this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1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Comparator ADT</a:t>
            </a:r>
            <a:endParaRPr lang="en-US"/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comparator encapsulates the action of comparing two objects according to a given total order relation</a:t>
            </a:r>
          </a:p>
          <a:p>
            <a:r>
              <a:rPr lang="en-US" dirty="0" smtClean="0"/>
              <a:t>A generic priority queue uses an auxiliary comparator</a:t>
            </a:r>
          </a:p>
          <a:p>
            <a:r>
              <a:rPr lang="en-US" dirty="0" smtClean="0"/>
              <a:t>The comparator is external to the keys being compared</a:t>
            </a:r>
          </a:p>
          <a:p>
            <a:r>
              <a:rPr lang="en-US" dirty="0" smtClean="0"/>
              <a:t>When the priority queue needs to compare two keys, it uses its comparator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Primary method of the Comparator ADT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compare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y)</a:t>
                </a:r>
                <a:r>
                  <a:rPr lang="en-US" dirty="0" smtClean="0"/>
                  <a:t>: returns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0 </m:t>
                    </m:r>
                  </m:oMath>
                </a14:m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 </m:t>
                    </m:r>
                  </m:oMath>
                </a14:m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 error occurs if a and b cannot be compared.</a:t>
                </a:r>
                <a:endParaRPr lang="en-US" dirty="0"/>
              </a:p>
            </p:txBody>
          </p:sp>
        </mc:Choice>
        <mc:Fallback xmlns="">
          <p:sp>
            <p:nvSpPr>
              <p:cNvPr id="9222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2"/>
                <a:stretch>
                  <a:fillRect l="-2253" t="-2754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83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PriorityQueueSort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 </a:t>
                </a:r>
                <a:br>
                  <a:rPr lang="en-US" altLang="en-US" dirty="0" smtClean="0"/>
                </a:br>
                <a:r>
                  <a:rPr lang="en-US" altLang="en-US" sz="2800" dirty="0" smtClean="0"/>
                  <a:t>Sorting with a Priority Queue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71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We can use a priority queue to sort a set of comparable elements</a:t>
                </a:r>
              </a:p>
              <a:p>
                <a:r>
                  <a:rPr lang="en-US" dirty="0"/>
                  <a:t>Insert the elements one by one with a series of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operations</a:t>
                </a:r>
              </a:p>
              <a:p>
                <a:r>
                  <a:rPr lang="en-US" dirty="0"/>
                  <a:t>Remove the elements in sorted order with a series of 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operations</a:t>
                </a:r>
                <a:endParaRPr lang="en-US" dirty="0"/>
              </a:p>
              <a:p>
                <a:r>
                  <a:rPr lang="en-US" dirty="0"/>
                  <a:t>Running time depends on the PQ </a:t>
                </a:r>
                <a:r>
                  <a:rPr lang="en-US" dirty="0" smtClean="0"/>
                  <a:t>implementation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1500" t="-2238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843954" cy="403980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PriorityQueueSort</a:t>
                </a:r>
                <a:r>
                  <a:rPr lang="en-US" i="0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u="sng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List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storing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elements and a Comparator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List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Priority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using comparator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empty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())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+mj-lt"/>
                  </a:rPr>
                  <a:t>eraseFron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empty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insertBack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min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⁡())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843954" cy="4039802"/>
              </a:xfrm>
              <a:blipFill rotWithShape="0">
                <a:blip r:embed="rId5"/>
                <a:stretch>
                  <a:fillRect l="-1461" t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8534400" y="228600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lip" r:id="rId6" imgW="761744" imgH="761744" progId="MS_ClipArt_Gallery.2">
                  <p:embed/>
                </p:oleObj>
              </mc:Choice>
              <mc:Fallback>
                <p:oleObj name="Clip" r:id="rId6" imgW="761744" imgH="76174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28600"/>
                        <a:ext cx="1676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7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List-based Priority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</p:spPr>
            <p:txBody>
              <a:bodyPr>
                <a:normAutofit fontScale="92500"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u="sng" dirty="0" smtClean="0"/>
                  <a:t>Unsorted list implementation</a:t>
                </a:r>
              </a:p>
              <a:p>
                <a:pPr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Store the items of the priority queue in a </a:t>
                </a:r>
                <a:r>
                  <a:rPr lang="en-US" altLang="en-US" dirty="0" smtClean="0"/>
                  <a:t>list, </a:t>
                </a:r>
                <a:r>
                  <a:rPr lang="en-US" altLang="en-US" dirty="0"/>
                  <a:t>in arbitrary order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Performance: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altLang="en-US" sz="180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1800" dirty="0"/>
                  <a:t>takes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since we can insert the item at the beginning or end of the </a:t>
                </a:r>
                <a:r>
                  <a:rPr lang="en-US" altLang="en-US" sz="1800" dirty="0" smtClean="0"/>
                  <a:t>list</a:t>
                </a:r>
                <a:endParaRPr lang="en-US" altLang="en-US" sz="1800" dirty="0"/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b="0" i="0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altLang="en-US" sz="18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altLang="en-US" sz="180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1800" dirty="0" smtClean="0"/>
                  <a:t>and </a:t>
                </a:r>
                <a:r>
                  <a:rPr lang="en-US" altLang="en-US" sz="18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min⁡()</a:t>
                </a:r>
                <a:r>
                  <a:rPr lang="en-US" altLang="en-US" sz="180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1800" dirty="0"/>
                  <a:t>take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 smtClean="0"/>
                  <a:t>time </a:t>
                </a:r>
                <a:r>
                  <a:rPr lang="en-US" altLang="en-US" sz="1800" dirty="0"/>
                  <a:t>since we have to traverse the entire sequence to find the smallest </a:t>
                </a:r>
                <a:r>
                  <a:rPr lang="en-US" altLang="en-US" sz="1800" dirty="0" smtClean="0"/>
                  <a:t>key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4813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  <a:blipFill rotWithShape="0">
                <a:blip r:embed="rId2"/>
                <a:stretch>
                  <a:fillRect l="-2125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5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u="sng" dirty="0" smtClean="0"/>
                  <a:t>Sorted </a:t>
                </a:r>
                <a:r>
                  <a:rPr lang="en-US" altLang="en-US" sz="2000" u="sng" dirty="0"/>
                  <a:t>list implementation</a:t>
                </a:r>
                <a:endParaRPr lang="en-US" altLang="en-US" sz="2000" dirty="0"/>
              </a:p>
              <a:p>
                <a:pPr algn="just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Store the items of the priority queue in a </a:t>
                </a:r>
                <a:r>
                  <a:rPr lang="en-US" altLang="en-US" dirty="0" smtClean="0"/>
                  <a:t>list, </a:t>
                </a:r>
                <a:r>
                  <a:rPr lang="en-US" altLang="en-US" dirty="0"/>
                  <a:t>sorted by </a:t>
                </a:r>
                <a:r>
                  <a:rPr lang="en-US" altLang="en-US" dirty="0" smtClean="0"/>
                  <a:t>key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endParaRPr lang="en-US" altLang="en-US" sz="18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Performance: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altLang="en-US" sz="180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1800" dirty="0"/>
                  <a:t>takes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time since we have to find the place where to insert the item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1800" b="0" i="0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altLang="en-US" sz="18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altLang="en-US" sz="180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1800" dirty="0" smtClean="0"/>
                  <a:t>and </a:t>
                </a:r>
                <a:r>
                  <a:rPr lang="en-US" altLang="en-US" sz="18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min⁡()</a:t>
                </a:r>
                <a:r>
                  <a:rPr lang="en-US" alt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1800" dirty="0" smtClean="0"/>
                  <a:t>take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since the smallest key is at the beginning of the </a:t>
                </a:r>
                <a:r>
                  <a:rPr lang="en-US" altLang="en-US" sz="1800" dirty="0" smtClean="0"/>
                  <a:t>list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48135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128" t="-1721" r="-1627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136" name="Group 5"/>
          <p:cNvGrpSpPr>
            <a:grpSpLocks/>
          </p:cNvGrpSpPr>
          <p:nvPr/>
        </p:nvGrpSpPr>
        <p:grpSpPr bwMode="auto">
          <a:xfrm>
            <a:off x="2094704" y="3499625"/>
            <a:ext cx="2971800" cy="304800"/>
            <a:chOff x="3264" y="2064"/>
            <a:chExt cx="1872" cy="192"/>
          </a:xfrm>
        </p:grpSpPr>
        <p:sp>
          <p:nvSpPr>
            <p:cNvPr id="24592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24593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594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595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596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4597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8137" name="Group 12"/>
          <p:cNvGrpSpPr>
            <a:grpSpLocks/>
          </p:cNvGrpSpPr>
          <p:nvPr/>
        </p:nvGrpSpPr>
        <p:grpSpPr bwMode="auto">
          <a:xfrm>
            <a:off x="7123905" y="3499625"/>
            <a:ext cx="2971800" cy="304800"/>
            <a:chOff x="3264" y="3744"/>
            <a:chExt cx="1872" cy="192"/>
          </a:xfrm>
        </p:grpSpPr>
        <p:sp>
          <p:nvSpPr>
            <p:cNvPr id="24586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24587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588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589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4590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591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0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Selection-Sort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3894835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Selection-sort is the variation of PQ-sort where the priority queue is implemented with an unsorted list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Running time of Selection-sort:</a:t>
                </a:r>
              </a:p>
              <a:p>
                <a:pPr marL="800100" lvl="1" indent="-342900">
                  <a:lnSpc>
                    <a:spcPct val="90000"/>
                  </a:lnSpc>
                  <a:buSz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Inserting the elements into the priority queue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insert(e)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/>
                  <a:t>operations takes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time</a:t>
                </a:r>
              </a:p>
              <a:p>
                <a:pPr marL="800100" lvl="1" indent="-342900">
                  <a:lnSpc>
                    <a:spcPct val="90000"/>
                  </a:lnSpc>
                  <a:buSz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Removing the elements in sorted order from the priority queue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removeMin()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/>
                  <a:t>operations takes time proportional to</a:t>
                </a:r>
                <a:br>
                  <a:rPr lang="en-US" altLang="en-US" dirty="0" smtClean="0"/>
                </a:br>
                <a:r>
                  <a:rPr lang="en-US" altLang="en-US" dirty="0"/>
                  <a:t/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+…+2+1=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Selection-sort runs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time </a:t>
                </a:r>
              </a:p>
            </p:txBody>
          </p:sp>
        </mc:Choice>
        <mc:Fallback xmlns="">
          <p:sp>
            <p:nvSpPr>
              <p:cNvPr id="491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3894835"/>
              </a:xfrm>
              <a:blipFill rotWithShape="0">
                <a:blip r:embed="rId3"/>
                <a:stretch>
                  <a:fillRect l="-1046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7620000" y="152401"/>
          <a:ext cx="259873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lip" r:id="rId4" imgW="1845360" imgH="1258920" progId="MS_ClipArt_Gallery.2">
                  <p:embed/>
                </p:oleObj>
              </mc:Choice>
              <mc:Fallback>
                <p:oleObj name="Clip" r:id="rId4" imgW="1845360" imgH="1258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52401"/>
                        <a:ext cx="2598738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4608511" y="2881160"/>
            <a:ext cx="2971800" cy="304800"/>
            <a:chOff x="3264" y="2064"/>
            <a:chExt cx="1872" cy="192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6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1437</TotalTime>
  <Words>2196</Words>
  <Application>Microsoft Office PowerPoint</Application>
  <PresentationFormat>Widescreen</PresentationFormat>
  <Paragraphs>518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ＭＳ Ｐゴシック</vt:lpstr>
      <vt:lpstr>Arial</vt:lpstr>
      <vt:lpstr>Calibri</vt:lpstr>
      <vt:lpstr>Cambria Math</vt:lpstr>
      <vt:lpstr>Courier New</vt:lpstr>
      <vt:lpstr>Symbol</vt:lpstr>
      <vt:lpstr>Times</vt:lpstr>
      <vt:lpstr>Times New Roman</vt:lpstr>
      <vt:lpstr>Trebuchet MS</vt:lpstr>
      <vt:lpstr>Tw Cen MT</vt:lpstr>
      <vt:lpstr>Wingdings</vt:lpstr>
      <vt:lpstr>Circuit</vt:lpstr>
      <vt:lpstr>Clip</vt:lpstr>
      <vt:lpstr>Ch9. Priority Queues</vt:lpstr>
      <vt:lpstr>Priority Queues</vt:lpstr>
      <vt:lpstr>Priority Queue ADT</vt:lpstr>
      <vt:lpstr>Total Order Relation</vt:lpstr>
      <vt:lpstr>Entry ADT</vt:lpstr>
      <vt:lpstr>Comparator ADT</vt:lpstr>
      <vt:lpstr>PriorityQueueSort()  Sorting with a Priority Queue</vt:lpstr>
      <vt:lpstr>List-based Priority Queue</vt:lpstr>
      <vt:lpstr>Selection-Sort</vt:lpstr>
      <vt:lpstr>Exercise Selection-Sort</vt:lpstr>
      <vt:lpstr>Insertion-Sort</vt:lpstr>
      <vt:lpstr>Exercise Insertion-Sort</vt:lpstr>
      <vt:lpstr>In-place Insertion-sort</vt:lpstr>
      <vt:lpstr>Heaps</vt:lpstr>
      <vt:lpstr>What is a heap?</vt:lpstr>
      <vt:lpstr>Height of a Heap</vt:lpstr>
      <vt:lpstr>Exercise Heaps</vt:lpstr>
      <vt:lpstr>Insertion into a Heap</vt:lpstr>
      <vt:lpstr>Upheap</vt:lpstr>
      <vt:lpstr>Removal from a Heap</vt:lpstr>
      <vt:lpstr>Downheap</vt:lpstr>
      <vt:lpstr>Updating the Last Node</vt:lpstr>
      <vt:lpstr>Heap-Sort </vt:lpstr>
      <vt:lpstr>Exercise Heap-Sort</vt:lpstr>
      <vt:lpstr>Array-based Heap Implementation</vt:lpstr>
      <vt:lpstr>Priority Queue Summary</vt:lpstr>
      <vt:lpstr>Merging Two Heaps</vt:lpstr>
      <vt:lpstr>Bottom-up Heap Construction</vt:lpstr>
      <vt:lpstr>Example</vt:lpstr>
      <vt:lpstr>Example</vt:lpstr>
      <vt:lpstr>Example</vt:lpstr>
      <vt:lpstr>Example</vt:lpstr>
      <vt:lpstr>Analysis</vt:lpstr>
      <vt:lpstr>Adaptable Priority Queues</vt:lpstr>
      <vt:lpstr>Location-aware Entry</vt:lpstr>
      <vt:lpstr>Positions vs. Locators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174</cp:revision>
  <dcterms:created xsi:type="dcterms:W3CDTF">2015-08-27T15:17:35Z</dcterms:created>
  <dcterms:modified xsi:type="dcterms:W3CDTF">2017-03-09T22:41:41Z</dcterms:modified>
</cp:coreProperties>
</file>