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5"/>
  </p:notesMasterIdLst>
  <p:sldIdLst>
    <p:sldId id="290" r:id="rId2"/>
    <p:sldId id="339" r:id="rId3"/>
    <p:sldId id="340" r:id="rId4"/>
    <p:sldId id="341" r:id="rId5"/>
    <p:sldId id="342" r:id="rId6"/>
    <p:sldId id="343" r:id="rId7"/>
    <p:sldId id="344" r:id="rId8"/>
    <p:sldId id="361" r:id="rId9"/>
    <p:sldId id="362" r:id="rId10"/>
    <p:sldId id="351" r:id="rId11"/>
    <p:sldId id="352" r:id="rId12"/>
    <p:sldId id="353" r:id="rId13"/>
    <p:sldId id="354" r:id="rId14"/>
    <p:sldId id="355" r:id="rId15"/>
    <p:sldId id="363" r:id="rId16"/>
    <p:sldId id="364" r:id="rId17"/>
    <p:sldId id="365" r:id="rId18"/>
    <p:sldId id="366" r:id="rId19"/>
    <p:sldId id="358" r:id="rId20"/>
    <p:sldId id="359" r:id="rId21"/>
    <p:sldId id="360" r:id="rId22"/>
    <p:sldId id="337" r:id="rId23"/>
    <p:sldId id="338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18A294D-02E7-4FE2-AD3C-8FE6279B664C}">
          <p14:sldIdLst>
            <p14:sldId id="290"/>
            <p14:sldId id="339"/>
            <p14:sldId id="340"/>
            <p14:sldId id="341"/>
            <p14:sldId id="342"/>
            <p14:sldId id="343"/>
            <p14:sldId id="344"/>
            <p14:sldId id="361"/>
            <p14:sldId id="362"/>
            <p14:sldId id="351"/>
            <p14:sldId id="352"/>
            <p14:sldId id="353"/>
            <p14:sldId id="354"/>
            <p14:sldId id="355"/>
            <p14:sldId id="363"/>
            <p14:sldId id="364"/>
            <p14:sldId id="365"/>
            <p14:sldId id="366"/>
            <p14:sldId id="358"/>
            <p14:sldId id="359"/>
            <p14:sldId id="360"/>
            <p14:sldId id="337"/>
            <p14:sldId id="33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17" autoAdjust="0"/>
    <p:restoredTop sz="94660"/>
  </p:normalViewPr>
  <p:slideViewPr>
    <p:cSldViewPr snapToGrid="0">
      <p:cViewPr varScale="1">
        <p:scale>
          <a:sx n="66" d="100"/>
          <a:sy n="66" d="100"/>
        </p:scale>
        <p:origin x="61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F84750-3B36-4A20-B2AE-EC4E53A62273}" type="datetimeFigureOut">
              <a:rPr lang="en-US" smtClean="0"/>
              <a:t>3/9/2017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45CB4A-9C59-44B7-9054-1BA6252E19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391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45CB4A-9C59-44B7-9054-1BA6252E196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120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r>
              <a:rPr lang="en-US" smtClean="0"/>
              <a:t>© 2014 Goodrich, Tamassia, Goldwasser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r>
              <a:rPr lang="en-US" smtClean="0"/>
              <a:t>Analysis of Algorithms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2014 Goodrich, Tamassia, Goldwasser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Analysis of Algorithms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2014 Goodrich, Tamassia, Goldwasser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Analysis of Algorithms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2014 Goodrich, Tamassia, Goldwasser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Analysis of Algorithms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2014 Goodrich, Tamassia, Goldwasser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Analysis of Algorithms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2014 Goodrich, Tamassia, Goldwasser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Analysis of Algorithms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2014 Goodrich, Tamassia, Goldwasser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Analysis of Algorithms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2014 Goodrich, Tamassia, Goldwasser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Analysis of Algorithms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2014 Goodrich, Tamassia, Goldwasser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Analysis of Algorithms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2014 Goodrich, Tamassia, Goldwasser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Analysis of Algorithms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2014 Goodrich, Tamassia, Goldwasser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Analysis of Algorithms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2014 Goodrich, Tamassia, Goldwasser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Analysis of Algorithms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2014 Goodrich, Tamassia, Goldwasser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Analysis of Algorithms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2014 Goodrich, Tamassia, Goldwasser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Analysis of Algorithms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2014 Goodrich, Tamassia, Goldwasser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Analysis of Algorithms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2014 Goodrich, Tamassia, Goldwasser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Analysis of Algorithms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2014 Goodrich, Tamassia, Goldwasser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Analysis of Algorithms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2014 Goodrich, Tamassia, Goldwasser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Analysis of Algorithms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Ch7.</a:t>
            </a:r>
            <a:br>
              <a:rPr lang="en-US" dirty="0" smtClean="0"/>
            </a:br>
            <a:r>
              <a:rPr lang="en-US" dirty="0" smtClean="0"/>
              <a:t>List and Iterator ADTs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Acknowledgement: These slides are adapted from slides provided with Data Structures and Algorithms in Java, Goodrich, </a:t>
            </a:r>
            <a:r>
              <a:rPr lang="en-US" dirty="0" err="1"/>
              <a:t>Tamassia</a:t>
            </a:r>
            <a:r>
              <a:rPr lang="en-US" dirty="0"/>
              <a:t> and </a:t>
            </a:r>
            <a:r>
              <a:rPr lang="en-US" dirty="0" err="1"/>
              <a:t>Goldwasser</a:t>
            </a:r>
            <a:r>
              <a:rPr lang="en-US" dirty="0"/>
              <a:t> (Wiley 2016)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431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Positional Lists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410" name="Content Placeholder 2" descr="Rectangle: Click to edit Master text styles&#10;Second level&#10;Third level&#10;Fourth level&#10;Fifth level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 smtClean="0"/>
                  <a:t>To provide for a general abstraction of a sequence of elements with the ability to identify the location of an element, we define a positional list ADT. </a:t>
                </a:r>
              </a:p>
              <a:p>
                <a:r>
                  <a:rPr lang="en-US" dirty="0" smtClean="0"/>
                  <a:t>A </a:t>
                </a:r>
                <a:r>
                  <a:rPr lang="en-US" b="1" dirty="0" smtClean="0">
                    <a:solidFill>
                      <a:schemeClr val="accent1"/>
                    </a:solidFill>
                  </a:rPr>
                  <a:t>position</a:t>
                </a:r>
                <a:r>
                  <a:rPr lang="en-US" dirty="0" smtClean="0"/>
                  <a:t> acts as a marker or token within the broader positional list. </a:t>
                </a:r>
              </a:p>
              <a:p>
                <a:r>
                  <a:rPr lang="en-US" dirty="0" smtClean="0"/>
                  <a:t>A position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 smtClean="0"/>
                  <a:t> is unaffected by changes elsewhere in a list; the only way in which a position becomes invalid is if an explicit command is issued to delete it.</a:t>
                </a:r>
              </a:p>
              <a:p>
                <a:r>
                  <a:rPr lang="en-US" dirty="0" smtClean="0"/>
                  <a:t>A position instance is a simple object, supporting only the following method:</a:t>
                </a:r>
              </a:p>
              <a:p>
                <a:pPr lvl="1"/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p</a:t>
                </a:r>
                <a:r>
                  <a:rPr lang="en-US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.getElement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()</a:t>
                </a:r>
                <a:r>
                  <a:rPr lang="en-US" dirty="0" smtClean="0"/>
                  <a:t>: Return the element stored at position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17410" name="Content Placeholder 2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6" t="-18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30132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Positional List ADT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Accessor methods: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2011" y="2958790"/>
            <a:ext cx="7924800" cy="3346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0969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Positional List ADT,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Update methods: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2313" y="2863982"/>
            <a:ext cx="6787375" cy="3842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1277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mtClean="0"/>
              <a:t>A sequence of Positional List operations: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160505" y="2249488"/>
            <a:ext cx="5785470" cy="438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9075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Positional List 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most natural way to implement a </a:t>
            </a:r>
            <a:br>
              <a:rPr lang="en-US" dirty="0" smtClean="0"/>
            </a:br>
            <a:r>
              <a:rPr lang="en-US" dirty="0" smtClean="0"/>
              <a:t>positional list is with a doubly-linked list.</a:t>
            </a:r>
            <a:endParaRPr lang="en-US" dirty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7883526" y="2209801"/>
            <a:ext cx="498475" cy="498475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8382001" y="2209801"/>
            <a:ext cx="498475" cy="498475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8880476" y="2209801"/>
            <a:ext cx="498475" cy="498475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1" name="AutoShape 10"/>
          <p:cNvCxnSpPr>
            <a:cxnSpLocks noChangeShapeType="1"/>
          </p:cNvCxnSpPr>
          <p:nvPr/>
        </p:nvCxnSpPr>
        <p:spPr bwMode="auto">
          <a:xfrm rot="10800000">
            <a:off x="7385051" y="2085976"/>
            <a:ext cx="747713" cy="373063"/>
          </a:xfrm>
          <a:prstGeom prst="curvedConnector3">
            <a:avLst>
              <a:gd name="adj1" fmla="val 49894"/>
            </a:avLst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2" name="AutoShape 12"/>
          <p:cNvCxnSpPr>
            <a:cxnSpLocks noChangeShapeType="1"/>
          </p:cNvCxnSpPr>
          <p:nvPr/>
        </p:nvCxnSpPr>
        <p:spPr bwMode="auto">
          <a:xfrm flipV="1">
            <a:off x="9129713" y="2085976"/>
            <a:ext cx="747712" cy="373063"/>
          </a:xfrm>
          <a:prstGeom prst="curvedConnector3">
            <a:avLst>
              <a:gd name="adj1" fmla="val 49894"/>
            </a:avLst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3" name="AutoShape 13"/>
          <p:cNvCxnSpPr>
            <a:cxnSpLocks noChangeShapeType="1"/>
            <a:endCxn id="16" idx="0"/>
          </p:cNvCxnSpPr>
          <p:nvPr/>
        </p:nvCxnSpPr>
        <p:spPr bwMode="auto">
          <a:xfrm rot="16200000" flipH="1">
            <a:off x="8365728" y="2726134"/>
            <a:ext cx="539750" cy="5558"/>
          </a:xfrm>
          <a:prstGeom prst="curvedConnector3">
            <a:avLst>
              <a:gd name="adj1" fmla="val 50000"/>
            </a:avLst>
          </a:prstGeom>
          <a:noFill/>
          <a:ln w="28575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7300914" y="1689101"/>
            <a:ext cx="676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/>
              <a:t>prev</a:t>
            </a: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9232901" y="1689101"/>
            <a:ext cx="6699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/>
              <a:t>next</a:t>
            </a:r>
          </a:p>
        </p:txBody>
      </p:sp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8090796" y="2998788"/>
            <a:ext cx="109517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 dirty="0">
                <a:solidFill>
                  <a:schemeClr val="tx2"/>
                </a:solidFill>
              </a:rPr>
              <a:t>element</a:t>
            </a:r>
          </a:p>
        </p:txBody>
      </p:sp>
      <p:sp>
        <p:nvSpPr>
          <p:cNvPr id="17" name="Rectangle 17"/>
          <p:cNvSpPr>
            <a:spLocks noChangeArrowheads="1"/>
          </p:cNvSpPr>
          <p:nvPr/>
        </p:nvSpPr>
        <p:spPr bwMode="auto">
          <a:xfrm>
            <a:off x="3429000" y="45720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Rectangle 35"/>
          <p:cNvSpPr>
            <a:spLocks noChangeArrowheads="1"/>
          </p:cNvSpPr>
          <p:nvPr/>
        </p:nvSpPr>
        <p:spPr bwMode="auto">
          <a:xfrm>
            <a:off x="3733800" y="45720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Rectangle 36"/>
          <p:cNvSpPr>
            <a:spLocks noChangeArrowheads="1"/>
          </p:cNvSpPr>
          <p:nvPr/>
        </p:nvSpPr>
        <p:spPr bwMode="auto">
          <a:xfrm>
            <a:off x="4038600" y="45720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Freeform 40"/>
          <p:cNvSpPr>
            <a:spLocks/>
          </p:cNvSpPr>
          <p:nvPr/>
        </p:nvSpPr>
        <p:spPr bwMode="auto">
          <a:xfrm>
            <a:off x="4191000" y="4586288"/>
            <a:ext cx="762000" cy="139700"/>
          </a:xfrm>
          <a:custGeom>
            <a:avLst/>
            <a:gdLst>
              <a:gd name="T0" fmla="*/ 0 w 480"/>
              <a:gd name="T1" fmla="*/ 138113 h 88"/>
              <a:gd name="T2" fmla="*/ 376238 w 480"/>
              <a:gd name="T3" fmla="*/ 0 h 88"/>
              <a:gd name="T4" fmla="*/ 762000 w 480"/>
              <a:gd name="T5" fmla="*/ 139700 h 88"/>
              <a:gd name="T6" fmla="*/ 0 60000 65536"/>
              <a:gd name="T7" fmla="*/ 0 60000 65536"/>
              <a:gd name="T8" fmla="*/ 0 60000 65536"/>
              <a:gd name="T9" fmla="*/ 0 w 480"/>
              <a:gd name="T10" fmla="*/ 0 h 88"/>
              <a:gd name="T11" fmla="*/ 480 w 480"/>
              <a:gd name="T12" fmla="*/ 88 h 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0" h="88">
                <a:moveTo>
                  <a:pt x="0" y="87"/>
                </a:moveTo>
                <a:cubicBezTo>
                  <a:pt x="39" y="73"/>
                  <a:pt x="157" y="0"/>
                  <a:pt x="237" y="0"/>
                </a:cubicBezTo>
                <a:cubicBezTo>
                  <a:pt x="317" y="0"/>
                  <a:pt x="430" y="70"/>
                  <a:pt x="480" y="88"/>
                </a:cubicBezTo>
              </a:path>
            </a:pathLst>
          </a:custGeom>
          <a:noFill/>
          <a:ln w="19050" cmpd="sng">
            <a:solidFill>
              <a:schemeClr val="tx1"/>
            </a:solidFill>
            <a:round/>
            <a:headEnd type="oval" w="sm" len="sm"/>
            <a:tailEnd type="triangle" w="sm" len="lg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1" name="Rectangle 44"/>
          <p:cNvSpPr>
            <a:spLocks noChangeArrowheads="1"/>
          </p:cNvSpPr>
          <p:nvPr/>
        </p:nvSpPr>
        <p:spPr bwMode="auto">
          <a:xfrm>
            <a:off x="4953000" y="45720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Rectangle 45"/>
          <p:cNvSpPr>
            <a:spLocks noChangeArrowheads="1"/>
          </p:cNvSpPr>
          <p:nvPr/>
        </p:nvSpPr>
        <p:spPr bwMode="auto">
          <a:xfrm>
            <a:off x="5257800" y="45720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Rectangle 46"/>
          <p:cNvSpPr>
            <a:spLocks noChangeArrowheads="1"/>
          </p:cNvSpPr>
          <p:nvPr/>
        </p:nvSpPr>
        <p:spPr bwMode="auto">
          <a:xfrm>
            <a:off x="5562600" y="45720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Freeform 47"/>
          <p:cNvSpPr>
            <a:spLocks/>
          </p:cNvSpPr>
          <p:nvPr/>
        </p:nvSpPr>
        <p:spPr bwMode="auto">
          <a:xfrm>
            <a:off x="5715000" y="4586288"/>
            <a:ext cx="762000" cy="139700"/>
          </a:xfrm>
          <a:custGeom>
            <a:avLst/>
            <a:gdLst>
              <a:gd name="T0" fmla="*/ 0 w 480"/>
              <a:gd name="T1" fmla="*/ 138113 h 88"/>
              <a:gd name="T2" fmla="*/ 376238 w 480"/>
              <a:gd name="T3" fmla="*/ 0 h 88"/>
              <a:gd name="T4" fmla="*/ 762000 w 480"/>
              <a:gd name="T5" fmla="*/ 139700 h 88"/>
              <a:gd name="T6" fmla="*/ 0 60000 65536"/>
              <a:gd name="T7" fmla="*/ 0 60000 65536"/>
              <a:gd name="T8" fmla="*/ 0 60000 65536"/>
              <a:gd name="T9" fmla="*/ 0 w 480"/>
              <a:gd name="T10" fmla="*/ 0 h 88"/>
              <a:gd name="T11" fmla="*/ 480 w 480"/>
              <a:gd name="T12" fmla="*/ 88 h 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0" h="88">
                <a:moveTo>
                  <a:pt x="0" y="87"/>
                </a:moveTo>
                <a:cubicBezTo>
                  <a:pt x="39" y="73"/>
                  <a:pt x="157" y="0"/>
                  <a:pt x="237" y="0"/>
                </a:cubicBezTo>
                <a:cubicBezTo>
                  <a:pt x="317" y="0"/>
                  <a:pt x="430" y="70"/>
                  <a:pt x="480" y="88"/>
                </a:cubicBezTo>
              </a:path>
            </a:pathLst>
          </a:custGeom>
          <a:noFill/>
          <a:ln w="19050" cmpd="sng">
            <a:solidFill>
              <a:schemeClr val="tx1"/>
            </a:solidFill>
            <a:round/>
            <a:headEnd type="oval" w="sm" len="sm"/>
            <a:tailEnd type="triangle" w="sm" len="lg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5" name="Rectangle 50"/>
          <p:cNvSpPr>
            <a:spLocks noChangeArrowheads="1"/>
          </p:cNvSpPr>
          <p:nvPr/>
        </p:nvSpPr>
        <p:spPr bwMode="auto">
          <a:xfrm>
            <a:off x="6477000" y="45720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Rectangle 51"/>
          <p:cNvSpPr>
            <a:spLocks noChangeArrowheads="1"/>
          </p:cNvSpPr>
          <p:nvPr/>
        </p:nvSpPr>
        <p:spPr bwMode="auto">
          <a:xfrm>
            <a:off x="6781800" y="45720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Rectangle 52"/>
          <p:cNvSpPr>
            <a:spLocks noChangeArrowheads="1"/>
          </p:cNvSpPr>
          <p:nvPr/>
        </p:nvSpPr>
        <p:spPr bwMode="auto">
          <a:xfrm>
            <a:off x="7086600" y="45720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Freeform 53"/>
          <p:cNvSpPr>
            <a:spLocks/>
          </p:cNvSpPr>
          <p:nvPr/>
        </p:nvSpPr>
        <p:spPr bwMode="auto">
          <a:xfrm>
            <a:off x="7239000" y="4586288"/>
            <a:ext cx="762000" cy="139700"/>
          </a:xfrm>
          <a:custGeom>
            <a:avLst/>
            <a:gdLst>
              <a:gd name="T0" fmla="*/ 0 w 480"/>
              <a:gd name="T1" fmla="*/ 138113 h 88"/>
              <a:gd name="T2" fmla="*/ 376238 w 480"/>
              <a:gd name="T3" fmla="*/ 0 h 88"/>
              <a:gd name="T4" fmla="*/ 762000 w 480"/>
              <a:gd name="T5" fmla="*/ 139700 h 88"/>
              <a:gd name="T6" fmla="*/ 0 60000 65536"/>
              <a:gd name="T7" fmla="*/ 0 60000 65536"/>
              <a:gd name="T8" fmla="*/ 0 60000 65536"/>
              <a:gd name="T9" fmla="*/ 0 w 480"/>
              <a:gd name="T10" fmla="*/ 0 h 88"/>
              <a:gd name="T11" fmla="*/ 480 w 480"/>
              <a:gd name="T12" fmla="*/ 88 h 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0" h="88">
                <a:moveTo>
                  <a:pt x="0" y="87"/>
                </a:moveTo>
                <a:cubicBezTo>
                  <a:pt x="39" y="73"/>
                  <a:pt x="157" y="0"/>
                  <a:pt x="237" y="0"/>
                </a:cubicBezTo>
                <a:cubicBezTo>
                  <a:pt x="317" y="0"/>
                  <a:pt x="430" y="70"/>
                  <a:pt x="480" y="88"/>
                </a:cubicBezTo>
              </a:path>
            </a:pathLst>
          </a:custGeom>
          <a:noFill/>
          <a:ln w="19050" cmpd="sng">
            <a:solidFill>
              <a:schemeClr val="tx1"/>
            </a:solidFill>
            <a:round/>
            <a:headEnd type="oval" w="sm" len="sm"/>
            <a:tailEnd type="triangle" w="sm" len="lg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9" name="Rectangle 56"/>
          <p:cNvSpPr>
            <a:spLocks noChangeArrowheads="1"/>
          </p:cNvSpPr>
          <p:nvPr/>
        </p:nvSpPr>
        <p:spPr bwMode="auto">
          <a:xfrm>
            <a:off x="8001000" y="45720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Rectangle 57"/>
          <p:cNvSpPr>
            <a:spLocks noChangeArrowheads="1"/>
          </p:cNvSpPr>
          <p:nvPr/>
        </p:nvSpPr>
        <p:spPr bwMode="auto">
          <a:xfrm>
            <a:off x="8305800" y="45720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Rectangle 58"/>
          <p:cNvSpPr>
            <a:spLocks noChangeArrowheads="1"/>
          </p:cNvSpPr>
          <p:nvPr/>
        </p:nvSpPr>
        <p:spPr bwMode="auto">
          <a:xfrm>
            <a:off x="8610600" y="45720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Freeform 41"/>
          <p:cNvSpPr>
            <a:spLocks/>
          </p:cNvSpPr>
          <p:nvPr/>
        </p:nvSpPr>
        <p:spPr bwMode="auto">
          <a:xfrm rot="10800000">
            <a:off x="4343400" y="4738688"/>
            <a:ext cx="762000" cy="139700"/>
          </a:xfrm>
          <a:custGeom>
            <a:avLst/>
            <a:gdLst>
              <a:gd name="T0" fmla="*/ 0 w 480"/>
              <a:gd name="T1" fmla="*/ 138113 h 88"/>
              <a:gd name="T2" fmla="*/ 376238 w 480"/>
              <a:gd name="T3" fmla="*/ 0 h 88"/>
              <a:gd name="T4" fmla="*/ 762000 w 480"/>
              <a:gd name="T5" fmla="*/ 139700 h 88"/>
              <a:gd name="T6" fmla="*/ 0 60000 65536"/>
              <a:gd name="T7" fmla="*/ 0 60000 65536"/>
              <a:gd name="T8" fmla="*/ 0 60000 65536"/>
              <a:gd name="T9" fmla="*/ 0 w 480"/>
              <a:gd name="T10" fmla="*/ 0 h 88"/>
              <a:gd name="T11" fmla="*/ 480 w 480"/>
              <a:gd name="T12" fmla="*/ 88 h 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0" h="88">
                <a:moveTo>
                  <a:pt x="0" y="87"/>
                </a:moveTo>
                <a:cubicBezTo>
                  <a:pt x="39" y="73"/>
                  <a:pt x="157" y="0"/>
                  <a:pt x="237" y="0"/>
                </a:cubicBezTo>
                <a:cubicBezTo>
                  <a:pt x="317" y="0"/>
                  <a:pt x="430" y="70"/>
                  <a:pt x="480" y="88"/>
                </a:cubicBezTo>
              </a:path>
            </a:pathLst>
          </a:custGeom>
          <a:noFill/>
          <a:ln w="19050" cmpd="sng">
            <a:solidFill>
              <a:schemeClr val="tx1"/>
            </a:solidFill>
            <a:round/>
            <a:headEnd type="oval" w="sm" len="sm"/>
            <a:tailEnd type="triangle" w="sm" len="lg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3" name="Freeform 48"/>
          <p:cNvSpPr>
            <a:spLocks/>
          </p:cNvSpPr>
          <p:nvPr/>
        </p:nvSpPr>
        <p:spPr bwMode="auto">
          <a:xfrm rot="10800000">
            <a:off x="5867400" y="4738688"/>
            <a:ext cx="762000" cy="139700"/>
          </a:xfrm>
          <a:custGeom>
            <a:avLst/>
            <a:gdLst>
              <a:gd name="T0" fmla="*/ 0 w 480"/>
              <a:gd name="T1" fmla="*/ 138113 h 88"/>
              <a:gd name="T2" fmla="*/ 376238 w 480"/>
              <a:gd name="T3" fmla="*/ 0 h 88"/>
              <a:gd name="T4" fmla="*/ 762000 w 480"/>
              <a:gd name="T5" fmla="*/ 139700 h 88"/>
              <a:gd name="T6" fmla="*/ 0 60000 65536"/>
              <a:gd name="T7" fmla="*/ 0 60000 65536"/>
              <a:gd name="T8" fmla="*/ 0 60000 65536"/>
              <a:gd name="T9" fmla="*/ 0 w 480"/>
              <a:gd name="T10" fmla="*/ 0 h 88"/>
              <a:gd name="T11" fmla="*/ 480 w 480"/>
              <a:gd name="T12" fmla="*/ 88 h 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0" h="88">
                <a:moveTo>
                  <a:pt x="0" y="87"/>
                </a:moveTo>
                <a:cubicBezTo>
                  <a:pt x="39" y="73"/>
                  <a:pt x="157" y="0"/>
                  <a:pt x="237" y="0"/>
                </a:cubicBezTo>
                <a:cubicBezTo>
                  <a:pt x="317" y="0"/>
                  <a:pt x="430" y="70"/>
                  <a:pt x="480" y="88"/>
                </a:cubicBezTo>
              </a:path>
            </a:pathLst>
          </a:custGeom>
          <a:noFill/>
          <a:ln w="19050" cmpd="sng">
            <a:solidFill>
              <a:schemeClr val="tx1"/>
            </a:solidFill>
            <a:round/>
            <a:headEnd type="oval" w="sm" len="sm"/>
            <a:tailEnd type="triangle" w="sm" len="lg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4" name="Freeform 54"/>
          <p:cNvSpPr>
            <a:spLocks/>
          </p:cNvSpPr>
          <p:nvPr/>
        </p:nvSpPr>
        <p:spPr bwMode="auto">
          <a:xfrm rot="10800000">
            <a:off x="7391400" y="4738688"/>
            <a:ext cx="762000" cy="139700"/>
          </a:xfrm>
          <a:custGeom>
            <a:avLst/>
            <a:gdLst>
              <a:gd name="T0" fmla="*/ 0 w 480"/>
              <a:gd name="T1" fmla="*/ 138113 h 88"/>
              <a:gd name="T2" fmla="*/ 376238 w 480"/>
              <a:gd name="T3" fmla="*/ 0 h 88"/>
              <a:gd name="T4" fmla="*/ 762000 w 480"/>
              <a:gd name="T5" fmla="*/ 139700 h 88"/>
              <a:gd name="T6" fmla="*/ 0 60000 65536"/>
              <a:gd name="T7" fmla="*/ 0 60000 65536"/>
              <a:gd name="T8" fmla="*/ 0 60000 65536"/>
              <a:gd name="T9" fmla="*/ 0 w 480"/>
              <a:gd name="T10" fmla="*/ 0 h 88"/>
              <a:gd name="T11" fmla="*/ 480 w 480"/>
              <a:gd name="T12" fmla="*/ 88 h 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0" h="88">
                <a:moveTo>
                  <a:pt x="0" y="87"/>
                </a:moveTo>
                <a:cubicBezTo>
                  <a:pt x="39" y="73"/>
                  <a:pt x="157" y="0"/>
                  <a:pt x="237" y="0"/>
                </a:cubicBezTo>
                <a:cubicBezTo>
                  <a:pt x="317" y="0"/>
                  <a:pt x="430" y="70"/>
                  <a:pt x="480" y="88"/>
                </a:cubicBezTo>
              </a:path>
            </a:pathLst>
          </a:custGeom>
          <a:noFill/>
          <a:ln w="19050" cmpd="sng">
            <a:solidFill>
              <a:schemeClr val="tx1"/>
            </a:solidFill>
            <a:round/>
            <a:headEnd type="oval" w="sm" len="sm"/>
            <a:tailEnd type="triangle" w="sm" len="lg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5" name="Freeform 63"/>
          <p:cNvSpPr>
            <a:spLocks/>
          </p:cNvSpPr>
          <p:nvPr/>
        </p:nvSpPr>
        <p:spPr bwMode="auto">
          <a:xfrm>
            <a:off x="3813176" y="4724400"/>
            <a:ext cx="168275" cy="552450"/>
          </a:xfrm>
          <a:custGeom>
            <a:avLst/>
            <a:gdLst>
              <a:gd name="T0" fmla="*/ 73025 w 106"/>
              <a:gd name="T1" fmla="*/ 0 h 348"/>
              <a:gd name="T2" fmla="*/ 15875 w 106"/>
              <a:gd name="T3" fmla="*/ 295275 h 348"/>
              <a:gd name="T4" fmla="*/ 168275 w 106"/>
              <a:gd name="T5" fmla="*/ 552450 h 348"/>
              <a:gd name="T6" fmla="*/ 0 60000 65536"/>
              <a:gd name="T7" fmla="*/ 0 60000 65536"/>
              <a:gd name="T8" fmla="*/ 0 60000 65536"/>
              <a:gd name="T9" fmla="*/ 0 w 106"/>
              <a:gd name="T10" fmla="*/ 0 h 348"/>
              <a:gd name="T11" fmla="*/ 106 w 106"/>
              <a:gd name="T12" fmla="*/ 348 h 3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6" h="348">
                <a:moveTo>
                  <a:pt x="46" y="0"/>
                </a:moveTo>
                <a:cubicBezTo>
                  <a:pt x="40" y="31"/>
                  <a:pt x="0" y="128"/>
                  <a:pt x="10" y="186"/>
                </a:cubicBezTo>
                <a:cubicBezTo>
                  <a:pt x="20" y="244"/>
                  <a:pt x="86" y="314"/>
                  <a:pt x="106" y="348"/>
                </a:cubicBezTo>
              </a:path>
            </a:pathLst>
          </a:custGeom>
          <a:noFill/>
          <a:ln w="19050" cmpd="sng">
            <a:solidFill>
              <a:schemeClr val="tx2"/>
            </a:solidFill>
            <a:round/>
            <a:headEnd type="oval" w="sm" len="sm"/>
            <a:tailEnd type="triangle" w="sm" len="lg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6" name="Freeform 64"/>
          <p:cNvSpPr>
            <a:spLocks/>
          </p:cNvSpPr>
          <p:nvPr/>
        </p:nvSpPr>
        <p:spPr bwMode="auto">
          <a:xfrm>
            <a:off x="5334001" y="4724400"/>
            <a:ext cx="168275" cy="552450"/>
          </a:xfrm>
          <a:custGeom>
            <a:avLst/>
            <a:gdLst>
              <a:gd name="T0" fmla="*/ 73025 w 106"/>
              <a:gd name="T1" fmla="*/ 0 h 348"/>
              <a:gd name="T2" fmla="*/ 15875 w 106"/>
              <a:gd name="T3" fmla="*/ 295275 h 348"/>
              <a:gd name="T4" fmla="*/ 168275 w 106"/>
              <a:gd name="T5" fmla="*/ 552450 h 348"/>
              <a:gd name="T6" fmla="*/ 0 60000 65536"/>
              <a:gd name="T7" fmla="*/ 0 60000 65536"/>
              <a:gd name="T8" fmla="*/ 0 60000 65536"/>
              <a:gd name="T9" fmla="*/ 0 w 106"/>
              <a:gd name="T10" fmla="*/ 0 h 348"/>
              <a:gd name="T11" fmla="*/ 106 w 106"/>
              <a:gd name="T12" fmla="*/ 348 h 3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6" h="348">
                <a:moveTo>
                  <a:pt x="46" y="0"/>
                </a:moveTo>
                <a:cubicBezTo>
                  <a:pt x="40" y="31"/>
                  <a:pt x="0" y="128"/>
                  <a:pt x="10" y="186"/>
                </a:cubicBezTo>
                <a:cubicBezTo>
                  <a:pt x="20" y="244"/>
                  <a:pt x="86" y="314"/>
                  <a:pt x="106" y="348"/>
                </a:cubicBezTo>
              </a:path>
            </a:pathLst>
          </a:custGeom>
          <a:noFill/>
          <a:ln w="19050" cmpd="sng">
            <a:solidFill>
              <a:schemeClr val="tx2"/>
            </a:solidFill>
            <a:round/>
            <a:headEnd type="oval" w="sm" len="sm"/>
            <a:tailEnd type="triangle" w="sm" len="lg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7" name="Freeform 65"/>
          <p:cNvSpPr>
            <a:spLocks/>
          </p:cNvSpPr>
          <p:nvPr/>
        </p:nvSpPr>
        <p:spPr bwMode="auto">
          <a:xfrm>
            <a:off x="6854826" y="4724400"/>
            <a:ext cx="168275" cy="552450"/>
          </a:xfrm>
          <a:custGeom>
            <a:avLst/>
            <a:gdLst>
              <a:gd name="T0" fmla="*/ 73025 w 106"/>
              <a:gd name="T1" fmla="*/ 0 h 348"/>
              <a:gd name="T2" fmla="*/ 15875 w 106"/>
              <a:gd name="T3" fmla="*/ 295275 h 348"/>
              <a:gd name="T4" fmla="*/ 168275 w 106"/>
              <a:gd name="T5" fmla="*/ 552450 h 348"/>
              <a:gd name="T6" fmla="*/ 0 60000 65536"/>
              <a:gd name="T7" fmla="*/ 0 60000 65536"/>
              <a:gd name="T8" fmla="*/ 0 60000 65536"/>
              <a:gd name="T9" fmla="*/ 0 w 106"/>
              <a:gd name="T10" fmla="*/ 0 h 348"/>
              <a:gd name="T11" fmla="*/ 106 w 106"/>
              <a:gd name="T12" fmla="*/ 348 h 3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6" h="348">
                <a:moveTo>
                  <a:pt x="46" y="0"/>
                </a:moveTo>
                <a:cubicBezTo>
                  <a:pt x="40" y="31"/>
                  <a:pt x="0" y="128"/>
                  <a:pt x="10" y="186"/>
                </a:cubicBezTo>
                <a:cubicBezTo>
                  <a:pt x="20" y="244"/>
                  <a:pt x="86" y="314"/>
                  <a:pt x="106" y="348"/>
                </a:cubicBezTo>
              </a:path>
            </a:pathLst>
          </a:custGeom>
          <a:noFill/>
          <a:ln w="19050" cmpd="sng">
            <a:solidFill>
              <a:schemeClr val="tx2"/>
            </a:solidFill>
            <a:round/>
            <a:headEnd type="oval" w="sm" len="sm"/>
            <a:tailEnd type="triangle" w="sm" len="lg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8" name="Freeform 66"/>
          <p:cNvSpPr>
            <a:spLocks/>
          </p:cNvSpPr>
          <p:nvPr/>
        </p:nvSpPr>
        <p:spPr bwMode="auto">
          <a:xfrm>
            <a:off x="8375651" y="4724400"/>
            <a:ext cx="168275" cy="552450"/>
          </a:xfrm>
          <a:custGeom>
            <a:avLst/>
            <a:gdLst>
              <a:gd name="T0" fmla="*/ 73025 w 106"/>
              <a:gd name="T1" fmla="*/ 0 h 348"/>
              <a:gd name="T2" fmla="*/ 15875 w 106"/>
              <a:gd name="T3" fmla="*/ 295275 h 348"/>
              <a:gd name="T4" fmla="*/ 168275 w 106"/>
              <a:gd name="T5" fmla="*/ 552450 h 348"/>
              <a:gd name="T6" fmla="*/ 0 60000 65536"/>
              <a:gd name="T7" fmla="*/ 0 60000 65536"/>
              <a:gd name="T8" fmla="*/ 0 60000 65536"/>
              <a:gd name="T9" fmla="*/ 0 w 106"/>
              <a:gd name="T10" fmla="*/ 0 h 348"/>
              <a:gd name="T11" fmla="*/ 106 w 106"/>
              <a:gd name="T12" fmla="*/ 348 h 3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6" h="348">
                <a:moveTo>
                  <a:pt x="46" y="0"/>
                </a:moveTo>
                <a:cubicBezTo>
                  <a:pt x="40" y="31"/>
                  <a:pt x="0" y="128"/>
                  <a:pt x="10" y="186"/>
                </a:cubicBezTo>
                <a:cubicBezTo>
                  <a:pt x="20" y="244"/>
                  <a:pt x="86" y="314"/>
                  <a:pt x="106" y="348"/>
                </a:cubicBezTo>
              </a:path>
            </a:pathLst>
          </a:custGeom>
          <a:noFill/>
          <a:ln w="19050" cmpd="sng">
            <a:solidFill>
              <a:schemeClr val="tx2"/>
            </a:solidFill>
            <a:round/>
            <a:headEnd type="oval" w="sm" len="sm"/>
            <a:tailEnd type="triangle" w="sm" len="lg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pic>
        <p:nvPicPr>
          <p:cNvPr id="39" name="Picture 6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075" y="5308601"/>
            <a:ext cx="685800" cy="835025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40" name="Picture 6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0" y="5308601"/>
            <a:ext cx="685800" cy="803275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41" name="Picture 6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5308601"/>
            <a:ext cx="685800" cy="612775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42" name="Picture 7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425" y="5308601"/>
            <a:ext cx="685800" cy="663575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43" name="Rectangle 72"/>
          <p:cNvSpPr>
            <a:spLocks noChangeArrowheads="1"/>
          </p:cNvSpPr>
          <p:nvPr/>
        </p:nvSpPr>
        <p:spPr bwMode="auto">
          <a:xfrm>
            <a:off x="9525000" y="45720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Rectangle 73"/>
          <p:cNvSpPr>
            <a:spLocks noChangeArrowheads="1"/>
          </p:cNvSpPr>
          <p:nvPr/>
        </p:nvSpPr>
        <p:spPr bwMode="auto">
          <a:xfrm>
            <a:off x="2514600" y="45720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Freeform 74"/>
          <p:cNvSpPr>
            <a:spLocks/>
          </p:cNvSpPr>
          <p:nvPr/>
        </p:nvSpPr>
        <p:spPr bwMode="auto">
          <a:xfrm>
            <a:off x="8763000" y="4572000"/>
            <a:ext cx="762000" cy="139700"/>
          </a:xfrm>
          <a:custGeom>
            <a:avLst/>
            <a:gdLst>
              <a:gd name="T0" fmla="*/ 0 w 480"/>
              <a:gd name="T1" fmla="*/ 138113 h 88"/>
              <a:gd name="T2" fmla="*/ 376238 w 480"/>
              <a:gd name="T3" fmla="*/ 0 h 88"/>
              <a:gd name="T4" fmla="*/ 762000 w 480"/>
              <a:gd name="T5" fmla="*/ 139700 h 88"/>
              <a:gd name="T6" fmla="*/ 0 60000 65536"/>
              <a:gd name="T7" fmla="*/ 0 60000 65536"/>
              <a:gd name="T8" fmla="*/ 0 60000 65536"/>
              <a:gd name="T9" fmla="*/ 0 w 480"/>
              <a:gd name="T10" fmla="*/ 0 h 88"/>
              <a:gd name="T11" fmla="*/ 480 w 480"/>
              <a:gd name="T12" fmla="*/ 88 h 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0" h="88">
                <a:moveTo>
                  <a:pt x="0" y="87"/>
                </a:moveTo>
                <a:cubicBezTo>
                  <a:pt x="39" y="73"/>
                  <a:pt x="157" y="0"/>
                  <a:pt x="237" y="0"/>
                </a:cubicBezTo>
                <a:cubicBezTo>
                  <a:pt x="317" y="0"/>
                  <a:pt x="430" y="70"/>
                  <a:pt x="480" y="88"/>
                </a:cubicBezTo>
              </a:path>
            </a:pathLst>
          </a:custGeom>
          <a:noFill/>
          <a:ln w="19050" cmpd="sng">
            <a:solidFill>
              <a:schemeClr val="tx1"/>
            </a:solidFill>
            <a:round/>
            <a:headEnd type="oval" w="sm" len="sm"/>
            <a:tailEnd type="triangle" w="sm" len="lg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6" name="Freeform 75"/>
          <p:cNvSpPr>
            <a:spLocks/>
          </p:cNvSpPr>
          <p:nvPr/>
        </p:nvSpPr>
        <p:spPr bwMode="auto">
          <a:xfrm rot="10800000">
            <a:off x="8915400" y="4724400"/>
            <a:ext cx="762000" cy="139700"/>
          </a:xfrm>
          <a:custGeom>
            <a:avLst/>
            <a:gdLst>
              <a:gd name="T0" fmla="*/ 0 w 480"/>
              <a:gd name="T1" fmla="*/ 138113 h 88"/>
              <a:gd name="T2" fmla="*/ 376238 w 480"/>
              <a:gd name="T3" fmla="*/ 0 h 88"/>
              <a:gd name="T4" fmla="*/ 762000 w 480"/>
              <a:gd name="T5" fmla="*/ 139700 h 88"/>
              <a:gd name="T6" fmla="*/ 0 60000 65536"/>
              <a:gd name="T7" fmla="*/ 0 60000 65536"/>
              <a:gd name="T8" fmla="*/ 0 60000 65536"/>
              <a:gd name="T9" fmla="*/ 0 w 480"/>
              <a:gd name="T10" fmla="*/ 0 h 88"/>
              <a:gd name="T11" fmla="*/ 480 w 480"/>
              <a:gd name="T12" fmla="*/ 88 h 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0" h="88">
                <a:moveTo>
                  <a:pt x="0" y="87"/>
                </a:moveTo>
                <a:cubicBezTo>
                  <a:pt x="39" y="73"/>
                  <a:pt x="157" y="0"/>
                  <a:pt x="237" y="0"/>
                </a:cubicBezTo>
                <a:cubicBezTo>
                  <a:pt x="317" y="0"/>
                  <a:pt x="430" y="70"/>
                  <a:pt x="480" y="88"/>
                </a:cubicBezTo>
              </a:path>
            </a:pathLst>
          </a:custGeom>
          <a:noFill/>
          <a:ln w="19050" cmpd="sng">
            <a:solidFill>
              <a:schemeClr val="tx1"/>
            </a:solidFill>
            <a:round/>
            <a:headEnd type="oval" w="sm" len="sm"/>
            <a:tailEnd type="triangle" w="sm" len="lg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7" name="Freeform 76"/>
          <p:cNvSpPr>
            <a:spLocks/>
          </p:cNvSpPr>
          <p:nvPr/>
        </p:nvSpPr>
        <p:spPr bwMode="auto">
          <a:xfrm>
            <a:off x="2667000" y="4572000"/>
            <a:ext cx="762000" cy="139700"/>
          </a:xfrm>
          <a:custGeom>
            <a:avLst/>
            <a:gdLst>
              <a:gd name="T0" fmla="*/ 0 w 480"/>
              <a:gd name="T1" fmla="*/ 138113 h 88"/>
              <a:gd name="T2" fmla="*/ 376238 w 480"/>
              <a:gd name="T3" fmla="*/ 0 h 88"/>
              <a:gd name="T4" fmla="*/ 762000 w 480"/>
              <a:gd name="T5" fmla="*/ 139700 h 88"/>
              <a:gd name="T6" fmla="*/ 0 60000 65536"/>
              <a:gd name="T7" fmla="*/ 0 60000 65536"/>
              <a:gd name="T8" fmla="*/ 0 60000 65536"/>
              <a:gd name="T9" fmla="*/ 0 w 480"/>
              <a:gd name="T10" fmla="*/ 0 h 88"/>
              <a:gd name="T11" fmla="*/ 480 w 480"/>
              <a:gd name="T12" fmla="*/ 88 h 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0" h="88">
                <a:moveTo>
                  <a:pt x="0" y="87"/>
                </a:moveTo>
                <a:cubicBezTo>
                  <a:pt x="39" y="73"/>
                  <a:pt x="157" y="0"/>
                  <a:pt x="237" y="0"/>
                </a:cubicBezTo>
                <a:cubicBezTo>
                  <a:pt x="317" y="0"/>
                  <a:pt x="430" y="70"/>
                  <a:pt x="480" y="88"/>
                </a:cubicBezTo>
              </a:path>
            </a:pathLst>
          </a:custGeom>
          <a:noFill/>
          <a:ln w="19050" cmpd="sng">
            <a:solidFill>
              <a:schemeClr val="tx1"/>
            </a:solidFill>
            <a:round/>
            <a:headEnd type="oval" w="sm" len="sm"/>
            <a:tailEnd type="triangle" w="sm" len="lg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8" name="Freeform 77"/>
          <p:cNvSpPr>
            <a:spLocks/>
          </p:cNvSpPr>
          <p:nvPr/>
        </p:nvSpPr>
        <p:spPr bwMode="auto">
          <a:xfrm rot="10800000">
            <a:off x="2819400" y="4724400"/>
            <a:ext cx="762000" cy="139700"/>
          </a:xfrm>
          <a:custGeom>
            <a:avLst/>
            <a:gdLst>
              <a:gd name="T0" fmla="*/ 0 w 480"/>
              <a:gd name="T1" fmla="*/ 138113 h 88"/>
              <a:gd name="T2" fmla="*/ 376238 w 480"/>
              <a:gd name="T3" fmla="*/ 0 h 88"/>
              <a:gd name="T4" fmla="*/ 762000 w 480"/>
              <a:gd name="T5" fmla="*/ 139700 h 88"/>
              <a:gd name="T6" fmla="*/ 0 60000 65536"/>
              <a:gd name="T7" fmla="*/ 0 60000 65536"/>
              <a:gd name="T8" fmla="*/ 0 60000 65536"/>
              <a:gd name="T9" fmla="*/ 0 w 480"/>
              <a:gd name="T10" fmla="*/ 0 h 88"/>
              <a:gd name="T11" fmla="*/ 480 w 480"/>
              <a:gd name="T12" fmla="*/ 88 h 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0" h="88">
                <a:moveTo>
                  <a:pt x="0" y="87"/>
                </a:moveTo>
                <a:cubicBezTo>
                  <a:pt x="39" y="73"/>
                  <a:pt x="157" y="0"/>
                  <a:pt x="237" y="0"/>
                </a:cubicBezTo>
                <a:cubicBezTo>
                  <a:pt x="317" y="0"/>
                  <a:pt x="430" y="70"/>
                  <a:pt x="480" y="88"/>
                </a:cubicBezTo>
              </a:path>
            </a:pathLst>
          </a:custGeom>
          <a:noFill/>
          <a:ln w="19050" cmpd="sng">
            <a:solidFill>
              <a:schemeClr val="tx1"/>
            </a:solidFill>
            <a:round/>
            <a:headEnd type="oval" w="sm" len="sm"/>
            <a:tailEnd type="triangle" w="sm" len="lg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9" name="Text Box 78"/>
          <p:cNvSpPr txBox="1">
            <a:spLocks noChangeArrowheads="1"/>
          </p:cNvSpPr>
          <p:nvPr/>
        </p:nvSpPr>
        <p:spPr bwMode="auto">
          <a:xfrm>
            <a:off x="9217025" y="4114801"/>
            <a:ext cx="838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/>
              <a:t>trailer</a:t>
            </a:r>
          </a:p>
        </p:txBody>
      </p:sp>
      <p:sp>
        <p:nvSpPr>
          <p:cNvPr id="50" name="Text Box 79"/>
          <p:cNvSpPr txBox="1">
            <a:spLocks noChangeArrowheads="1"/>
          </p:cNvSpPr>
          <p:nvPr/>
        </p:nvSpPr>
        <p:spPr bwMode="auto">
          <a:xfrm>
            <a:off x="2149476" y="4191001"/>
            <a:ext cx="9572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/>
              <a:t>header</a:t>
            </a:r>
          </a:p>
        </p:txBody>
      </p:sp>
      <p:sp>
        <p:nvSpPr>
          <p:cNvPr id="51" name="AutoShape 82"/>
          <p:cNvSpPr>
            <a:spLocks noChangeArrowheads="1"/>
          </p:cNvSpPr>
          <p:nvPr/>
        </p:nvSpPr>
        <p:spPr bwMode="auto">
          <a:xfrm>
            <a:off x="3200400" y="4191000"/>
            <a:ext cx="5867400" cy="8382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Text Box 83"/>
          <p:cNvSpPr txBox="1">
            <a:spLocks noChangeArrowheads="1"/>
          </p:cNvSpPr>
          <p:nvPr/>
        </p:nvSpPr>
        <p:spPr bwMode="auto">
          <a:xfrm>
            <a:off x="7135814" y="4175126"/>
            <a:ext cx="19319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/>
              <a:t>nodes/positions</a:t>
            </a:r>
          </a:p>
        </p:txBody>
      </p:sp>
      <p:sp>
        <p:nvSpPr>
          <p:cNvPr id="53" name="AutoShape 84"/>
          <p:cNvSpPr>
            <a:spLocks noChangeArrowheads="1"/>
          </p:cNvSpPr>
          <p:nvPr/>
        </p:nvSpPr>
        <p:spPr bwMode="auto">
          <a:xfrm>
            <a:off x="3429000" y="5181600"/>
            <a:ext cx="5638800" cy="11430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2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Text Box 85"/>
          <p:cNvSpPr txBox="1">
            <a:spLocks noChangeArrowheads="1"/>
          </p:cNvSpPr>
          <p:nvPr/>
        </p:nvSpPr>
        <p:spPr bwMode="auto">
          <a:xfrm>
            <a:off x="7872414" y="5943601"/>
            <a:ext cx="11953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>
                <a:solidFill>
                  <a:schemeClr val="tx2"/>
                </a:solidFill>
              </a:rPr>
              <a:t>elements</a:t>
            </a:r>
          </a:p>
        </p:txBody>
      </p:sp>
      <p:sp>
        <p:nvSpPr>
          <p:cNvPr id="55" name="Text Box 87"/>
          <p:cNvSpPr txBox="1">
            <a:spLocks noChangeArrowheads="1"/>
          </p:cNvSpPr>
          <p:nvPr/>
        </p:nvSpPr>
        <p:spPr bwMode="auto">
          <a:xfrm>
            <a:off x="9448800" y="3048001"/>
            <a:ext cx="736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/>
              <a:t>node</a:t>
            </a:r>
          </a:p>
        </p:txBody>
      </p:sp>
      <p:sp>
        <p:nvSpPr>
          <p:cNvPr id="56" name="AutoShape 88"/>
          <p:cNvSpPr>
            <a:spLocks noChangeArrowheads="1"/>
          </p:cNvSpPr>
          <p:nvPr/>
        </p:nvSpPr>
        <p:spPr bwMode="auto">
          <a:xfrm>
            <a:off x="7010400" y="1600200"/>
            <a:ext cx="3200400" cy="19050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4946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9" name="AutoShape 2"/>
          <p:cNvSpPr>
            <a:spLocks noChangeArrowheads="1"/>
          </p:cNvSpPr>
          <p:nvPr/>
        </p:nvSpPr>
        <p:spPr bwMode="auto">
          <a:xfrm>
            <a:off x="6324600" y="4038600"/>
            <a:ext cx="1752600" cy="990600"/>
          </a:xfrm>
          <a:prstGeom prst="roundRect">
            <a:avLst>
              <a:gd name="adj" fmla="val 30130"/>
            </a:avLst>
          </a:prstGeom>
          <a:solidFill>
            <a:schemeClr val="accent1">
              <a:lumMod val="50000"/>
            </a:schemeClr>
          </a:solidFill>
          <a:ln w="1905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5223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0" i="0" dirty="0" smtClean="0">
                <a:latin typeface="+mj-lt"/>
              </a:rPr>
              <a:t>Insertion, e.g., </a:t>
            </a:r>
            <a:r>
              <a:rPr lang="en-US" altLang="en-US" b="0" i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addafter</a:t>
            </a:r>
            <a:r>
              <a:rPr lang="en-US" altLang="en-US" b="0" i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(p, e)</a:t>
            </a:r>
            <a:endParaRPr lang="en-US" alt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2232" name="Rectangle 5"/>
          <p:cNvSpPr>
            <a:spLocks noChangeArrowheads="1"/>
          </p:cNvSpPr>
          <p:nvPr/>
        </p:nvSpPr>
        <p:spPr bwMode="auto">
          <a:xfrm>
            <a:off x="3657600" y="54864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52233" name="Rectangle 6"/>
          <p:cNvSpPr>
            <a:spLocks noChangeArrowheads="1"/>
          </p:cNvSpPr>
          <p:nvPr/>
        </p:nvSpPr>
        <p:spPr bwMode="auto">
          <a:xfrm>
            <a:off x="3962400" y="54864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52234" name="Rectangle 7"/>
          <p:cNvSpPr>
            <a:spLocks noChangeArrowheads="1"/>
          </p:cNvSpPr>
          <p:nvPr/>
        </p:nvSpPr>
        <p:spPr bwMode="auto">
          <a:xfrm>
            <a:off x="4267200" y="54864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52235" name="Freeform 8"/>
          <p:cNvSpPr>
            <a:spLocks/>
          </p:cNvSpPr>
          <p:nvPr/>
        </p:nvSpPr>
        <p:spPr bwMode="auto">
          <a:xfrm>
            <a:off x="4419600" y="5500688"/>
            <a:ext cx="762000" cy="139700"/>
          </a:xfrm>
          <a:custGeom>
            <a:avLst/>
            <a:gdLst>
              <a:gd name="T0" fmla="*/ 0 w 480"/>
              <a:gd name="T1" fmla="*/ 2147483647 h 88"/>
              <a:gd name="T2" fmla="*/ 2147483647 w 480"/>
              <a:gd name="T3" fmla="*/ 0 h 88"/>
              <a:gd name="T4" fmla="*/ 2147483647 w 480"/>
              <a:gd name="T5" fmla="*/ 2147483647 h 88"/>
              <a:gd name="T6" fmla="*/ 0 60000 65536"/>
              <a:gd name="T7" fmla="*/ 0 60000 65536"/>
              <a:gd name="T8" fmla="*/ 0 60000 65536"/>
              <a:gd name="T9" fmla="*/ 0 w 480"/>
              <a:gd name="T10" fmla="*/ 0 h 88"/>
              <a:gd name="T11" fmla="*/ 480 w 480"/>
              <a:gd name="T12" fmla="*/ 88 h 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0" h="88">
                <a:moveTo>
                  <a:pt x="0" y="87"/>
                </a:moveTo>
                <a:cubicBezTo>
                  <a:pt x="39" y="73"/>
                  <a:pt x="157" y="0"/>
                  <a:pt x="237" y="0"/>
                </a:cubicBezTo>
                <a:cubicBezTo>
                  <a:pt x="317" y="0"/>
                  <a:pt x="430" y="70"/>
                  <a:pt x="480" y="88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 type="oval" w="sm" len="sm"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52236" name="Rectangle 9"/>
          <p:cNvSpPr>
            <a:spLocks noChangeArrowheads="1"/>
          </p:cNvSpPr>
          <p:nvPr/>
        </p:nvSpPr>
        <p:spPr bwMode="auto">
          <a:xfrm>
            <a:off x="5181600" y="54864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52237" name="Rectangle 10"/>
          <p:cNvSpPr>
            <a:spLocks noChangeArrowheads="1"/>
          </p:cNvSpPr>
          <p:nvPr/>
        </p:nvSpPr>
        <p:spPr bwMode="auto">
          <a:xfrm>
            <a:off x="5486400" y="54864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52238" name="Rectangle 11"/>
          <p:cNvSpPr>
            <a:spLocks noChangeArrowheads="1"/>
          </p:cNvSpPr>
          <p:nvPr/>
        </p:nvSpPr>
        <p:spPr bwMode="auto">
          <a:xfrm>
            <a:off x="5791200" y="54864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52239" name="Freeform 12"/>
          <p:cNvSpPr>
            <a:spLocks/>
          </p:cNvSpPr>
          <p:nvPr/>
        </p:nvSpPr>
        <p:spPr bwMode="auto">
          <a:xfrm>
            <a:off x="5943600" y="5500688"/>
            <a:ext cx="762000" cy="139700"/>
          </a:xfrm>
          <a:custGeom>
            <a:avLst/>
            <a:gdLst>
              <a:gd name="T0" fmla="*/ 0 w 480"/>
              <a:gd name="T1" fmla="*/ 2147483647 h 88"/>
              <a:gd name="T2" fmla="*/ 2147483647 w 480"/>
              <a:gd name="T3" fmla="*/ 0 h 88"/>
              <a:gd name="T4" fmla="*/ 2147483647 w 480"/>
              <a:gd name="T5" fmla="*/ 2147483647 h 88"/>
              <a:gd name="T6" fmla="*/ 0 60000 65536"/>
              <a:gd name="T7" fmla="*/ 0 60000 65536"/>
              <a:gd name="T8" fmla="*/ 0 60000 65536"/>
              <a:gd name="T9" fmla="*/ 0 w 480"/>
              <a:gd name="T10" fmla="*/ 0 h 88"/>
              <a:gd name="T11" fmla="*/ 480 w 480"/>
              <a:gd name="T12" fmla="*/ 88 h 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0" h="88">
                <a:moveTo>
                  <a:pt x="0" y="87"/>
                </a:moveTo>
                <a:cubicBezTo>
                  <a:pt x="39" y="73"/>
                  <a:pt x="157" y="0"/>
                  <a:pt x="237" y="0"/>
                </a:cubicBezTo>
                <a:cubicBezTo>
                  <a:pt x="317" y="0"/>
                  <a:pt x="430" y="70"/>
                  <a:pt x="480" y="88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 type="oval" w="sm" len="sm"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52240" name="Rectangle 13"/>
          <p:cNvSpPr>
            <a:spLocks noChangeArrowheads="1"/>
          </p:cNvSpPr>
          <p:nvPr/>
        </p:nvSpPr>
        <p:spPr bwMode="auto">
          <a:xfrm>
            <a:off x="6705600" y="54864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52241" name="Rectangle 14"/>
          <p:cNvSpPr>
            <a:spLocks noChangeArrowheads="1"/>
          </p:cNvSpPr>
          <p:nvPr/>
        </p:nvSpPr>
        <p:spPr bwMode="auto">
          <a:xfrm>
            <a:off x="7010400" y="54864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52242" name="Rectangle 15"/>
          <p:cNvSpPr>
            <a:spLocks noChangeArrowheads="1"/>
          </p:cNvSpPr>
          <p:nvPr/>
        </p:nvSpPr>
        <p:spPr bwMode="auto">
          <a:xfrm>
            <a:off x="7315200" y="54864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52243" name="Freeform 16"/>
          <p:cNvSpPr>
            <a:spLocks/>
          </p:cNvSpPr>
          <p:nvPr/>
        </p:nvSpPr>
        <p:spPr bwMode="auto">
          <a:xfrm>
            <a:off x="7467600" y="5500688"/>
            <a:ext cx="762000" cy="139700"/>
          </a:xfrm>
          <a:custGeom>
            <a:avLst/>
            <a:gdLst>
              <a:gd name="T0" fmla="*/ 0 w 480"/>
              <a:gd name="T1" fmla="*/ 2147483647 h 88"/>
              <a:gd name="T2" fmla="*/ 2147483647 w 480"/>
              <a:gd name="T3" fmla="*/ 0 h 88"/>
              <a:gd name="T4" fmla="*/ 2147483647 w 480"/>
              <a:gd name="T5" fmla="*/ 2147483647 h 88"/>
              <a:gd name="T6" fmla="*/ 0 60000 65536"/>
              <a:gd name="T7" fmla="*/ 0 60000 65536"/>
              <a:gd name="T8" fmla="*/ 0 60000 65536"/>
              <a:gd name="T9" fmla="*/ 0 w 480"/>
              <a:gd name="T10" fmla="*/ 0 h 88"/>
              <a:gd name="T11" fmla="*/ 480 w 480"/>
              <a:gd name="T12" fmla="*/ 88 h 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0" h="88">
                <a:moveTo>
                  <a:pt x="0" y="87"/>
                </a:moveTo>
                <a:cubicBezTo>
                  <a:pt x="39" y="73"/>
                  <a:pt x="157" y="0"/>
                  <a:pt x="237" y="0"/>
                </a:cubicBezTo>
                <a:cubicBezTo>
                  <a:pt x="317" y="0"/>
                  <a:pt x="430" y="70"/>
                  <a:pt x="480" y="88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 type="oval" w="sm" len="sm"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52244" name="Rectangle 17"/>
          <p:cNvSpPr>
            <a:spLocks noChangeArrowheads="1"/>
          </p:cNvSpPr>
          <p:nvPr/>
        </p:nvSpPr>
        <p:spPr bwMode="auto">
          <a:xfrm>
            <a:off x="8229600" y="54864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52245" name="Rectangle 18"/>
          <p:cNvSpPr>
            <a:spLocks noChangeArrowheads="1"/>
          </p:cNvSpPr>
          <p:nvPr/>
        </p:nvSpPr>
        <p:spPr bwMode="auto">
          <a:xfrm>
            <a:off x="8534400" y="54864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52246" name="Rectangle 19"/>
          <p:cNvSpPr>
            <a:spLocks noChangeArrowheads="1"/>
          </p:cNvSpPr>
          <p:nvPr/>
        </p:nvSpPr>
        <p:spPr bwMode="auto">
          <a:xfrm>
            <a:off x="8839200" y="54864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52247" name="Freeform 20"/>
          <p:cNvSpPr>
            <a:spLocks/>
          </p:cNvSpPr>
          <p:nvPr/>
        </p:nvSpPr>
        <p:spPr bwMode="auto">
          <a:xfrm rot="10800000">
            <a:off x="4572000" y="5653088"/>
            <a:ext cx="762000" cy="139700"/>
          </a:xfrm>
          <a:custGeom>
            <a:avLst/>
            <a:gdLst>
              <a:gd name="T0" fmla="*/ 0 w 480"/>
              <a:gd name="T1" fmla="*/ 2147483647 h 88"/>
              <a:gd name="T2" fmla="*/ 2147483647 w 480"/>
              <a:gd name="T3" fmla="*/ 0 h 88"/>
              <a:gd name="T4" fmla="*/ 2147483647 w 480"/>
              <a:gd name="T5" fmla="*/ 2147483647 h 88"/>
              <a:gd name="T6" fmla="*/ 0 60000 65536"/>
              <a:gd name="T7" fmla="*/ 0 60000 65536"/>
              <a:gd name="T8" fmla="*/ 0 60000 65536"/>
              <a:gd name="T9" fmla="*/ 0 w 480"/>
              <a:gd name="T10" fmla="*/ 0 h 88"/>
              <a:gd name="T11" fmla="*/ 480 w 480"/>
              <a:gd name="T12" fmla="*/ 88 h 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0" h="88">
                <a:moveTo>
                  <a:pt x="0" y="87"/>
                </a:moveTo>
                <a:cubicBezTo>
                  <a:pt x="39" y="73"/>
                  <a:pt x="157" y="0"/>
                  <a:pt x="237" y="0"/>
                </a:cubicBezTo>
                <a:cubicBezTo>
                  <a:pt x="317" y="0"/>
                  <a:pt x="430" y="70"/>
                  <a:pt x="480" y="88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 type="oval" w="sm" len="sm"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52248" name="Freeform 21"/>
          <p:cNvSpPr>
            <a:spLocks/>
          </p:cNvSpPr>
          <p:nvPr/>
        </p:nvSpPr>
        <p:spPr bwMode="auto">
          <a:xfrm rot="10800000">
            <a:off x="6096000" y="5638800"/>
            <a:ext cx="762000" cy="139700"/>
          </a:xfrm>
          <a:custGeom>
            <a:avLst/>
            <a:gdLst>
              <a:gd name="T0" fmla="*/ 0 w 480"/>
              <a:gd name="T1" fmla="*/ 2147483647 h 88"/>
              <a:gd name="T2" fmla="*/ 2147483647 w 480"/>
              <a:gd name="T3" fmla="*/ 0 h 88"/>
              <a:gd name="T4" fmla="*/ 2147483647 w 480"/>
              <a:gd name="T5" fmla="*/ 2147483647 h 88"/>
              <a:gd name="T6" fmla="*/ 0 60000 65536"/>
              <a:gd name="T7" fmla="*/ 0 60000 65536"/>
              <a:gd name="T8" fmla="*/ 0 60000 65536"/>
              <a:gd name="T9" fmla="*/ 0 w 480"/>
              <a:gd name="T10" fmla="*/ 0 h 88"/>
              <a:gd name="T11" fmla="*/ 480 w 480"/>
              <a:gd name="T12" fmla="*/ 88 h 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0" h="88">
                <a:moveTo>
                  <a:pt x="0" y="87"/>
                </a:moveTo>
                <a:cubicBezTo>
                  <a:pt x="39" y="73"/>
                  <a:pt x="157" y="0"/>
                  <a:pt x="237" y="0"/>
                </a:cubicBezTo>
                <a:cubicBezTo>
                  <a:pt x="317" y="0"/>
                  <a:pt x="430" y="70"/>
                  <a:pt x="480" y="88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 type="oval" w="sm" len="sm"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52249" name="Freeform 22"/>
          <p:cNvSpPr>
            <a:spLocks/>
          </p:cNvSpPr>
          <p:nvPr/>
        </p:nvSpPr>
        <p:spPr bwMode="auto">
          <a:xfrm rot="10800000">
            <a:off x="7620000" y="5653088"/>
            <a:ext cx="762000" cy="139700"/>
          </a:xfrm>
          <a:custGeom>
            <a:avLst/>
            <a:gdLst>
              <a:gd name="T0" fmla="*/ 0 w 480"/>
              <a:gd name="T1" fmla="*/ 2147483647 h 88"/>
              <a:gd name="T2" fmla="*/ 2147483647 w 480"/>
              <a:gd name="T3" fmla="*/ 0 h 88"/>
              <a:gd name="T4" fmla="*/ 2147483647 w 480"/>
              <a:gd name="T5" fmla="*/ 2147483647 h 88"/>
              <a:gd name="T6" fmla="*/ 0 60000 65536"/>
              <a:gd name="T7" fmla="*/ 0 60000 65536"/>
              <a:gd name="T8" fmla="*/ 0 60000 65536"/>
              <a:gd name="T9" fmla="*/ 0 w 480"/>
              <a:gd name="T10" fmla="*/ 0 h 88"/>
              <a:gd name="T11" fmla="*/ 480 w 480"/>
              <a:gd name="T12" fmla="*/ 88 h 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0" h="88">
                <a:moveTo>
                  <a:pt x="0" y="87"/>
                </a:moveTo>
                <a:cubicBezTo>
                  <a:pt x="39" y="73"/>
                  <a:pt x="157" y="0"/>
                  <a:pt x="237" y="0"/>
                </a:cubicBezTo>
                <a:cubicBezTo>
                  <a:pt x="317" y="0"/>
                  <a:pt x="430" y="70"/>
                  <a:pt x="480" y="88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 type="oval" w="sm" len="sm"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52250" name="Freeform 23"/>
          <p:cNvSpPr>
            <a:spLocks/>
          </p:cNvSpPr>
          <p:nvPr/>
        </p:nvSpPr>
        <p:spPr bwMode="auto">
          <a:xfrm>
            <a:off x="4041776" y="5638800"/>
            <a:ext cx="149225" cy="457200"/>
          </a:xfrm>
          <a:custGeom>
            <a:avLst/>
            <a:gdLst>
              <a:gd name="T0" fmla="*/ 2147483647 w 106"/>
              <a:gd name="T1" fmla="*/ 0 h 348"/>
              <a:gd name="T2" fmla="*/ 2147483647 w 106"/>
              <a:gd name="T3" fmla="*/ 2147483647 h 348"/>
              <a:gd name="T4" fmla="*/ 2147483647 w 106"/>
              <a:gd name="T5" fmla="*/ 2147483647 h 348"/>
              <a:gd name="T6" fmla="*/ 0 60000 65536"/>
              <a:gd name="T7" fmla="*/ 0 60000 65536"/>
              <a:gd name="T8" fmla="*/ 0 60000 65536"/>
              <a:gd name="T9" fmla="*/ 0 w 106"/>
              <a:gd name="T10" fmla="*/ 0 h 348"/>
              <a:gd name="T11" fmla="*/ 106 w 106"/>
              <a:gd name="T12" fmla="*/ 348 h 3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6" h="348">
                <a:moveTo>
                  <a:pt x="46" y="0"/>
                </a:moveTo>
                <a:cubicBezTo>
                  <a:pt x="40" y="31"/>
                  <a:pt x="0" y="128"/>
                  <a:pt x="10" y="186"/>
                </a:cubicBezTo>
                <a:cubicBezTo>
                  <a:pt x="20" y="244"/>
                  <a:pt x="86" y="314"/>
                  <a:pt x="106" y="348"/>
                </a:cubicBezTo>
              </a:path>
            </a:pathLst>
          </a:custGeom>
          <a:noFill/>
          <a:ln w="19050">
            <a:solidFill>
              <a:schemeClr val="tx2"/>
            </a:solidFill>
            <a:round/>
            <a:headEnd type="oval" w="sm" len="sm"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52251" name="Freeform 24"/>
          <p:cNvSpPr>
            <a:spLocks/>
          </p:cNvSpPr>
          <p:nvPr/>
        </p:nvSpPr>
        <p:spPr bwMode="auto">
          <a:xfrm>
            <a:off x="5562601" y="5638800"/>
            <a:ext cx="149225" cy="457200"/>
          </a:xfrm>
          <a:custGeom>
            <a:avLst/>
            <a:gdLst>
              <a:gd name="T0" fmla="*/ 2147483647 w 106"/>
              <a:gd name="T1" fmla="*/ 0 h 348"/>
              <a:gd name="T2" fmla="*/ 2147483647 w 106"/>
              <a:gd name="T3" fmla="*/ 2147483647 h 348"/>
              <a:gd name="T4" fmla="*/ 2147483647 w 106"/>
              <a:gd name="T5" fmla="*/ 2147483647 h 348"/>
              <a:gd name="T6" fmla="*/ 0 60000 65536"/>
              <a:gd name="T7" fmla="*/ 0 60000 65536"/>
              <a:gd name="T8" fmla="*/ 0 60000 65536"/>
              <a:gd name="T9" fmla="*/ 0 w 106"/>
              <a:gd name="T10" fmla="*/ 0 h 348"/>
              <a:gd name="T11" fmla="*/ 106 w 106"/>
              <a:gd name="T12" fmla="*/ 348 h 3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6" h="348">
                <a:moveTo>
                  <a:pt x="46" y="0"/>
                </a:moveTo>
                <a:cubicBezTo>
                  <a:pt x="40" y="31"/>
                  <a:pt x="0" y="128"/>
                  <a:pt x="10" y="186"/>
                </a:cubicBezTo>
                <a:cubicBezTo>
                  <a:pt x="20" y="244"/>
                  <a:pt x="86" y="314"/>
                  <a:pt x="106" y="348"/>
                </a:cubicBezTo>
              </a:path>
            </a:pathLst>
          </a:custGeom>
          <a:noFill/>
          <a:ln w="19050">
            <a:solidFill>
              <a:schemeClr val="tx2"/>
            </a:solidFill>
            <a:round/>
            <a:headEnd type="oval" w="sm" len="sm"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52252" name="Freeform 25"/>
          <p:cNvSpPr>
            <a:spLocks/>
          </p:cNvSpPr>
          <p:nvPr/>
        </p:nvSpPr>
        <p:spPr bwMode="auto">
          <a:xfrm>
            <a:off x="7083426" y="5638800"/>
            <a:ext cx="149225" cy="457200"/>
          </a:xfrm>
          <a:custGeom>
            <a:avLst/>
            <a:gdLst>
              <a:gd name="T0" fmla="*/ 2147483647 w 106"/>
              <a:gd name="T1" fmla="*/ 0 h 348"/>
              <a:gd name="T2" fmla="*/ 2147483647 w 106"/>
              <a:gd name="T3" fmla="*/ 2147483647 h 348"/>
              <a:gd name="T4" fmla="*/ 2147483647 w 106"/>
              <a:gd name="T5" fmla="*/ 2147483647 h 348"/>
              <a:gd name="T6" fmla="*/ 0 60000 65536"/>
              <a:gd name="T7" fmla="*/ 0 60000 65536"/>
              <a:gd name="T8" fmla="*/ 0 60000 65536"/>
              <a:gd name="T9" fmla="*/ 0 w 106"/>
              <a:gd name="T10" fmla="*/ 0 h 348"/>
              <a:gd name="T11" fmla="*/ 106 w 106"/>
              <a:gd name="T12" fmla="*/ 348 h 3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6" h="348">
                <a:moveTo>
                  <a:pt x="46" y="0"/>
                </a:moveTo>
                <a:cubicBezTo>
                  <a:pt x="40" y="31"/>
                  <a:pt x="0" y="128"/>
                  <a:pt x="10" y="186"/>
                </a:cubicBezTo>
                <a:cubicBezTo>
                  <a:pt x="20" y="244"/>
                  <a:pt x="86" y="314"/>
                  <a:pt x="106" y="348"/>
                </a:cubicBezTo>
              </a:path>
            </a:pathLst>
          </a:custGeom>
          <a:noFill/>
          <a:ln w="19050">
            <a:solidFill>
              <a:schemeClr val="tx2"/>
            </a:solidFill>
            <a:round/>
            <a:headEnd type="oval" w="sm" len="sm"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52253" name="Freeform 26"/>
          <p:cNvSpPr>
            <a:spLocks/>
          </p:cNvSpPr>
          <p:nvPr/>
        </p:nvSpPr>
        <p:spPr bwMode="auto">
          <a:xfrm>
            <a:off x="8604251" y="5638800"/>
            <a:ext cx="149225" cy="457200"/>
          </a:xfrm>
          <a:custGeom>
            <a:avLst/>
            <a:gdLst>
              <a:gd name="T0" fmla="*/ 2147483647 w 106"/>
              <a:gd name="T1" fmla="*/ 0 h 348"/>
              <a:gd name="T2" fmla="*/ 2147483647 w 106"/>
              <a:gd name="T3" fmla="*/ 2147483647 h 348"/>
              <a:gd name="T4" fmla="*/ 2147483647 w 106"/>
              <a:gd name="T5" fmla="*/ 2147483647 h 348"/>
              <a:gd name="T6" fmla="*/ 0 60000 65536"/>
              <a:gd name="T7" fmla="*/ 0 60000 65536"/>
              <a:gd name="T8" fmla="*/ 0 60000 65536"/>
              <a:gd name="T9" fmla="*/ 0 w 106"/>
              <a:gd name="T10" fmla="*/ 0 h 348"/>
              <a:gd name="T11" fmla="*/ 106 w 106"/>
              <a:gd name="T12" fmla="*/ 348 h 3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6" h="348">
                <a:moveTo>
                  <a:pt x="46" y="0"/>
                </a:moveTo>
                <a:cubicBezTo>
                  <a:pt x="40" y="31"/>
                  <a:pt x="0" y="128"/>
                  <a:pt x="10" y="186"/>
                </a:cubicBezTo>
                <a:cubicBezTo>
                  <a:pt x="20" y="244"/>
                  <a:pt x="86" y="314"/>
                  <a:pt x="106" y="348"/>
                </a:cubicBezTo>
              </a:path>
            </a:pathLst>
          </a:custGeom>
          <a:noFill/>
          <a:ln w="19050">
            <a:solidFill>
              <a:schemeClr val="tx2"/>
            </a:solidFill>
            <a:round/>
            <a:headEnd type="oval" w="sm" len="sm"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52254" name="Rectangle 27"/>
          <p:cNvSpPr>
            <a:spLocks noChangeArrowheads="1"/>
          </p:cNvSpPr>
          <p:nvPr/>
        </p:nvSpPr>
        <p:spPr bwMode="auto">
          <a:xfrm>
            <a:off x="9753600" y="54864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52255" name="Rectangle 28"/>
          <p:cNvSpPr>
            <a:spLocks noChangeArrowheads="1"/>
          </p:cNvSpPr>
          <p:nvPr/>
        </p:nvSpPr>
        <p:spPr bwMode="auto">
          <a:xfrm>
            <a:off x="2743200" y="54864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52256" name="Freeform 29"/>
          <p:cNvSpPr>
            <a:spLocks/>
          </p:cNvSpPr>
          <p:nvPr/>
        </p:nvSpPr>
        <p:spPr bwMode="auto">
          <a:xfrm>
            <a:off x="8991600" y="5486400"/>
            <a:ext cx="762000" cy="139700"/>
          </a:xfrm>
          <a:custGeom>
            <a:avLst/>
            <a:gdLst>
              <a:gd name="T0" fmla="*/ 0 w 480"/>
              <a:gd name="T1" fmla="*/ 2147483647 h 88"/>
              <a:gd name="T2" fmla="*/ 2147483647 w 480"/>
              <a:gd name="T3" fmla="*/ 0 h 88"/>
              <a:gd name="T4" fmla="*/ 2147483647 w 480"/>
              <a:gd name="T5" fmla="*/ 2147483647 h 88"/>
              <a:gd name="T6" fmla="*/ 0 60000 65536"/>
              <a:gd name="T7" fmla="*/ 0 60000 65536"/>
              <a:gd name="T8" fmla="*/ 0 60000 65536"/>
              <a:gd name="T9" fmla="*/ 0 w 480"/>
              <a:gd name="T10" fmla="*/ 0 h 88"/>
              <a:gd name="T11" fmla="*/ 480 w 480"/>
              <a:gd name="T12" fmla="*/ 88 h 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0" h="88">
                <a:moveTo>
                  <a:pt x="0" y="87"/>
                </a:moveTo>
                <a:cubicBezTo>
                  <a:pt x="39" y="73"/>
                  <a:pt x="157" y="0"/>
                  <a:pt x="237" y="0"/>
                </a:cubicBezTo>
                <a:cubicBezTo>
                  <a:pt x="317" y="0"/>
                  <a:pt x="430" y="70"/>
                  <a:pt x="480" y="88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 type="oval" w="sm" len="sm"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52257" name="Freeform 30"/>
          <p:cNvSpPr>
            <a:spLocks/>
          </p:cNvSpPr>
          <p:nvPr/>
        </p:nvSpPr>
        <p:spPr bwMode="auto">
          <a:xfrm rot="10800000">
            <a:off x="9144000" y="5638800"/>
            <a:ext cx="762000" cy="139700"/>
          </a:xfrm>
          <a:custGeom>
            <a:avLst/>
            <a:gdLst>
              <a:gd name="T0" fmla="*/ 0 w 480"/>
              <a:gd name="T1" fmla="*/ 2147483647 h 88"/>
              <a:gd name="T2" fmla="*/ 2147483647 w 480"/>
              <a:gd name="T3" fmla="*/ 0 h 88"/>
              <a:gd name="T4" fmla="*/ 2147483647 w 480"/>
              <a:gd name="T5" fmla="*/ 2147483647 h 88"/>
              <a:gd name="T6" fmla="*/ 0 60000 65536"/>
              <a:gd name="T7" fmla="*/ 0 60000 65536"/>
              <a:gd name="T8" fmla="*/ 0 60000 65536"/>
              <a:gd name="T9" fmla="*/ 0 w 480"/>
              <a:gd name="T10" fmla="*/ 0 h 88"/>
              <a:gd name="T11" fmla="*/ 480 w 480"/>
              <a:gd name="T12" fmla="*/ 88 h 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0" h="88">
                <a:moveTo>
                  <a:pt x="0" y="87"/>
                </a:moveTo>
                <a:cubicBezTo>
                  <a:pt x="39" y="73"/>
                  <a:pt x="157" y="0"/>
                  <a:pt x="237" y="0"/>
                </a:cubicBezTo>
                <a:cubicBezTo>
                  <a:pt x="317" y="0"/>
                  <a:pt x="430" y="70"/>
                  <a:pt x="480" y="88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 type="oval" w="sm" len="sm"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52258" name="Freeform 31"/>
          <p:cNvSpPr>
            <a:spLocks/>
          </p:cNvSpPr>
          <p:nvPr/>
        </p:nvSpPr>
        <p:spPr bwMode="auto">
          <a:xfrm>
            <a:off x="2895600" y="5486400"/>
            <a:ext cx="762000" cy="139700"/>
          </a:xfrm>
          <a:custGeom>
            <a:avLst/>
            <a:gdLst>
              <a:gd name="T0" fmla="*/ 0 w 480"/>
              <a:gd name="T1" fmla="*/ 2147483647 h 88"/>
              <a:gd name="T2" fmla="*/ 2147483647 w 480"/>
              <a:gd name="T3" fmla="*/ 0 h 88"/>
              <a:gd name="T4" fmla="*/ 2147483647 w 480"/>
              <a:gd name="T5" fmla="*/ 2147483647 h 88"/>
              <a:gd name="T6" fmla="*/ 0 60000 65536"/>
              <a:gd name="T7" fmla="*/ 0 60000 65536"/>
              <a:gd name="T8" fmla="*/ 0 60000 65536"/>
              <a:gd name="T9" fmla="*/ 0 w 480"/>
              <a:gd name="T10" fmla="*/ 0 h 88"/>
              <a:gd name="T11" fmla="*/ 480 w 480"/>
              <a:gd name="T12" fmla="*/ 88 h 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0" h="88">
                <a:moveTo>
                  <a:pt x="0" y="87"/>
                </a:moveTo>
                <a:cubicBezTo>
                  <a:pt x="39" y="73"/>
                  <a:pt x="157" y="0"/>
                  <a:pt x="237" y="0"/>
                </a:cubicBezTo>
                <a:cubicBezTo>
                  <a:pt x="317" y="0"/>
                  <a:pt x="430" y="70"/>
                  <a:pt x="480" y="88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 type="oval" w="sm" len="sm"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52259" name="Freeform 32"/>
          <p:cNvSpPr>
            <a:spLocks/>
          </p:cNvSpPr>
          <p:nvPr/>
        </p:nvSpPr>
        <p:spPr bwMode="auto">
          <a:xfrm rot="10800000">
            <a:off x="3048000" y="5638800"/>
            <a:ext cx="762000" cy="139700"/>
          </a:xfrm>
          <a:custGeom>
            <a:avLst/>
            <a:gdLst>
              <a:gd name="T0" fmla="*/ 0 w 480"/>
              <a:gd name="T1" fmla="*/ 2147483647 h 88"/>
              <a:gd name="T2" fmla="*/ 2147483647 w 480"/>
              <a:gd name="T3" fmla="*/ 0 h 88"/>
              <a:gd name="T4" fmla="*/ 2147483647 w 480"/>
              <a:gd name="T5" fmla="*/ 2147483647 h 88"/>
              <a:gd name="T6" fmla="*/ 0 60000 65536"/>
              <a:gd name="T7" fmla="*/ 0 60000 65536"/>
              <a:gd name="T8" fmla="*/ 0 60000 65536"/>
              <a:gd name="T9" fmla="*/ 0 w 480"/>
              <a:gd name="T10" fmla="*/ 0 h 88"/>
              <a:gd name="T11" fmla="*/ 480 w 480"/>
              <a:gd name="T12" fmla="*/ 88 h 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0" h="88">
                <a:moveTo>
                  <a:pt x="0" y="87"/>
                </a:moveTo>
                <a:cubicBezTo>
                  <a:pt x="39" y="73"/>
                  <a:pt x="157" y="0"/>
                  <a:pt x="237" y="0"/>
                </a:cubicBezTo>
                <a:cubicBezTo>
                  <a:pt x="317" y="0"/>
                  <a:pt x="430" y="70"/>
                  <a:pt x="480" y="88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 type="oval" w="sm" len="sm"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52260" name="Text Box 33"/>
          <p:cNvSpPr txBox="1">
            <a:spLocks noChangeArrowheads="1"/>
          </p:cNvSpPr>
          <p:nvPr/>
        </p:nvSpPr>
        <p:spPr bwMode="auto">
          <a:xfrm>
            <a:off x="4191001" y="5867400"/>
            <a:ext cx="3667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>
                <a:solidFill>
                  <a:schemeClr val="tx2"/>
                </a:solidFill>
              </a:rPr>
              <a:t>A</a:t>
            </a:r>
          </a:p>
        </p:txBody>
      </p:sp>
      <p:sp>
        <p:nvSpPr>
          <p:cNvPr id="52261" name="Text Box 34"/>
          <p:cNvSpPr txBox="1">
            <a:spLocks noChangeArrowheads="1"/>
          </p:cNvSpPr>
          <p:nvPr/>
        </p:nvSpPr>
        <p:spPr bwMode="auto">
          <a:xfrm>
            <a:off x="5715001" y="5867400"/>
            <a:ext cx="3667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>
                <a:solidFill>
                  <a:schemeClr val="tx2"/>
                </a:solidFill>
              </a:rPr>
              <a:t>B</a:t>
            </a:r>
          </a:p>
        </p:txBody>
      </p:sp>
      <p:sp>
        <p:nvSpPr>
          <p:cNvPr id="52262" name="Text Box 35"/>
          <p:cNvSpPr txBox="1">
            <a:spLocks noChangeArrowheads="1"/>
          </p:cNvSpPr>
          <p:nvPr/>
        </p:nvSpPr>
        <p:spPr bwMode="auto">
          <a:xfrm>
            <a:off x="7239001" y="5867400"/>
            <a:ext cx="3667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>
                <a:solidFill>
                  <a:schemeClr val="tx2"/>
                </a:solidFill>
              </a:rPr>
              <a:t>X</a:t>
            </a:r>
          </a:p>
        </p:txBody>
      </p:sp>
      <p:sp>
        <p:nvSpPr>
          <p:cNvPr id="52263" name="Text Box 36"/>
          <p:cNvSpPr txBox="1">
            <a:spLocks noChangeArrowheads="1"/>
          </p:cNvSpPr>
          <p:nvPr/>
        </p:nvSpPr>
        <p:spPr bwMode="auto">
          <a:xfrm>
            <a:off x="8763001" y="5867400"/>
            <a:ext cx="3667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>
                <a:solidFill>
                  <a:schemeClr val="tx2"/>
                </a:solidFill>
              </a:rPr>
              <a:t>C</a:t>
            </a:r>
          </a:p>
        </p:txBody>
      </p:sp>
      <p:sp>
        <p:nvSpPr>
          <p:cNvPr id="52264" name="Rectangle 37"/>
          <p:cNvSpPr>
            <a:spLocks noChangeArrowheads="1"/>
          </p:cNvSpPr>
          <p:nvPr/>
        </p:nvSpPr>
        <p:spPr bwMode="auto">
          <a:xfrm>
            <a:off x="3657600" y="22860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52265" name="Rectangle 38"/>
          <p:cNvSpPr>
            <a:spLocks noChangeArrowheads="1"/>
          </p:cNvSpPr>
          <p:nvPr/>
        </p:nvSpPr>
        <p:spPr bwMode="auto">
          <a:xfrm>
            <a:off x="3962400" y="22860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52266" name="Rectangle 39"/>
          <p:cNvSpPr>
            <a:spLocks noChangeArrowheads="1"/>
          </p:cNvSpPr>
          <p:nvPr/>
        </p:nvSpPr>
        <p:spPr bwMode="auto">
          <a:xfrm>
            <a:off x="4267200" y="22860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52267" name="Freeform 40"/>
          <p:cNvSpPr>
            <a:spLocks/>
          </p:cNvSpPr>
          <p:nvPr/>
        </p:nvSpPr>
        <p:spPr bwMode="auto">
          <a:xfrm>
            <a:off x="4419600" y="2300288"/>
            <a:ext cx="762000" cy="139700"/>
          </a:xfrm>
          <a:custGeom>
            <a:avLst/>
            <a:gdLst>
              <a:gd name="T0" fmla="*/ 0 w 480"/>
              <a:gd name="T1" fmla="*/ 2147483647 h 88"/>
              <a:gd name="T2" fmla="*/ 2147483647 w 480"/>
              <a:gd name="T3" fmla="*/ 0 h 88"/>
              <a:gd name="T4" fmla="*/ 2147483647 w 480"/>
              <a:gd name="T5" fmla="*/ 2147483647 h 88"/>
              <a:gd name="T6" fmla="*/ 0 60000 65536"/>
              <a:gd name="T7" fmla="*/ 0 60000 65536"/>
              <a:gd name="T8" fmla="*/ 0 60000 65536"/>
              <a:gd name="T9" fmla="*/ 0 w 480"/>
              <a:gd name="T10" fmla="*/ 0 h 88"/>
              <a:gd name="T11" fmla="*/ 480 w 480"/>
              <a:gd name="T12" fmla="*/ 88 h 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0" h="88">
                <a:moveTo>
                  <a:pt x="0" y="87"/>
                </a:moveTo>
                <a:cubicBezTo>
                  <a:pt x="39" y="73"/>
                  <a:pt x="157" y="0"/>
                  <a:pt x="237" y="0"/>
                </a:cubicBezTo>
                <a:cubicBezTo>
                  <a:pt x="317" y="0"/>
                  <a:pt x="430" y="70"/>
                  <a:pt x="480" y="88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 type="oval" w="sm" len="sm"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52268" name="Rectangle 41"/>
          <p:cNvSpPr>
            <a:spLocks noChangeArrowheads="1"/>
          </p:cNvSpPr>
          <p:nvPr/>
        </p:nvSpPr>
        <p:spPr bwMode="auto">
          <a:xfrm>
            <a:off x="5181600" y="22860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52269" name="Rectangle 42"/>
          <p:cNvSpPr>
            <a:spLocks noChangeArrowheads="1"/>
          </p:cNvSpPr>
          <p:nvPr/>
        </p:nvSpPr>
        <p:spPr bwMode="auto">
          <a:xfrm>
            <a:off x="5486400" y="22860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52270" name="Rectangle 43"/>
          <p:cNvSpPr>
            <a:spLocks noChangeArrowheads="1"/>
          </p:cNvSpPr>
          <p:nvPr/>
        </p:nvSpPr>
        <p:spPr bwMode="auto">
          <a:xfrm>
            <a:off x="5791200" y="22860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52271" name="Freeform 44"/>
          <p:cNvSpPr>
            <a:spLocks/>
          </p:cNvSpPr>
          <p:nvPr/>
        </p:nvSpPr>
        <p:spPr bwMode="auto">
          <a:xfrm>
            <a:off x="5943600" y="2300288"/>
            <a:ext cx="762000" cy="139700"/>
          </a:xfrm>
          <a:custGeom>
            <a:avLst/>
            <a:gdLst>
              <a:gd name="T0" fmla="*/ 0 w 480"/>
              <a:gd name="T1" fmla="*/ 2147483647 h 88"/>
              <a:gd name="T2" fmla="*/ 2147483647 w 480"/>
              <a:gd name="T3" fmla="*/ 0 h 88"/>
              <a:gd name="T4" fmla="*/ 2147483647 w 480"/>
              <a:gd name="T5" fmla="*/ 2147483647 h 88"/>
              <a:gd name="T6" fmla="*/ 0 60000 65536"/>
              <a:gd name="T7" fmla="*/ 0 60000 65536"/>
              <a:gd name="T8" fmla="*/ 0 60000 65536"/>
              <a:gd name="T9" fmla="*/ 0 w 480"/>
              <a:gd name="T10" fmla="*/ 0 h 88"/>
              <a:gd name="T11" fmla="*/ 480 w 480"/>
              <a:gd name="T12" fmla="*/ 88 h 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0" h="88">
                <a:moveTo>
                  <a:pt x="0" y="87"/>
                </a:moveTo>
                <a:cubicBezTo>
                  <a:pt x="39" y="73"/>
                  <a:pt x="157" y="0"/>
                  <a:pt x="237" y="0"/>
                </a:cubicBezTo>
                <a:cubicBezTo>
                  <a:pt x="317" y="0"/>
                  <a:pt x="430" y="70"/>
                  <a:pt x="480" y="88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 type="oval" w="sm" len="sm"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grpSp>
        <p:nvGrpSpPr>
          <p:cNvPr id="52272" name="Group 45"/>
          <p:cNvGrpSpPr>
            <a:grpSpLocks/>
          </p:cNvGrpSpPr>
          <p:nvPr/>
        </p:nvGrpSpPr>
        <p:grpSpPr bwMode="auto">
          <a:xfrm>
            <a:off x="6705600" y="2286000"/>
            <a:ext cx="914400" cy="304800"/>
            <a:chOff x="4224" y="1728"/>
            <a:chExt cx="576" cy="192"/>
          </a:xfrm>
        </p:grpSpPr>
        <p:sp>
          <p:nvSpPr>
            <p:cNvPr id="52325" name="Rectangle 46"/>
            <p:cNvSpPr>
              <a:spLocks noChangeArrowheads="1"/>
            </p:cNvSpPr>
            <p:nvPr/>
          </p:nvSpPr>
          <p:spPr bwMode="auto">
            <a:xfrm>
              <a:off x="4224" y="1728"/>
              <a:ext cx="192" cy="192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2326" name="Rectangle 47"/>
            <p:cNvSpPr>
              <a:spLocks noChangeArrowheads="1"/>
            </p:cNvSpPr>
            <p:nvPr/>
          </p:nvSpPr>
          <p:spPr bwMode="auto">
            <a:xfrm>
              <a:off x="4416" y="1728"/>
              <a:ext cx="192" cy="192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2327" name="Rectangle 48"/>
            <p:cNvSpPr>
              <a:spLocks noChangeArrowheads="1"/>
            </p:cNvSpPr>
            <p:nvPr/>
          </p:nvSpPr>
          <p:spPr bwMode="auto">
            <a:xfrm>
              <a:off x="4608" y="1728"/>
              <a:ext cx="192" cy="192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52273" name="Freeform 49"/>
          <p:cNvSpPr>
            <a:spLocks/>
          </p:cNvSpPr>
          <p:nvPr/>
        </p:nvSpPr>
        <p:spPr bwMode="auto">
          <a:xfrm rot="10800000">
            <a:off x="4572000" y="2452688"/>
            <a:ext cx="762000" cy="139700"/>
          </a:xfrm>
          <a:custGeom>
            <a:avLst/>
            <a:gdLst>
              <a:gd name="T0" fmla="*/ 0 w 480"/>
              <a:gd name="T1" fmla="*/ 2147483647 h 88"/>
              <a:gd name="T2" fmla="*/ 2147483647 w 480"/>
              <a:gd name="T3" fmla="*/ 0 h 88"/>
              <a:gd name="T4" fmla="*/ 2147483647 w 480"/>
              <a:gd name="T5" fmla="*/ 2147483647 h 88"/>
              <a:gd name="T6" fmla="*/ 0 60000 65536"/>
              <a:gd name="T7" fmla="*/ 0 60000 65536"/>
              <a:gd name="T8" fmla="*/ 0 60000 65536"/>
              <a:gd name="T9" fmla="*/ 0 w 480"/>
              <a:gd name="T10" fmla="*/ 0 h 88"/>
              <a:gd name="T11" fmla="*/ 480 w 480"/>
              <a:gd name="T12" fmla="*/ 88 h 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0" h="88">
                <a:moveTo>
                  <a:pt x="0" y="87"/>
                </a:moveTo>
                <a:cubicBezTo>
                  <a:pt x="39" y="73"/>
                  <a:pt x="157" y="0"/>
                  <a:pt x="237" y="0"/>
                </a:cubicBezTo>
                <a:cubicBezTo>
                  <a:pt x="317" y="0"/>
                  <a:pt x="430" y="70"/>
                  <a:pt x="480" y="88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 type="oval" w="sm" len="sm"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52274" name="Freeform 50"/>
          <p:cNvSpPr>
            <a:spLocks/>
          </p:cNvSpPr>
          <p:nvPr/>
        </p:nvSpPr>
        <p:spPr bwMode="auto">
          <a:xfrm rot="10800000">
            <a:off x="6096000" y="2452688"/>
            <a:ext cx="762000" cy="139700"/>
          </a:xfrm>
          <a:custGeom>
            <a:avLst/>
            <a:gdLst>
              <a:gd name="T0" fmla="*/ 0 w 480"/>
              <a:gd name="T1" fmla="*/ 2147483647 h 88"/>
              <a:gd name="T2" fmla="*/ 2147483647 w 480"/>
              <a:gd name="T3" fmla="*/ 0 h 88"/>
              <a:gd name="T4" fmla="*/ 2147483647 w 480"/>
              <a:gd name="T5" fmla="*/ 2147483647 h 88"/>
              <a:gd name="T6" fmla="*/ 0 60000 65536"/>
              <a:gd name="T7" fmla="*/ 0 60000 65536"/>
              <a:gd name="T8" fmla="*/ 0 60000 65536"/>
              <a:gd name="T9" fmla="*/ 0 w 480"/>
              <a:gd name="T10" fmla="*/ 0 h 88"/>
              <a:gd name="T11" fmla="*/ 480 w 480"/>
              <a:gd name="T12" fmla="*/ 88 h 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0" h="88">
                <a:moveTo>
                  <a:pt x="0" y="87"/>
                </a:moveTo>
                <a:cubicBezTo>
                  <a:pt x="39" y="73"/>
                  <a:pt x="157" y="0"/>
                  <a:pt x="237" y="0"/>
                </a:cubicBezTo>
                <a:cubicBezTo>
                  <a:pt x="317" y="0"/>
                  <a:pt x="430" y="70"/>
                  <a:pt x="480" y="88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 type="oval" w="sm" len="sm"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52275" name="Freeform 51"/>
          <p:cNvSpPr>
            <a:spLocks/>
          </p:cNvSpPr>
          <p:nvPr/>
        </p:nvSpPr>
        <p:spPr bwMode="auto">
          <a:xfrm>
            <a:off x="4041775" y="2438400"/>
            <a:ext cx="158750" cy="457200"/>
          </a:xfrm>
          <a:custGeom>
            <a:avLst/>
            <a:gdLst>
              <a:gd name="T0" fmla="*/ 2147483647 w 106"/>
              <a:gd name="T1" fmla="*/ 0 h 348"/>
              <a:gd name="T2" fmla="*/ 2147483647 w 106"/>
              <a:gd name="T3" fmla="*/ 2147483647 h 348"/>
              <a:gd name="T4" fmla="*/ 2147483647 w 106"/>
              <a:gd name="T5" fmla="*/ 2147483647 h 348"/>
              <a:gd name="T6" fmla="*/ 0 60000 65536"/>
              <a:gd name="T7" fmla="*/ 0 60000 65536"/>
              <a:gd name="T8" fmla="*/ 0 60000 65536"/>
              <a:gd name="T9" fmla="*/ 0 w 106"/>
              <a:gd name="T10" fmla="*/ 0 h 348"/>
              <a:gd name="T11" fmla="*/ 106 w 106"/>
              <a:gd name="T12" fmla="*/ 348 h 3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6" h="348">
                <a:moveTo>
                  <a:pt x="46" y="0"/>
                </a:moveTo>
                <a:cubicBezTo>
                  <a:pt x="40" y="31"/>
                  <a:pt x="0" y="128"/>
                  <a:pt x="10" y="186"/>
                </a:cubicBezTo>
                <a:cubicBezTo>
                  <a:pt x="20" y="244"/>
                  <a:pt x="86" y="314"/>
                  <a:pt x="106" y="348"/>
                </a:cubicBezTo>
              </a:path>
            </a:pathLst>
          </a:custGeom>
          <a:noFill/>
          <a:ln w="19050">
            <a:solidFill>
              <a:schemeClr val="tx2"/>
            </a:solidFill>
            <a:round/>
            <a:headEnd type="oval" w="sm" len="sm"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52276" name="Freeform 52"/>
          <p:cNvSpPr>
            <a:spLocks/>
          </p:cNvSpPr>
          <p:nvPr/>
        </p:nvSpPr>
        <p:spPr bwMode="auto">
          <a:xfrm>
            <a:off x="5562600" y="2438400"/>
            <a:ext cx="158750" cy="457200"/>
          </a:xfrm>
          <a:custGeom>
            <a:avLst/>
            <a:gdLst>
              <a:gd name="T0" fmla="*/ 2147483647 w 106"/>
              <a:gd name="T1" fmla="*/ 0 h 348"/>
              <a:gd name="T2" fmla="*/ 2147483647 w 106"/>
              <a:gd name="T3" fmla="*/ 2147483647 h 348"/>
              <a:gd name="T4" fmla="*/ 2147483647 w 106"/>
              <a:gd name="T5" fmla="*/ 2147483647 h 348"/>
              <a:gd name="T6" fmla="*/ 0 60000 65536"/>
              <a:gd name="T7" fmla="*/ 0 60000 65536"/>
              <a:gd name="T8" fmla="*/ 0 60000 65536"/>
              <a:gd name="T9" fmla="*/ 0 w 106"/>
              <a:gd name="T10" fmla="*/ 0 h 348"/>
              <a:gd name="T11" fmla="*/ 106 w 106"/>
              <a:gd name="T12" fmla="*/ 348 h 3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6" h="348">
                <a:moveTo>
                  <a:pt x="46" y="0"/>
                </a:moveTo>
                <a:cubicBezTo>
                  <a:pt x="40" y="31"/>
                  <a:pt x="0" y="128"/>
                  <a:pt x="10" y="186"/>
                </a:cubicBezTo>
                <a:cubicBezTo>
                  <a:pt x="20" y="244"/>
                  <a:pt x="86" y="314"/>
                  <a:pt x="106" y="348"/>
                </a:cubicBezTo>
              </a:path>
            </a:pathLst>
          </a:custGeom>
          <a:noFill/>
          <a:ln w="19050">
            <a:solidFill>
              <a:schemeClr val="tx2"/>
            </a:solidFill>
            <a:round/>
            <a:headEnd type="oval" w="sm" len="sm"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52277" name="Freeform 53"/>
          <p:cNvSpPr>
            <a:spLocks/>
          </p:cNvSpPr>
          <p:nvPr/>
        </p:nvSpPr>
        <p:spPr bwMode="auto">
          <a:xfrm>
            <a:off x="7080250" y="2438400"/>
            <a:ext cx="158750" cy="457200"/>
          </a:xfrm>
          <a:custGeom>
            <a:avLst/>
            <a:gdLst>
              <a:gd name="T0" fmla="*/ 2147483647 w 106"/>
              <a:gd name="T1" fmla="*/ 0 h 348"/>
              <a:gd name="T2" fmla="*/ 2147483647 w 106"/>
              <a:gd name="T3" fmla="*/ 2147483647 h 348"/>
              <a:gd name="T4" fmla="*/ 2147483647 w 106"/>
              <a:gd name="T5" fmla="*/ 2147483647 h 348"/>
              <a:gd name="T6" fmla="*/ 0 60000 65536"/>
              <a:gd name="T7" fmla="*/ 0 60000 65536"/>
              <a:gd name="T8" fmla="*/ 0 60000 65536"/>
              <a:gd name="T9" fmla="*/ 0 w 106"/>
              <a:gd name="T10" fmla="*/ 0 h 348"/>
              <a:gd name="T11" fmla="*/ 106 w 106"/>
              <a:gd name="T12" fmla="*/ 348 h 3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6" h="348">
                <a:moveTo>
                  <a:pt x="46" y="0"/>
                </a:moveTo>
                <a:cubicBezTo>
                  <a:pt x="40" y="31"/>
                  <a:pt x="0" y="128"/>
                  <a:pt x="10" y="186"/>
                </a:cubicBezTo>
                <a:cubicBezTo>
                  <a:pt x="20" y="244"/>
                  <a:pt x="86" y="314"/>
                  <a:pt x="106" y="348"/>
                </a:cubicBezTo>
              </a:path>
            </a:pathLst>
          </a:custGeom>
          <a:noFill/>
          <a:ln w="19050">
            <a:solidFill>
              <a:schemeClr val="tx2"/>
            </a:solidFill>
            <a:round/>
            <a:headEnd type="oval" w="sm" len="sm"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52278" name="Rectangle 54"/>
          <p:cNvSpPr>
            <a:spLocks noChangeArrowheads="1"/>
          </p:cNvSpPr>
          <p:nvPr/>
        </p:nvSpPr>
        <p:spPr bwMode="auto">
          <a:xfrm>
            <a:off x="8229600" y="22860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52279" name="Rectangle 55"/>
          <p:cNvSpPr>
            <a:spLocks noChangeArrowheads="1"/>
          </p:cNvSpPr>
          <p:nvPr/>
        </p:nvSpPr>
        <p:spPr bwMode="auto">
          <a:xfrm>
            <a:off x="2743200" y="22860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52280" name="Freeform 56"/>
          <p:cNvSpPr>
            <a:spLocks/>
          </p:cNvSpPr>
          <p:nvPr/>
        </p:nvSpPr>
        <p:spPr bwMode="auto">
          <a:xfrm>
            <a:off x="7467600" y="2286000"/>
            <a:ext cx="762000" cy="139700"/>
          </a:xfrm>
          <a:custGeom>
            <a:avLst/>
            <a:gdLst>
              <a:gd name="T0" fmla="*/ 0 w 480"/>
              <a:gd name="T1" fmla="*/ 2147483647 h 88"/>
              <a:gd name="T2" fmla="*/ 2147483647 w 480"/>
              <a:gd name="T3" fmla="*/ 0 h 88"/>
              <a:gd name="T4" fmla="*/ 2147483647 w 480"/>
              <a:gd name="T5" fmla="*/ 2147483647 h 88"/>
              <a:gd name="T6" fmla="*/ 0 60000 65536"/>
              <a:gd name="T7" fmla="*/ 0 60000 65536"/>
              <a:gd name="T8" fmla="*/ 0 60000 65536"/>
              <a:gd name="T9" fmla="*/ 0 w 480"/>
              <a:gd name="T10" fmla="*/ 0 h 88"/>
              <a:gd name="T11" fmla="*/ 480 w 480"/>
              <a:gd name="T12" fmla="*/ 88 h 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0" h="88">
                <a:moveTo>
                  <a:pt x="0" y="87"/>
                </a:moveTo>
                <a:cubicBezTo>
                  <a:pt x="39" y="73"/>
                  <a:pt x="157" y="0"/>
                  <a:pt x="237" y="0"/>
                </a:cubicBezTo>
                <a:cubicBezTo>
                  <a:pt x="317" y="0"/>
                  <a:pt x="430" y="70"/>
                  <a:pt x="480" y="88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 type="oval" w="sm" len="sm"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52281" name="Freeform 57"/>
          <p:cNvSpPr>
            <a:spLocks/>
          </p:cNvSpPr>
          <p:nvPr/>
        </p:nvSpPr>
        <p:spPr bwMode="auto">
          <a:xfrm rot="10800000">
            <a:off x="7620000" y="2438400"/>
            <a:ext cx="762000" cy="139700"/>
          </a:xfrm>
          <a:custGeom>
            <a:avLst/>
            <a:gdLst>
              <a:gd name="T0" fmla="*/ 0 w 480"/>
              <a:gd name="T1" fmla="*/ 2147483647 h 88"/>
              <a:gd name="T2" fmla="*/ 2147483647 w 480"/>
              <a:gd name="T3" fmla="*/ 0 h 88"/>
              <a:gd name="T4" fmla="*/ 2147483647 w 480"/>
              <a:gd name="T5" fmla="*/ 2147483647 h 88"/>
              <a:gd name="T6" fmla="*/ 0 60000 65536"/>
              <a:gd name="T7" fmla="*/ 0 60000 65536"/>
              <a:gd name="T8" fmla="*/ 0 60000 65536"/>
              <a:gd name="T9" fmla="*/ 0 w 480"/>
              <a:gd name="T10" fmla="*/ 0 h 88"/>
              <a:gd name="T11" fmla="*/ 480 w 480"/>
              <a:gd name="T12" fmla="*/ 88 h 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0" h="88">
                <a:moveTo>
                  <a:pt x="0" y="87"/>
                </a:moveTo>
                <a:cubicBezTo>
                  <a:pt x="39" y="73"/>
                  <a:pt x="157" y="0"/>
                  <a:pt x="237" y="0"/>
                </a:cubicBezTo>
                <a:cubicBezTo>
                  <a:pt x="317" y="0"/>
                  <a:pt x="430" y="70"/>
                  <a:pt x="480" y="88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 type="oval" w="sm" len="sm"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52282" name="Freeform 58"/>
          <p:cNvSpPr>
            <a:spLocks/>
          </p:cNvSpPr>
          <p:nvPr/>
        </p:nvSpPr>
        <p:spPr bwMode="auto">
          <a:xfrm>
            <a:off x="2895600" y="2286000"/>
            <a:ext cx="762000" cy="139700"/>
          </a:xfrm>
          <a:custGeom>
            <a:avLst/>
            <a:gdLst>
              <a:gd name="T0" fmla="*/ 0 w 480"/>
              <a:gd name="T1" fmla="*/ 2147483647 h 88"/>
              <a:gd name="T2" fmla="*/ 2147483647 w 480"/>
              <a:gd name="T3" fmla="*/ 0 h 88"/>
              <a:gd name="T4" fmla="*/ 2147483647 w 480"/>
              <a:gd name="T5" fmla="*/ 2147483647 h 88"/>
              <a:gd name="T6" fmla="*/ 0 60000 65536"/>
              <a:gd name="T7" fmla="*/ 0 60000 65536"/>
              <a:gd name="T8" fmla="*/ 0 60000 65536"/>
              <a:gd name="T9" fmla="*/ 0 w 480"/>
              <a:gd name="T10" fmla="*/ 0 h 88"/>
              <a:gd name="T11" fmla="*/ 480 w 480"/>
              <a:gd name="T12" fmla="*/ 88 h 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0" h="88">
                <a:moveTo>
                  <a:pt x="0" y="87"/>
                </a:moveTo>
                <a:cubicBezTo>
                  <a:pt x="39" y="73"/>
                  <a:pt x="157" y="0"/>
                  <a:pt x="237" y="0"/>
                </a:cubicBezTo>
                <a:cubicBezTo>
                  <a:pt x="317" y="0"/>
                  <a:pt x="430" y="70"/>
                  <a:pt x="480" y="88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 type="oval" w="sm" len="sm"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52283" name="Freeform 59"/>
          <p:cNvSpPr>
            <a:spLocks/>
          </p:cNvSpPr>
          <p:nvPr/>
        </p:nvSpPr>
        <p:spPr bwMode="auto">
          <a:xfrm rot="10800000">
            <a:off x="3048000" y="2438400"/>
            <a:ext cx="762000" cy="139700"/>
          </a:xfrm>
          <a:custGeom>
            <a:avLst/>
            <a:gdLst>
              <a:gd name="T0" fmla="*/ 0 w 480"/>
              <a:gd name="T1" fmla="*/ 2147483647 h 88"/>
              <a:gd name="T2" fmla="*/ 2147483647 w 480"/>
              <a:gd name="T3" fmla="*/ 0 h 88"/>
              <a:gd name="T4" fmla="*/ 2147483647 w 480"/>
              <a:gd name="T5" fmla="*/ 2147483647 h 88"/>
              <a:gd name="T6" fmla="*/ 0 60000 65536"/>
              <a:gd name="T7" fmla="*/ 0 60000 65536"/>
              <a:gd name="T8" fmla="*/ 0 60000 65536"/>
              <a:gd name="T9" fmla="*/ 0 w 480"/>
              <a:gd name="T10" fmla="*/ 0 h 88"/>
              <a:gd name="T11" fmla="*/ 480 w 480"/>
              <a:gd name="T12" fmla="*/ 88 h 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0" h="88">
                <a:moveTo>
                  <a:pt x="0" y="87"/>
                </a:moveTo>
                <a:cubicBezTo>
                  <a:pt x="39" y="73"/>
                  <a:pt x="157" y="0"/>
                  <a:pt x="237" y="0"/>
                </a:cubicBezTo>
                <a:cubicBezTo>
                  <a:pt x="317" y="0"/>
                  <a:pt x="430" y="70"/>
                  <a:pt x="480" y="88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 type="oval" w="sm" len="sm"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52284" name="Text Box 60"/>
          <p:cNvSpPr txBox="1">
            <a:spLocks noChangeArrowheads="1"/>
          </p:cNvSpPr>
          <p:nvPr/>
        </p:nvSpPr>
        <p:spPr bwMode="auto">
          <a:xfrm>
            <a:off x="4191001" y="2667000"/>
            <a:ext cx="3667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>
                <a:solidFill>
                  <a:schemeClr val="tx2"/>
                </a:solidFill>
              </a:rPr>
              <a:t>A</a:t>
            </a:r>
          </a:p>
        </p:txBody>
      </p:sp>
      <p:sp>
        <p:nvSpPr>
          <p:cNvPr id="52285" name="Text Box 61"/>
          <p:cNvSpPr txBox="1">
            <a:spLocks noChangeArrowheads="1"/>
          </p:cNvSpPr>
          <p:nvPr/>
        </p:nvSpPr>
        <p:spPr bwMode="auto">
          <a:xfrm>
            <a:off x="5715001" y="2667000"/>
            <a:ext cx="3667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>
                <a:solidFill>
                  <a:schemeClr val="tx2"/>
                </a:solidFill>
              </a:rPr>
              <a:t>B</a:t>
            </a:r>
          </a:p>
        </p:txBody>
      </p:sp>
      <p:sp>
        <p:nvSpPr>
          <p:cNvPr id="52286" name="Text Box 62"/>
          <p:cNvSpPr txBox="1">
            <a:spLocks noChangeArrowheads="1"/>
          </p:cNvSpPr>
          <p:nvPr/>
        </p:nvSpPr>
        <p:spPr bwMode="auto">
          <a:xfrm>
            <a:off x="7239001" y="2667000"/>
            <a:ext cx="3667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>
                <a:solidFill>
                  <a:schemeClr val="tx2"/>
                </a:solidFill>
              </a:rPr>
              <a:t>C</a:t>
            </a:r>
          </a:p>
        </p:txBody>
      </p:sp>
      <p:sp>
        <p:nvSpPr>
          <p:cNvPr id="52287" name="Text Box 63"/>
          <p:cNvSpPr txBox="1">
            <a:spLocks noChangeArrowheads="1"/>
          </p:cNvSpPr>
          <p:nvPr/>
        </p:nvSpPr>
        <p:spPr bwMode="auto">
          <a:xfrm>
            <a:off x="5486401" y="1828800"/>
            <a:ext cx="3667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52288" name="Rectangle 64"/>
          <p:cNvSpPr>
            <a:spLocks noChangeArrowheads="1"/>
          </p:cNvSpPr>
          <p:nvPr/>
        </p:nvSpPr>
        <p:spPr bwMode="auto">
          <a:xfrm>
            <a:off x="3657600" y="36576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52289" name="Rectangle 65"/>
          <p:cNvSpPr>
            <a:spLocks noChangeArrowheads="1"/>
          </p:cNvSpPr>
          <p:nvPr/>
        </p:nvSpPr>
        <p:spPr bwMode="auto">
          <a:xfrm>
            <a:off x="3962400" y="36576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52290" name="Rectangle 66"/>
          <p:cNvSpPr>
            <a:spLocks noChangeArrowheads="1"/>
          </p:cNvSpPr>
          <p:nvPr/>
        </p:nvSpPr>
        <p:spPr bwMode="auto">
          <a:xfrm>
            <a:off x="4267200" y="36576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52291" name="Freeform 67"/>
          <p:cNvSpPr>
            <a:spLocks/>
          </p:cNvSpPr>
          <p:nvPr/>
        </p:nvSpPr>
        <p:spPr bwMode="auto">
          <a:xfrm>
            <a:off x="4419600" y="3671888"/>
            <a:ext cx="762000" cy="139700"/>
          </a:xfrm>
          <a:custGeom>
            <a:avLst/>
            <a:gdLst>
              <a:gd name="T0" fmla="*/ 0 w 480"/>
              <a:gd name="T1" fmla="*/ 2147483647 h 88"/>
              <a:gd name="T2" fmla="*/ 2147483647 w 480"/>
              <a:gd name="T3" fmla="*/ 0 h 88"/>
              <a:gd name="T4" fmla="*/ 2147483647 w 480"/>
              <a:gd name="T5" fmla="*/ 2147483647 h 88"/>
              <a:gd name="T6" fmla="*/ 0 60000 65536"/>
              <a:gd name="T7" fmla="*/ 0 60000 65536"/>
              <a:gd name="T8" fmla="*/ 0 60000 65536"/>
              <a:gd name="T9" fmla="*/ 0 w 480"/>
              <a:gd name="T10" fmla="*/ 0 h 88"/>
              <a:gd name="T11" fmla="*/ 480 w 480"/>
              <a:gd name="T12" fmla="*/ 88 h 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0" h="88">
                <a:moveTo>
                  <a:pt x="0" y="87"/>
                </a:moveTo>
                <a:cubicBezTo>
                  <a:pt x="39" y="73"/>
                  <a:pt x="157" y="0"/>
                  <a:pt x="237" y="0"/>
                </a:cubicBezTo>
                <a:cubicBezTo>
                  <a:pt x="317" y="0"/>
                  <a:pt x="430" y="70"/>
                  <a:pt x="480" y="88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 type="oval" w="sm" len="sm"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52292" name="Rectangle 68"/>
          <p:cNvSpPr>
            <a:spLocks noChangeArrowheads="1"/>
          </p:cNvSpPr>
          <p:nvPr/>
        </p:nvSpPr>
        <p:spPr bwMode="auto">
          <a:xfrm>
            <a:off x="5181600" y="36576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52293" name="Rectangle 69"/>
          <p:cNvSpPr>
            <a:spLocks noChangeArrowheads="1"/>
          </p:cNvSpPr>
          <p:nvPr/>
        </p:nvSpPr>
        <p:spPr bwMode="auto">
          <a:xfrm>
            <a:off x="5486400" y="36576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52294" name="Rectangle 70"/>
          <p:cNvSpPr>
            <a:spLocks noChangeArrowheads="1"/>
          </p:cNvSpPr>
          <p:nvPr/>
        </p:nvSpPr>
        <p:spPr bwMode="auto">
          <a:xfrm>
            <a:off x="5791200" y="36576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52295" name="Freeform 71"/>
          <p:cNvSpPr>
            <a:spLocks/>
          </p:cNvSpPr>
          <p:nvPr/>
        </p:nvSpPr>
        <p:spPr bwMode="auto">
          <a:xfrm>
            <a:off x="5943600" y="3638550"/>
            <a:ext cx="2286000" cy="171450"/>
          </a:xfrm>
          <a:custGeom>
            <a:avLst/>
            <a:gdLst>
              <a:gd name="T0" fmla="*/ 0 w 1440"/>
              <a:gd name="T1" fmla="*/ 2147483647 h 108"/>
              <a:gd name="T2" fmla="*/ 2147483647 w 1440"/>
              <a:gd name="T3" fmla="*/ 0 h 108"/>
              <a:gd name="T4" fmla="*/ 2147483647 w 1440"/>
              <a:gd name="T5" fmla="*/ 2147483647 h 108"/>
              <a:gd name="T6" fmla="*/ 0 60000 65536"/>
              <a:gd name="T7" fmla="*/ 0 60000 65536"/>
              <a:gd name="T8" fmla="*/ 0 60000 65536"/>
              <a:gd name="T9" fmla="*/ 0 w 1440"/>
              <a:gd name="T10" fmla="*/ 0 h 108"/>
              <a:gd name="T11" fmla="*/ 1440 w 1440"/>
              <a:gd name="T12" fmla="*/ 108 h 1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0" h="108">
                <a:moveTo>
                  <a:pt x="0" y="107"/>
                </a:moveTo>
                <a:cubicBezTo>
                  <a:pt x="130" y="89"/>
                  <a:pt x="540" y="0"/>
                  <a:pt x="780" y="0"/>
                </a:cubicBezTo>
                <a:cubicBezTo>
                  <a:pt x="1020" y="0"/>
                  <a:pt x="1303" y="86"/>
                  <a:pt x="1440" y="108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 type="oval" w="sm" len="sm"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grpSp>
        <p:nvGrpSpPr>
          <p:cNvPr id="52296" name="Group 72"/>
          <p:cNvGrpSpPr>
            <a:grpSpLocks/>
          </p:cNvGrpSpPr>
          <p:nvPr/>
        </p:nvGrpSpPr>
        <p:grpSpPr bwMode="auto">
          <a:xfrm>
            <a:off x="8229600" y="3657600"/>
            <a:ext cx="914400" cy="304800"/>
            <a:chOff x="4224" y="1728"/>
            <a:chExt cx="576" cy="192"/>
          </a:xfrm>
        </p:grpSpPr>
        <p:sp>
          <p:nvSpPr>
            <p:cNvPr id="52322" name="Rectangle 73"/>
            <p:cNvSpPr>
              <a:spLocks noChangeArrowheads="1"/>
            </p:cNvSpPr>
            <p:nvPr/>
          </p:nvSpPr>
          <p:spPr bwMode="auto">
            <a:xfrm>
              <a:off x="4224" y="1728"/>
              <a:ext cx="192" cy="192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2323" name="Rectangle 74"/>
            <p:cNvSpPr>
              <a:spLocks noChangeArrowheads="1"/>
            </p:cNvSpPr>
            <p:nvPr/>
          </p:nvSpPr>
          <p:spPr bwMode="auto">
            <a:xfrm>
              <a:off x="4416" y="1728"/>
              <a:ext cx="192" cy="192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2324" name="Rectangle 75"/>
            <p:cNvSpPr>
              <a:spLocks noChangeArrowheads="1"/>
            </p:cNvSpPr>
            <p:nvPr/>
          </p:nvSpPr>
          <p:spPr bwMode="auto">
            <a:xfrm>
              <a:off x="4608" y="1728"/>
              <a:ext cx="192" cy="192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52297" name="Freeform 76"/>
          <p:cNvSpPr>
            <a:spLocks/>
          </p:cNvSpPr>
          <p:nvPr/>
        </p:nvSpPr>
        <p:spPr bwMode="auto">
          <a:xfrm rot="10800000">
            <a:off x="4572000" y="3824288"/>
            <a:ext cx="762000" cy="139700"/>
          </a:xfrm>
          <a:custGeom>
            <a:avLst/>
            <a:gdLst>
              <a:gd name="T0" fmla="*/ 0 w 480"/>
              <a:gd name="T1" fmla="*/ 2147483647 h 88"/>
              <a:gd name="T2" fmla="*/ 2147483647 w 480"/>
              <a:gd name="T3" fmla="*/ 0 h 88"/>
              <a:gd name="T4" fmla="*/ 2147483647 w 480"/>
              <a:gd name="T5" fmla="*/ 2147483647 h 88"/>
              <a:gd name="T6" fmla="*/ 0 60000 65536"/>
              <a:gd name="T7" fmla="*/ 0 60000 65536"/>
              <a:gd name="T8" fmla="*/ 0 60000 65536"/>
              <a:gd name="T9" fmla="*/ 0 w 480"/>
              <a:gd name="T10" fmla="*/ 0 h 88"/>
              <a:gd name="T11" fmla="*/ 480 w 480"/>
              <a:gd name="T12" fmla="*/ 88 h 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0" h="88">
                <a:moveTo>
                  <a:pt x="0" y="87"/>
                </a:moveTo>
                <a:cubicBezTo>
                  <a:pt x="39" y="73"/>
                  <a:pt x="157" y="0"/>
                  <a:pt x="237" y="0"/>
                </a:cubicBezTo>
                <a:cubicBezTo>
                  <a:pt x="317" y="0"/>
                  <a:pt x="430" y="70"/>
                  <a:pt x="480" y="88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 type="oval" w="sm" len="sm"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52298" name="Freeform 77"/>
          <p:cNvSpPr>
            <a:spLocks/>
          </p:cNvSpPr>
          <p:nvPr/>
        </p:nvSpPr>
        <p:spPr bwMode="auto">
          <a:xfrm>
            <a:off x="6094413" y="3810001"/>
            <a:ext cx="2286000" cy="161925"/>
          </a:xfrm>
          <a:custGeom>
            <a:avLst/>
            <a:gdLst>
              <a:gd name="T0" fmla="*/ 2147483647 w 1440"/>
              <a:gd name="T1" fmla="*/ 2147483647 h 102"/>
              <a:gd name="T2" fmla="*/ 2147483647 w 1440"/>
              <a:gd name="T3" fmla="*/ 2147483647 h 102"/>
              <a:gd name="T4" fmla="*/ 0 w 1440"/>
              <a:gd name="T5" fmla="*/ 0 h 102"/>
              <a:gd name="T6" fmla="*/ 0 60000 65536"/>
              <a:gd name="T7" fmla="*/ 0 60000 65536"/>
              <a:gd name="T8" fmla="*/ 0 60000 65536"/>
              <a:gd name="T9" fmla="*/ 0 w 1440"/>
              <a:gd name="T10" fmla="*/ 0 h 102"/>
              <a:gd name="T11" fmla="*/ 1440 w 1440"/>
              <a:gd name="T12" fmla="*/ 102 h 10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0" h="102">
                <a:moveTo>
                  <a:pt x="1440" y="1"/>
                </a:moveTo>
                <a:cubicBezTo>
                  <a:pt x="1313" y="18"/>
                  <a:pt x="919" y="102"/>
                  <a:pt x="679" y="102"/>
                </a:cubicBezTo>
                <a:cubicBezTo>
                  <a:pt x="439" y="102"/>
                  <a:pt x="141" y="21"/>
                  <a:pt x="0" y="0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 type="oval" w="sm" len="sm"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52299" name="Freeform 78"/>
          <p:cNvSpPr>
            <a:spLocks/>
          </p:cNvSpPr>
          <p:nvPr/>
        </p:nvSpPr>
        <p:spPr bwMode="auto">
          <a:xfrm>
            <a:off x="4041776" y="3810000"/>
            <a:ext cx="149225" cy="457200"/>
          </a:xfrm>
          <a:custGeom>
            <a:avLst/>
            <a:gdLst>
              <a:gd name="T0" fmla="*/ 2147483647 w 106"/>
              <a:gd name="T1" fmla="*/ 0 h 348"/>
              <a:gd name="T2" fmla="*/ 2147483647 w 106"/>
              <a:gd name="T3" fmla="*/ 2147483647 h 348"/>
              <a:gd name="T4" fmla="*/ 2147483647 w 106"/>
              <a:gd name="T5" fmla="*/ 2147483647 h 348"/>
              <a:gd name="T6" fmla="*/ 0 60000 65536"/>
              <a:gd name="T7" fmla="*/ 0 60000 65536"/>
              <a:gd name="T8" fmla="*/ 0 60000 65536"/>
              <a:gd name="T9" fmla="*/ 0 w 106"/>
              <a:gd name="T10" fmla="*/ 0 h 348"/>
              <a:gd name="T11" fmla="*/ 106 w 106"/>
              <a:gd name="T12" fmla="*/ 348 h 3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6" h="348">
                <a:moveTo>
                  <a:pt x="46" y="0"/>
                </a:moveTo>
                <a:cubicBezTo>
                  <a:pt x="40" y="31"/>
                  <a:pt x="0" y="128"/>
                  <a:pt x="10" y="186"/>
                </a:cubicBezTo>
                <a:cubicBezTo>
                  <a:pt x="20" y="244"/>
                  <a:pt x="86" y="314"/>
                  <a:pt x="106" y="348"/>
                </a:cubicBezTo>
              </a:path>
            </a:pathLst>
          </a:custGeom>
          <a:noFill/>
          <a:ln w="19050">
            <a:solidFill>
              <a:schemeClr val="tx2"/>
            </a:solidFill>
            <a:round/>
            <a:headEnd type="oval" w="sm" len="sm"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52300" name="Freeform 79"/>
          <p:cNvSpPr>
            <a:spLocks/>
          </p:cNvSpPr>
          <p:nvPr/>
        </p:nvSpPr>
        <p:spPr bwMode="auto">
          <a:xfrm>
            <a:off x="5562601" y="3810000"/>
            <a:ext cx="149225" cy="457200"/>
          </a:xfrm>
          <a:custGeom>
            <a:avLst/>
            <a:gdLst>
              <a:gd name="T0" fmla="*/ 2147483647 w 106"/>
              <a:gd name="T1" fmla="*/ 0 h 348"/>
              <a:gd name="T2" fmla="*/ 2147483647 w 106"/>
              <a:gd name="T3" fmla="*/ 2147483647 h 348"/>
              <a:gd name="T4" fmla="*/ 2147483647 w 106"/>
              <a:gd name="T5" fmla="*/ 2147483647 h 348"/>
              <a:gd name="T6" fmla="*/ 0 60000 65536"/>
              <a:gd name="T7" fmla="*/ 0 60000 65536"/>
              <a:gd name="T8" fmla="*/ 0 60000 65536"/>
              <a:gd name="T9" fmla="*/ 0 w 106"/>
              <a:gd name="T10" fmla="*/ 0 h 348"/>
              <a:gd name="T11" fmla="*/ 106 w 106"/>
              <a:gd name="T12" fmla="*/ 348 h 3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6" h="348">
                <a:moveTo>
                  <a:pt x="46" y="0"/>
                </a:moveTo>
                <a:cubicBezTo>
                  <a:pt x="40" y="31"/>
                  <a:pt x="0" y="128"/>
                  <a:pt x="10" y="186"/>
                </a:cubicBezTo>
                <a:cubicBezTo>
                  <a:pt x="20" y="244"/>
                  <a:pt x="86" y="314"/>
                  <a:pt x="106" y="348"/>
                </a:cubicBezTo>
              </a:path>
            </a:pathLst>
          </a:custGeom>
          <a:noFill/>
          <a:ln w="19050">
            <a:solidFill>
              <a:schemeClr val="tx2"/>
            </a:solidFill>
            <a:round/>
            <a:headEnd type="oval" w="sm" len="sm"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52301" name="Freeform 80"/>
          <p:cNvSpPr>
            <a:spLocks/>
          </p:cNvSpPr>
          <p:nvPr/>
        </p:nvSpPr>
        <p:spPr bwMode="auto">
          <a:xfrm>
            <a:off x="8604251" y="3810000"/>
            <a:ext cx="149225" cy="457200"/>
          </a:xfrm>
          <a:custGeom>
            <a:avLst/>
            <a:gdLst>
              <a:gd name="T0" fmla="*/ 2147483647 w 106"/>
              <a:gd name="T1" fmla="*/ 0 h 348"/>
              <a:gd name="T2" fmla="*/ 2147483647 w 106"/>
              <a:gd name="T3" fmla="*/ 2147483647 h 348"/>
              <a:gd name="T4" fmla="*/ 2147483647 w 106"/>
              <a:gd name="T5" fmla="*/ 2147483647 h 348"/>
              <a:gd name="T6" fmla="*/ 0 60000 65536"/>
              <a:gd name="T7" fmla="*/ 0 60000 65536"/>
              <a:gd name="T8" fmla="*/ 0 60000 65536"/>
              <a:gd name="T9" fmla="*/ 0 w 106"/>
              <a:gd name="T10" fmla="*/ 0 h 348"/>
              <a:gd name="T11" fmla="*/ 106 w 106"/>
              <a:gd name="T12" fmla="*/ 348 h 3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6" h="348">
                <a:moveTo>
                  <a:pt x="46" y="0"/>
                </a:moveTo>
                <a:cubicBezTo>
                  <a:pt x="40" y="31"/>
                  <a:pt x="0" y="128"/>
                  <a:pt x="10" y="186"/>
                </a:cubicBezTo>
                <a:cubicBezTo>
                  <a:pt x="20" y="244"/>
                  <a:pt x="86" y="314"/>
                  <a:pt x="106" y="348"/>
                </a:cubicBezTo>
              </a:path>
            </a:pathLst>
          </a:custGeom>
          <a:noFill/>
          <a:ln w="19050">
            <a:solidFill>
              <a:schemeClr val="tx2"/>
            </a:solidFill>
            <a:round/>
            <a:headEnd type="oval" w="sm" len="sm"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52302" name="Rectangle 81"/>
          <p:cNvSpPr>
            <a:spLocks noChangeArrowheads="1"/>
          </p:cNvSpPr>
          <p:nvPr/>
        </p:nvSpPr>
        <p:spPr bwMode="auto">
          <a:xfrm>
            <a:off x="9753600" y="36576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52303" name="Rectangle 82"/>
          <p:cNvSpPr>
            <a:spLocks noChangeArrowheads="1"/>
          </p:cNvSpPr>
          <p:nvPr/>
        </p:nvSpPr>
        <p:spPr bwMode="auto">
          <a:xfrm>
            <a:off x="2743200" y="36576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52304" name="Freeform 83"/>
          <p:cNvSpPr>
            <a:spLocks/>
          </p:cNvSpPr>
          <p:nvPr/>
        </p:nvSpPr>
        <p:spPr bwMode="auto">
          <a:xfrm>
            <a:off x="8991600" y="3657600"/>
            <a:ext cx="762000" cy="139700"/>
          </a:xfrm>
          <a:custGeom>
            <a:avLst/>
            <a:gdLst>
              <a:gd name="T0" fmla="*/ 0 w 480"/>
              <a:gd name="T1" fmla="*/ 2147483647 h 88"/>
              <a:gd name="T2" fmla="*/ 2147483647 w 480"/>
              <a:gd name="T3" fmla="*/ 0 h 88"/>
              <a:gd name="T4" fmla="*/ 2147483647 w 480"/>
              <a:gd name="T5" fmla="*/ 2147483647 h 88"/>
              <a:gd name="T6" fmla="*/ 0 60000 65536"/>
              <a:gd name="T7" fmla="*/ 0 60000 65536"/>
              <a:gd name="T8" fmla="*/ 0 60000 65536"/>
              <a:gd name="T9" fmla="*/ 0 w 480"/>
              <a:gd name="T10" fmla="*/ 0 h 88"/>
              <a:gd name="T11" fmla="*/ 480 w 480"/>
              <a:gd name="T12" fmla="*/ 88 h 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0" h="88">
                <a:moveTo>
                  <a:pt x="0" y="87"/>
                </a:moveTo>
                <a:cubicBezTo>
                  <a:pt x="39" y="73"/>
                  <a:pt x="157" y="0"/>
                  <a:pt x="237" y="0"/>
                </a:cubicBezTo>
                <a:cubicBezTo>
                  <a:pt x="317" y="0"/>
                  <a:pt x="430" y="70"/>
                  <a:pt x="480" y="88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 type="oval" w="sm" len="sm"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52305" name="Freeform 84"/>
          <p:cNvSpPr>
            <a:spLocks/>
          </p:cNvSpPr>
          <p:nvPr/>
        </p:nvSpPr>
        <p:spPr bwMode="auto">
          <a:xfrm rot="10800000">
            <a:off x="9144000" y="3810000"/>
            <a:ext cx="762000" cy="139700"/>
          </a:xfrm>
          <a:custGeom>
            <a:avLst/>
            <a:gdLst>
              <a:gd name="T0" fmla="*/ 0 w 480"/>
              <a:gd name="T1" fmla="*/ 2147483647 h 88"/>
              <a:gd name="T2" fmla="*/ 2147483647 w 480"/>
              <a:gd name="T3" fmla="*/ 0 h 88"/>
              <a:gd name="T4" fmla="*/ 2147483647 w 480"/>
              <a:gd name="T5" fmla="*/ 2147483647 h 88"/>
              <a:gd name="T6" fmla="*/ 0 60000 65536"/>
              <a:gd name="T7" fmla="*/ 0 60000 65536"/>
              <a:gd name="T8" fmla="*/ 0 60000 65536"/>
              <a:gd name="T9" fmla="*/ 0 w 480"/>
              <a:gd name="T10" fmla="*/ 0 h 88"/>
              <a:gd name="T11" fmla="*/ 480 w 480"/>
              <a:gd name="T12" fmla="*/ 88 h 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0" h="88">
                <a:moveTo>
                  <a:pt x="0" y="87"/>
                </a:moveTo>
                <a:cubicBezTo>
                  <a:pt x="39" y="73"/>
                  <a:pt x="157" y="0"/>
                  <a:pt x="237" y="0"/>
                </a:cubicBezTo>
                <a:cubicBezTo>
                  <a:pt x="317" y="0"/>
                  <a:pt x="430" y="70"/>
                  <a:pt x="480" y="88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 type="oval" w="sm" len="sm"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52306" name="Freeform 85"/>
          <p:cNvSpPr>
            <a:spLocks/>
          </p:cNvSpPr>
          <p:nvPr/>
        </p:nvSpPr>
        <p:spPr bwMode="auto">
          <a:xfrm>
            <a:off x="2895600" y="3657600"/>
            <a:ext cx="762000" cy="139700"/>
          </a:xfrm>
          <a:custGeom>
            <a:avLst/>
            <a:gdLst>
              <a:gd name="T0" fmla="*/ 0 w 480"/>
              <a:gd name="T1" fmla="*/ 2147483647 h 88"/>
              <a:gd name="T2" fmla="*/ 2147483647 w 480"/>
              <a:gd name="T3" fmla="*/ 0 h 88"/>
              <a:gd name="T4" fmla="*/ 2147483647 w 480"/>
              <a:gd name="T5" fmla="*/ 2147483647 h 88"/>
              <a:gd name="T6" fmla="*/ 0 60000 65536"/>
              <a:gd name="T7" fmla="*/ 0 60000 65536"/>
              <a:gd name="T8" fmla="*/ 0 60000 65536"/>
              <a:gd name="T9" fmla="*/ 0 w 480"/>
              <a:gd name="T10" fmla="*/ 0 h 88"/>
              <a:gd name="T11" fmla="*/ 480 w 480"/>
              <a:gd name="T12" fmla="*/ 88 h 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0" h="88">
                <a:moveTo>
                  <a:pt x="0" y="87"/>
                </a:moveTo>
                <a:cubicBezTo>
                  <a:pt x="39" y="73"/>
                  <a:pt x="157" y="0"/>
                  <a:pt x="237" y="0"/>
                </a:cubicBezTo>
                <a:cubicBezTo>
                  <a:pt x="317" y="0"/>
                  <a:pt x="430" y="70"/>
                  <a:pt x="480" y="88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 type="oval" w="sm" len="sm"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52307" name="Freeform 86"/>
          <p:cNvSpPr>
            <a:spLocks/>
          </p:cNvSpPr>
          <p:nvPr/>
        </p:nvSpPr>
        <p:spPr bwMode="auto">
          <a:xfrm rot="10800000">
            <a:off x="3048000" y="3810000"/>
            <a:ext cx="762000" cy="139700"/>
          </a:xfrm>
          <a:custGeom>
            <a:avLst/>
            <a:gdLst>
              <a:gd name="T0" fmla="*/ 0 w 480"/>
              <a:gd name="T1" fmla="*/ 2147483647 h 88"/>
              <a:gd name="T2" fmla="*/ 2147483647 w 480"/>
              <a:gd name="T3" fmla="*/ 0 h 88"/>
              <a:gd name="T4" fmla="*/ 2147483647 w 480"/>
              <a:gd name="T5" fmla="*/ 2147483647 h 88"/>
              <a:gd name="T6" fmla="*/ 0 60000 65536"/>
              <a:gd name="T7" fmla="*/ 0 60000 65536"/>
              <a:gd name="T8" fmla="*/ 0 60000 65536"/>
              <a:gd name="T9" fmla="*/ 0 w 480"/>
              <a:gd name="T10" fmla="*/ 0 h 88"/>
              <a:gd name="T11" fmla="*/ 480 w 480"/>
              <a:gd name="T12" fmla="*/ 88 h 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0" h="88">
                <a:moveTo>
                  <a:pt x="0" y="87"/>
                </a:moveTo>
                <a:cubicBezTo>
                  <a:pt x="39" y="73"/>
                  <a:pt x="157" y="0"/>
                  <a:pt x="237" y="0"/>
                </a:cubicBezTo>
                <a:cubicBezTo>
                  <a:pt x="317" y="0"/>
                  <a:pt x="430" y="70"/>
                  <a:pt x="480" y="88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 type="oval" w="sm" len="sm"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52308" name="Text Box 87"/>
          <p:cNvSpPr txBox="1">
            <a:spLocks noChangeArrowheads="1"/>
          </p:cNvSpPr>
          <p:nvPr/>
        </p:nvSpPr>
        <p:spPr bwMode="auto">
          <a:xfrm>
            <a:off x="4191001" y="4038600"/>
            <a:ext cx="3667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>
                <a:solidFill>
                  <a:schemeClr val="tx2"/>
                </a:solidFill>
              </a:rPr>
              <a:t>A</a:t>
            </a:r>
          </a:p>
        </p:txBody>
      </p:sp>
      <p:sp>
        <p:nvSpPr>
          <p:cNvPr id="52309" name="Text Box 88"/>
          <p:cNvSpPr txBox="1">
            <a:spLocks noChangeArrowheads="1"/>
          </p:cNvSpPr>
          <p:nvPr/>
        </p:nvSpPr>
        <p:spPr bwMode="auto">
          <a:xfrm>
            <a:off x="5715001" y="4038600"/>
            <a:ext cx="3667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>
                <a:solidFill>
                  <a:schemeClr val="tx2"/>
                </a:solidFill>
              </a:rPr>
              <a:t>B</a:t>
            </a:r>
          </a:p>
        </p:txBody>
      </p:sp>
      <p:sp>
        <p:nvSpPr>
          <p:cNvPr id="52310" name="Text Box 89"/>
          <p:cNvSpPr txBox="1">
            <a:spLocks noChangeArrowheads="1"/>
          </p:cNvSpPr>
          <p:nvPr/>
        </p:nvSpPr>
        <p:spPr bwMode="auto">
          <a:xfrm>
            <a:off x="8763001" y="4038600"/>
            <a:ext cx="3667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>
                <a:solidFill>
                  <a:schemeClr val="tx2"/>
                </a:solidFill>
              </a:rPr>
              <a:t>C</a:t>
            </a:r>
          </a:p>
        </p:txBody>
      </p:sp>
      <p:sp>
        <p:nvSpPr>
          <p:cNvPr id="52311" name="Text Box 90"/>
          <p:cNvSpPr txBox="1">
            <a:spLocks noChangeArrowheads="1"/>
          </p:cNvSpPr>
          <p:nvPr/>
        </p:nvSpPr>
        <p:spPr bwMode="auto">
          <a:xfrm>
            <a:off x="5486401" y="3200400"/>
            <a:ext cx="3667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52312" name="Rectangle 91"/>
          <p:cNvSpPr>
            <a:spLocks noChangeArrowheads="1"/>
          </p:cNvSpPr>
          <p:nvPr/>
        </p:nvSpPr>
        <p:spPr bwMode="auto">
          <a:xfrm>
            <a:off x="6705600" y="42672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52313" name="Rectangle 92"/>
          <p:cNvSpPr>
            <a:spLocks noChangeArrowheads="1"/>
          </p:cNvSpPr>
          <p:nvPr/>
        </p:nvSpPr>
        <p:spPr bwMode="auto">
          <a:xfrm>
            <a:off x="7010400" y="42672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52314" name="Rectangle 93"/>
          <p:cNvSpPr>
            <a:spLocks noChangeArrowheads="1"/>
          </p:cNvSpPr>
          <p:nvPr/>
        </p:nvSpPr>
        <p:spPr bwMode="auto">
          <a:xfrm>
            <a:off x="7315200" y="42672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52315" name="Freeform 94"/>
          <p:cNvSpPr>
            <a:spLocks/>
          </p:cNvSpPr>
          <p:nvPr/>
        </p:nvSpPr>
        <p:spPr bwMode="auto">
          <a:xfrm>
            <a:off x="7083426" y="4419600"/>
            <a:ext cx="149225" cy="457200"/>
          </a:xfrm>
          <a:custGeom>
            <a:avLst/>
            <a:gdLst>
              <a:gd name="T0" fmla="*/ 2147483647 w 106"/>
              <a:gd name="T1" fmla="*/ 0 h 348"/>
              <a:gd name="T2" fmla="*/ 2147483647 w 106"/>
              <a:gd name="T3" fmla="*/ 2147483647 h 348"/>
              <a:gd name="T4" fmla="*/ 2147483647 w 106"/>
              <a:gd name="T5" fmla="*/ 2147483647 h 348"/>
              <a:gd name="T6" fmla="*/ 0 60000 65536"/>
              <a:gd name="T7" fmla="*/ 0 60000 65536"/>
              <a:gd name="T8" fmla="*/ 0 60000 65536"/>
              <a:gd name="T9" fmla="*/ 0 w 106"/>
              <a:gd name="T10" fmla="*/ 0 h 348"/>
              <a:gd name="T11" fmla="*/ 106 w 106"/>
              <a:gd name="T12" fmla="*/ 348 h 3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6" h="348">
                <a:moveTo>
                  <a:pt x="46" y="0"/>
                </a:moveTo>
                <a:cubicBezTo>
                  <a:pt x="40" y="31"/>
                  <a:pt x="0" y="128"/>
                  <a:pt x="10" y="186"/>
                </a:cubicBezTo>
                <a:cubicBezTo>
                  <a:pt x="20" y="244"/>
                  <a:pt x="86" y="314"/>
                  <a:pt x="106" y="348"/>
                </a:cubicBezTo>
              </a:path>
            </a:pathLst>
          </a:custGeom>
          <a:noFill/>
          <a:ln w="19050">
            <a:solidFill>
              <a:schemeClr val="tx2"/>
            </a:solidFill>
            <a:round/>
            <a:headEnd type="oval" w="sm" len="sm"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52316" name="Text Box 95"/>
          <p:cNvSpPr txBox="1">
            <a:spLocks noChangeArrowheads="1"/>
          </p:cNvSpPr>
          <p:nvPr/>
        </p:nvSpPr>
        <p:spPr bwMode="auto">
          <a:xfrm>
            <a:off x="7239001" y="4648200"/>
            <a:ext cx="3667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>
                <a:solidFill>
                  <a:schemeClr val="tx2"/>
                </a:solidFill>
              </a:rPr>
              <a:t>X</a:t>
            </a:r>
          </a:p>
        </p:txBody>
      </p:sp>
      <p:sp>
        <p:nvSpPr>
          <p:cNvPr id="52317" name="Freeform 96"/>
          <p:cNvSpPr>
            <a:spLocks/>
          </p:cNvSpPr>
          <p:nvPr/>
        </p:nvSpPr>
        <p:spPr bwMode="auto">
          <a:xfrm>
            <a:off x="5943600" y="3962400"/>
            <a:ext cx="914400" cy="457200"/>
          </a:xfrm>
          <a:custGeom>
            <a:avLst/>
            <a:gdLst>
              <a:gd name="T0" fmla="*/ 2147483647 w 497"/>
              <a:gd name="T1" fmla="*/ 2147483647 h 276"/>
              <a:gd name="T2" fmla="*/ 2147483647 w 497"/>
              <a:gd name="T3" fmla="*/ 2147483647 h 276"/>
              <a:gd name="T4" fmla="*/ 0 w 497"/>
              <a:gd name="T5" fmla="*/ 0 h 276"/>
              <a:gd name="T6" fmla="*/ 0 60000 65536"/>
              <a:gd name="T7" fmla="*/ 0 60000 65536"/>
              <a:gd name="T8" fmla="*/ 0 60000 65536"/>
              <a:gd name="T9" fmla="*/ 0 w 497"/>
              <a:gd name="T10" fmla="*/ 0 h 276"/>
              <a:gd name="T11" fmla="*/ 497 w 497"/>
              <a:gd name="T12" fmla="*/ 276 h 27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97" h="276">
                <a:moveTo>
                  <a:pt x="497" y="276"/>
                </a:moveTo>
                <a:cubicBezTo>
                  <a:pt x="451" y="268"/>
                  <a:pt x="305" y="274"/>
                  <a:pt x="222" y="228"/>
                </a:cubicBezTo>
                <a:cubicBezTo>
                  <a:pt x="139" y="182"/>
                  <a:pt x="46" y="47"/>
                  <a:pt x="0" y="0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 type="oval" w="sm" len="sm"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52318" name="Freeform 97"/>
          <p:cNvSpPr>
            <a:spLocks/>
          </p:cNvSpPr>
          <p:nvPr/>
        </p:nvSpPr>
        <p:spPr bwMode="auto">
          <a:xfrm flipH="1">
            <a:off x="7467600" y="3962400"/>
            <a:ext cx="914400" cy="457200"/>
          </a:xfrm>
          <a:custGeom>
            <a:avLst/>
            <a:gdLst>
              <a:gd name="T0" fmla="*/ 2147483647 w 497"/>
              <a:gd name="T1" fmla="*/ 2147483647 h 276"/>
              <a:gd name="T2" fmla="*/ 2147483647 w 497"/>
              <a:gd name="T3" fmla="*/ 2147483647 h 276"/>
              <a:gd name="T4" fmla="*/ 0 w 497"/>
              <a:gd name="T5" fmla="*/ 0 h 276"/>
              <a:gd name="T6" fmla="*/ 0 60000 65536"/>
              <a:gd name="T7" fmla="*/ 0 60000 65536"/>
              <a:gd name="T8" fmla="*/ 0 60000 65536"/>
              <a:gd name="T9" fmla="*/ 0 w 497"/>
              <a:gd name="T10" fmla="*/ 0 h 276"/>
              <a:gd name="T11" fmla="*/ 497 w 497"/>
              <a:gd name="T12" fmla="*/ 276 h 27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97" h="276">
                <a:moveTo>
                  <a:pt x="497" y="276"/>
                </a:moveTo>
                <a:cubicBezTo>
                  <a:pt x="451" y="268"/>
                  <a:pt x="305" y="274"/>
                  <a:pt x="222" y="228"/>
                </a:cubicBezTo>
                <a:cubicBezTo>
                  <a:pt x="139" y="182"/>
                  <a:pt x="46" y="47"/>
                  <a:pt x="0" y="0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 type="oval" w="sm" len="sm"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52319" name="Text Box 98"/>
          <p:cNvSpPr txBox="1">
            <a:spLocks noChangeArrowheads="1"/>
          </p:cNvSpPr>
          <p:nvPr/>
        </p:nvSpPr>
        <p:spPr bwMode="auto">
          <a:xfrm>
            <a:off x="7620001" y="3962400"/>
            <a:ext cx="3667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dirty="0">
                <a:solidFill>
                  <a:schemeClr val="tx1"/>
                </a:solidFill>
              </a:rPr>
              <a:t>q</a:t>
            </a:r>
          </a:p>
        </p:txBody>
      </p:sp>
      <p:sp>
        <p:nvSpPr>
          <p:cNvPr id="52320" name="Text Box 99"/>
          <p:cNvSpPr txBox="1">
            <a:spLocks noChangeArrowheads="1"/>
          </p:cNvSpPr>
          <p:nvPr/>
        </p:nvSpPr>
        <p:spPr bwMode="auto">
          <a:xfrm>
            <a:off x="5486401" y="5029200"/>
            <a:ext cx="3667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52321" name="Text Box 100"/>
          <p:cNvSpPr txBox="1">
            <a:spLocks noChangeArrowheads="1"/>
          </p:cNvSpPr>
          <p:nvPr/>
        </p:nvSpPr>
        <p:spPr bwMode="auto">
          <a:xfrm>
            <a:off x="7010401" y="5029200"/>
            <a:ext cx="3667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q</a:t>
            </a:r>
          </a:p>
        </p:txBody>
      </p:sp>
    </p:spTree>
    <p:extLst>
      <p:ext uri="{BB962C8B-B14F-4D97-AF65-F5344CB8AC3E}">
        <p14:creationId xmlns:p14="http://schemas.microsoft.com/office/powerpoint/2010/main" val="3285341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0" i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Remove(p)</a:t>
            </a:r>
            <a:endParaRPr lang="en-US" alt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53255" name="Group 4"/>
          <p:cNvGrpSpPr>
            <a:grpSpLocks/>
          </p:cNvGrpSpPr>
          <p:nvPr/>
        </p:nvGrpSpPr>
        <p:grpSpPr bwMode="auto">
          <a:xfrm>
            <a:off x="2743200" y="1752600"/>
            <a:ext cx="7315200" cy="1371600"/>
            <a:chOff x="768" y="1296"/>
            <a:chExt cx="4608" cy="864"/>
          </a:xfrm>
        </p:grpSpPr>
        <p:sp>
          <p:nvSpPr>
            <p:cNvPr id="53315" name="AutoShape 5"/>
            <p:cNvSpPr>
              <a:spLocks noChangeArrowheads="1"/>
            </p:cNvSpPr>
            <p:nvPr/>
          </p:nvSpPr>
          <p:spPr bwMode="auto">
            <a:xfrm>
              <a:off x="3960" y="1344"/>
              <a:ext cx="1104" cy="816"/>
            </a:xfrm>
            <a:prstGeom prst="roundRect">
              <a:avLst>
                <a:gd name="adj" fmla="val 30130"/>
              </a:avLst>
            </a:prstGeom>
            <a:solidFill>
              <a:schemeClr val="accent1">
                <a:lumMod val="50000"/>
              </a:schemeClr>
            </a:solidFill>
            <a:ln w="19050" cap="rnd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3316" name="Rectangle 6"/>
            <p:cNvSpPr>
              <a:spLocks noChangeArrowheads="1"/>
            </p:cNvSpPr>
            <p:nvPr/>
          </p:nvSpPr>
          <p:spPr bwMode="auto">
            <a:xfrm>
              <a:off x="1344" y="1632"/>
              <a:ext cx="192" cy="192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3317" name="Rectangle 7"/>
            <p:cNvSpPr>
              <a:spLocks noChangeArrowheads="1"/>
            </p:cNvSpPr>
            <p:nvPr/>
          </p:nvSpPr>
          <p:spPr bwMode="auto">
            <a:xfrm>
              <a:off x="1536" y="1632"/>
              <a:ext cx="192" cy="192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3318" name="Rectangle 8"/>
            <p:cNvSpPr>
              <a:spLocks noChangeArrowheads="1"/>
            </p:cNvSpPr>
            <p:nvPr/>
          </p:nvSpPr>
          <p:spPr bwMode="auto">
            <a:xfrm>
              <a:off x="1728" y="1632"/>
              <a:ext cx="192" cy="192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3319" name="Freeform 9"/>
            <p:cNvSpPr>
              <a:spLocks/>
            </p:cNvSpPr>
            <p:nvPr/>
          </p:nvSpPr>
          <p:spPr bwMode="auto">
            <a:xfrm>
              <a:off x="1824" y="1641"/>
              <a:ext cx="480" cy="88"/>
            </a:xfrm>
            <a:custGeom>
              <a:avLst/>
              <a:gdLst>
                <a:gd name="T0" fmla="*/ 0 w 480"/>
                <a:gd name="T1" fmla="*/ 87 h 88"/>
                <a:gd name="T2" fmla="*/ 237 w 480"/>
                <a:gd name="T3" fmla="*/ 0 h 88"/>
                <a:gd name="T4" fmla="*/ 480 w 480"/>
                <a:gd name="T5" fmla="*/ 88 h 88"/>
                <a:gd name="T6" fmla="*/ 0 60000 65536"/>
                <a:gd name="T7" fmla="*/ 0 60000 65536"/>
                <a:gd name="T8" fmla="*/ 0 60000 65536"/>
                <a:gd name="T9" fmla="*/ 0 w 480"/>
                <a:gd name="T10" fmla="*/ 0 h 88"/>
                <a:gd name="T11" fmla="*/ 480 w 480"/>
                <a:gd name="T12" fmla="*/ 88 h 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0" h="88">
                  <a:moveTo>
                    <a:pt x="0" y="87"/>
                  </a:moveTo>
                  <a:cubicBezTo>
                    <a:pt x="39" y="73"/>
                    <a:pt x="157" y="0"/>
                    <a:pt x="237" y="0"/>
                  </a:cubicBezTo>
                  <a:cubicBezTo>
                    <a:pt x="317" y="0"/>
                    <a:pt x="430" y="70"/>
                    <a:pt x="480" y="88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 type="oval" w="sm" len="sm"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3320" name="Rectangle 10"/>
            <p:cNvSpPr>
              <a:spLocks noChangeArrowheads="1"/>
            </p:cNvSpPr>
            <p:nvPr/>
          </p:nvSpPr>
          <p:spPr bwMode="auto">
            <a:xfrm>
              <a:off x="2304" y="1632"/>
              <a:ext cx="192" cy="192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3321" name="Rectangle 11"/>
            <p:cNvSpPr>
              <a:spLocks noChangeArrowheads="1"/>
            </p:cNvSpPr>
            <p:nvPr/>
          </p:nvSpPr>
          <p:spPr bwMode="auto">
            <a:xfrm>
              <a:off x="2496" y="1632"/>
              <a:ext cx="192" cy="192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3322" name="Rectangle 12"/>
            <p:cNvSpPr>
              <a:spLocks noChangeArrowheads="1"/>
            </p:cNvSpPr>
            <p:nvPr/>
          </p:nvSpPr>
          <p:spPr bwMode="auto">
            <a:xfrm>
              <a:off x="2688" y="1632"/>
              <a:ext cx="192" cy="192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3323" name="Freeform 13"/>
            <p:cNvSpPr>
              <a:spLocks/>
            </p:cNvSpPr>
            <p:nvPr/>
          </p:nvSpPr>
          <p:spPr bwMode="auto">
            <a:xfrm>
              <a:off x="2784" y="1641"/>
              <a:ext cx="480" cy="88"/>
            </a:xfrm>
            <a:custGeom>
              <a:avLst/>
              <a:gdLst>
                <a:gd name="T0" fmla="*/ 0 w 480"/>
                <a:gd name="T1" fmla="*/ 87 h 88"/>
                <a:gd name="T2" fmla="*/ 237 w 480"/>
                <a:gd name="T3" fmla="*/ 0 h 88"/>
                <a:gd name="T4" fmla="*/ 480 w 480"/>
                <a:gd name="T5" fmla="*/ 88 h 88"/>
                <a:gd name="T6" fmla="*/ 0 60000 65536"/>
                <a:gd name="T7" fmla="*/ 0 60000 65536"/>
                <a:gd name="T8" fmla="*/ 0 60000 65536"/>
                <a:gd name="T9" fmla="*/ 0 w 480"/>
                <a:gd name="T10" fmla="*/ 0 h 88"/>
                <a:gd name="T11" fmla="*/ 480 w 480"/>
                <a:gd name="T12" fmla="*/ 88 h 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0" h="88">
                  <a:moveTo>
                    <a:pt x="0" y="87"/>
                  </a:moveTo>
                  <a:cubicBezTo>
                    <a:pt x="39" y="73"/>
                    <a:pt x="157" y="0"/>
                    <a:pt x="237" y="0"/>
                  </a:cubicBezTo>
                  <a:cubicBezTo>
                    <a:pt x="317" y="0"/>
                    <a:pt x="430" y="70"/>
                    <a:pt x="480" y="88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 type="oval" w="sm" len="sm"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3324" name="Rectangle 14"/>
            <p:cNvSpPr>
              <a:spLocks noChangeArrowheads="1"/>
            </p:cNvSpPr>
            <p:nvPr/>
          </p:nvSpPr>
          <p:spPr bwMode="auto">
            <a:xfrm>
              <a:off x="3264" y="1632"/>
              <a:ext cx="192" cy="192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3325" name="Rectangle 15"/>
            <p:cNvSpPr>
              <a:spLocks noChangeArrowheads="1"/>
            </p:cNvSpPr>
            <p:nvPr/>
          </p:nvSpPr>
          <p:spPr bwMode="auto">
            <a:xfrm>
              <a:off x="3456" y="1632"/>
              <a:ext cx="192" cy="192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3326" name="Rectangle 16"/>
            <p:cNvSpPr>
              <a:spLocks noChangeArrowheads="1"/>
            </p:cNvSpPr>
            <p:nvPr/>
          </p:nvSpPr>
          <p:spPr bwMode="auto">
            <a:xfrm>
              <a:off x="3648" y="1632"/>
              <a:ext cx="192" cy="192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3327" name="Freeform 17"/>
            <p:cNvSpPr>
              <a:spLocks/>
            </p:cNvSpPr>
            <p:nvPr/>
          </p:nvSpPr>
          <p:spPr bwMode="auto">
            <a:xfrm>
              <a:off x="3744" y="1641"/>
              <a:ext cx="480" cy="88"/>
            </a:xfrm>
            <a:custGeom>
              <a:avLst/>
              <a:gdLst>
                <a:gd name="T0" fmla="*/ 0 w 480"/>
                <a:gd name="T1" fmla="*/ 87 h 88"/>
                <a:gd name="T2" fmla="*/ 237 w 480"/>
                <a:gd name="T3" fmla="*/ 0 h 88"/>
                <a:gd name="T4" fmla="*/ 480 w 480"/>
                <a:gd name="T5" fmla="*/ 88 h 88"/>
                <a:gd name="T6" fmla="*/ 0 60000 65536"/>
                <a:gd name="T7" fmla="*/ 0 60000 65536"/>
                <a:gd name="T8" fmla="*/ 0 60000 65536"/>
                <a:gd name="T9" fmla="*/ 0 w 480"/>
                <a:gd name="T10" fmla="*/ 0 h 88"/>
                <a:gd name="T11" fmla="*/ 480 w 480"/>
                <a:gd name="T12" fmla="*/ 88 h 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0" h="88">
                  <a:moveTo>
                    <a:pt x="0" y="87"/>
                  </a:moveTo>
                  <a:cubicBezTo>
                    <a:pt x="39" y="73"/>
                    <a:pt x="157" y="0"/>
                    <a:pt x="237" y="0"/>
                  </a:cubicBezTo>
                  <a:cubicBezTo>
                    <a:pt x="317" y="0"/>
                    <a:pt x="430" y="70"/>
                    <a:pt x="480" y="88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 type="oval" w="sm" len="sm"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3328" name="Rectangle 18"/>
            <p:cNvSpPr>
              <a:spLocks noChangeArrowheads="1"/>
            </p:cNvSpPr>
            <p:nvPr/>
          </p:nvSpPr>
          <p:spPr bwMode="auto">
            <a:xfrm>
              <a:off x="4224" y="1632"/>
              <a:ext cx="192" cy="192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3329" name="Rectangle 19"/>
            <p:cNvSpPr>
              <a:spLocks noChangeArrowheads="1"/>
            </p:cNvSpPr>
            <p:nvPr/>
          </p:nvSpPr>
          <p:spPr bwMode="auto">
            <a:xfrm>
              <a:off x="4416" y="1632"/>
              <a:ext cx="192" cy="192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3330" name="Rectangle 20"/>
            <p:cNvSpPr>
              <a:spLocks noChangeArrowheads="1"/>
            </p:cNvSpPr>
            <p:nvPr/>
          </p:nvSpPr>
          <p:spPr bwMode="auto">
            <a:xfrm>
              <a:off x="4608" y="1632"/>
              <a:ext cx="192" cy="192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3331" name="Freeform 21"/>
            <p:cNvSpPr>
              <a:spLocks/>
            </p:cNvSpPr>
            <p:nvPr/>
          </p:nvSpPr>
          <p:spPr bwMode="auto">
            <a:xfrm rot="10800000">
              <a:off x="1920" y="1737"/>
              <a:ext cx="480" cy="88"/>
            </a:xfrm>
            <a:custGeom>
              <a:avLst/>
              <a:gdLst>
                <a:gd name="T0" fmla="*/ 0 w 480"/>
                <a:gd name="T1" fmla="*/ 87 h 88"/>
                <a:gd name="T2" fmla="*/ 237 w 480"/>
                <a:gd name="T3" fmla="*/ 0 h 88"/>
                <a:gd name="T4" fmla="*/ 480 w 480"/>
                <a:gd name="T5" fmla="*/ 88 h 88"/>
                <a:gd name="T6" fmla="*/ 0 60000 65536"/>
                <a:gd name="T7" fmla="*/ 0 60000 65536"/>
                <a:gd name="T8" fmla="*/ 0 60000 65536"/>
                <a:gd name="T9" fmla="*/ 0 w 480"/>
                <a:gd name="T10" fmla="*/ 0 h 88"/>
                <a:gd name="T11" fmla="*/ 480 w 480"/>
                <a:gd name="T12" fmla="*/ 88 h 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0" h="88">
                  <a:moveTo>
                    <a:pt x="0" y="87"/>
                  </a:moveTo>
                  <a:cubicBezTo>
                    <a:pt x="39" y="73"/>
                    <a:pt x="157" y="0"/>
                    <a:pt x="237" y="0"/>
                  </a:cubicBezTo>
                  <a:cubicBezTo>
                    <a:pt x="317" y="0"/>
                    <a:pt x="430" y="70"/>
                    <a:pt x="480" y="88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 type="oval" w="sm" len="sm"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3332" name="Freeform 22"/>
            <p:cNvSpPr>
              <a:spLocks/>
            </p:cNvSpPr>
            <p:nvPr/>
          </p:nvSpPr>
          <p:spPr bwMode="auto">
            <a:xfrm rot="10800000">
              <a:off x="2880" y="1728"/>
              <a:ext cx="480" cy="88"/>
            </a:xfrm>
            <a:custGeom>
              <a:avLst/>
              <a:gdLst>
                <a:gd name="T0" fmla="*/ 0 w 480"/>
                <a:gd name="T1" fmla="*/ 87 h 88"/>
                <a:gd name="T2" fmla="*/ 237 w 480"/>
                <a:gd name="T3" fmla="*/ 0 h 88"/>
                <a:gd name="T4" fmla="*/ 480 w 480"/>
                <a:gd name="T5" fmla="*/ 88 h 88"/>
                <a:gd name="T6" fmla="*/ 0 60000 65536"/>
                <a:gd name="T7" fmla="*/ 0 60000 65536"/>
                <a:gd name="T8" fmla="*/ 0 60000 65536"/>
                <a:gd name="T9" fmla="*/ 0 w 480"/>
                <a:gd name="T10" fmla="*/ 0 h 88"/>
                <a:gd name="T11" fmla="*/ 480 w 480"/>
                <a:gd name="T12" fmla="*/ 88 h 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0" h="88">
                  <a:moveTo>
                    <a:pt x="0" y="87"/>
                  </a:moveTo>
                  <a:cubicBezTo>
                    <a:pt x="39" y="73"/>
                    <a:pt x="157" y="0"/>
                    <a:pt x="237" y="0"/>
                  </a:cubicBezTo>
                  <a:cubicBezTo>
                    <a:pt x="317" y="0"/>
                    <a:pt x="430" y="70"/>
                    <a:pt x="480" y="88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 type="oval" w="sm" len="sm"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3333" name="Freeform 23"/>
            <p:cNvSpPr>
              <a:spLocks/>
            </p:cNvSpPr>
            <p:nvPr/>
          </p:nvSpPr>
          <p:spPr bwMode="auto">
            <a:xfrm rot="10800000">
              <a:off x="3840" y="1737"/>
              <a:ext cx="480" cy="88"/>
            </a:xfrm>
            <a:custGeom>
              <a:avLst/>
              <a:gdLst>
                <a:gd name="T0" fmla="*/ 0 w 480"/>
                <a:gd name="T1" fmla="*/ 87 h 88"/>
                <a:gd name="T2" fmla="*/ 237 w 480"/>
                <a:gd name="T3" fmla="*/ 0 h 88"/>
                <a:gd name="T4" fmla="*/ 480 w 480"/>
                <a:gd name="T5" fmla="*/ 88 h 88"/>
                <a:gd name="T6" fmla="*/ 0 60000 65536"/>
                <a:gd name="T7" fmla="*/ 0 60000 65536"/>
                <a:gd name="T8" fmla="*/ 0 60000 65536"/>
                <a:gd name="T9" fmla="*/ 0 w 480"/>
                <a:gd name="T10" fmla="*/ 0 h 88"/>
                <a:gd name="T11" fmla="*/ 480 w 480"/>
                <a:gd name="T12" fmla="*/ 88 h 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0" h="88">
                  <a:moveTo>
                    <a:pt x="0" y="87"/>
                  </a:moveTo>
                  <a:cubicBezTo>
                    <a:pt x="39" y="73"/>
                    <a:pt x="157" y="0"/>
                    <a:pt x="237" y="0"/>
                  </a:cubicBezTo>
                  <a:cubicBezTo>
                    <a:pt x="317" y="0"/>
                    <a:pt x="430" y="70"/>
                    <a:pt x="480" y="88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 type="oval" w="sm" len="sm"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3334" name="Freeform 24"/>
            <p:cNvSpPr>
              <a:spLocks/>
            </p:cNvSpPr>
            <p:nvPr/>
          </p:nvSpPr>
          <p:spPr bwMode="auto">
            <a:xfrm>
              <a:off x="1586" y="1728"/>
              <a:ext cx="94" cy="288"/>
            </a:xfrm>
            <a:custGeom>
              <a:avLst/>
              <a:gdLst>
                <a:gd name="T0" fmla="*/ 28 w 106"/>
                <a:gd name="T1" fmla="*/ 0 h 348"/>
                <a:gd name="T2" fmla="*/ 6 w 106"/>
                <a:gd name="T3" fmla="*/ 87 h 348"/>
                <a:gd name="T4" fmla="*/ 66 w 106"/>
                <a:gd name="T5" fmla="*/ 163 h 348"/>
                <a:gd name="T6" fmla="*/ 0 60000 65536"/>
                <a:gd name="T7" fmla="*/ 0 60000 65536"/>
                <a:gd name="T8" fmla="*/ 0 60000 65536"/>
                <a:gd name="T9" fmla="*/ 0 w 106"/>
                <a:gd name="T10" fmla="*/ 0 h 348"/>
                <a:gd name="T11" fmla="*/ 106 w 106"/>
                <a:gd name="T12" fmla="*/ 348 h 3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6" h="348">
                  <a:moveTo>
                    <a:pt x="46" y="0"/>
                  </a:moveTo>
                  <a:cubicBezTo>
                    <a:pt x="40" y="31"/>
                    <a:pt x="0" y="128"/>
                    <a:pt x="10" y="186"/>
                  </a:cubicBezTo>
                  <a:cubicBezTo>
                    <a:pt x="20" y="244"/>
                    <a:pt x="86" y="314"/>
                    <a:pt x="106" y="348"/>
                  </a:cubicBezTo>
                </a:path>
              </a:pathLst>
            </a:custGeom>
            <a:noFill/>
            <a:ln w="19050">
              <a:solidFill>
                <a:schemeClr val="tx2"/>
              </a:solidFill>
              <a:round/>
              <a:headEnd type="oval" w="sm" len="sm"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3335" name="Freeform 25"/>
            <p:cNvSpPr>
              <a:spLocks/>
            </p:cNvSpPr>
            <p:nvPr/>
          </p:nvSpPr>
          <p:spPr bwMode="auto">
            <a:xfrm>
              <a:off x="2544" y="1728"/>
              <a:ext cx="94" cy="288"/>
            </a:xfrm>
            <a:custGeom>
              <a:avLst/>
              <a:gdLst>
                <a:gd name="T0" fmla="*/ 28 w 106"/>
                <a:gd name="T1" fmla="*/ 0 h 348"/>
                <a:gd name="T2" fmla="*/ 6 w 106"/>
                <a:gd name="T3" fmla="*/ 87 h 348"/>
                <a:gd name="T4" fmla="*/ 66 w 106"/>
                <a:gd name="T5" fmla="*/ 163 h 348"/>
                <a:gd name="T6" fmla="*/ 0 60000 65536"/>
                <a:gd name="T7" fmla="*/ 0 60000 65536"/>
                <a:gd name="T8" fmla="*/ 0 60000 65536"/>
                <a:gd name="T9" fmla="*/ 0 w 106"/>
                <a:gd name="T10" fmla="*/ 0 h 348"/>
                <a:gd name="T11" fmla="*/ 106 w 106"/>
                <a:gd name="T12" fmla="*/ 348 h 3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6" h="348">
                  <a:moveTo>
                    <a:pt x="46" y="0"/>
                  </a:moveTo>
                  <a:cubicBezTo>
                    <a:pt x="40" y="31"/>
                    <a:pt x="0" y="128"/>
                    <a:pt x="10" y="186"/>
                  </a:cubicBezTo>
                  <a:cubicBezTo>
                    <a:pt x="20" y="244"/>
                    <a:pt x="86" y="314"/>
                    <a:pt x="106" y="348"/>
                  </a:cubicBezTo>
                </a:path>
              </a:pathLst>
            </a:custGeom>
            <a:noFill/>
            <a:ln w="19050">
              <a:solidFill>
                <a:schemeClr val="tx2"/>
              </a:solidFill>
              <a:round/>
              <a:headEnd type="oval" w="sm" len="sm"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3336" name="Freeform 26"/>
            <p:cNvSpPr>
              <a:spLocks/>
            </p:cNvSpPr>
            <p:nvPr/>
          </p:nvSpPr>
          <p:spPr bwMode="auto">
            <a:xfrm>
              <a:off x="3502" y="1728"/>
              <a:ext cx="94" cy="288"/>
            </a:xfrm>
            <a:custGeom>
              <a:avLst/>
              <a:gdLst>
                <a:gd name="T0" fmla="*/ 28 w 106"/>
                <a:gd name="T1" fmla="*/ 0 h 348"/>
                <a:gd name="T2" fmla="*/ 6 w 106"/>
                <a:gd name="T3" fmla="*/ 87 h 348"/>
                <a:gd name="T4" fmla="*/ 66 w 106"/>
                <a:gd name="T5" fmla="*/ 163 h 348"/>
                <a:gd name="T6" fmla="*/ 0 60000 65536"/>
                <a:gd name="T7" fmla="*/ 0 60000 65536"/>
                <a:gd name="T8" fmla="*/ 0 60000 65536"/>
                <a:gd name="T9" fmla="*/ 0 w 106"/>
                <a:gd name="T10" fmla="*/ 0 h 348"/>
                <a:gd name="T11" fmla="*/ 106 w 106"/>
                <a:gd name="T12" fmla="*/ 348 h 3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6" h="348">
                  <a:moveTo>
                    <a:pt x="46" y="0"/>
                  </a:moveTo>
                  <a:cubicBezTo>
                    <a:pt x="40" y="31"/>
                    <a:pt x="0" y="128"/>
                    <a:pt x="10" y="186"/>
                  </a:cubicBezTo>
                  <a:cubicBezTo>
                    <a:pt x="20" y="244"/>
                    <a:pt x="86" y="314"/>
                    <a:pt x="106" y="348"/>
                  </a:cubicBezTo>
                </a:path>
              </a:pathLst>
            </a:custGeom>
            <a:noFill/>
            <a:ln w="19050">
              <a:solidFill>
                <a:schemeClr val="tx2"/>
              </a:solidFill>
              <a:round/>
              <a:headEnd type="oval" w="sm" len="sm"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3337" name="Freeform 27"/>
            <p:cNvSpPr>
              <a:spLocks/>
            </p:cNvSpPr>
            <p:nvPr/>
          </p:nvSpPr>
          <p:spPr bwMode="auto">
            <a:xfrm>
              <a:off x="4460" y="1728"/>
              <a:ext cx="94" cy="288"/>
            </a:xfrm>
            <a:custGeom>
              <a:avLst/>
              <a:gdLst>
                <a:gd name="T0" fmla="*/ 28 w 106"/>
                <a:gd name="T1" fmla="*/ 0 h 348"/>
                <a:gd name="T2" fmla="*/ 6 w 106"/>
                <a:gd name="T3" fmla="*/ 87 h 348"/>
                <a:gd name="T4" fmla="*/ 66 w 106"/>
                <a:gd name="T5" fmla="*/ 163 h 348"/>
                <a:gd name="T6" fmla="*/ 0 60000 65536"/>
                <a:gd name="T7" fmla="*/ 0 60000 65536"/>
                <a:gd name="T8" fmla="*/ 0 60000 65536"/>
                <a:gd name="T9" fmla="*/ 0 w 106"/>
                <a:gd name="T10" fmla="*/ 0 h 348"/>
                <a:gd name="T11" fmla="*/ 106 w 106"/>
                <a:gd name="T12" fmla="*/ 348 h 3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6" h="348">
                  <a:moveTo>
                    <a:pt x="46" y="0"/>
                  </a:moveTo>
                  <a:cubicBezTo>
                    <a:pt x="40" y="31"/>
                    <a:pt x="0" y="128"/>
                    <a:pt x="10" y="186"/>
                  </a:cubicBezTo>
                  <a:cubicBezTo>
                    <a:pt x="20" y="244"/>
                    <a:pt x="86" y="314"/>
                    <a:pt x="106" y="348"/>
                  </a:cubicBezTo>
                </a:path>
              </a:pathLst>
            </a:custGeom>
            <a:noFill/>
            <a:ln w="19050">
              <a:solidFill>
                <a:schemeClr val="tx2"/>
              </a:solidFill>
              <a:round/>
              <a:headEnd type="oval" w="sm" len="sm"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3338" name="Rectangle 28"/>
            <p:cNvSpPr>
              <a:spLocks noChangeArrowheads="1"/>
            </p:cNvSpPr>
            <p:nvPr/>
          </p:nvSpPr>
          <p:spPr bwMode="auto">
            <a:xfrm>
              <a:off x="5184" y="1632"/>
              <a:ext cx="192" cy="192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3339" name="Rectangle 29"/>
            <p:cNvSpPr>
              <a:spLocks noChangeArrowheads="1"/>
            </p:cNvSpPr>
            <p:nvPr/>
          </p:nvSpPr>
          <p:spPr bwMode="auto">
            <a:xfrm>
              <a:off x="768" y="1632"/>
              <a:ext cx="192" cy="192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3340" name="Freeform 30"/>
            <p:cNvSpPr>
              <a:spLocks/>
            </p:cNvSpPr>
            <p:nvPr/>
          </p:nvSpPr>
          <p:spPr bwMode="auto">
            <a:xfrm>
              <a:off x="4704" y="1632"/>
              <a:ext cx="480" cy="88"/>
            </a:xfrm>
            <a:custGeom>
              <a:avLst/>
              <a:gdLst>
                <a:gd name="T0" fmla="*/ 0 w 480"/>
                <a:gd name="T1" fmla="*/ 87 h 88"/>
                <a:gd name="T2" fmla="*/ 237 w 480"/>
                <a:gd name="T3" fmla="*/ 0 h 88"/>
                <a:gd name="T4" fmla="*/ 480 w 480"/>
                <a:gd name="T5" fmla="*/ 88 h 88"/>
                <a:gd name="T6" fmla="*/ 0 60000 65536"/>
                <a:gd name="T7" fmla="*/ 0 60000 65536"/>
                <a:gd name="T8" fmla="*/ 0 60000 65536"/>
                <a:gd name="T9" fmla="*/ 0 w 480"/>
                <a:gd name="T10" fmla="*/ 0 h 88"/>
                <a:gd name="T11" fmla="*/ 480 w 480"/>
                <a:gd name="T12" fmla="*/ 88 h 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0" h="88">
                  <a:moveTo>
                    <a:pt x="0" y="87"/>
                  </a:moveTo>
                  <a:cubicBezTo>
                    <a:pt x="39" y="73"/>
                    <a:pt x="157" y="0"/>
                    <a:pt x="237" y="0"/>
                  </a:cubicBezTo>
                  <a:cubicBezTo>
                    <a:pt x="317" y="0"/>
                    <a:pt x="430" y="70"/>
                    <a:pt x="480" y="88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 type="oval" w="sm" len="sm"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3341" name="Freeform 31"/>
            <p:cNvSpPr>
              <a:spLocks/>
            </p:cNvSpPr>
            <p:nvPr/>
          </p:nvSpPr>
          <p:spPr bwMode="auto">
            <a:xfrm rot="10800000">
              <a:off x="4800" y="1728"/>
              <a:ext cx="480" cy="88"/>
            </a:xfrm>
            <a:custGeom>
              <a:avLst/>
              <a:gdLst>
                <a:gd name="T0" fmla="*/ 0 w 480"/>
                <a:gd name="T1" fmla="*/ 87 h 88"/>
                <a:gd name="T2" fmla="*/ 237 w 480"/>
                <a:gd name="T3" fmla="*/ 0 h 88"/>
                <a:gd name="T4" fmla="*/ 480 w 480"/>
                <a:gd name="T5" fmla="*/ 88 h 88"/>
                <a:gd name="T6" fmla="*/ 0 60000 65536"/>
                <a:gd name="T7" fmla="*/ 0 60000 65536"/>
                <a:gd name="T8" fmla="*/ 0 60000 65536"/>
                <a:gd name="T9" fmla="*/ 0 w 480"/>
                <a:gd name="T10" fmla="*/ 0 h 88"/>
                <a:gd name="T11" fmla="*/ 480 w 480"/>
                <a:gd name="T12" fmla="*/ 88 h 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0" h="88">
                  <a:moveTo>
                    <a:pt x="0" y="87"/>
                  </a:moveTo>
                  <a:cubicBezTo>
                    <a:pt x="39" y="73"/>
                    <a:pt x="157" y="0"/>
                    <a:pt x="237" y="0"/>
                  </a:cubicBezTo>
                  <a:cubicBezTo>
                    <a:pt x="317" y="0"/>
                    <a:pt x="430" y="70"/>
                    <a:pt x="480" y="88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 type="oval" w="sm" len="sm"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3342" name="Freeform 32"/>
            <p:cNvSpPr>
              <a:spLocks/>
            </p:cNvSpPr>
            <p:nvPr/>
          </p:nvSpPr>
          <p:spPr bwMode="auto">
            <a:xfrm>
              <a:off x="864" y="1632"/>
              <a:ext cx="480" cy="88"/>
            </a:xfrm>
            <a:custGeom>
              <a:avLst/>
              <a:gdLst>
                <a:gd name="T0" fmla="*/ 0 w 480"/>
                <a:gd name="T1" fmla="*/ 87 h 88"/>
                <a:gd name="T2" fmla="*/ 237 w 480"/>
                <a:gd name="T3" fmla="*/ 0 h 88"/>
                <a:gd name="T4" fmla="*/ 480 w 480"/>
                <a:gd name="T5" fmla="*/ 88 h 88"/>
                <a:gd name="T6" fmla="*/ 0 60000 65536"/>
                <a:gd name="T7" fmla="*/ 0 60000 65536"/>
                <a:gd name="T8" fmla="*/ 0 60000 65536"/>
                <a:gd name="T9" fmla="*/ 0 w 480"/>
                <a:gd name="T10" fmla="*/ 0 h 88"/>
                <a:gd name="T11" fmla="*/ 480 w 480"/>
                <a:gd name="T12" fmla="*/ 88 h 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0" h="88">
                  <a:moveTo>
                    <a:pt x="0" y="87"/>
                  </a:moveTo>
                  <a:cubicBezTo>
                    <a:pt x="39" y="73"/>
                    <a:pt x="157" y="0"/>
                    <a:pt x="237" y="0"/>
                  </a:cubicBezTo>
                  <a:cubicBezTo>
                    <a:pt x="317" y="0"/>
                    <a:pt x="430" y="70"/>
                    <a:pt x="480" y="88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 type="oval" w="sm" len="sm"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3343" name="Freeform 33"/>
            <p:cNvSpPr>
              <a:spLocks/>
            </p:cNvSpPr>
            <p:nvPr/>
          </p:nvSpPr>
          <p:spPr bwMode="auto">
            <a:xfrm rot="10800000">
              <a:off x="960" y="1728"/>
              <a:ext cx="480" cy="88"/>
            </a:xfrm>
            <a:custGeom>
              <a:avLst/>
              <a:gdLst>
                <a:gd name="T0" fmla="*/ 0 w 480"/>
                <a:gd name="T1" fmla="*/ 87 h 88"/>
                <a:gd name="T2" fmla="*/ 237 w 480"/>
                <a:gd name="T3" fmla="*/ 0 h 88"/>
                <a:gd name="T4" fmla="*/ 480 w 480"/>
                <a:gd name="T5" fmla="*/ 88 h 88"/>
                <a:gd name="T6" fmla="*/ 0 60000 65536"/>
                <a:gd name="T7" fmla="*/ 0 60000 65536"/>
                <a:gd name="T8" fmla="*/ 0 60000 65536"/>
                <a:gd name="T9" fmla="*/ 0 w 480"/>
                <a:gd name="T10" fmla="*/ 0 h 88"/>
                <a:gd name="T11" fmla="*/ 480 w 480"/>
                <a:gd name="T12" fmla="*/ 88 h 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0" h="88">
                  <a:moveTo>
                    <a:pt x="0" y="87"/>
                  </a:moveTo>
                  <a:cubicBezTo>
                    <a:pt x="39" y="73"/>
                    <a:pt x="157" y="0"/>
                    <a:pt x="237" y="0"/>
                  </a:cubicBezTo>
                  <a:cubicBezTo>
                    <a:pt x="317" y="0"/>
                    <a:pt x="430" y="70"/>
                    <a:pt x="480" y="88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 type="oval" w="sm" len="sm"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3344" name="Text Box 34"/>
            <p:cNvSpPr txBox="1">
              <a:spLocks noChangeArrowheads="1"/>
            </p:cNvSpPr>
            <p:nvPr/>
          </p:nvSpPr>
          <p:spPr bwMode="auto">
            <a:xfrm>
              <a:off x="1680" y="1872"/>
              <a:ext cx="231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>
                  <a:solidFill>
                    <a:schemeClr val="tx2"/>
                  </a:solidFill>
                </a:rPr>
                <a:t>A</a:t>
              </a:r>
            </a:p>
          </p:txBody>
        </p:sp>
        <p:sp>
          <p:nvSpPr>
            <p:cNvPr id="53345" name="Text Box 35"/>
            <p:cNvSpPr txBox="1">
              <a:spLocks noChangeArrowheads="1"/>
            </p:cNvSpPr>
            <p:nvPr/>
          </p:nvSpPr>
          <p:spPr bwMode="auto">
            <a:xfrm>
              <a:off x="2640" y="1872"/>
              <a:ext cx="231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>
                  <a:solidFill>
                    <a:schemeClr val="tx2"/>
                  </a:solidFill>
                </a:rPr>
                <a:t>B</a:t>
              </a:r>
            </a:p>
          </p:txBody>
        </p:sp>
        <p:sp>
          <p:nvSpPr>
            <p:cNvPr id="53346" name="Text Box 36"/>
            <p:cNvSpPr txBox="1">
              <a:spLocks noChangeArrowheads="1"/>
            </p:cNvSpPr>
            <p:nvPr/>
          </p:nvSpPr>
          <p:spPr bwMode="auto">
            <a:xfrm>
              <a:off x="3600" y="1872"/>
              <a:ext cx="231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>
                  <a:solidFill>
                    <a:schemeClr val="tx2"/>
                  </a:solidFill>
                </a:rPr>
                <a:t>C</a:t>
              </a:r>
            </a:p>
          </p:txBody>
        </p:sp>
        <p:sp>
          <p:nvSpPr>
            <p:cNvPr id="53347" name="Text Box 37"/>
            <p:cNvSpPr txBox="1">
              <a:spLocks noChangeArrowheads="1"/>
            </p:cNvSpPr>
            <p:nvPr/>
          </p:nvSpPr>
          <p:spPr bwMode="auto">
            <a:xfrm>
              <a:off x="4560" y="1872"/>
              <a:ext cx="231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>
                  <a:solidFill>
                    <a:schemeClr val="tx2"/>
                  </a:solidFill>
                </a:rPr>
                <a:t>D</a:t>
              </a:r>
            </a:p>
          </p:txBody>
        </p:sp>
        <p:sp>
          <p:nvSpPr>
            <p:cNvPr id="53348" name="Text Box 38"/>
            <p:cNvSpPr txBox="1">
              <a:spLocks noChangeArrowheads="1"/>
            </p:cNvSpPr>
            <p:nvPr/>
          </p:nvSpPr>
          <p:spPr bwMode="auto">
            <a:xfrm>
              <a:off x="4392" y="1296"/>
              <a:ext cx="231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dirty="0">
                  <a:solidFill>
                    <a:schemeClr val="tx1"/>
                  </a:solidFill>
                </a:rPr>
                <a:t>p</a:t>
              </a:r>
            </a:p>
          </p:txBody>
        </p:sp>
      </p:grpSp>
      <p:sp>
        <p:nvSpPr>
          <p:cNvPr id="53256" name="AutoShape 39"/>
          <p:cNvSpPr>
            <a:spLocks noChangeArrowheads="1"/>
          </p:cNvSpPr>
          <p:nvPr/>
        </p:nvSpPr>
        <p:spPr bwMode="auto">
          <a:xfrm>
            <a:off x="7810500" y="3910013"/>
            <a:ext cx="1752600" cy="1295400"/>
          </a:xfrm>
          <a:prstGeom prst="roundRect">
            <a:avLst>
              <a:gd name="adj" fmla="val 30130"/>
            </a:avLst>
          </a:prstGeom>
          <a:solidFill>
            <a:schemeClr val="accent1">
              <a:lumMod val="50000"/>
            </a:schemeClr>
          </a:solidFill>
          <a:ln w="1905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53257" name="Rectangle 40"/>
          <p:cNvSpPr>
            <a:spLocks noChangeArrowheads="1"/>
          </p:cNvSpPr>
          <p:nvPr/>
        </p:nvSpPr>
        <p:spPr bwMode="auto">
          <a:xfrm>
            <a:off x="3657600" y="3376613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53258" name="Rectangle 41"/>
          <p:cNvSpPr>
            <a:spLocks noChangeArrowheads="1"/>
          </p:cNvSpPr>
          <p:nvPr/>
        </p:nvSpPr>
        <p:spPr bwMode="auto">
          <a:xfrm>
            <a:off x="3962400" y="3376613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53259" name="Rectangle 42"/>
          <p:cNvSpPr>
            <a:spLocks noChangeArrowheads="1"/>
          </p:cNvSpPr>
          <p:nvPr/>
        </p:nvSpPr>
        <p:spPr bwMode="auto">
          <a:xfrm>
            <a:off x="4267200" y="3376613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53260" name="Freeform 43"/>
          <p:cNvSpPr>
            <a:spLocks/>
          </p:cNvSpPr>
          <p:nvPr/>
        </p:nvSpPr>
        <p:spPr bwMode="auto">
          <a:xfrm>
            <a:off x="4419600" y="3390900"/>
            <a:ext cx="762000" cy="139700"/>
          </a:xfrm>
          <a:custGeom>
            <a:avLst/>
            <a:gdLst>
              <a:gd name="T0" fmla="*/ 0 w 480"/>
              <a:gd name="T1" fmla="*/ 2147483647 h 88"/>
              <a:gd name="T2" fmla="*/ 2147483647 w 480"/>
              <a:gd name="T3" fmla="*/ 0 h 88"/>
              <a:gd name="T4" fmla="*/ 2147483647 w 480"/>
              <a:gd name="T5" fmla="*/ 2147483647 h 88"/>
              <a:gd name="T6" fmla="*/ 0 60000 65536"/>
              <a:gd name="T7" fmla="*/ 0 60000 65536"/>
              <a:gd name="T8" fmla="*/ 0 60000 65536"/>
              <a:gd name="T9" fmla="*/ 0 w 480"/>
              <a:gd name="T10" fmla="*/ 0 h 88"/>
              <a:gd name="T11" fmla="*/ 480 w 480"/>
              <a:gd name="T12" fmla="*/ 88 h 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0" h="88">
                <a:moveTo>
                  <a:pt x="0" y="87"/>
                </a:moveTo>
                <a:cubicBezTo>
                  <a:pt x="39" y="73"/>
                  <a:pt x="157" y="0"/>
                  <a:pt x="237" y="0"/>
                </a:cubicBezTo>
                <a:cubicBezTo>
                  <a:pt x="317" y="0"/>
                  <a:pt x="430" y="70"/>
                  <a:pt x="480" y="88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 type="oval" w="sm" len="sm"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53261" name="Rectangle 44"/>
          <p:cNvSpPr>
            <a:spLocks noChangeArrowheads="1"/>
          </p:cNvSpPr>
          <p:nvPr/>
        </p:nvSpPr>
        <p:spPr bwMode="auto">
          <a:xfrm>
            <a:off x="5181600" y="3376613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53262" name="Rectangle 45"/>
          <p:cNvSpPr>
            <a:spLocks noChangeArrowheads="1"/>
          </p:cNvSpPr>
          <p:nvPr/>
        </p:nvSpPr>
        <p:spPr bwMode="auto">
          <a:xfrm>
            <a:off x="5486400" y="3376613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53263" name="Rectangle 46"/>
          <p:cNvSpPr>
            <a:spLocks noChangeArrowheads="1"/>
          </p:cNvSpPr>
          <p:nvPr/>
        </p:nvSpPr>
        <p:spPr bwMode="auto">
          <a:xfrm>
            <a:off x="5791200" y="3376613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53264" name="Freeform 47"/>
          <p:cNvSpPr>
            <a:spLocks/>
          </p:cNvSpPr>
          <p:nvPr/>
        </p:nvSpPr>
        <p:spPr bwMode="auto">
          <a:xfrm>
            <a:off x="5943600" y="3390900"/>
            <a:ext cx="762000" cy="139700"/>
          </a:xfrm>
          <a:custGeom>
            <a:avLst/>
            <a:gdLst>
              <a:gd name="T0" fmla="*/ 0 w 480"/>
              <a:gd name="T1" fmla="*/ 2147483647 h 88"/>
              <a:gd name="T2" fmla="*/ 2147483647 w 480"/>
              <a:gd name="T3" fmla="*/ 0 h 88"/>
              <a:gd name="T4" fmla="*/ 2147483647 w 480"/>
              <a:gd name="T5" fmla="*/ 2147483647 h 88"/>
              <a:gd name="T6" fmla="*/ 0 60000 65536"/>
              <a:gd name="T7" fmla="*/ 0 60000 65536"/>
              <a:gd name="T8" fmla="*/ 0 60000 65536"/>
              <a:gd name="T9" fmla="*/ 0 w 480"/>
              <a:gd name="T10" fmla="*/ 0 h 88"/>
              <a:gd name="T11" fmla="*/ 480 w 480"/>
              <a:gd name="T12" fmla="*/ 88 h 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0" h="88">
                <a:moveTo>
                  <a:pt x="0" y="87"/>
                </a:moveTo>
                <a:cubicBezTo>
                  <a:pt x="39" y="73"/>
                  <a:pt x="157" y="0"/>
                  <a:pt x="237" y="0"/>
                </a:cubicBezTo>
                <a:cubicBezTo>
                  <a:pt x="317" y="0"/>
                  <a:pt x="430" y="70"/>
                  <a:pt x="480" y="88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 type="oval" w="sm" len="sm"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53265" name="Rectangle 48"/>
          <p:cNvSpPr>
            <a:spLocks noChangeArrowheads="1"/>
          </p:cNvSpPr>
          <p:nvPr/>
        </p:nvSpPr>
        <p:spPr bwMode="auto">
          <a:xfrm>
            <a:off x="6705600" y="3376613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53266" name="Rectangle 49"/>
          <p:cNvSpPr>
            <a:spLocks noChangeArrowheads="1"/>
          </p:cNvSpPr>
          <p:nvPr/>
        </p:nvSpPr>
        <p:spPr bwMode="auto">
          <a:xfrm>
            <a:off x="7010400" y="3376613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53267" name="Rectangle 50"/>
          <p:cNvSpPr>
            <a:spLocks noChangeArrowheads="1"/>
          </p:cNvSpPr>
          <p:nvPr/>
        </p:nvSpPr>
        <p:spPr bwMode="auto">
          <a:xfrm>
            <a:off x="7315200" y="3376613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53268" name="Freeform 51"/>
          <p:cNvSpPr>
            <a:spLocks/>
          </p:cNvSpPr>
          <p:nvPr/>
        </p:nvSpPr>
        <p:spPr bwMode="auto">
          <a:xfrm>
            <a:off x="7467600" y="3340101"/>
            <a:ext cx="2286000" cy="188913"/>
          </a:xfrm>
          <a:custGeom>
            <a:avLst/>
            <a:gdLst>
              <a:gd name="T0" fmla="*/ 0 w 1440"/>
              <a:gd name="T1" fmla="*/ 2147483647 h 119"/>
              <a:gd name="T2" fmla="*/ 2147483647 w 1440"/>
              <a:gd name="T3" fmla="*/ 2147483647 h 119"/>
              <a:gd name="T4" fmla="*/ 2147483647 w 1440"/>
              <a:gd name="T5" fmla="*/ 2147483647 h 119"/>
              <a:gd name="T6" fmla="*/ 0 60000 65536"/>
              <a:gd name="T7" fmla="*/ 0 60000 65536"/>
              <a:gd name="T8" fmla="*/ 0 60000 65536"/>
              <a:gd name="T9" fmla="*/ 0 w 1440"/>
              <a:gd name="T10" fmla="*/ 0 h 119"/>
              <a:gd name="T11" fmla="*/ 1440 w 1440"/>
              <a:gd name="T12" fmla="*/ 119 h 11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0" h="119">
                <a:moveTo>
                  <a:pt x="0" y="119"/>
                </a:moveTo>
                <a:cubicBezTo>
                  <a:pt x="129" y="100"/>
                  <a:pt x="536" y="14"/>
                  <a:pt x="776" y="7"/>
                </a:cubicBezTo>
                <a:cubicBezTo>
                  <a:pt x="1016" y="0"/>
                  <a:pt x="1302" y="64"/>
                  <a:pt x="1440" y="79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 type="oval" w="sm" len="sm"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53269" name="Rectangle 52"/>
          <p:cNvSpPr>
            <a:spLocks noChangeArrowheads="1"/>
          </p:cNvSpPr>
          <p:nvPr/>
        </p:nvSpPr>
        <p:spPr bwMode="auto">
          <a:xfrm>
            <a:off x="8229600" y="4367213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53270" name="Rectangle 53"/>
          <p:cNvSpPr>
            <a:spLocks noChangeArrowheads="1"/>
          </p:cNvSpPr>
          <p:nvPr/>
        </p:nvSpPr>
        <p:spPr bwMode="auto">
          <a:xfrm>
            <a:off x="8534400" y="4367213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53271" name="Rectangle 54"/>
          <p:cNvSpPr>
            <a:spLocks noChangeArrowheads="1"/>
          </p:cNvSpPr>
          <p:nvPr/>
        </p:nvSpPr>
        <p:spPr bwMode="auto">
          <a:xfrm>
            <a:off x="8839200" y="4367213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53272" name="Freeform 55"/>
          <p:cNvSpPr>
            <a:spLocks/>
          </p:cNvSpPr>
          <p:nvPr/>
        </p:nvSpPr>
        <p:spPr bwMode="auto">
          <a:xfrm rot="10800000">
            <a:off x="4572000" y="3543300"/>
            <a:ext cx="762000" cy="139700"/>
          </a:xfrm>
          <a:custGeom>
            <a:avLst/>
            <a:gdLst>
              <a:gd name="T0" fmla="*/ 0 w 480"/>
              <a:gd name="T1" fmla="*/ 2147483647 h 88"/>
              <a:gd name="T2" fmla="*/ 2147483647 w 480"/>
              <a:gd name="T3" fmla="*/ 0 h 88"/>
              <a:gd name="T4" fmla="*/ 2147483647 w 480"/>
              <a:gd name="T5" fmla="*/ 2147483647 h 88"/>
              <a:gd name="T6" fmla="*/ 0 60000 65536"/>
              <a:gd name="T7" fmla="*/ 0 60000 65536"/>
              <a:gd name="T8" fmla="*/ 0 60000 65536"/>
              <a:gd name="T9" fmla="*/ 0 w 480"/>
              <a:gd name="T10" fmla="*/ 0 h 88"/>
              <a:gd name="T11" fmla="*/ 480 w 480"/>
              <a:gd name="T12" fmla="*/ 88 h 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0" h="88">
                <a:moveTo>
                  <a:pt x="0" y="87"/>
                </a:moveTo>
                <a:cubicBezTo>
                  <a:pt x="39" y="73"/>
                  <a:pt x="157" y="0"/>
                  <a:pt x="237" y="0"/>
                </a:cubicBezTo>
                <a:cubicBezTo>
                  <a:pt x="317" y="0"/>
                  <a:pt x="430" y="70"/>
                  <a:pt x="480" y="88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 type="oval" w="sm" len="sm"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53273" name="Freeform 56"/>
          <p:cNvSpPr>
            <a:spLocks/>
          </p:cNvSpPr>
          <p:nvPr/>
        </p:nvSpPr>
        <p:spPr bwMode="auto">
          <a:xfrm rot="10800000">
            <a:off x="6096000" y="3529013"/>
            <a:ext cx="762000" cy="139700"/>
          </a:xfrm>
          <a:custGeom>
            <a:avLst/>
            <a:gdLst>
              <a:gd name="T0" fmla="*/ 0 w 480"/>
              <a:gd name="T1" fmla="*/ 2147483647 h 88"/>
              <a:gd name="T2" fmla="*/ 2147483647 w 480"/>
              <a:gd name="T3" fmla="*/ 0 h 88"/>
              <a:gd name="T4" fmla="*/ 2147483647 w 480"/>
              <a:gd name="T5" fmla="*/ 2147483647 h 88"/>
              <a:gd name="T6" fmla="*/ 0 60000 65536"/>
              <a:gd name="T7" fmla="*/ 0 60000 65536"/>
              <a:gd name="T8" fmla="*/ 0 60000 65536"/>
              <a:gd name="T9" fmla="*/ 0 w 480"/>
              <a:gd name="T10" fmla="*/ 0 h 88"/>
              <a:gd name="T11" fmla="*/ 480 w 480"/>
              <a:gd name="T12" fmla="*/ 88 h 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0" h="88">
                <a:moveTo>
                  <a:pt x="0" y="87"/>
                </a:moveTo>
                <a:cubicBezTo>
                  <a:pt x="39" y="73"/>
                  <a:pt x="157" y="0"/>
                  <a:pt x="237" y="0"/>
                </a:cubicBezTo>
                <a:cubicBezTo>
                  <a:pt x="317" y="0"/>
                  <a:pt x="430" y="70"/>
                  <a:pt x="480" y="88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 type="oval" w="sm" len="sm"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53274" name="Freeform 57"/>
          <p:cNvSpPr>
            <a:spLocks/>
          </p:cNvSpPr>
          <p:nvPr/>
        </p:nvSpPr>
        <p:spPr bwMode="auto">
          <a:xfrm>
            <a:off x="7632700" y="3617913"/>
            <a:ext cx="749300" cy="863600"/>
          </a:xfrm>
          <a:custGeom>
            <a:avLst/>
            <a:gdLst>
              <a:gd name="T0" fmla="*/ 2147483647 w 472"/>
              <a:gd name="T1" fmla="*/ 2147483647 h 544"/>
              <a:gd name="T2" fmla="*/ 2147483647 w 472"/>
              <a:gd name="T3" fmla="*/ 2147483647 h 544"/>
              <a:gd name="T4" fmla="*/ 0 w 472"/>
              <a:gd name="T5" fmla="*/ 0 h 544"/>
              <a:gd name="T6" fmla="*/ 0 60000 65536"/>
              <a:gd name="T7" fmla="*/ 0 60000 65536"/>
              <a:gd name="T8" fmla="*/ 0 60000 65536"/>
              <a:gd name="T9" fmla="*/ 0 w 472"/>
              <a:gd name="T10" fmla="*/ 0 h 544"/>
              <a:gd name="T11" fmla="*/ 472 w 472"/>
              <a:gd name="T12" fmla="*/ 544 h 5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72" h="544">
                <a:moveTo>
                  <a:pt x="472" y="544"/>
                </a:moveTo>
                <a:cubicBezTo>
                  <a:pt x="457" y="479"/>
                  <a:pt x="463" y="243"/>
                  <a:pt x="384" y="152"/>
                </a:cubicBezTo>
                <a:cubicBezTo>
                  <a:pt x="305" y="61"/>
                  <a:pt x="80" y="32"/>
                  <a:pt x="0" y="0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 type="oval" w="sm" len="sm"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53275" name="Freeform 58"/>
          <p:cNvSpPr>
            <a:spLocks/>
          </p:cNvSpPr>
          <p:nvPr/>
        </p:nvSpPr>
        <p:spPr bwMode="auto">
          <a:xfrm>
            <a:off x="4041776" y="3529013"/>
            <a:ext cx="149225" cy="457200"/>
          </a:xfrm>
          <a:custGeom>
            <a:avLst/>
            <a:gdLst>
              <a:gd name="T0" fmla="*/ 2147483647 w 106"/>
              <a:gd name="T1" fmla="*/ 0 h 348"/>
              <a:gd name="T2" fmla="*/ 2147483647 w 106"/>
              <a:gd name="T3" fmla="*/ 2147483647 h 348"/>
              <a:gd name="T4" fmla="*/ 2147483647 w 106"/>
              <a:gd name="T5" fmla="*/ 2147483647 h 348"/>
              <a:gd name="T6" fmla="*/ 0 60000 65536"/>
              <a:gd name="T7" fmla="*/ 0 60000 65536"/>
              <a:gd name="T8" fmla="*/ 0 60000 65536"/>
              <a:gd name="T9" fmla="*/ 0 w 106"/>
              <a:gd name="T10" fmla="*/ 0 h 348"/>
              <a:gd name="T11" fmla="*/ 106 w 106"/>
              <a:gd name="T12" fmla="*/ 348 h 3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6" h="348">
                <a:moveTo>
                  <a:pt x="46" y="0"/>
                </a:moveTo>
                <a:cubicBezTo>
                  <a:pt x="40" y="31"/>
                  <a:pt x="0" y="128"/>
                  <a:pt x="10" y="186"/>
                </a:cubicBezTo>
                <a:cubicBezTo>
                  <a:pt x="20" y="244"/>
                  <a:pt x="86" y="314"/>
                  <a:pt x="106" y="348"/>
                </a:cubicBezTo>
              </a:path>
            </a:pathLst>
          </a:custGeom>
          <a:noFill/>
          <a:ln w="19050">
            <a:solidFill>
              <a:schemeClr val="tx2"/>
            </a:solidFill>
            <a:round/>
            <a:headEnd type="oval" w="sm" len="sm"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53276" name="Freeform 59"/>
          <p:cNvSpPr>
            <a:spLocks/>
          </p:cNvSpPr>
          <p:nvPr/>
        </p:nvSpPr>
        <p:spPr bwMode="auto">
          <a:xfrm>
            <a:off x="5562601" y="3529013"/>
            <a:ext cx="149225" cy="457200"/>
          </a:xfrm>
          <a:custGeom>
            <a:avLst/>
            <a:gdLst>
              <a:gd name="T0" fmla="*/ 2147483647 w 106"/>
              <a:gd name="T1" fmla="*/ 0 h 348"/>
              <a:gd name="T2" fmla="*/ 2147483647 w 106"/>
              <a:gd name="T3" fmla="*/ 2147483647 h 348"/>
              <a:gd name="T4" fmla="*/ 2147483647 w 106"/>
              <a:gd name="T5" fmla="*/ 2147483647 h 348"/>
              <a:gd name="T6" fmla="*/ 0 60000 65536"/>
              <a:gd name="T7" fmla="*/ 0 60000 65536"/>
              <a:gd name="T8" fmla="*/ 0 60000 65536"/>
              <a:gd name="T9" fmla="*/ 0 w 106"/>
              <a:gd name="T10" fmla="*/ 0 h 348"/>
              <a:gd name="T11" fmla="*/ 106 w 106"/>
              <a:gd name="T12" fmla="*/ 348 h 3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6" h="348">
                <a:moveTo>
                  <a:pt x="46" y="0"/>
                </a:moveTo>
                <a:cubicBezTo>
                  <a:pt x="40" y="31"/>
                  <a:pt x="0" y="128"/>
                  <a:pt x="10" y="186"/>
                </a:cubicBezTo>
                <a:cubicBezTo>
                  <a:pt x="20" y="244"/>
                  <a:pt x="86" y="314"/>
                  <a:pt x="106" y="348"/>
                </a:cubicBezTo>
              </a:path>
            </a:pathLst>
          </a:custGeom>
          <a:noFill/>
          <a:ln w="19050">
            <a:solidFill>
              <a:schemeClr val="tx2"/>
            </a:solidFill>
            <a:round/>
            <a:headEnd type="oval" w="sm" len="sm"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53277" name="Freeform 60"/>
          <p:cNvSpPr>
            <a:spLocks/>
          </p:cNvSpPr>
          <p:nvPr/>
        </p:nvSpPr>
        <p:spPr bwMode="auto">
          <a:xfrm>
            <a:off x="7083426" y="3529013"/>
            <a:ext cx="149225" cy="457200"/>
          </a:xfrm>
          <a:custGeom>
            <a:avLst/>
            <a:gdLst>
              <a:gd name="T0" fmla="*/ 2147483647 w 106"/>
              <a:gd name="T1" fmla="*/ 0 h 348"/>
              <a:gd name="T2" fmla="*/ 2147483647 w 106"/>
              <a:gd name="T3" fmla="*/ 2147483647 h 348"/>
              <a:gd name="T4" fmla="*/ 2147483647 w 106"/>
              <a:gd name="T5" fmla="*/ 2147483647 h 348"/>
              <a:gd name="T6" fmla="*/ 0 60000 65536"/>
              <a:gd name="T7" fmla="*/ 0 60000 65536"/>
              <a:gd name="T8" fmla="*/ 0 60000 65536"/>
              <a:gd name="T9" fmla="*/ 0 w 106"/>
              <a:gd name="T10" fmla="*/ 0 h 348"/>
              <a:gd name="T11" fmla="*/ 106 w 106"/>
              <a:gd name="T12" fmla="*/ 348 h 3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6" h="348">
                <a:moveTo>
                  <a:pt x="46" y="0"/>
                </a:moveTo>
                <a:cubicBezTo>
                  <a:pt x="40" y="31"/>
                  <a:pt x="0" y="128"/>
                  <a:pt x="10" y="186"/>
                </a:cubicBezTo>
                <a:cubicBezTo>
                  <a:pt x="20" y="244"/>
                  <a:pt x="86" y="314"/>
                  <a:pt x="106" y="348"/>
                </a:cubicBezTo>
              </a:path>
            </a:pathLst>
          </a:custGeom>
          <a:noFill/>
          <a:ln w="19050">
            <a:solidFill>
              <a:schemeClr val="tx2"/>
            </a:solidFill>
            <a:round/>
            <a:headEnd type="oval" w="sm" len="sm"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53278" name="Freeform 61"/>
          <p:cNvSpPr>
            <a:spLocks/>
          </p:cNvSpPr>
          <p:nvPr/>
        </p:nvSpPr>
        <p:spPr bwMode="auto">
          <a:xfrm>
            <a:off x="8604251" y="4519613"/>
            <a:ext cx="149225" cy="457200"/>
          </a:xfrm>
          <a:custGeom>
            <a:avLst/>
            <a:gdLst>
              <a:gd name="T0" fmla="*/ 2147483647 w 106"/>
              <a:gd name="T1" fmla="*/ 0 h 348"/>
              <a:gd name="T2" fmla="*/ 2147483647 w 106"/>
              <a:gd name="T3" fmla="*/ 2147483647 h 348"/>
              <a:gd name="T4" fmla="*/ 2147483647 w 106"/>
              <a:gd name="T5" fmla="*/ 2147483647 h 348"/>
              <a:gd name="T6" fmla="*/ 0 60000 65536"/>
              <a:gd name="T7" fmla="*/ 0 60000 65536"/>
              <a:gd name="T8" fmla="*/ 0 60000 65536"/>
              <a:gd name="T9" fmla="*/ 0 w 106"/>
              <a:gd name="T10" fmla="*/ 0 h 348"/>
              <a:gd name="T11" fmla="*/ 106 w 106"/>
              <a:gd name="T12" fmla="*/ 348 h 3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6" h="348">
                <a:moveTo>
                  <a:pt x="46" y="0"/>
                </a:moveTo>
                <a:cubicBezTo>
                  <a:pt x="40" y="31"/>
                  <a:pt x="0" y="128"/>
                  <a:pt x="10" y="186"/>
                </a:cubicBezTo>
                <a:cubicBezTo>
                  <a:pt x="20" y="244"/>
                  <a:pt x="86" y="314"/>
                  <a:pt x="106" y="348"/>
                </a:cubicBezTo>
              </a:path>
            </a:pathLst>
          </a:custGeom>
          <a:noFill/>
          <a:ln w="19050">
            <a:solidFill>
              <a:schemeClr val="tx2"/>
            </a:solidFill>
            <a:round/>
            <a:headEnd type="oval" w="sm" len="sm"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53279" name="Rectangle 62"/>
          <p:cNvSpPr>
            <a:spLocks noChangeArrowheads="1"/>
          </p:cNvSpPr>
          <p:nvPr/>
        </p:nvSpPr>
        <p:spPr bwMode="auto">
          <a:xfrm>
            <a:off x="9753600" y="3376613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53280" name="Rectangle 63"/>
          <p:cNvSpPr>
            <a:spLocks noChangeArrowheads="1"/>
          </p:cNvSpPr>
          <p:nvPr/>
        </p:nvSpPr>
        <p:spPr bwMode="auto">
          <a:xfrm>
            <a:off x="2743200" y="3376613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53281" name="Freeform 64"/>
          <p:cNvSpPr>
            <a:spLocks/>
          </p:cNvSpPr>
          <p:nvPr/>
        </p:nvSpPr>
        <p:spPr bwMode="auto">
          <a:xfrm>
            <a:off x="9004300" y="3654425"/>
            <a:ext cx="736600" cy="852488"/>
          </a:xfrm>
          <a:custGeom>
            <a:avLst/>
            <a:gdLst>
              <a:gd name="T0" fmla="*/ 0 w 464"/>
              <a:gd name="T1" fmla="*/ 2147483647 h 537"/>
              <a:gd name="T2" fmla="*/ 2147483647 w 464"/>
              <a:gd name="T3" fmla="*/ 2147483647 h 537"/>
              <a:gd name="T4" fmla="*/ 2147483647 w 464"/>
              <a:gd name="T5" fmla="*/ 2147483647 h 537"/>
              <a:gd name="T6" fmla="*/ 0 60000 65536"/>
              <a:gd name="T7" fmla="*/ 0 60000 65536"/>
              <a:gd name="T8" fmla="*/ 0 60000 65536"/>
              <a:gd name="T9" fmla="*/ 0 w 464"/>
              <a:gd name="T10" fmla="*/ 0 h 537"/>
              <a:gd name="T11" fmla="*/ 464 w 464"/>
              <a:gd name="T12" fmla="*/ 537 h 53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64" h="537">
                <a:moveTo>
                  <a:pt x="0" y="537"/>
                </a:moveTo>
                <a:cubicBezTo>
                  <a:pt x="16" y="462"/>
                  <a:pt x="19" y="178"/>
                  <a:pt x="96" y="89"/>
                </a:cubicBezTo>
                <a:cubicBezTo>
                  <a:pt x="173" y="0"/>
                  <a:pt x="387" y="19"/>
                  <a:pt x="464" y="1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 type="oval" w="sm" len="sm"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53282" name="Freeform 65"/>
          <p:cNvSpPr>
            <a:spLocks/>
          </p:cNvSpPr>
          <p:nvPr/>
        </p:nvSpPr>
        <p:spPr bwMode="auto">
          <a:xfrm>
            <a:off x="7632701" y="3529013"/>
            <a:ext cx="2271713" cy="177800"/>
          </a:xfrm>
          <a:custGeom>
            <a:avLst/>
            <a:gdLst>
              <a:gd name="T0" fmla="*/ 2147483647 w 1431"/>
              <a:gd name="T1" fmla="*/ 0 h 112"/>
              <a:gd name="T2" fmla="*/ 2147483647 w 1431"/>
              <a:gd name="T3" fmla="*/ 2147483647 h 112"/>
              <a:gd name="T4" fmla="*/ 0 w 1431"/>
              <a:gd name="T5" fmla="*/ 0 h 112"/>
              <a:gd name="T6" fmla="*/ 0 60000 65536"/>
              <a:gd name="T7" fmla="*/ 0 60000 65536"/>
              <a:gd name="T8" fmla="*/ 0 60000 65536"/>
              <a:gd name="T9" fmla="*/ 0 w 1431"/>
              <a:gd name="T10" fmla="*/ 0 h 112"/>
              <a:gd name="T11" fmla="*/ 1431 w 1431"/>
              <a:gd name="T12" fmla="*/ 112 h 1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31" h="112">
                <a:moveTo>
                  <a:pt x="1431" y="0"/>
                </a:moveTo>
                <a:cubicBezTo>
                  <a:pt x="1306" y="19"/>
                  <a:pt x="918" y="112"/>
                  <a:pt x="680" y="112"/>
                </a:cubicBezTo>
                <a:cubicBezTo>
                  <a:pt x="442" y="112"/>
                  <a:pt x="142" y="23"/>
                  <a:pt x="0" y="0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 type="oval" w="sm" len="sm"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53283" name="Freeform 66"/>
          <p:cNvSpPr>
            <a:spLocks/>
          </p:cNvSpPr>
          <p:nvPr/>
        </p:nvSpPr>
        <p:spPr bwMode="auto">
          <a:xfrm>
            <a:off x="2895600" y="3376613"/>
            <a:ext cx="762000" cy="139700"/>
          </a:xfrm>
          <a:custGeom>
            <a:avLst/>
            <a:gdLst>
              <a:gd name="T0" fmla="*/ 0 w 480"/>
              <a:gd name="T1" fmla="*/ 2147483647 h 88"/>
              <a:gd name="T2" fmla="*/ 2147483647 w 480"/>
              <a:gd name="T3" fmla="*/ 0 h 88"/>
              <a:gd name="T4" fmla="*/ 2147483647 w 480"/>
              <a:gd name="T5" fmla="*/ 2147483647 h 88"/>
              <a:gd name="T6" fmla="*/ 0 60000 65536"/>
              <a:gd name="T7" fmla="*/ 0 60000 65536"/>
              <a:gd name="T8" fmla="*/ 0 60000 65536"/>
              <a:gd name="T9" fmla="*/ 0 w 480"/>
              <a:gd name="T10" fmla="*/ 0 h 88"/>
              <a:gd name="T11" fmla="*/ 480 w 480"/>
              <a:gd name="T12" fmla="*/ 88 h 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0" h="88">
                <a:moveTo>
                  <a:pt x="0" y="87"/>
                </a:moveTo>
                <a:cubicBezTo>
                  <a:pt x="39" y="73"/>
                  <a:pt x="157" y="0"/>
                  <a:pt x="237" y="0"/>
                </a:cubicBezTo>
                <a:cubicBezTo>
                  <a:pt x="317" y="0"/>
                  <a:pt x="430" y="70"/>
                  <a:pt x="480" y="88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 type="oval" w="sm" len="sm"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53284" name="Freeform 67"/>
          <p:cNvSpPr>
            <a:spLocks/>
          </p:cNvSpPr>
          <p:nvPr/>
        </p:nvSpPr>
        <p:spPr bwMode="auto">
          <a:xfrm rot="10800000">
            <a:off x="3048000" y="3529013"/>
            <a:ext cx="762000" cy="139700"/>
          </a:xfrm>
          <a:custGeom>
            <a:avLst/>
            <a:gdLst>
              <a:gd name="T0" fmla="*/ 0 w 480"/>
              <a:gd name="T1" fmla="*/ 2147483647 h 88"/>
              <a:gd name="T2" fmla="*/ 2147483647 w 480"/>
              <a:gd name="T3" fmla="*/ 0 h 88"/>
              <a:gd name="T4" fmla="*/ 2147483647 w 480"/>
              <a:gd name="T5" fmla="*/ 2147483647 h 88"/>
              <a:gd name="T6" fmla="*/ 0 60000 65536"/>
              <a:gd name="T7" fmla="*/ 0 60000 65536"/>
              <a:gd name="T8" fmla="*/ 0 60000 65536"/>
              <a:gd name="T9" fmla="*/ 0 w 480"/>
              <a:gd name="T10" fmla="*/ 0 h 88"/>
              <a:gd name="T11" fmla="*/ 480 w 480"/>
              <a:gd name="T12" fmla="*/ 88 h 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0" h="88">
                <a:moveTo>
                  <a:pt x="0" y="87"/>
                </a:moveTo>
                <a:cubicBezTo>
                  <a:pt x="39" y="73"/>
                  <a:pt x="157" y="0"/>
                  <a:pt x="237" y="0"/>
                </a:cubicBezTo>
                <a:cubicBezTo>
                  <a:pt x="317" y="0"/>
                  <a:pt x="430" y="70"/>
                  <a:pt x="480" y="88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 type="oval" w="sm" len="sm"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53285" name="Text Box 68"/>
          <p:cNvSpPr txBox="1">
            <a:spLocks noChangeArrowheads="1"/>
          </p:cNvSpPr>
          <p:nvPr/>
        </p:nvSpPr>
        <p:spPr bwMode="auto">
          <a:xfrm>
            <a:off x="4191001" y="3757613"/>
            <a:ext cx="3667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>
                <a:solidFill>
                  <a:schemeClr val="tx2"/>
                </a:solidFill>
              </a:rPr>
              <a:t>A</a:t>
            </a:r>
          </a:p>
        </p:txBody>
      </p:sp>
      <p:sp>
        <p:nvSpPr>
          <p:cNvPr id="53286" name="Text Box 69"/>
          <p:cNvSpPr txBox="1">
            <a:spLocks noChangeArrowheads="1"/>
          </p:cNvSpPr>
          <p:nvPr/>
        </p:nvSpPr>
        <p:spPr bwMode="auto">
          <a:xfrm>
            <a:off x="5715001" y="3757613"/>
            <a:ext cx="3667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>
                <a:solidFill>
                  <a:schemeClr val="tx2"/>
                </a:solidFill>
              </a:rPr>
              <a:t>B</a:t>
            </a:r>
          </a:p>
        </p:txBody>
      </p:sp>
      <p:sp>
        <p:nvSpPr>
          <p:cNvPr id="53287" name="Text Box 70"/>
          <p:cNvSpPr txBox="1">
            <a:spLocks noChangeArrowheads="1"/>
          </p:cNvSpPr>
          <p:nvPr/>
        </p:nvSpPr>
        <p:spPr bwMode="auto">
          <a:xfrm>
            <a:off x="7239001" y="3757613"/>
            <a:ext cx="3667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>
                <a:solidFill>
                  <a:schemeClr val="tx2"/>
                </a:solidFill>
              </a:rPr>
              <a:t>C</a:t>
            </a:r>
          </a:p>
        </p:txBody>
      </p:sp>
      <p:sp>
        <p:nvSpPr>
          <p:cNvPr id="53288" name="Text Box 71"/>
          <p:cNvSpPr txBox="1">
            <a:spLocks noChangeArrowheads="1"/>
          </p:cNvSpPr>
          <p:nvPr/>
        </p:nvSpPr>
        <p:spPr bwMode="auto">
          <a:xfrm>
            <a:off x="8763001" y="4748213"/>
            <a:ext cx="3667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>
                <a:solidFill>
                  <a:schemeClr val="tx2"/>
                </a:solidFill>
              </a:rPr>
              <a:t>D</a:t>
            </a:r>
          </a:p>
        </p:txBody>
      </p:sp>
      <p:sp>
        <p:nvSpPr>
          <p:cNvPr id="53289" name="Text Box 72"/>
          <p:cNvSpPr txBox="1">
            <a:spLocks noChangeArrowheads="1"/>
          </p:cNvSpPr>
          <p:nvPr/>
        </p:nvSpPr>
        <p:spPr bwMode="auto">
          <a:xfrm>
            <a:off x="8496301" y="3833813"/>
            <a:ext cx="3667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dirty="0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53290" name="Rectangle 73"/>
          <p:cNvSpPr>
            <a:spLocks noChangeArrowheads="1"/>
          </p:cNvSpPr>
          <p:nvPr/>
        </p:nvSpPr>
        <p:spPr bwMode="auto">
          <a:xfrm>
            <a:off x="3657600" y="5484813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53291" name="Rectangle 74"/>
          <p:cNvSpPr>
            <a:spLocks noChangeArrowheads="1"/>
          </p:cNvSpPr>
          <p:nvPr/>
        </p:nvSpPr>
        <p:spPr bwMode="auto">
          <a:xfrm>
            <a:off x="3962400" y="5484813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53292" name="Rectangle 75"/>
          <p:cNvSpPr>
            <a:spLocks noChangeArrowheads="1"/>
          </p:cNvSpPr>
          <p:nvPr/>
        </p:nvSpPr>
        <p:spPr bwMode="auto">
          <a:xfrm>
            <a:off x="4267200" y="5484813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53293" name="Freeform 76"/>
          <p:cNvSpPr>
            <a:spLocks/>
          </p:cNvSpPr>
          <p:nvPr/>
        </p:nvSpPr>
        <p:spPr bwMode="auto">
          <a:xfrm>
            <a:off x="4419600" y="5499100"/>
            <a:ext cx="762000" cy="139700"/>
          </a:xfrm>
          <a:custGeom>
            <a:avLst/>
            <a:gdLst>
              <a:gd name="T0" fmla="*/ 0 w 480"/>
              <a:gd name="T1" fmla="*/ 2147483647 h 88"/>
              <a:gd name="T2" fmla="*/ 2147483647 w 480"/>
              <a:gd name="T3" fmla="*/ 0 h 88"/>
              <a:gd name="T4" fmla="*/ 2147483647 w 480"/>
              <a:gd name="T5" fmla="*/ 2147483647 h 88"/>
              <a:gd name="T6" fmla="*/ 0 60000 65536"/>
              <a:gd name="T7" fmla="*/ 0 60000 65536"/>
              <a:gd name="T8" fmla="*/ 0 60000 65536"/>
              <a:gd name="T9" fmla="*/ 0 w 480"/>
              <a:gd name="T10" fmla="*/ 0 h 88"/>
              <a:gd name="T11" fmla="*/ 480 w 480"/>
              <a:gd name="T12" fmla="*/ 88 h 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0" h="88">
                <a:moveTo>
                  <a:pt x="0" y="87"/>
                </a:moveTo>
                <a:cubicBezTo>
                  <a:pt x="39" y="73"/>
                  <a:pt x="157" y="0"/>
                  <a:pt x="237" y="0"/>
                </a:cubicBezTo>
                <a:cubicBezTo>
                  <a:pt x="317" y="0"/>
                  <a:pt x="430" y="70"/>
                  <a:pt x="480" y="88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 type="oval" w="sm" len="sm"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53294" name="Rectangle 77"/>
          <p:cNvSpPr>
            <a:spLocks noChangeArrowheads="1"/>
          </p:cNvSpPr>
          <p:nvPr/>
        </p:nvSpPr>
        <p:spPr bwMode="auto">
          <a:xfrm>
            <a:off x="5181600" y="5484813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53295" name="Rectangle 78"/>
          <p:cNvSpPr>
            <a:spLocks noChangeArrowheads="1"/>
          </p:cNvSpPr>
          <p:nvPr/>
        </p:nvSpPr>
        <p:spPr bwMode="auto">
          <a:xfrm>
            <a:off x="5486400" y="5484813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53296" name="Rectangle 79"/>
          <p:cNvSpPr>
            <a:spLocks noChangeArrowheads="1"/>
          </p:cNvSpPr>
          <p:nvPr/>
        </p:nvSpPr>
        <p:spPr bwMode="auto">
          <a:xfrm>
            <a:off x="5791200" y="5484813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53297" name="Freeform 80"/>
          <p:cNvSpPr>
            <a:spLocks/>
          </p:cNvSpPr>
          <p:nvPr/>
        </p:nvSpPr>
        <p:spPr bwMode="auto">
          <a:xfrm>
            <a:off x="5943600" y="5499100"/>
            <a:ext cx="762000" cy="139700"/>
          </a:xfrm>
          <a:custGeom>
            <a:avLst/>
            <a:gdLst>
              <a:gd name="T0" fmla="*/ 0 w 480"/>
              <a:gd name="T1" fmla="*/ 2147483647 h 88"/>
              <a:gd name="T2" fmla="*/ 2147483647 w 480"/>
              <a:gd name="T3" fmla="*/ 0 h 88"/>
              <a:gd name="T4" fmla="*/ 2147483647 w 480"/>
              <a:gd name="T5" fmla="*/ 2147483647 h 88"/>
              <a:gd name="T6" fmla="*/ 0 60000 65536"/>
              <a:gd name="T7" fmla="*/ 0 60000 65536"/>
              <a:gd name="T8" fmla="*/ 0 60000 65536"/>
              <a:gd name="T9" fmla="*/ 0 w 480"/>
              <a:gd name="T10" fmla="*/ 0 h 88"/>
              <a:gd name="T11" fmla="*/ 480 w 480"/>
              <a:gd name="T12" fmla="*/ 88 h 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0" h="88">
                <a:moveTo>
                  <a:pt x="0" y="87"/>
                </a:moveTo>
                <a:cubicBezTo>
                  <a:pt x="39" y="73"/>
                  <a:pt x="157" y="0"/>
                  <a:pt x="237" y="0"/>
                </a:cubicBezTo>
                <a:cubicBezTo>
                  <a:pt x="317" y="0"/>
                  <a:pt x="430" y="70"/>
                  <a:pt x="480" y="88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 type="oval" w="sm" len="sm"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53298" name="Rectangle 81"/>
          <p:cNvSpPr>
            <a:spLocks noChangeArrowheads="1"/>
          </p:cNvSpPr>
          <p:nvPr/>
        </p:nvSpPr>
        <p:spPr bwMode="auto">
          <a:xfrm>
            <a:off x="6705600" y="5484813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53299" name="Rectangle 82"/>
          <p:cNvSpPr>
            <a:spLocks noChangeArrowheads="1"/>
          </p:cNvSpPr>
          <p:nvPr/>
        </p:nvSpPr>
        <p:spPr bwMode="auto">
          <a:xfrm>
            <a:off x="7010400" y="5484813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53300" name="Rectangle 83"/>
          <p:cNvSpPr>
            <a:spLocks noChangeArrowheads="1"/>
          </p:cNvSpPr>
          <p:nvPr/>
        </p:nvSpPr>
        <p:spPr bwMode="auto">
          <a:xfrm>
            <a:off x="7315200" y="5484813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53301" name="Freeform 84"/>
          <p:cNvSpPr>
            <a:spLocks/>
          </p:cNvSpPr>
          <p:nvPr/>
        </p:nvSpPr>
        <p:spPr bwMode="auto">
          <a:xfrm rot="10800000">
            <a:off x="4572000" y="5651500"/>
            <a:ext cx="762000" cy="139700"/>
          </a:xfrm>
          <a:custGeom>
            <a:avLst/>
            <a:gdLst>
              <a:gd name="T0" fmla="*/ 0 w 480"/>
              <a:gd name="T1" fmla="*/ 2147483647 h 88"/>
              <a:gd name="T2" fmla="*/ 2147483647 w 480"/>
              <a:gd name="T3" fmla="*/ 0 h 88"/>
              <a:gd name="T4" fmla="*/ 2147483647 w 480"/>
              <a:gd name="T5" fmla="*/ 2147483647 h 88"/>
              <a:gd name="T6" fmla="*/ 0 60000 65536"/>
              <a:gd name="T7" fmla="*/ 0 60000 65536"/>
              <a:gd name="T8" fmla="*/ 0 60000 65536"/>
              <a:gd name="T9" fmla="*/ 0 w 480"/>
              <a:gd name="T10" fmla="*/ 0 h 88"/>
              <a:gd name="T11" fmla="*/ 480 w 480"/>
              <a:gd name="T12" fmla="*/ 88 h 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0" h="88">
                <a:moveTo>
                  <a:pt x="0" y="87"/>
                </a:moveTo>
                <a:cubicBezTo>
                  <a:pt x="39" y="73"/>
                  <a:pt x="157" y="0"/>
                  <a:pt x="237" y="0"/>
                </a:cubicBezTo>
                <a:cubicBezTo>
                  <a:pt x="317" y="0"/>
                  <a:pt x="430" y="70"/>
                  <a:pt x="480" y="88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 type="oval" w="sm" len="sm"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53302" name="Freeform 85"/>
          <p:cNvSpPr>
            <a:spLocks/>
          </p:cNvSpPr>
          <p:nvPr/>
        </p:nvSpPr>
        <p:spPr bwMode="auto">
          <a:xfrm rot="10800000">
            <a:off x="6096000" y="5637213"/>
            <a:ext cx="762000" cy="139700"/>
          </a:xfrm>
          <a:custGeom>
            <a:avLst/>
            <a:gdLst>
              <a:gd name="T0" fmla="*/ 0 w 480"/>
              <a:gd name="T1" fmla="*/ 2147483647 h 88"/>
              <a:gd name="T2" fmla="*/ 2147483647 w 480"/>
              <a:gd name="T3" fmla="*/ 0 h 88"/>
              <a:gd name="T4" fmla="*/ 2147483647 w 480"/>
              <a:gd name="T5" fmla="*/ 2147483647 h 88"/>
              <a:gd name="T6" fmla="*/ 0 60000 65536"/>
              <a:gd name="T7" fmla="*/ 0 60000 65536"/>
              <a:gd name="T8" fmla="*/ 0 60000 65536"/>
              <a:gd name="T9" fmla="*/ 0 w 480"/>
              <a:gd name="T10" fmla="*/ 0 h 88"/>
              <a:gd name="T11" fmla="*/ 480 w 480"/>
              <a:gd name="T12" fmla="*/ 88 h 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0" h="88">
                <a:moveTo>
                  <a:pt x="0" y="87"/>
                </a:moveTo>
                <a:cubicBezTo>
                  <a:pt x="39" y="73"/>
                  <a:pt x="157" y="0"/>
                  <a:pt x="237" y="0"/>
                </a:cubicBezTo>
                <a:cubicBezTo>
                  <a:pt x="317" y="0"/>
                  <a:pt x="430" y="70"/>
                  <a:pt x="480" y="88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 type="oval" w="sm" len="sm"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53303" name="Freeform 86"/>
          <p:cNvSpPr>
            <a:spLocks/>
          </p:cNvSpPr>
          <p:nvPr/>
        </p:nvSpPr>
        <p:spPr bwMode="auto">
          <a:xfrm>
            <a:off x="4041776" y="5637213"/>
            <a:ext cx="149225" cy="457200"/>
          </a:xfrm>
          <a:custGeom>
            <a:avLst/>
            <a:gdLst>
              <a:gd name="T0" fmla="*/ 2147483647 w 106"/>
              <a:gd name="T1" fmla="*/ 0 h 348"/>
              <a:gd name="T2" fmla="*/ 2147483647 w 106"/>
              <a:gd name="T3" fmla="*/ 2147483647 h 348"/>
              <a:gd name="T4" fmla="*/ 2147483647 w 106"/>
              <a:gd name="T5" fmla="*/ 2147483647 h 348"/>
              <a:gd name="T6" fmla="*/ 0 60000 65536"/>
              <a:gd name="T7" fmla="*/ 0 60000 65536"/>
              <a:gd name="T8" fmla="*/ 0 60000 65536"/>
              <a:gd name="T9" fmla="*/ 0 w 106"/>
              <a:gd name="T10" fmla="*/ 0 h 348"/>
              <a:gd name="T11" fmla="*/ 106 w 106"/>
              <a:gd name="T12" fmla="*/ 348 h 3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6" h="348">
                <a:moveTo>
                  <a:pt x="46" y="0"/>
                </a:moveTo>
                <a:cubicBezTo>
                  <a:pt x="40" y="31"/>
                  <a:pt x="0" y="128"/>
                  <a:pt x="10" y="186"/>
                </a:cubicBezTo>
                <a:cubicBezTo>
                  <a:pt x="20" y="244"/>
                  <a:pt x="86" y="314"/>
                  <a:pt x="106" y="348"/>
                </a:cubicBezTo>
              </a:path>
            </a:pathLst>
          </a:custGeom>
          <a:noFill/>
          <a:ln w="19050">
            <a:solidFill>
              <a:schemeClr val="tx2"/>
            </a:solidFill>
            <a:round/>
            <a:headEnd type="oval" w="sm" len="sm"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53304" name="Freeform 87"/>
          <p:cNvSpPr>
            <a:spLocks/>
          </p:cNvSpPr>
          <p:nvPr/>
        </p:nvSpPr>
        <p:spPr bwMode="auto">
          <a:xfrm>
            <a:off x="5562601" y="5637213"/>
            <a:ext cx="149225" cy="457200"/>
          </a:xfrm>
          <a:custGeom>
            <a:avLst/>
            <a:gdLst>
              <a:gd name="T0" fmla="*/ 2147483647 w 106"/>
              <a:gd name="T1" fmla="*/ 0 h 348"/>
              <a:gd name="T2" fmla="*/ 2147483647 w 106"/>
              <a:gd name="T3" fmla="*/ 2147483647 h 348"/>
              <a:gd name="T4" fmla="*/ 2147483647 w 106"/>
              <a:gd name="T5" fmla="*/ 2147483647 h 348"/>
              <a:gd name="T6" fmla="*/ 0 60000 65536"/>
              <a:gd name="T7" fmla="*/ 0 60000 65536"/>
              <a:gd name="T8" fmla="*/ 0 60000 65536"/>
              <a:gd name="T9" fmla="*/ 0 w 106"/>
              <a:gd name="T10" fmla="*/ 0 h 348"/>
              <a:gd name="T11" fmla="*/ 106 w 106"/>
              <a:gd name="T12" fmla="*/ 348 h 3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6" h="348">
                <a:moveTo>
                  <a:pt x="46" y="0"/>
                </a:moveTo>
                <a:cubicBezTo>
                  <a:pt x="40" y="31"/>
                  <a:pt x="0" y="128"/>
                  <a:pt x="10" y="186"/>
                </a:cubicBezTo>
                <a:cubicBezTo>
                  <a:pt x="20" y="244"/>
                  <a:pt x="86" y="314"/>
                  <a:pt x="106" y="348"/>
                </a:cubicBezTo>
              </a:path>
            </a:pathLst>
          </a:custGeom>
          <a:noFill/>
          <a:ln w="19050">
            <a:solidFill>
              <a:schemeClr val="tx2"/>
            </a:solidFill>
            <a:round/>
            <a:headEnd type="oval" w="sm" len="sm"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53305" name="Freeform 88"/>
          <p:cNvSpPr>
            <a:spLocks/>
          </p:cNvSpPr>
          <p:nvPr/>
        </p:nvSpPr>
        <p:spPr bwMode="auto">
          <a:xfrm>
            <a:off x="7083426" y="5637213"/>
            <a:ext cx="149225" cy="457200"/>
          </a:xfrm>
          <a:custGeom>
            <a:avLst/>
            <a:gdLst>
              <a:gd name="T0" fmla="*/ 2147483647 w 106"/>
              <a:gd name="T1" fmla="*/ 0 h 348"/>
              <a:gd name="T2" fmla="*/ 2147483647 w 106"/>
              <a:gd name="T3" fmla="*/ 2147483647 h 348"/>
              <a:gd name="T4" fmla="*/ 2147483647 w 106"/>
              <a:gd name="T5" fmla="*/ 2147483647 h 348"/>
              <a:gd name="T6" fmla="*/ 0 60000 65536"/>
              <a:gd name="T7" fmla="*/ 0 60000 65536"/>
              <a:gd name="T8" fmla="*/ 0 60000 65536"/>
              <a:gd name="T9" fmla="*/ 0 w 106"/>
              <a:gd name="T10" fmla="*/ 0 h 348"/>
              <a:gd name="T11" fmla="*/ 106 w 106"/>
              <a:gd name="T12" fmla="*/ 348 h 3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6" h="348">
                <a:moveTo>
                  <a:pt x="46" y="0"/>
                </a:moveTo>
                <a:cubicBezTo>
                  <a:pt x="40" y="31"/>
                  <a:pt x="0" y="128"/>
                  <a:pt x="10" y="186"/>
                </a:cubicBezTo>
                <a:cubicBezTo>
                  <a:pt x="20" y="244"/>
                  <a:pt x="86" y="314"/>
                  <a:pt x="106" y="348"/>
                </a:cubicBezTo>
              </a:path>
            </a:pathLst>
          </a:custGeom>
          <a:noFill/>
          <a:ln w="19050">
            <a:solidFill>
              <a:schemeClr val="tx2"/>
            </a:solidFill>
            <a:round/>
            <a:headEnd type="oval" w="sm" len="sm"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53306" name="Rectangle 89"/>
          <p:cNvSpPr>
            <a:spLocks noChangeArrowheads="1"/>
          </p:cNvSpPr>
          <p:nvPr/>
        </p:nvSpPr>
        <p:spPr bwMode="auto">
          <a:xfrm>
            <a:off x="8229600" y="54991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53307" name="Rectangle 90"/>
          <p:cNvSpPr>
            <a:spLocks noChangeArrowheads="1"/>
          </p:cNvSpPr>
          <p:nvPr/>
        </p:nvSpPr>
        <p:spPr bwMode="auto">
          <a:xfrm>
            <a:off x="2743200" y="5484813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53308" name="Freeform 91"/>
          <p:cNvSpPr>
            <a:spLocks/>
          </p:cNvSpPr>
          <p:nvPr/>
        </p:nvSpPr>
        <p:spPr bwMode="auto">
          <a:xfrm>
            <a:off x="2895600" y="5484813"/>
            <a:ext cx="762000" cy="139700"/>
          </a:xfrm>
          <a:custGeom>
            <a:avLst/>
            <a:gdLst>
              <a:gd name="T0" fmla="*/ 0 w 480"/>
              <a:gd name="T1" fmla="*/ 2147483647 h 88"/>
              <a:gd name="T2" fmla="*/ 2147483647 w 480"/>
              <a:gd name="T3" fmla="*/ 0 h 88"/>
              <a:gd name="T4" fmla="*/ 2147483647 w 480"/>
              <a:gd name="T5" fmla="*/ 2147483647 h 88"/>
              <a:gd name="T6" fmla="*/ 0 60000 65536"/>
              <a:gd name="T7" fmla="*/ 0 60000 65536"/>
              <a:gd name="T8" fmla="*/ 0 60000 65536"/>
              <a:gd name="T9" fmla="*/ 0 w 480"/>
              <a:gd name="T10" fmla="*/ 0 h 88"/>
              <a:gd name="T11" fmla="*/ 480 w 480"/>
              <a:gd name="T12" fmla="*/ 88 h 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0" h="88">
                <a:moveTo>
                  <a:pt x="0" y="87"/>
                </a:moveTo>
                <a:cubicBezTo>
                  <a:pt x="39" y="73"/>
                  <a:pt x="157" y="0"/>
                  <a:pt x="237" y="0"/>
                </a:cubicBezTo>
                <a:cubicBezTo>
                  <a:pt x="317" y="0"/>
                  <a:pt x="430" y="70"/>
                  <a:pt x="480" y="88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 type="oval" w="sm" len="sm"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53309" name="Freeform 92"/>
          <p:cNvSpPr>
            <a:spLocks/>
          </p:cNvSpPr>
          <p:nvPr/>
        </p:nvSpPr>
        <p:spPr bwMode="auto">
          <a:xfrm rot="10800000">
            <a:off x="3048000" y="5637213"/>
            <a:ext cx="762000" cy="139700"/>
          </a:xfrm>
          <a:custGeom>
            <a:avLst/>
            <a:gdLst>
              <a:gd name="T0" fmla="*/ 0 w 480"/>
              <a:gd name="T1" fmla="*/ 2147483647 h 88"/>
              <a:gd name="T2" fmla="*/ 2147483647 w 480"/>
              <a:gd name="T3" fmla="*/ 0 h 88"/>
              <a:gd name="T4" fmla="*/ 2147483647 w 480"/>
              <a:gd name="T5" fmla="*/ 2147483647 h 88"/>
              <a:gd name="T6" fmla="*/ 0 60000 65536"/>
              <a:gd name="T7" fmla="*/ 0 60000 65536"/>
              <a:gd name="T8" fmla="*/ 0 60000 65536"/>
              <a:gd name="T9" fmla="*/ 0 w 480"/>
              <a:gd name="T10" fmla="*/ 0 h 88"/>
              <a:gd name="T11" fmla="*/ 480 w 480"/>
              <a:gd name="T12" fmla="*/ 88 h 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0" h="88">
                <a:moveTo>
                  <a:pt x="0" y="87"/>
                </a:moveTo>
                <a:cubicBezTo>
                  <a:pt x="39" y="73"/>
                  <a:pt x="157" y="0"/>
                  <a:pt x="237" y="0"/>
                </a:cubicBezTo>
                <a:cubicBezTo>
                  <a:pt x="317" y="0"/>
                  <a:pt x="430" y="70"/>
                  <a:pt x="480" y="88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 type="oval" w="sm" len="sm"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53310" name="Text Box 93"/>
          <p:cNvSpPr txBox="1">
            <a:spLocks noChangeArrowheads="1"/>
          </p:cNvSpPr>
          <p:nvPr/>
        </p:nvSpPr>
        <p:spPr bwMode="auto">
          <a:xfrm>
            <a:off x="4191001" y="5865813"/>
            <a:ext cx="3667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>
                <a:solidFill>
                  <a:schemeClr val="tx2"/>
                </a:solidFill>
              </a:rPr>
              <a:t>A</a:t>
            </a:r>
          </a:p>
        </p:txBody>
      </p:sp>
      <p:sp>
        <p:nvSpPr>
          <p:cNvPr id="53311" name="Text Box 94"/>
          <p:cNvSpPr txBox="1">
            <a:spLocks noChangeArrowheads="1"/>
          </p:cNvSpPr>
          <p:nvPr/>
        </p:nvSpPr>
        <p:spPr bwMode="auto">
          <a:xfrm>
            <a:off x="5715001" y="5865813"/>
            <a:ext cx="3667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>
                <a:solidFill>
                  <a:schemeClr val="tx2"/>
                </a:solidFill>
              </a:rPr>
              <a:t>B</a:t>
            </a:r>
          </a:p>
        </p:txBody>
      </p:sp>
      <p:sp>
        <p:nvSpPr>
          <p:cNvPr id="53312" name="Text Box 95"/>
          <p:cNvSpPr txBox="1">
            <a:spLocks noChangeArrowheads="1"/>
          </p:cNvSpPr>
          <p:nvPr/>
        </p:nvSpPr>
        <p:spPr bwMode="auto">
          <a:xfrm>
            <a:off x="7239001" y="5865813"/>
            <a:ext cx="3667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>
                <a:solidFill>
                  <a:schemeClr val="tx2"/>
                </a:solidFill>
              </a:rPr>
              <a:t>C</a:t>
            </a:r>
          </a:p>
        </p:txBody>
      </p:sp>
      <p:sp>
        <p:nvSpPr>
          <p:cNvPr id="53313" name="Freeform 96"/>
          <p:cNvSpPr>
            <a:spLocks/>
          </p:cNvSpPr>
          <p:nvPr/>
        </p:nvSpPr>
        <p:spPr bwMode="auto">
          <a:xfrm>
            <a:off x="7467600" y="5500688"/>
            <a:ext cx="762000" cy="139700"/>
          </a:xfrm>
          <a:custGeom>
            <a:avLst/>
            <a:gdLst>
              <a:gd name="T0" fmla="*/ 0 w 480"/>
              <a:gd name="T1" fmla="*/ 2147483647 h 88"/>
              <a:gd name="T2" fmla="*/ 2147483647 w 480"/>
              <a:gd name="T3" fmla="*/ 0 h 88"/>
              <a:gd name="T4" fmla="*/ 2147483647 w 480"/>
              <a:gd name="T5" fmla="*/ 2147483647 h 88"/>
              <a:gd name="T6" fmla="*/ 0 60000 65536"/>
              <a:gd name="T7" fmla="*/ 0 60000 65536"/>
              <a:gd name="T8" fmla="*/ 0 60000 65536"/>
              <a:gd name="T9" fmla="*/ 0 w 480"/>
              <a:gd name="T10" fmla="*/ 0 h 88"/>
              <a:gd name="T11" fmla="*/ 480 w 480"/>
              <a:gd name="T12" fmla="*/ 88 h 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0" h="88">
                <a:moveTo>
                  <a:pt x="0" y="87"/>
                </a:moveTo>
                <a:cubicBezTo>
                  <a:pt x="39" y="73"/>
                  <a:pt x="157" y="0"/>
                  <a:pt x="237" y="0"/>
                </a:cubicBezTo>
                <a:cubicBezTo>
                  <a:pt x="317" y="0"/>
                  <a:pt x="430" y="70"/>
                  <a:pt x="480" y="88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 type="oval" w="sm" len="sm"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53314" name="Freeform 97"/>
          <p:cNvSpPr>
            <a:spLocks/>
          </p:cNvSpPr>
          <p:nvPr/>
        </p:nvSpPr>
        <p:spPr bwMode="auto">
          <a:xfrm rot="10800000">
            <a:off x="7620000" y="5638800"/>
            <a:ext cx="762000" cy="139700"/>
          </a:xfrm>
          <a:custGeom>
            <a:avLst/>
            <a:gdLst>
              <a:gd name="T0" fmla="*/ 0 w 480"/>
              <a:gd name="T1" fmla="*/ 2147483647 h 88"/>
              <a:gd name="T2" fmla="*/ 2147483647 w 480"/>
              <a:gd name="T3" fmla="*/ 0 h 88"/>
              <a:gd name="T4" fmla="*/ 2147483647 w 480"/>
              <a:gd name="T5" fmla="*/ 2147483647 h 88"/>
              <a:gd name="T6" fmla="*/ 0 60000 65536"/>
              <a:gd name="T7" fmla="*/ 0 60000 65536"/>
              <a:gd name="T8" fmla="*/ 0 60000 65536"/>
              <a:gd name="T9" fmla="*/ 0 w 480"/>
              <a:gd name="T10" fmla="*/ 0 h 88"/>
              <a:gd name="T11" fmla="*/ 480 w 480"/>
              <a:gd name="T12" fmla="*/ 88 h 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0" h="88">
                <a:moveTo>
                  <a:pt x="0" y="87"/>
                </a:moveTo>
                <a:cubicBezTo>
                  <a:pt x="39" y="73"/>
                  <a:pt x="157" y="0"/>
                  <a:pt x="237" y="0"/>
                </a:cubicBezTo>
                <a:cubicBezTo>
                  <a:pt x="317" y="0"/>
                  <a:pt x="430" y="70"/>
                  <a:pt x="480" y="88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 type="oval" w="sm" len="sm"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304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Performance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278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 eaLnBrk="1" hangingPunct="1">
                  <a:lnSpc>
                    <a:spcPct val="90000"/>
                  </a:lnSpc>
                  <a:buClr>
                    <a:schemeClr val="tx1"/>
                  </a:buClr>
                </a:pPr>
                <a:r>
                  <a:rPr lang="en-US" altLang="en-US" dirty="0" smtClean="0"/>
                  <a:t>Assume doubly-linked list implementation of Positional List ADT</a:t>
                </a:r>
              </a:p>
              <a:p>
                <a:pPr lvl="1">
                  <a:lnSpc>
                    <a:spcPct val="90000"/>
                  </a:lnSpc>
                  <a:buClr>
                    <a:schemeClr val="tx1"/>
                  </a:buClr>
                </a:pPr>
                <a:r>
                  <a:rPr lang="en-US" altLang="en-US" dirty="0" smtClean="0"/>
                  <a:t>The space used by a list with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en-US" dirty="0" smtClean="0"/>
                  <a:t> elements is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dirty="0" smtClean="0">
                  <a:latin typeface="Times New Roman" panose="02020603050405020304" pitchFamily="18" charset="0"/>
                </a:endParaRPr>
              </a:p>
              <a:p>
                <a:pPr lvl="1" eaLnBrk="1" hangingPunct="1">
                  <a:lnSpc>
                    <a:spcPct val="90000"/>
                  </a:lnSpc>
                </a:pPr>
                <a:r>
                  <a:rPr lang="en-US" altLang="en-US" dirty="0" smtClean="0"/>
                  <a:t>The space used by each position of the list is </a:t>
                </a:r>
                <a14:m>
                  <m:oMath xmlns:m="http://schemas.openxmlformats.org/officeDocument/2006/math">
                    <m:r>
                      <a:rPr lang="en-US" altLang="en-US" b="0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b="0" i="1" dirty="0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endParaRPr lang="en-US" altLang="en-US" dirty="0" smtClean="0"/>
              </a:p>
              <a:p>
                <a:pPr lvl="1" eaLnBrk="1" hangingPunct="1">
                  <a:lnSpc>
                    <a:spcPct val="90000"/>
                  </a:lnSpc>
                </a:pPr>
                <a:r>
                  <a:rPr lang="en-US" altLang="en-US" dirty="0" smtClean="0"/>
                  <a:t>All the operations of the List ADT run in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(1) </m:t>
                    </m:r>
                  </m:oMath>
                </a14:m>
                <a:r>
                  <a:rPr lang="en-US" altLang="en-US" dirty="0" smtClean="0"/>
                  <a:t>time</a:t>
                </a:r>
              </a:p>
            </p:txBody>
          </p:sp>
        </mc:Choice>
        <mc:Fallback xmlns="">
          <p:sp>
            <p:nvSpPr>
              <p:cNvPr id="54278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31" t="-4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3512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Positional List Summary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86335717"/>
                  </p:ext>
                </p:extLst>
              </p:nvPr>
            </p:nvGraphicFramePr>
            <p:xfrm>
              <a:off x="2164327" y="2097088"/>
              <a:ext cx="7863346" cy="3332379"/>
            </p:xfrm>
            <a:graphic>
              <a:graphicData uri="http://schemas.openxmlformats.org/drawingml/2006/table">
                <a:tbl>
                  <a:tblPr/>
                  <a:tblGrid>
                    <a:gridCol w="2097027"/>
                    <a:gridCol w="3399039"/>
                    <a:gridCol w="2367280"/>
                  </a:tblGrid>
                  <a:tr h="434239"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altLang="en-US" sz="18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latin typeface="Arial" panose="020B0604020202020204" pitchFamily="34" charset="0"/>
                            <a:ea typeface="ＭＳ Ｐゴシック" charset="-128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2D2DB9"/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1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List Singly-Linked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2D2DB9"/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List Doubly- Linked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2D2DB9"/>
                        </a:solidFill>
                      </a:tcPr>
                    </a:tc>
                  </a:tr>
                  <a:tr h="942975"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Courier New" panose="02070309020205020404" pitchFamily="49" charset="0"/>
                              <a:ea typeface="ＭＳ Ｐゴシック" charset="-128"/>
                              <a:cs typeface="Courier New" panose="02070309020205020404" pitchFamily="49" charset="0"/>
                            </a:rPr>
                            <a:t>first(), last(), addFirst(), addLast(), addAfter()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CDCDE6"/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en-US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-128"/>
                                  </a:rPr>
                                  <m:t>𝑂</m:t>
                                </m:r>
                                <m:r>
                                  <a:rPr kumimoji="0" lang="en-US" altLang="en-US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-128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kumimoji="0" lang="en-US" alt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ＭＳ Ｐゴシック" charset="-128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CDCDE6"/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en-US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-128"/>
                                  </a:rPr>
                                  <m:t>𝑂</m:t>
                                </m:r>
                                <m:r>
                                  <a:rPr kumimoji="0" lang="en-US" altLang="en-US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-128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kumimoji="0" lang="en-US" alt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ＭＳ Ｐゴシック" charset="-128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CDCDE6"/>
                        </a:solidFill>
                      </a:tcPr>
                    </a:tc>
                  </a:tr>
                  <a:tr h="717550"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Courier New" panose="02070309020205020404" pitchFamily="49" charset="0"/>
                              <a:ea typeface="ＭＳ Ｐゴシック" charset="-128"/>
                              <a:cs typeface="Courier New" panose="02070309020205020404" pitchFamily="49" charset="0"/>
                            </a:rPr>
                            <a:t>addBefore</a:t>
                          </a: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Courier New" panose="02070309020205020404" pitchFamily="49" charset="0"/>
                              <a:ea typeface="ＭＳ Ｐゴシック" charset="-128"/>
                              <a:cs typeface="Courier New" panose="02070309020205020404" pitchFamily="49" charset="0"/>
                            </a:rPr>
                            <a:t>(p, e), erase()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E8E8F3"/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 xmlns:m="http://schemas.openxmlformats.org/officeDocument/2006/math">
                              <m:r>
                                <a:rPr kumimoji="0" lang="en-US" altLang="en-US" sz="18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ＭＳ Ｐゴシック" charset="-128"/>
                                </a:rPr>
                                <m:t>𝑂</m:t>
                              </m:r>
                              <m:r>
                                <a:rPr kumimoji="0" lang="en-US" altLang="en-US" sz="18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ＭＳ Ｐゴシック" charset="-128"/>
                                </a:rPr>
                                <m:t>(</m:t>
                              </m:r>
                              <m:r>
                                <a:rPr kumimoji="0" lang="en-US" altLang="en-US" sz="18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ＭＳ Ｐゴシック" charset="-128"/>
                                </a:rPr>
                                <m:t>𝑛</m:t>
                              </m:r>
                              <m:r>
                                <a:rPr kumimoji="0" lang="en-US" altLang="en-US" sz="18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ＭＳ Ｐゴシック" charset="-128"/>
                                </a:rPr>
                                <m:t>) </m:t>
                              </m:r>
                            </m:oMath>
                          </a14:m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Worst and Average case</a:t>
                          </a:r>
                        </a:p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 xmlns:m="http://schemas.openxmlformats.org/officeDocument/2006/math">
                              <m:r>
                                <a:rPr kumimoji="0" lang="en-US" altLang="en-US" sz="18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ＭＳ Ｐゴシック" charset="-128"/>
                                </a:rPr>
                                <m:t>𝑂</m:t>
                              </m:r>
                              <m:r>
                                <a:rPr kumimoji="0" lang="en-US" altLang="en-US" sz="18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ＭＳ Ｐゴシック" charset="-128"/>
                                </a:rPr>
                                <m:t>(1) </m:t>
                              </m:r>
                            </m:oMath>
                          </a14:m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Best case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E8E8F3"/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en-US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-128"/>
                                  </a:rPr>
                                  <m:t>𝑂</m:t>
                                </m:r>
                                <m:r>
                                  <a:rPr kumimoji="0" lang="en-US" altLang="en-US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-128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kumimoji="0" lang="en-US" alt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ＭＳ Ｐゴシック" charset="-128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E8E8F3"/>
                        </a:solidFill>
                      </a:tcPr>
                    </a:tc>
                  </a:tr>
                  <a:tr h="717550"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Courier New" panose="02070309020205020404" pitchFamily="49" charset="0"/>
                              <a:ea typeface="ＭＳ Ｐゴシック" charset="-128"/>
                              <a:cs typeface="Courier New" panose="02070309020205020404" pitchFamily="49" charset="0"/>
                            </a:rPr>
                            <a:t>size( ), </a:t>
                          </a:r>
                          <a:r>
                            <a:rPr kumimoji="0" lang="en-US" altLang="en-US" sz="1800" b="0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Courier New" panose="02070309020205020404" pitchFamily="49" charset="0"/>
                              <a:ea typeface="ＭＳ Ｐゴシック" charset="-128"/>
                              <a:cs typeface="Courier New" panose="02070309020205020404" pitchFamily="49" charset="0"/>
                            </a:rPr>
                            <a:t>isEmpty</a:t>
                          </a: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Courier New" panose="02070309020205020404" pitchFamily="49" charset="0"/>
                              <a:ea typeface="ＭＳ Ｐゴシック" charset="-128"/>
                              <a:cs typeface="Courier New" panose="02070309020205020404" pitchFamily="49" charset="0"/>
                            </a:rPr>
                            <a:t>()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CDCDE6"/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en-US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-128"/>
                                  </a:rPr>
                                  <m:t>𝑂</m:t>
                                </m:r>
                                <m:r>
                                  <a:rPr kumimoji="0" lang="en-US" altLang="en-US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-128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kumimoji="0" lang="en-US" alt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ＭＳ Ｐゴシック" charset="-128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CDCDE6"/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en-US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-128"/>
                                  </a:rPr>
                                  <m:t>𝑂</m:t>
                                </m:r>
                                <m:r>
                                  <a:rPr kumimoji="0" lang="en-US" altLang="en-US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-128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kumimoji="0" lang="en-US" alt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ＭＳ Ｐゴシック" charset="-128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CDCDE6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86335717"/>
                  </p:ext>
                </p:extLst>
              </p:nvPr>
            </p:nvGraphicFramePr>
            <p:xfrm>
              <a:off x="2164327" y="2097088"/>
              <a:ext cx="7863346" cy="3332379"/>
            </p:xfrm>
            <a:graphic>
              <a:graphicData uri="http://schemas.openxmlformats.org/drawingml/2006/table">
                <a:tbl>
                  <a:tblPr/>
                  <a:tblGrid>
                    <a:gridCol w="2097027"/>
                    <a:gridCol w="3399039"/>
                    <a:gridCol w="2367280"/>
                  </a:tblGrid>
                  <a:tr h="434239"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altLang="en-US" sz="18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latin typeface="Arial" panose="020B0604020202020204" pitchFamily="34" charset="0"/>
                            <a:ea typeface="ＭＳ Ｐゴシック" charset="-128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2D2DB9"/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1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List Singly-Linked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2D2DB9"/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List Doubly- Linked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2D2DB9"/>
                        </a:solidFill>
                      </a:tcPr>
                    </a:tc>
                  </a:tr>
                  <a:tr h="1463040"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Courier New" panose="02070309020205020404" pitchFamily="49" charset="0"/>
                              <a:ea typeface="ＭＳ Ｐゴシック" charset="-128"/>
                              <a:cs typeface="Courier New" panose="02070309020205020404" pitchFamily="49" charset="0"/>
                            </a:rPr>
                            <a:t>first(), last(), addFirst(), addLast(), addAfter()</a:t>
                          </a:r>
                          <a:endParaRPr kumimoji="0" lang="en-US" alt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ourier New" panose="02070309020205020404" pitchFamily="49" charset="0"/>
                            <a:ea typeface="ＭＳ Ｐゴシック" charset="-128"/>
                            <a:cs typeface="Courier New" panose="02070309020205020404" pitchFamily="49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CDCD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63082" t="-31667" r="-70430" b="-995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234536" t="-31667" r="-1289" b="-99583"/>
                          </a:stretch>
                        </a:blipFill>
                      </a:tcPr>
                    </a:tc>
                  </a:tr>
                  <a:tr h="717550"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Courier New" panose="02070309020205020404" pitchFamily="49" charset="0"/>
                              <a:ea typeface="ＭＳ Ｐゴシック" charset="-128"/>
                              <a:cs typeface="Courier New" panose="02070309020205020404" pitchFamily="49" charset="0"/>
                            </a:rPr>
                            <a:t>addBefore</a:t>
                          </a: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Courier New" panose="02070309020205020404" pitchFamily="49" charset="0"/>
                              <a:ea typeface="ＭＳ Ｐゴシック" charset="-128"/>
                              <a:cs typeface="Courier New" panose="02070309020205020404" pitchFamily="49" charset="0"/>
                            </a:rPr>
                            <a:t>(p, e)</a:t>
                          </a: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Courier New" panose="02070309020205020404" pitchFamily="49" charset="0"/>
                              <a:ea typeface="ＭＳ Ｐゴシック" charset="-128"/>
                              <a:cs typeface="Courier New" panose="02070309020205020404" pitchFamily="49" charset="0"/>
                            </a:rPr>
                            <a:t>, </a:t>
                          </a: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Courier New" panose="02070309020205020404" pitchFamily="49" charset="0"/>
                              <a:ea typeface="ＭＳ Ｐゴシック" charset="-128"/>
                              <a:cs typeface="Courier New" panose="02070309020205020404" pitchFamily="49" charset="0"/>
                            </a:rPr>
                            <a:t>erase()</a:t>
                          </a:r>
                          <a:endParaRPr kumimoji="0" lang="en-US" alt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ourier New" panose="02070309020205020404" pitchFamily="49" charset="0"/>
                            <a:ea typeface="ＭＳ Ｐゴシック" charset="-128"/>
                            <a:cs typeface="Courier New" panose="02070309020205020404" pitchFamily="49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E8E8F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63082" t="-267797" r="-70430" b="-1025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234536" t="-267797" r="-1289" b="-102542"/>
                          </a:stretch>
                        </a:blipFill>
                      </a:tcPr>
                    </a:tc>
                  </a:tr>
                  <a:tr h="717550"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Courier New" panose="02070309020205020404" pitchFamily="49" charset="0"/>
                              <a:ea typeface="ＭＳ Ｐゴシック" charset="-128"/>
                              <a:cs typeface="Courier New" panose="02070309020205020404" pitchFamily="49" charset="0"/>
                            </a:rPr>
                            <a:t>size( ), </a:t>
                          </a:r>
                          <a:r>
                            <a:rPr kumimoji="0" lang="en-US" altLang="en-US" sz="1800" b="0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Courier New" panose="02070309020205020404" pitchFamily="49" charset="0"/>
                              <a:ea typeface="ＭＳ Ｐゴシック" charset="-128"/>
                              <a:cs typeface="Courier New" panose="02070309020205020404" pitchFamily="49" charset="0"/>
                            </a:rPr>
                            <a:t>isEmpty</a:t>
                          </a: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Courier New" panose="02070309020205020404" pitchFamily="49" charset="0"/>
                              <a:ea typeface="ＭＳ Ｐゴシック" charset="-128"/>
                              <a:cs typeface="Courier New" panose="02070309020205020404" pitchFamily="49" charset="0"/>
                            </a:rPr>
                            <a:t>()</a:t>
                          </a:r>
                          <a:endParaRPr kumimoji="0" lang="en-US" alt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ourier New" panose="02070309020205020404" pitchFamily="49" charset="0"/>
                            <a:ea typeface="ＭＳ Ｐゴシック" charset="-128"/>
                            <a:cs typeface="Courier New" panose="02070309020205020404" pitchFamily="49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CDCD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63082" t="-367797" r="-70430" b="-25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234536" t="-367797" r="-1289" b="-2542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973105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Iterators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</a:t>
            </a:r>
            <a:r>
              <a:rPr lang="en-US" b="1" dirty="0" smtClean="0">
                <a:solidFill>
                  <a:schemeClr val="accent1"/>
                </a:solidFill>
              </a:rPr>
              <a:t>iterator</a:t>
            </a:r>
            <a:r>
              <a:rPr lang="en-US" dirty="0" smtClean="0"/>
              <a:t> is a software design pattern that abstracts the process of scanning through a sequence of elements, one element at a time.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3886200"/>
            <a:ext cx="8833874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048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List ADT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34285" y="1942868"/>
            <a:ext cx="8720254" cy="4710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344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Iterable Interface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Java defines a parameterized interface, named </a:t>
            </a:r>
            <a:r>
              <a:rPr lang="en-US" b="1" dirty="0" err="1" smtClean="0">
                <a:solidFill>
                  <a:schemeClr val="accent1"/>
                </a:solidFill>
              </a:rPr>
              <a:t>Iterable</a:t>
            </a:r>
            <a:r>
              <a:rPr lang="en-US" dirty="0" smtClean="0"/>
              <a:t>, that includes the following single method:</a:t>
            </a:r>
          </a:p>
          <a:p>
            <a:pPr lvl="1"/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iterator()</a:t>
            </a:r>
            <a:r>
              <a:rPr lang="en-US" dirty="0" smtClean="0"/>
              <a:t>: Returns an iterator of the elements in the collection.</a:t>
            </a:r>
          </a:p>
          <a:p>
            <a:r>
              <a:rPr lang="en-US" dirty="0" smtClean="0"/>
              <a:t>An instance of a typical collection class in Java, such as an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ArrayList</a:t>
            </a:r>
            <a:r>
              <a:rPr lang="en-US" dirty="0" smtClean="0"/>
              <a:t>, is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terable</a:t>
            </a:r>
            <a:r>
              <a:rPr lang="en-US" dirty="0" smtClean="0"/>
              <a:t> (but not itself an iterator); it produces an iterator for its collection as the return value of the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iterator() </a:t>
            </a:r>
            <a:r>
              <a:rPr lang="en-US" dirty="0" smtClean="0"/>
              <a:t>method. </a:t>
            </a:r>
          </a:p>
          <a:p>
            <a:r>
              <a:rPr lang="en-US" dirty="0" smtClean="0"/>
              <a:t>Each call to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iterator() </a:t>
            </a:r>
            <a:r>
              <a:rPr lang="en-US" dirty="0" smtClean="0"/>
              <a:t>returns a new iterator instance, thereby allowing multiple (even simultaneous) traversals of a collection.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832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for-each Loop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Java’s Iterable class also plays a fundamental role in support of the “for-each” loop syntax:</a:t>
            </a:r>
          </a:p>
          <a:p>
            <a:endParaRPr lang="en-US" smtClean="0"/>
          </a:p>
          <a:p>
            <a:endParaRPr lang="en-US" smtClean="0"/>
          </a:p>
          <a:p>
            <a:pPr lvl="1"/>
            <a:r>
              <a:rPr lang="en-US" smtClean="0"/>
              <a:t>is equivalent to: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500" y="3274940"/>
            <a:ext cx="7924800" cy="105232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4929624"/>
            <a:ext cx="7848600" cy="166167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556633" y="52125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6677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Question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Write </a:t>
            </a:r>
            <a:r>
              <a:rPr lang="en-US" dirty="0"/>
              <a:t>code to partition a </a:t>
            </a:r>
            <a:r>
              <a:rPr lang="en-US" dirty="0" smtClean="0"/>
              <a:t>list </a:t>
            </a:r>
            <a:r>
              <a:rPr lang="en-US" dirty="0"/>
              <a:t>around a value x, such that all nodes less than x come before all nodes greater than or equal to x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6239309" cy="365125"/>
          </a:xfrm>
        </p:spPr>
        <p:txBody>
          <a:bodyPr/>
          <a:lstStyle/>
          <a:p>
            <a:r>
              <a:rPr lang="en-US" dirty="0" smtClean="0"/>
              <a:t>Gayle </a:t>
            </a:r>
            <a:r>
              <a:rPr lang="en-US" dirty="0" err="1" smtClean="0"/>
              <a:t>Laakmann</a:t>
            </a:r>
            <a:r>
              <a:rPr lang="en-US" dirty="0" smtClean="0"/>
              <a:t> McDowell, "Cracking the Code Interview: 150 Programming Questions and Solutions", 5th edition, </a:t>
            </a:r>
            <a:r>
              <a:rPr lang="en-US" dirty="0" err="1" smtClean="0"/>
              <a:t>CareerCup</a:t>
            </a:r>
            <a:r>
              <a:rPr lang="en-US" dirty="0" smtClean="0"/>
              <a:t> publishing, 2011.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3106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Question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Implement </a:t>
            </a:r>
            <a:r>
              <a:rPr lang="en-US" dirty="0"/>
              <a:t>a function to check if a </a:t>
            </a:r>
            <a:r>
              <a:rPr lang="en-US" dirty="0" smtClean="0"/>
              <a:t>list </a:t>
            </a:r>
            <a:r>
              <a:rPr lang="en-US" dirty="0"/>
              <a:t>is a palindrome.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6239309" cy="365125"/>
          </a:xfrm>
        </p:spPr>
        <p:txBody>
          <a:bodyPr/>
          <a:lstStyle/>
          <a:p>
            <a:r>
              <a:rPr lang="en-US" dirty="0" smtClean="0"/>
              <a:t>Gayle </a:t>
            </a:r>
            <a:r>
              <a:rPr lang="en-US" dirty="0" err="1" smtClean="0"/>
              <a:t>Laakmann</a:t>
            </a:r>
            <a:r>
              <a:rPr lang="en-US" dirty="0" smtClean="0"/>
              <a:t> McDowell, "Cracking the Code Interview: 150 Programming Questions and Solutions", 5th edition, </a:t>
            </a:r>
            <a:r>
              <a:rPr lang="en-US" dirty="0" err="1" smtClean="0"/>
              <a:t>CareerCup</a:t>
            </a:r>
            <a:r>
              <a:rPr lang="en-US" dirty="0" smtClean="0"/>
              <a:t> publishing, 2011.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64716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mtClean="0"/>
              <a:t>A sequence of List operations: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642518" y="1703385"/>
            <a:ext cx="5564458" cy="4964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783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Array Lists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20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An obvious choice for implementing the list ADT is to use an array,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 smtClean="0"/>
                  <a:t>,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</m:oMath>
                </a14:m>
                <a:r>
                  <a:rPr lang="en-US" dirty="0" smtClean="0"/>
                  <a:t> stores (a reference to) the element with index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With a representation based on an array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 smtClean="0"/>
                  <a:t>, the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get(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𝑖</m:t>
                    </m:r>
                  </m:oMath>
                </a14:m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  <a:r>
                  <a:rPr lang="en-US" dirty="0" smtClean="0"/>
                  <a:t> and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set(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𝑖</m:t>
                    </m:r>
                  </m:oMath>
                </a14:m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𝑒</m:t>
                    </m:r>
                  </m:oMath>
                </a14:m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  <a:r>
                  <a:rPr lang="en-US" dirty="0" smtClean="0"/>
                  <a:t> methods are easy to implement by accessing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 smtClean="0"/>
                  <a:t> (assuming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 smtClean="0"/>
                  <a:t> is a legitimate index).</a:t>
                </a:r>
                <a:endParaRPr lang="en-US" dirty="0"/>
              </a:p>
            </p:txBody>
          </p:sp>
        </mc:Choice>
        <mc:Fallback xmlns="">
          <p:sp>
            <p:nvSpPr>
              <p:cNvPr id="9220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31" t="-22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/>
          <p:cNvGrpSpPr/>
          <p:nvPr/>
        </p:nvGrpSpPr>
        <p:grpSpPr>
          <a:xfrm>
            <a:off x="3160711" y="4857948"/>
            <a:ext cx="5867399" cy="1085652"/>
            <a:chOff x="3048001" y="4114801"/>
            <a:chExt cx="5867399" cy="108565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Rectangle 58"/>
                <p:cNvSpPr>
                  <a:spLocks noChangeArrowheads="1"/>
                </p:cNvSpPr>
                <p:nvPr/>
              </p:nvSpPr>
              <p:spPr bwMode="auto">
                <a:xfrm>
                  <a:off x="3048001" y="4495801"/>
                  <a:ext cx="296863" cy="3077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1pPr>
                  <a:lvl2pPr marL="37931725" indent="-37474525"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2pPr>
                  <a:lvl3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3pPr>
                  <a:lvl4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4pPr>
                  <a:lvl5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5pPr>
                  <a:lvl6pPr marL="4572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6pPr>
                  <a:lvl7pPr marL="9144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7pPr>
                  <a:lvl8pPr marL="13716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8pPr>
                  <a:lvl9pPr marL="18288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9pPr>
                </a:lstStyle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en-US" alt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8" name="Rectangle 5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048001" y="4495801"/>
                  <a:ext cx="296863" cy="307777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18367" b="-9804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" name="Rectangle 59"/>
            <p:cNvSpPr>
              <a:spLocks noChangeArrowheads="1"/>
            </p:cNvSpPr>
            <p:nvPr/>
          </p:nvSpPr>
          <p:spPr bwMode="auto">
            <a:xfrm>
              <a:off x="3581400" y="4884739"/>
              <a:ext cx="12824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0</a:t>
              </a:r>
              <a:endParaRPr lang="en-US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30" name="Rectangle 60"/>
            <p:cNvSpPr>
              <a:spLocks noChangeArrowheads="1"/>
            </p:cNvSpPr>
            <p:nvPr/>
          </p:nvSpPr>
          <p:spPr bwMode="auto">
            <a:xfrm>
              <a:off x="3886200" y="4884739"/>
              <a:ext cx="12824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1</a:t>
              </a:r>
              <a:endParaRPr lang="en-US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31" name="Rectangle 61"/>
            <p:cNvSpPr>
              <a:spLocks noChangeArrowheads="1"/>
            </p:cNvSpPr>
            <p:nvPr/>
          </p:nvSpPr>
          <p:spPr bwMode="auto">
            <a:xfrm>
              <a:off x="4191000" y="4884739"/>
              <a:ext cx="12824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32" name="Rectangle 65"/>
            <p:cNvSpPr>
              <a:spLocks noChangeArrowheads="1"/>
            </p:cNvSpPr>
            <p:nvPr/>
          </p:nvSpPr>
          <p:spPr bwMode="auto">
            <a:xfrm>
              <a:off x="6858001" y="4884739"/>
              <a:ext cx="28257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i="1">
                  <a:solidFill>
                    <a:schemeClr val="tx1"/>
                  </a:solidFill>
                  <a:latin typeface="Times New Roman" panose="02020603050405020304" pitchFamily="18" charset="0"/>
                </a:rPr>
                <a:t>n</a:t>
              </a:r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33" name="Rectangle 82"/>
            <p:cNvSpPr>
              <a:spLocks noChangeArrowheads="1"/>
            </p:cNvSpPr>
            <p:nvPr/>
          </p:nvSpPr>
          <p:spPr bwMode="auto">
            <a:xfrm>
              <a:off x="3505200" y="4572000"/>
              <a:ext cx="304800" cy="304800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/>
            </a:p>
          </p:txBody>
        </p:sp>
        <p:sp>
          <p:nvSpPr>
            <p:cNvPr id="34" name="Rectangle 83"/>
            <p:cNvSpPr>
              <a:spLocks noChangeArrowheads="1"/>
            </p:cNvSpPr>
            <p:nvPr/>
          </p:nvSpPr>
          <p:spPr bwMode="auto">
            <a:xfrm>
              <a:off x="3810000" y="4572000"/>
              <a:ext cx="304800" cy="304800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5" name="Rectangle 84"/>
            <p:cNvSpPr>
              <a:spLocks noChangeArrowheads="1"/>
            </p:cNvSpPr>
            <p:nvPr/>
          </p:nvSpPr>
          <p:spPr bwMode="auto">
            <a:xfrm>
              <a:off x="4114800" y="4572000"/>
              <a:ext cx="304800" cy="304800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6" name="Rectangle 85"/>
            <p:cNvSpPr>
              <a:spLocks noChangeArrowheads="1"/>
            </p:cNvSpPr>
            <p:nvPr/>
          </p:nvSpPr>
          <p:spPr bwMode="auto">
            <a:xfrm>
              <a:off x="4419600" y="4572000"/>
              <a:ext cx="304800" cy="304800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7" name="Rectangle 86"/>
            <p:cNvSpPr>
              <a:spLocks noChangeArrowheads="1"/>
            </p:cNvSpPr>
            <p:nvPr/>
          </p:nvSpPr>
          <p:spPr bwMode="auto">
            <a:xfrm>
              <a:off x="4724400" y="4572000"/>
              <a:ext cx="304800" cy="304800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8" name="Rectangle 87"/>
            <p:cNvSpPr>
              <a:spLocks noChangeArrowheads="1"/>
            </p:cNvSpPr>
            <p:nvPr/>
          </p:nvSpPr>
          <p:spPr bwMode="auto">
            <a:xfrm>
              <a:off x="5029200" y="4572000"/>
              <a:ext cx="304800" cy="304800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9" name="Rectangle 88"/>
            <p:cNvSpPr>
              <a:spLocks noChangeArrowheads="1"/>
            </p:cNvSpPr>
            <p:nvPr/>
          </p:nvSpPr>
          <p:spPr bwMode="auto">
            <a:xfrm>
              <a:off x="5334000" y="4572000"/>
              <a:ext cx="304800" cy="304800"/>
            </a:xfrm>
            <a:prstGeom prst="rect">
              <a:avLst/>
            </a:prstGeom>
            <a:solidFill>
              <a:schemeClr val="accent2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/>
            </a:p>
          </p:txBody>
        </p:sp>
        <p:sp>
          <p:nvSpPr>
            <p:cNvPr id="40" name="Rectangle 89"/>
            <p:cNvSpPr>
              <a:spLocks noChangeArrowheads="1"/>
            </p:cNvSpPr>
            <p:nvPr/>
          </p:nvSpPr>
          <p:spPr bwMode="auto">
            <a:xfrm>
              <a:off x="5638800" y="4572000"/>
              <a:ext cx="304800" cy="304800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1" name="Rectangle 90"/>
            <p:cNvSpPr>
              <a:spLocks noChangeArrowheads="1"/>
            </p:cNvSpPr>
            <p:nvPr/>
          </p:nvSpPr>
          <p:spPr bwMode="auto">
            <a:xfrm>
              <a:off x="5943600" y="4572000"/>
              <a:ext cx="304800" cy="304800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2" name="Rectangle 91"/>
            <p:cNvSpPr>
              <a:spLocks noChangeArrowheads="1"/>
            </p:cNvSpPr>
            <p:nvPr/>
          </p:nvSpPr>
          <p:spPr bwMode="auto">
            <a:xfrm>
              <a:off x="6248400" y="4572000"/>
              <a:ext cx="304800" cy="304800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3" name="Rectangle 92"/>
            <p:cNvSpPr>
              <a:spLocks noChangeArrowheads="1"/>
            </p:cNvSpPr>
            <p:nvPr/>
          </p:nvSpPr>
          <p:spPr bwMode="auto">
            <a:xfrm>
              <a:off x="6553200" y="4572000"/>
              <a:ext cx="304800" cy="304800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4" name="Rectangle 93"/>
            <p:cNvSpPr>
              <a:spLocks noChangeArrowheads="1"/>
            </p:cNvSpPr>
            <p:nvPr/>
          </p:nvSpPr>
          <p:spPr bwMode="auto">
            <a:xfrm>
              <a:off x="6858000" y="4572000"/>
              <a:ext cx="304800" cy="3048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5" name="Rectangle 94"/>
            <p:cNvSpPr>
              <a:spLocks noChangeArrowheads="1"/>
            </p:cNvSpPr>
            <p:nvPr/>
          </p:nvSpPr>
          <p:spPr bwMode="auto">
            <a:xfrm>
              <a:off x="7162800" y="4572000"/>
              <a:ext cx="304800" cy="3048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" name="Rectangle 95"/>
            <p:cNvSpPr>
              <a:spLocks noChangeArrowheads="1"/>
            </p:cNvSpPr>
            <p:nvPr/>
          </p:nvSpPr>
          <p:spPr bwMode="auto">
            <a:xfrm>
              <a:off x="7467600" y="4572000"/>
              <a:ext cx="304800" cy="3048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7" name="Rectangle 96"/>
            <p:cNvSpPr>
              <a:spLocks noChangeArrowheads="1"/>
            </p:cNvSpPr>
            <p:nvPr/>
          </p:nvSpPr>
          <p:spPr bwMode="auto">
            <a:xfrm>
              <a:off x="7772400" y="4572000"/>
              <a:ext cx="304800" cy="3048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8" name="Rectangle 97"/>
            <p:cNvSpPr>
              <a:spLocks noChangeArrowheads="1"/>
            </p:cNvSpPr>
            <p:nvPr/>
          </p:nvSpPr>
          <p:spPr bwMode="auto">
            <a:xfrm>
              <a:off x="8077200" y="4572000"/>
              <a:ext cx="304800" cy="3048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9" name="Rectangle 98"/>
            <p:cNvSpPr>
              <a:spLocks noChangeArrowheads="1"/>
            </p:cNvSpPr>
            <p:nvPr/>
          </p:nvSpPr>
          <p:spPr bwMode="auto">
            <a:xfrm>
              <a:off x="8382000" y="4572000"/>
              <a:ext cx="304800" cy="3048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0" name="Rectangle 130"/>
            <p:cNvSpPr>
              <a:spLocks noChangeArrowheads="1"/>
            </p:cNvSpPr>
            <p:nvPr/>
          </p:nvSpPr>
          <p:spPr bwMode="auto">
            <a:xfrm>
              <a:off x="5334001" y="4892676"/>
              <a:ext cx="28257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i="1" dirty="0" err="1" smtClean="0">
                  <a:solidFill>
                    <a:schemeClr val="tx1"/>
                  </a:solidFill>
                  <a:latin typeface="Times New Roman" panose="02020603050405020304" pitchFamily="18" charset="0"/>
                </a:rPr>
                <a:t>i</a:t>
              </a:r>
              <a:endParaRPr lang="en-US" altLang="en-US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Rectangle 58"/>
                <p:cNvSpPr>
                  <a:spLocks noChangeArrowheads="1"/>
                </p:cNvSpPr>
                <p:nvPr/>
              </p:nvSpPr>
              <p:spPr bwMode="auto">
                <a:xfrm>
                  <a:off x="8229600" y="4114801"/>
                  <a:ext cx="685800" cy="3077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1pPr>
                  <a:lvl2pPr marL="37931725" indent="-37474525"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2pPr>
                  <a:lvl3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3pPr>
                  <a:lvl4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4pPr>
                  <a:lvl5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5pPr>
                  <a:lvl6pPr marL="4572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6pPr>
                  <a:lvl7pPr marL="9144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7pPr>
                  <a:lvl8pPr marL="13716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8pPr>
                  <a:lvl9pPr marL="18288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9pPr>
                </a:lstStyle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alt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oMath>
                    </m:oMathPara>
                  </a14:m>
                  <a:endParaRPr lang="en-US" alt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1" name="Rectangle 5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229600" y="4114801"/>
                  <a:ext cx="685800" cy="307777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14159" r="-3540" b="-10000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2" name="Rectangle 58"/>
            <p:cNvSpPr>
              <a:spLocks noChangeArrowheads="1"/>
            </p:cNvSpPr>
            <p:nvPr/>
          </p:nvSpPr>
          <p:spPr bwMode="auto">
            <a:xfrm>
              <a:off x="3505201" y="4191001"/>
              <a:ext cx="29686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i="1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0</a:t>
              </a:r>
              <a:endParaRPr lang="en-US" altLang="en-US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357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Insertion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44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In an operation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add(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𝑖</m:t>
                    </m:r>
                  </m:oMath>
                </a14:m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𝑜</m:t>
                    </m:r>
                  </m:oMath>
                </a14:m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  <a:r>
                  <a:rPr lang="en-US" dirty="0" smtClean="0"/>
                  <a:t>, we need to make room for the new element by shifting forward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 smtClean="0"/>
                  <a:t> elements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 smtClean="0"/>
                  <a:t>In the worst case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 smtClean="0"/>
                  <a:t>), this takes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 smtClean="0"/>
                  <a:t> time</a:t>
                </a:r>
                <a:endParaRPr lang="en-US" dirty="0"/>
              </a:p>
            </p:txBody>
          </p:sp>
        </mc:Choice>
        <mc:Fallback xmlns="">
          <p:sp>
            <p:nvSpPr>
              <p:cNvPr id="10244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2"/>
                <a:stretch>
                  <a:fillRect l="-1231" t="-22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3170666" y="5845097"/>
            <a:ext cx="5638799" cy="704652"/>
            <a:chOff x="3170666" y="5845097"/>
            <a:chExt cx="5638799" cy="704652"/>
          </a:xfrm>
        </p:grpSpPr>
        <p:sp>
          <p:nvSpPr>
            <p:cNvPr id="124" name="Rectangle 101"/>
            <p:cNvSpPr>
              <a:spLocks noChangeArrowheads="1"/>
            </p:cNvSpPr>
            <p:nvPr/>
          </p:nvSpPr>
          <p:spPr bwMode="auto">
            <a:xfrm>
              <a:off x="3170666" y="5845097"/>
              <a:ext cx="29686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i="1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A</a:t>
              </a:r>
              <a:endParaRPr lang="en-US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25" name="Rectangle 102"/>
            <p:cNvSpPr>
              <a:spLocks noChangeArrowheads="1"/>
            </p:cNvSpPr>
            <p:nvPr/>
          </p:nvSpPr>
          <p:spPr bwMode="auto">
            <a:xfrm>
              <a:off x="3704065" y="6234035"/>
              <a:ext cx="12824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>
                  <a:solidFill>
                    <a:schemeClr val="tx1"/>
                  </a:solidFill>
                  <a:latin typeface="Times New Roman" panose="02020603050405020304" pitchFamily="18" charset="0"/>
                </a:rPr>
                <a:t>0</a:t>
              </a:r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126" name="Rectangle 103"/>
            <p:cNvSpPr>
              <a:spLocks noChangeArrowheads="1"/>
            </p:cNvSpPr>
            <p:nvPr/>
          </p:nvSpPr>
          <p:spPr bwMode="auto">
            <a:xfrm>
              <a:off x="4008865" y="6234035"/>
              <a:ext cx="12824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>
                  <a:solidFill>
                    <a:schemeClr val="tx1"/>
                  </a:solidFill>
                  <a:latin typeface="Times New Roman" panose="02020603050405020304" pitchFamily="18" charset="0"/>
                </a:rPr>
                <a:t>1</a:t>
              </a:r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127" name="Rectangle 104"/>
            <p:cNvSpPr>
              <a:spLocks noChangeArrowheads="1"/>
            </p:cNvSpPr>
            <p:nvPr/>
          </p:nvSpPr>
          <p:spPr bwMode="auto">
            <a:xfrm>
              <a:off x="4313665" y="6234035"/>
              <a:ext cx="12824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>
                  <a:solidFill>
                    <a:schemeClr val="tx1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128" name="Rectangle 105"/>
            <p:cNvSpPr>
              <a:spLocks noChangeArrowheads="1"/>
            </p:cNvSpPr>
            <p:nvPr/>
          </p:nvSpPr>
          <p:spPr bwMode="auto">
            <a:xfrm>
              <a:off x="7310866" y="6234035"/>
              <a:ext cx="28257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i="1">
                  <a:solidFill>
                    <a:schemeClr val="tx1"/>
                  </a:solidFill>
                  <a:latin typeface="Times New Roman" panose="02020603050405020304" pitchFamily="18" charset="0"/>
                </a:rPr>
                <a:t>n</a:t>
              </a:r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129" name="Rectangle 106"/>
            <p:cNvSpPr>
              <a:spLocks noChangeArrowheads="1"/>
            </p:cNvSpPr>
            <p:nvPr/>
          </p:nvSpPr>
          <p:spPr bwMode="auto">
            <a:xfrm>
              <a:off x="3627865" y="5921296"/>
              <a:ext cx="304800" cy="304800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/>
            </a:p>
          </p:txBody>
        </p:sp>
        <p:sp>
          <p:nvSpPr>
            <p:cNvPr id="130" name="Rectangle 107"/>
            <p:cNvSpPr>
              <a:spLocks noChangeArrowheads="1"/>
            </p:cNvSpPr>
            <p:nvPr/>
          </p:nvSpPr>
          <p:spPr bwMode="auto">
            <a:xfrm>
              <a:off x="3932665" y="5921296"/>
              <a:ext cx="304800" cy="304800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1" name="Rectangle 108"/>
            <p:cNvSpPr>
              <a:spLocks noChangeArrowheads="1"/>
            </p:cNvSpPr>
            <p:nvPr/>
          </p:nvSpPr>
          <p:spPr bwMode="auto">
            <a:xfrm>
              <a:off x="4237465" y="5921296"/>
              <a:ext cx="304800" cy="304800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2" name="Rectangle 109"/>
            <p:cNvSpPr>
              <a:spLocks noChangeArrowheads="1"/>
            </p:cNvSpPr>
            <p:nvPr/>
          </p:nvSpPr>
          <p:spPr bwMode="auto">
            <a:xfrm>
              <a:off x="4542265" y="5921296"/>
              <a:ext cx="304800" cy="304800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3" name="Rectangle 110"/>
            <p:cNvSpPr>
              <a:spLocks noChangeArrowheads="1"/>
            </p:cNvSpPr>
            <p:nvPr/>
          </p:nvSpPr>
          <p:spPr bwMode="auto">
            <a:xfrm>
              <a:off x="4847065" y="5921296"/>
              <a:ext cx="304800" cy="304800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4" name="Rectangle 111"/>
            <p:cNvSpPr>
              <a:spLocks noChangeArrowheads="1"/>
            </p:cNvSpPr>
            <p:nvPr/>
          </p:nvSpPr>
          <p:spPr bwMode="auto">
            <a:xfrm>
              <a:off x="5151865" y="5921296"/>
              <a:ext cx="304800" cy="304800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5" name="Rectangle 112"/>
            <p:cNvSpPr>
              <a:spLocks noChangeArrowheads="1"/>
            </p:cNvSpPr>
            <p:nvPr/>
          </p:nvSpPr>
          <p:spPr bwMode="auto">
            <a:xfrm>
              <a:off x="5456665" y="5921296"/>
              <a:ext cx="304800" cy="304800"/>
            </a:xfrm>
            <a:prstGeom prst="rect">
              <a:avLst/>
            </a:prstGeom>
            <a:solidFill>
              <a:schemeClr val="accent3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b="1" i="1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o</a:t>
              </a:r>
            </a:p>
          </p:txBody>
        </p:sp>
        <p:sp>
          <p:nvSpPr>
            <p:cNvPr id="136" name="Rectangle 113"/>
            <p:cNvSpPr>
              <a:spLocks noChangeArrowheads="1"/>
            </p:cNvSpPr>
            <p:nvPr/>
          </p:nvSpPr>
          <p:spPr bwMode="auto">
            <a:xfrm>
              <a:off x="5761465" y="5921296"/>
              <a:ext cx="304800" cy="304800"/>
            </a:xfrm>
            <a:prstGeom prst="rect">
              <a:avLst/>
            </a:prstGeom>
            <a:solidFill>
              <a:schemeClr val="accent2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7" name="Rectangle 114"/>
            <p:cNvSpPr>
              <a:spLocks noChangeArrowheads="1"/>
            </p:cNvSpPr>
            <p:nvPr/>
          </p:nvSpPr>
          <p:spPr bwMode="auto">
            <a:xfrm>
              <a:off x="6066265" y="5921296"/>
              <a:ext cx="304800" cy="304800"/>
            </a:xfrm>
            <a:prstGeom prst="rect">
              <a:avLst/>
            </a:prstGeom>
            <a:solidFill>
              <a:schemeClr val="accent2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8" name="Rectangle 115"/>
            <p:cNvSpPr>
              <a:spLocks noChangeArrowheads="1"/>
            </p:cNvSpPr>
            <p:nvPr/>
          </p:nvSpPr>
          <p:spPr bwMode="auto">
            <a:xfrm>
              <a:off x="6371065" y="5921296"/>
              <a:ext cx="304800" cy="304800"/>
            </a:xfrm>
            <a:prstGeom prst="rect">
              <a:avLst/>
            </a:prstGeom>
            <a:solidFill>
              <a:schemeClr val="accent2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9" name="Rectangle 116"/>
            <p:cNvSpPr>
              <a:spLocks noChangeArrowheads="1"/>
            </p:cNvSpPr>
            <p:nvPr/>
          </p:nvSpPr>
          <p:spPr bwMode="auto">
            <a:xfrm>
              <a:off x="6675865" y="5921296"/>
              <a:ext cx="304800" cy="304800"/>
            </a:xfrm>
            <a:prstGeom prst="rect">
              <a:avLst/>
            </a:prstGeom>
            <a:solidFill>
              <a:schemeClr val="accent2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0" name="Rectangle 117"/>
            <p:cNvSpPr>
              <a:spLocks noChangeArrowheads="1"/>
            </p:cNvSpPr>
            <p:nvPr/>
          </p:nvSpPr>
          <p:spPr bwMode="auto">
            <a:xfrm>
              <a:off x="6980665" y="5921296"/>
              <a:ext cx="304800" cy="304800"/>
            </a:xfrm>
            <a:prstGeom prst="rect">
              <a:avLst/>
            </a:prstGeom>
            <a:solidFill>
              <a:schemeClr val="accent2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1" name="Rectangle 118"/>
            <p:cNvSpPr>
              <a:spLocks noChangeArrowheads="1"/>
            </p:cNvSpPr>
            <p:nvPr/>
          </p:nvSpPr>
          <p:spPr bwMode="auto">
            <a:xfrm>
              <a:off x="7285465" y="5921296"/>
              <a:ext cx="304800" cy="3048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2" name="Rectangle 119"/>
            <p:cNvSpPr>
              <a:spLocks noChangeArrowheads="1"/>
            </p:cNvSpPr>
            <p:nvPr/>
          </p:nvSpPr>
          <p:spPr bwMode="auto">
            <a:xfrm>
              <a:off x="7590265" y="5921296"/>
              <a:ext cx="304800" cy="3048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3" name="Rectangle 120"/>
            <p:cNvSpPr>
              <a:spLocks noChangeArrowheads="1"/>
            </p:cNvSpPr>
            <p:nvPr/>
          </p:nvSpPr>
          <p:spPr bwMode="auto">
            <a:xfrm>
              <a:off x="7895065" y="5921296"/>
              <a:ext cx="304800" cy="3048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4" name="Rectangle 121"/>
            <p:cNvSpPr>
              <a:spLocks noChangeArrowheads="1"/>
            </p:cNvSpPr>
            <p:nvPr/>
          </p:nvSpPr>
          <p:spPr bwMode="auto">
            <a:xfrm>
              <a:off x="8199865" y="5921296"/>
              <a:ext cx="304800" cy="3048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5" name="Rectangle 122"/>
            <p:cNvSpPr>
              <a:spLocks noChangeArrowheads="1"/>
            </p:cNvSpPr>
            <p:nvPr/>
          </p:nvSpPr>
          <p:spPr bwMode="auto">
            <a:xfrm>
              <a:off x="8504665" y="5921296"/>
              <a:ext cx="304800" cy="3048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6" name="Rectangle 123"/>
            <p:cNvSpPr>
              <a:spLocks noChangeArrowheads="1"/>
            </p:cNvSpPr>
            <p:nvPr/>
          </p:nvSpPr>
          <p:spPr bwMode="auto">
            <a:xfrm>
              <a:off x="5456666" y="6241972"/>
              <a:ext cx="28257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i="1" dirty="0" err="1" smtClean="0">
                  <a:solidFill>
                    <a:schemeClr val="tx1"/>
                  </a:solidFill>
                  <a:latin typeface="Times New Roman" panose="02020603050405020304" pitchFamily="18" charset="0"/>
                </a:rPr>
                <a:t>i</a:t>
              </a:r>
              <a:endParaRPr lang="en-US" alt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3192890" y="4016297"/>
            <a:ext cx="5616575" cy="704652"/>
            <a:chOff x="3192890" y="4016297"/>
            <a:chExt cx="5616575" cy="704652"/>
          </a:xfrm>
        </p:grpSpPr>
        <p:sp>
          <p:nvSpPr>
            <p:cNvPr id="78" name="Rectangle 55"/>
            <p:cNvSpPr>
              <a:spLocks noChangeArrowheads="1"/>
            </p:cNvSpPr>
            <p:nvPr/>
          </p:nvSpPr>
          <p:spPr bwMode="auto">
            <a:xfrm>
              <a:off x="3192890" y="4016297"/>
              <a:ext cx="29686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i="1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A</a:t>
              </a:r>
              <a:endParaRPr lang="en-US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79" name="Rectangle 56"/>
            <p:cNvSpPr>
              <a:spLocks noChangeArrowheads="1"/>
            </p:cNvSpPr>
            <p:nvPr/>
          </p:nvSpPr>
          <p:spPr bwMode="auto">
            <a:xfrm>
              <a:off x="3726289" y="4405235"/>
              <a:ext cx="12824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>
                  <a:solidFill>
                    <a:schemeClr val="tx1"/>
                  </a:solidFill>
                  <a:latin typeface="Times New Roman" panose="02020603050405020304" pitchFamily="18" charset="0"/>
                </a:rPr>
                <a:t>0</a:t>
              </a:r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80" name="Rectangle 57"/>
            <p:cNvSpPr>
              <a:spLocks noChangeArrowheads="1"/>
            </p:cNvSpPr>
            <p:nvPr/>
          </p:nvSpPr>
          <p:spPr bwMode="auto">
            <a:xfrm>
              <a:off x="4031089" y="4405235"/>
              <a:ext cx="12824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>
                  <a:solidFill>
                    <a:schemeClr val="tx1"/>
                  </a:solidFill>
                  <a:latin typeface="Times New Roman" panose="02020603050405020304" pitchFamily="18" charset="0"/>
                </a:rPr>
                <a:t>1</a:t>
              </a:r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81" name="Rectangle 58"/>
            <p:cNvSpPr>
              <a:spLocks noChangeArrowheads="1"/>
            </p:cNvSpPr>
            <p:nvPr/>
          </p:nvSpPr>
          <p:spPr bwMode="auto">
            <a:xfrm>
              <a:off x="4335889" y="4405235"/>
              <a:ext cx="12824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>
                  <a:solidFill>
                    <a:schemeClr val="tx1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82" name="Rectangle 59"/>
            <p:cNvSpPr>
              <a:spLocks noChangeArrowheads="1"/>
            </p:cNvSpPr>
            <p:nvPr/>
          </p:nvSpPr>
          <p:spPr bwMode="auto">
            <a:xfrm>
              <a:off x="7002890" y="4405235"/>
              <a:ext cx="28257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i="1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n</a:t>
              </a:r>
              <a:endParaRPr lang="en-US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83" name="Rectangle 60"/>
            <p:cNvSpPr>
              <a:spLocks noChangeArrowheads="1"/>
            </p:cNvSpPr>
            <p:nvPr/>
          </p:nvSpPr>
          <p:spPr bwMode="auto">
            <a:xfrm>
              <a:off x="3627865" y="4092496"/>
              <a:ext cx="304800" cy="304800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/>
            </a:p>
          </p:txBody>
        </p:sp>
        <p:sp>
          <p:nvSpPr>
            <p:cNvPr id="84" name="Rectangle 61"/>
            <p:cNvSpPr>
              <a:spLocks noChangeArrowheads="1"/>
            </p:cNvSpPr>
            <p:nvPr/>
          </p:nvSpPr>
          <p:spPr bwMode="auto">
            <a:xfrm>
              <a:off x="3932665" y="4092496"/>
              <a:ext cx="304800" cy="304800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5" name="Rectangle 62"/>
            <p:cNvSpPr>
              <a:spLocks noChangeArrowheads="1"/>
            </p:cNvSpPr>
            <p:nvPr/>
          </p:nvSpPr>
          <p:spPr bwMode="auto">
            <a:xfrm>
              <a:off x="4237465" y="4092496"/>
              <a:ext cx="304800" cy="304800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6" name="Rectangle 63"/>
            <p:cNvSpPr>
              <a:spLocks noChangeArrowheads="1"/>
            </p:cNvSpPr>
            <p:nvPr/>
          </p:nvSpPr>
          <p:spPr bwMode="auto">
            <a:xfrm>
              <a:off x="4542265" y="4092496"/>
              <a:ext cx="304800" cy="304800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7" name="Rectangle 64"/>
            <p:cNvSpPr>
              <a:spLocks noChangeArrowheads="1"/>
            </p:cNvSpPr>
            <p:nvPr/>
          </p:nvSpPr>
          <p:spPr bwMode="auto">
            <a:xfrm>
              <a:off x="4847065" y="4092496"/>
              <a:ext cx="304800" cy="304800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8" name="Rectangle 65"/>
            <p:cNvSpPr>
              <a:spLocks noChangeArrowheads="1"/>
            </p:cNvSpPr>
            <p:nvPr/>
          </p:nvSpPr>
          <p:spPr bwMode="auto">
            <a:xfrm>
              <a:off x="5151865" y="4092496"/>
              <a:ext cx="304800" cy="304800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9" name="Rectangle 66"/>
            <p:cNvSpPr>
              <a:spLocks noChangeArrowheads="1"/>
            </p:cNvSpPr>
            <p:nvPr/>
          </p:nvSpPr>
          <p:spPr bwMode="auto">
            <a:xfrm>
              <a:off x="5456665" y="4092496"/>
              <a:ext cx="304800" cy="304800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/>
            </a:p>
          </p:txBody>
        </p:sp>
        <p:sp>
          <p:nvSpPr>
            <p:cNvPr id="90" name="Rectangle 67"/>
            <p:cNvSpPr>
              <a:spLocks noChangeArrowheads="1"/>
            </p:cNvSpPr>
            <p:nvPr/>
          </p:nvSpPr>
          <p:spPr bwMode="auto">
            <a:xfrm>
              <a:off x="5761465" y="4092496"/>
              <a:ext cx="304800" cy="304800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1" name="Rectangle 68"/>
            <p:cNvSpPr>
              <a:spLocks noChangeArrowheads="1"/>
            </p:cNvSpPr>
            <p:nvPr/>
          </p:nvSpPr>
          <p:spPr bwMode="auto">
            <a:xfrm>
              <a:off x="6066265" y="4092496"/>
              <a:ext cx="304800" cy="304800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2" name="Rectangle 69"/>
            <p:cNvSpPr>
              <a:spLocks noChangeArrowheads="1"/>
            </p:cNvSpPr>
            <p:nvPr/>
          </p:nvSpPr>
          <p:spPr bwMode="auto">
            <a:xfrm>
              <a:off x="6371065" y="4092496"/>
              <a:ext cx="304800" cy="304800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3" name="Rectangle 70"/>
            <p:cNvSpPr>
              <a:spLocks noChangeArrowheads="1"/>
            </p:cNvSpPr>
            <p:nvPr/>
          </p:nvSpPr>
          <p:spPr bwMode="auto">
            <a:xfrm>
              <a:off x="6675865" y="4092496"/>
              <a:ext cx="304800" cy="304800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4" name="Rectangle 71"/>
            <p:cNvSpPr>
              <a:spLocks noChangeArrowheads="1"/>
            </p:cNvSpPr>
            <p:nvPr/>
          </p:nvSpPr>
          <p:spPr bwMode="auto">
            <a:xfrm>
              <a:off x="6980665" y="4092496"/>
              <a:ext cx="304800" cy="3048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5" name="Rectangle 72"/>
            <p:cNvSpPr>
              <a:spLocks noChangeArrowheads="1"/>
            </p:cNvSpPr>
            <p:nvPr/>
          </p:nvSpPr>
          <p:spPr bwMode="auto">
            <a:xfrm>
              <a:off x="7285465" y="4092496"/>
              <a:ext cx="304800" cy="3048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6" name="Rectangle 73"/>
            <p:cNvSpPr>
              <a:spLocks noChangeArrowheads="1"/>
            </p:cNvSpPr>
            <p:nvPr/>
          </p:nvSpPr>
          <p:spPr bwMode="auto">
            <a:xfrm>
              <a:off x="7590265" y="4092496"/>
              <a:ext cx="304800" cy="3048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7" name="Rectangle 74"/>
            <p:cNvSpPr>
              <a:spLocks noChangeArrowheads="1"/>
            </p:cNvSpPr>
            <p:nvPr/>
          </p:nvSpPr>
          <p:spPr bwMode="auto">
            <a:xfrm>
              <a:off x="7895065" y="4092496"/>
              <a:ext cx="304800" cy="3048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8" name="Rectangle 75"/>
            <p:cNvSpPr>
              <a:spLocks noChangeArrowheads="1"/>
            </p:cNvSpPr>
            <p:nvPr/>
          </p:nvSpPr>
          <p:spPr bwMode="auto">
            <a:xfrm>
              <a:off x="8199865" y="4092496"/>
              <a:ext cx="304800" cy="3048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9" name="Rectangle 76"/>
            <p:cNvSpPr>
              <a:spLocks noChangeArrowheads="1"/>
            </p:cNvSpPr>
            <p:nvPr/>
          </p:nvSpPr>
          <p:spPr bwMode="auto">
            <a:xfrm>
              <a:off x="8504665" y="4092496"/>
              <a:ext cx="304800" cy="3048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0" name="Rectangle 77"/>
            <p:cNvSpPr>
              <a:spLocks noChangeArrowheads="1"/>
            </p:cNvSpPr>
            <p:nvPr/>
          </p:nvSpPr>
          <p:spPr bwMode="auto">
            <a:xfrm>
              <a:off x="5478890" y="4413172"/>
              <a:ext cx="28257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i="1" dirty="0" err="1" smtClean="0">
                  <a:solidFill>
                    <a:schemeClr val="tx1"/>
                  </a:solidFill>
                  <a:latin typeface="Times New Roman" panose="02020603050405020304" pitchFamily="18" charset="0"/>
                </a:rPr>
                <a:t>i</a:t>
              </a:r>
              <a:endParaRPr lang="en-US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52" name="Rectangle 66"/>
            <p:cNvSpPr>
              <a:spLocks noChangeArrowheads="1"/>
            </p:cNvSpPr>
            <p:nvPr/>
          </p:nvSpPr>
          <p:spPr bwMode="auto">
            <a:xfrm>
              <a:off x="5478890" y="4092496"/>
              <a:ext cx="304800" cy="304800"/>
            </a:xfrm>
            <a:prstGeom prst="rect">
              <a:avLst/>
            </a:prstGeom>
            <a:solidFill>
              <a:schemeClr val="accent2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/>
            </a:p>
          </p:txBody>
        </p:sp>
        <p:sp>
          <p:nvSpPr>
            <p:cNvPr id="153" name="Rectangle 67"/>
            <p:cNvSpPr>
              <a:spLocks noChangeArrowheads="1"/>
            </p:cNvSpPr>
            <p:nvPr/>
          </p:nvSpPr>
          <p:spPr bwMode="auto">
            <a:xfrm>
              <a:off x="5783690" y="4092496"/>
              <a:ext cx="304800" cy="304800"/>
            </a:xfrm>
            <a:prstGeom prst="rect">
              <a:avLst/>
            </a:prstGeom>
            <a:solidFill>
              <a:schemeClr val="accent2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54" name="Rectangle 68"/>
            <p:cNvSpPr>
              <a:spLocks noChangeArrowheads="1"/>
            </p:cNvSpPr>
            <p:nvPr/>
          </p:nvSpPr>
          <p:spPr bwMode="auto">
            <a:xfrm>
              <a:off x="6088490" y="4092496"/>
              <a:ext cx="304800" cy="304800"/>
            </a:xfrm>
            <a:prstGeom prst="rect">
              <a:avLst/>
            </a:prstGeom>
            <a:solidFill>
              <a:schemeClr val="accent2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55" name="Rectangle 69"/>
            <p:cNvSpPr>
              <a:spLocks noChangeArrowheads="1"/>
            </p:cNvSpPr>
            <p:nvPr/>
          </p:nvSpPr>
          <p:spPr bwMode="auto">
            <a:xfrm>
              <a:off x="6393290" y="4092496"/>
              <a:ext cx="304800" cy="304800"/>
            </a:xfrm>
            <a:prstGeom prst="rect">
              <a:avLst/>
            </a:prstGeom>
            <a:solidFill>
              <a:schemeClr val="accent2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56" name="Rectangle 70"/>
            <p:cNvSpPr>
              <a:spLocks noChangeArrowheads="1"/>
            </p:cNvSpPr>
            <p:nvPr/>
          </p:nvSpPr>
          <p:spPr bwMode="auto">
            <a:xfrm>
              <a:off x="6698090" y="4092496"/>
              <a:ext cx="304800" cy="304800"/>
            </a:xfrm>
            <a:prstGeom prst="rect">
              <a:avLst/>
            </a:prstGeom>
            <a:solidFill>
              <a:schemeClr val="accent2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192890" y="4930697"/>
            <a:ext cx="5616575" cy="704652"/>
            <a:chOff x="3192890" y="4930697"/>
            <a:chExt cx="5616575" cy="704652"/>
          </a:xfrm>
        </p:grpSpPr>
        <p:sp>
          <p:nvSpPr>
            <p:cNvPr id="101" name="Rectangle 78"/>
            <p:cNvSpPr>
              <a:spLocks noChangeArrowheads="1"/>
            </p:cNvSpPr>
            <p:nvPr/>
          </p:nvSpPr>
          <p:spPr bwMode="auto">
            <a:xfrm>
              <a:off x="3192890" y="4930697"/>
              <a:ext cx="29686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i="1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A</a:t>
              </a:r>
              <a:endParaRPr lang="en-US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02" name="Rectangle 79"/>
            <p:cNvSpPr>
              <a:spLocks noChangeArrowheads="1"/>
            </p:cNvSpPr>
            <p:nvPr/>
          </p:nvSpPr>
          <p:spPr bwMode="auto">
            <a:xfrm>
              <a:off x="3726289" y="5319635"/>
              <a:ext cx="12824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>
                  <a:solidFill>
                    <a:schemeClr val="tx1"/>
                  </a:solidFill>
                  <a:latin typeface="Times New Roman" panose="02020603050405020304" pitchFamily="18" charset="0"/>
                </a:rPr>
                <a:t>0</a:t>
              </a:r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103" name="Rectangle 80"/>
            <p:cNvSpPr>
              <a:spLocks noChangeArrowheads="1"/>
            </p:cNvSpPr>
            <p:nvPr/>
          </p:nvSpPr>
          <p:spPr bwMode="auto">
            <a:xfrm>
              <a:off x="4031089" y="5319635"/>
              <a:ext cx="12824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>
                  <a:solidFill>
                    <a:schemeClr val="tx1"/>
                  </a:solidFill>
                  <a:latin typeface="Times New Roman" panose="02020603050405020304" pitchFamily="18" charset="0"/>
                </a:rPr>
                <a:t>1</a:t>
              </a:r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104" name="Rectangle 81"/>
            <p:cNvSpPr>
              <a:spLocks noChangeArrowheads="1"/>
            </p:cNvSpPr>
            <p:nvPr/>
          </p:nvSpPr>
          <p:spPr bwMode="auto">
            <a:xfrm>
              <a:off x="4335889" y="5319635"/>
              <a:ext cx="12824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>
                  <a:solidFill>
                    <a:schemeClr val="tx1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105" name="Rectangle 82"/>
            <p:cNvSpPr>
              <a:spLocks noChangeArrowheads="1"/>
            </p:cNvSpPr>
            <p:nvPr/>
          </p:nvSpPr>
          <p:spPr bwMode="auto">
            <a:xfrm>
              <a:off x="7002890" y="5319635"/>
              <a:ext cx="28257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i="1">
                  <a:solidFill>
                    <a:schemeClr val="tx1"/>
                  </a:solidFill>
                  <a:latin typeface="Times New Roman" panose="02020603050405020304" pitchFamily="18" charset="0"/>
                </a:rPr>
                <a:t>n</a:t>
              </a:r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106" name="Rectangle 83"/>
            <p:cNvSpPr>
              <a:spLocks noChangeArrowheads="1"/>
            </p:cNvSpPr>
            <p:nvPr/>
          </p:nvSpPr>
          <p:spPr bwMode="auto">
            <a:xfrm>
              <a:off x="3627865" y="5006896"/>
              <a:ext cx="304800" cy="304800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/>
            </a:p>
          </p:txBody>
        </p:sp>
        <p:sp>
          <p:nvSpPr>
            <p:cNvPr id="107" name="Rectangle 84"/>
            <p:cNvSpPr>
              <a:spLocks noChangeArrowheads="1"/>
            </p:cNvSpPr>
            <p:nvPr/>
          </p:nvSpPr>
          <p:spPr bwMode="auto">
            <a:xfrm>
              <a:off x="3932665" y="5006896"/>
              <a:ext cx="304800" cy="304800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8" name="Rectangle 85"/>
            <p:cNvSpPr>
              <a:spLocks noChangeArrowheads="1"/>
            </p:cNvSpPr>
            <p:nvPr/>
          </p:nvSpPr>
          <p:spPr bwMode="auto">
            <a:xfrm>
              <a:off x="4237465" y="5006896"/>
              <a:ext cx="304800" cy="304800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9" name="Rectangle 86"/>
            <p:cNvSpPr>
              <a:spLocks noChangeArrowheads="1"/>
            </p:cNvSpPr>
            <p:nvPr/>
          </p:nvSpPr>
          <p:spPr bwMode="auto">
            <a:xfrm>
              <a:off x="4542265" y="5006896"/>
              <a:ext cx="304800" cy="304800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0" name="Rectangle 87"/>
            <p:cNvSpPr>
              <a:spLocks noChangeArrowheads="1"/>
            </p:cNvSpPr>
            <p:nvPr/>
          </p:nvSpPr>
          <p:spPr bwMode="auto">
            <a:xfrm>
              <a:off x="4847065" y="5006896"/>
              <a:ext cx="304800" cy="304800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1" name="Rectangle 88"/>
            <p:cNvSpPr>
              <a:spLocks noChangeArrowheads="1"/>
            </p:cNvSpPr>
            <p:nvPr/>
          </p:nvSpPr>
          <p:spPr bwMode="auto">
            <a:xfrm>
              <a:off x="5151865" y="5006896"/>
              <a:ext cx="304800" cy="304800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2" name="Rectangle 89"/>
            <p:cNvSpPr>
              <a:spLocks noChangeArrowheads="1"/>
            </p:cNvSpPr>
            <p:nvPr/>
          </p:nvSpPr>
          <p:spPr bwMode="auto">
            <a:xfrm>
              <a:off x="5456665" y="5006896"/>
              <a:ext cx="304800" cy="3048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/>
            </a:p>
          </p:txBody>
        </p:sp>
        <p:sp>
          <p:nvSpPr>
            <p:cNvPr id="113" name="Rectangle 90"/>
            <p:cNvSpPr>
              <a:spLocks noChangeArrowheads="1"/>
            </p:cNvSpPr>
            <p:nvPr/>
          </p:nvSpPr>
          <p:spPr bwMode="auto">
            <a:xfrm>
              <a:off x="5761465" y="5006896"/>
              <a:ext cx="304800" cy="304800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4" name="Rectangle 91"/>
            <p:cNvSpPr>
              <a:spLocks noChangeArrowheads="1"/>
            </p:cNvSpPr>
            <p:nvPr/>
          </p:nvSpPr>
          <p:spPr bwMode="auto">
            <a:xfrm>
              <a:off x="6066265" y="5006896"/>
              <a:ext cx="304800" cy="304800"/>
            </a:xfrm>
            <a:prstGeom prst="rect">
              <a:avLst/>
            </a:prstGeom>
            <a:solidFill>
              <a:schemeClr val="accent2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5" name="Rectangle 92"/>
            <p:cNvSpPr>
              <a:spLocks noChangeArrowheads="1"/>
            </p:cNvSpPr>
            <p:nvPr/>
          </p:nvSpPr>
          <p:spPr bwMode="auto">
            <a:xfrm>
              <a:off x="6371065" y="5006896"/>
              <a:ext cx="304800" cy="304800"/>
            </a:xfrm>
            <a:prstGeom prst="rect">
              <a:avLst/>
            </a:prstGeom>
            <a:solidFill>
              <a:schemeClr val="accent2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6" name="Rectangle 93"/>
            <p:cNvSpPr>
              <a:spLocks noChangeArrowheads="1"/>
            </p:cNvSpPr>
            <p:nvPr/>
          </p:nvSpPr>
          <p:spPr bwMode="auto">
            <a:xfrm>
              <a:off x="6675865" y="5006896"/>
              <a:ext cx="304800" cy="304800"/>
            </a:xfrm>
            <a:prstGeom prst="rect">
              <a:avLst/>
            </a:prstGeom>
            <a:solidFill>
              <a:schemeClr val="accent2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7" name="Rectangle 94"/>
            <p:cNvSpPr>
              <a:spLocks noChangeArrowheads="1"/>
            </p:cNvSpPr>
            <p:nvPr/>
          </p:nvSpPr>
          <p:spPr bwMode="auto">
            <a:xfrm>
              <a:off x="6980665" y="5006896"/>
              <a:ext cx="304800" cy="304800"/>
            </a:xfrm>
            <a:prstGeom prst="rect">
              <a:avLst/>
            </a:prstGeom>
            <a:solidFill>
              <a:schemeClr val="accent2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8" name="Rectangle 95"/>
            <p:cNvSpPr>
              <a:spLocks noChangeArrowheads="1"/>
            </p:cNvSpPr>
            <p:nvPr/>
          </p:nvSpPr>
          <p:spPr bwMode="auto">
            <a:xfrm>
              <a:off x="7285465" y="5006896"/>
              <a:ext cx="304800" cy="3048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9" name="Rectangle 96"/>
            <p:cNvSpPr>
              <a:spLocks noChangeArrowheads="1"/>
            </p:cNvSpPr>
            <p:nvPr/>
          </p:nvSpPr>
          <p:spPr bwMode="auto">
            <a:xfrm>
              <a:off x="7590265" y="5006896"/>
              <a:ext cx="304800" cy="3048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0" name="Rectangle 97"/>
            <p:cNvSpPr>
              <a:spLocks noChangeArrowheads="1"/>
            </p:cNvSpPr>
            <p:nvPr/>
          </p:nvSpPr>
          <p:spPr bwMode="auto">
            <a:xfrm>
              <a:off x="7895065" y="5006896"/>
              <a:ext cx="304800" cy="3048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1" name="Rectangle 98"/>
            <p:cNvSpPr>
              <a:spLocks noChangeArrowheads="1"/>
            </p:cNvSpPr>
            <p:nvPr/>
          </p:nvSpPr>
          <p:spPr bwMode="auto">
            <a:xfrm>
              <a:off x="8199865" y="5006896"/>
              <a:ext cx="304800" cy="3048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2" name="Rectangle 99"/>
            <p:cNvSpPr>
              <a:spLocks noChangeArrowheads="1"/>
            </p:cNvSpPr>
            <p:nvPr/>
          </p:nvSpPr>
          <p:spPr bwMode="auto">
            <a:xfrm>
              <a:off x="8504665" y="5006896"/>
              <a:ext cx="304800" cy="3048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3" name="Rectangle 100"/>
            <p:cNvSpPr>
              <a:spLocks noChangeArrowheads="1"/>
            </p:cNvSpPr>
            <p:nvPr/>
          </p:nvSpPr>
          <p:spPr bwMode="auto">
            <a:xfrm>
              <a:off x="5478890" y="5327572"/>
              <a:ext cx="28257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i="1" dirty="0" err="1" smtClean="0">
                  <a:solidFill>
                    <a:schemeClr val="tx1"/>
                  </a:solidFill>
                  <a:latin typeface="Times New Roman" panose="02020603050405020304" pitchFamily="18" charset="0"/>
                </a:rPr>
                <a:t>i</a:t>
              </a:r>
              <a:endParaRPr lang="en-US" alt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147" name="AutoShape 124"/>
            <p:cNvCxnSpPr>
              <a:cxnSpLocks noChangeShapeType="1"/>
              <a:stCxn id="112" idx="0"/>
              <a:endCxn id="113" idx="0"/>
            </p:cNvCxnSpPr>
            <p:nvPr/>
          </p:nvCxnSpPr>
          <p:spPr bwMode="auto">
            <a:xfrm rot="5400000" flipV="1">
              <a:off x="5760671" y="4836240"/>
              <a:ext cx="1588" cy="304800"/>
            </a:xfrm>
            <a:prstGeom prst="curvedConnector3">
              <a:avLst>
                <a:gd name="adj1" fmla="val -1320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8" name="AutoShape 126"/>
            <p:cNvCxnSpPr>
              <a:cxnSpLocks noChangeShapeType="1"/>
            </p:cNvCxnSpPr>
            <p:nvPr/>
          </p:nvCxnSpPr>
          <p:spPr bwMode="auto">
            <a:xfrm rot="5400000" flipV="1">
              <a:off x="6065471" y="4855290"/>
              <a:ext cx="1588" cy="304800"/>
            </a:xfrm>
            <a:prstGeom prst="curvedConnector3">
              <a:avLst>
                <a:gd name="adj1" fmla="val -1320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9" name="AutoShape 127"/>
            <p:cNvCxnSpPr>
              <a:cxnSpLocks noChangeShapeType="1"/>
            </p:cNvCxnSpPr>
            <p:nvPr/>
          </p:nvCxnSpPr>
          <p:spPr bwMode="auto">
            <a:xfrm rot="5400000" flipV="1">
              <a:off x="6370271" y="4855290"/>
              <a:ext cx="1588" cy="304800"/>
            </a:xfrm>
            <a:prstGeom prst="curvedConnector3">
              <a:avLst>
                <a:gd name="adj1" fmla="val -1320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0" name="AutoShape 128"/>
            <p:cNvCxnSpPr>
              <a:cxnSpLocks noChangeShapeType="1"/>
            </p:cNvCxnSpPr>
            <p:nvPr/>
          </p:nvCxnSpPr>
          <p:spPr bwMode="auto">
            <a:xfrm rot="5400000" flipV="1">
              <a:off x="6675071" y="4855290"/>
              <a:ext cx="1588" cy="304800"/>
            </a:xfrm>
            <a:prstGeom prst="curvedConnector3">
              <a:avLst>
                <a:gd name="adj1" fmla="val -1320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1" name="AutoShape 129"/>
            <p:cNvCxnSpPr>
              <a:cxnSpLocks noChangeShapeType="1"/>
            </p:cNvCxnSpPr>
            <p:nvPr/>
          </p:nvCxnSpPr>
          <p:spPr bwMode="auto">
            <a:xfrm rot="5400000" flipV="1">
              <a:off x="6979871" y="4855290"/>
              <a:ext cx="1588" cy="304800"/>
            </a:xfrm>
            <a:prstGeom prst="curvedConnector3">
              <a:avLst>
                <a:gd name="adj1" fmla="val -1320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7" name="Rectangle 90"/>
            <p:cNvSpPr>
              <a:spLocks noChangeArrowheads="1"/>
            </p:cNvSpPr>
            <p:nvPr/>
          </p:nvSpPr>
          <p:spPr bwMode="auto">
            <a:xfrm>
              <a:off x="5783690" y="5006896"/>
              <a:ext cx="304800" cy="304800"/>
            </a:xfrm>
            <a:prstGeom prst="rect">
              <a:avLst/>
            </a:prstGeom>
            <a:solidFill>
              <a:schemeClr val="accent2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972156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Element Removal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68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In an operation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remove(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𝑖</m:t>
                    </m:r>
                  </m:oMath>
                </a14:m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  <a:r>
                  <a:rPr lang="en-US" dirty="0" smtClean="0"/>
                  <a:t>, we need to fill the hole left by the removed element by shifting backward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 smtClean="0"/>
                  <a:t> elements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 smtClean="0"/>
                  <a:t>In the worst case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 smtClean="0"/>
                  <a:t>), this takes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 smtClean="0"/>
                  <a:t> time</a:t>
                </a:r>
                <a:endParaRPr lang="en-US" dirty="0"/>
              </a:p>
            </p:txBody>
          </p:sp>
        </mc:Choice>
        <mc:Fallback xmlns="">
          <p:sp>
            <p:nvSpPr>
              <p:cNvPr id="11268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2"/>
                <a:stretch>
                  <a:fillRect l="-1231" t="-22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1" name="Group 80"/>
          <p:cNvGrpSpPr>
            <a:grpSpLocks/>
          </p:cNvGrpSpPr>
          <p:nvPr/>
        </p:nvGrpSpPr>
        <p:grpSpPr bwMode="auto">
          <a:xfrm>
            <a:off x="3192966" y="5891563"/>
            <a:ext cx="5638800" cy="704850"/>
            <a:chOff x="1248" y="2256"/>
            <a:chExt cx="3552" cy="444"/>
          </a:xfrm>
        </p:grpSpPr>
        <p:sp>
          <p:nvSpPr>
            <p:cNvPr id="82" name="Rectangle 4"/>
            <p:cNvSpPr>
              <a:spLocks noChangeArrowheads="1"/>
            </p:cNvSpPr>
            <p:nvPr/>
          </p:nvSpPr>
          <p:spPr bwMode="auto">
            <a:xfrm>
              <a:off x="1248" y="2256"/>
              <a:ext cx="187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i="1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A</a:t>
              </a:r>
              <a:endParaRPr lang="en-US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83" name="Rectangle 5"/>
            <p:cNvSpPr>
              <a:spLocks noChangeArrowheads="1"/>
            </p:cNvSpPr>
            <p:nvPr/>
          </p:nvSpPr>
          <p:spPr bwMode="auto">
            <a:xfrm>
              <a:off x="1584" y="2501"/>
              <a:ext cx="81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>
                  <a:solidFill>
                    <a:schemeClr val="tx1"/>
                  </a:solidFill>
                  <a:latin typeface="Times New Roman" panose="02020603050405020304" pitchFamily="18" charset="0"/>
                </a:rPr>
                <a:t>0</a:t>
              </a:r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84" name="Rectangle 6"/>
            <p:cNvSpPr>
              <a:spLocks noChangeArrowheads="1"/>
            </p:cNvSpPr>
            <p:nvPr/>
          </p:nvSpPr>
          <p:spPr bwMode="auto">
            <a:xfrm>
              <a:off x="1776" y="2501"/>
              <a:ext cx="81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>
                  <a:solidFill>
                    <a:schemeClr val="tx1"/>
                  </a:solidFill>
                  <a:latin typeface="Times New Roman" panose="02020603050405020304" pitchFamily="18" charset="0"/>
                </a:rPr>
                <a:t>1</a:t>
              </a:r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85" name="Rectangle 7"/>
            <p:cNvSpPr>
              <a:spLocks noChangeArrowheads="1"/>
            </p:cNvSpPr>
            <p:nvPr/>
          </p:nvSpPr>
          <p:spPr bwMode="auto">
            <a:xfrm>
              <a:off x="1968" y="2501"/>
              <a:ext cx="81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>
                  <a:solidFill>
                    <a:schemeClr val="tx1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86" name="Rectangle 8"/>
            <p:cNvSpPr>
              <a:spLocks noChangeArrowheads="1"/>
            </p:cNvSpPr>
            <p:nvPr/>
          </p:nvSpPr>
          <p:spPr bwMode="auto">
            <a:xfrm>
              <a:off x="3648" y="2501"/>
              <a:ext cx="178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i="1">
                  <a:solidFill>
                    <a:schemeClr val="tx1"/>
                  </a:solidFill>
                  <a:latin typeface="Times New Roman" panose="02020603050405020304" pitchFamily="18" charset="0"/>
                </a:rPr>
                <a:t>n</a:t>
              </a:r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87" name="Rectangle 9"/>
            <p:cNvSpPr>
              <a:spLocks noChangeArrowheads="1"/>
            </p:cNvSpPr>
            <p:nvPr/>
          </p:nvSpPr>
          <p:spPr bwMode="auto">
            <a:xfrm>
              <a:off x="1536" y="2304"/>
              <a:ext cx="192" cy="192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/>
            </a:p>
          </p:txBody>
        </p:sp>
        <p:sp>
          <p:nvSpPr>
            <p:cNvPr id="88" name="Rectangle 10"/>
            <p:cNvSpPr>
              <a:spLocks noChangeArrowheads="1"/>
            </p:cNvSpPr>
            <p:nvPr/>
          </p:nvSpPr>
          <p:spPr bwMode="auto">
            <a:xfrm>
              <a:off x="1728" y="2304"/>
              <a:ext cx="192" cy="192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9" name="Rectangle 11"/>
            <p:cNvSpPr>
              <a:spLocks noChangeArrowheads="1"/>
            </p:cNvSpPr>
            <p:nvPr/>
          </p:nvSpPr>
          <p:spPr bwMode="auto">
            <a:xfrm>
              <a:off x="1920" y="2304"/>
              <a:ext cx="192" cy="192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0" name="Rectangle 12"/>
            <p:cNvSpPr>
              <a:spLocks noChangeArrowheads="1"/>
            </p:cNvSpPr>
            <p:nvPr/>
          </p:nvSpPr>
          <p:spPr bwMode="auto">
            <a:xfrm>
              <a:off x="2112" y="2304"/>
              <a:ext cx="192" cy="192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1" name="Rectangle 13"/>
            <p:cNvSpPr>
              <a:spLocks noChangeArrowheads="1"/>
            </p:cNvSpPr>
            <p:nvPr/>
          </p:nvSpPr>
          <p:spPr bwMode="auto">
            <a:xfrm>
              <a:off x="2304" y="2304"/>
              <a:ext cx="192" cy="192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2" name="Rectangle 14"/>
            <p:cNvSpPr>
              <a:spLocks noChangeArrowheads="1"/>
            </p:cNvSpPr>
            <p:nvPr/>
          </p:nvSpPr>
          <p:spPr bwMode="auto">
            <a:xfrm>
              <a:off x="2496" y="2304"/>
              <a:ext cx="192" cy="192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3" name="Rectangle 15"/>
            <p:cNvSpPr>
              <a:spLocks noChangeArrowheads="1"/>
            </p:cNvSpPr>
            <p:nvPr/>
          </p:nvSpPr>
          <p:spPr bwMode="auto">
            <a:xfrm>
              <a:off x="2688" y="2304"/>
              <a:ext cx="192" cy="192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/>
            </a:p>
          </p:txBody>
        </p:sp>
        <p:sp>
          <p:nvSpPr>
            <p:cNvPr id="94" name="Rectangle 16"/>
            <p:cNvSpPr>
              <a:spLocks noChangeArrowheads="1"/>
            </p:cNvSpPr>
            <p:nvPr/>
          </p:nvSpPr>
          <p:spPr bwMode="auto">
            <a:xfrm>
              <a:off x="2880" y="2304"/>
              <a:ext cx="192" cy="192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5" name="Rectangle 17"/>
            <p:cNvSpPr>
              <a:spLocks noChangeArrowheads="1"/>
            </p:cNvSpPr>
            <p:nvPr/>
          </p:nvSpPr>
          <p:spPr bwMode="auto">
            <a:xfrm>
              <a:off x="3072" y="2304"/>
              <a:ext cx="192" cy="192"/>
            </a:xfrm>
            <a:prstGeom prst="rect">
              <a:avLst/>
            </a:prstGeom>
            <a:solidFill>
              <a:schemeClr val="accent2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6" name="Rectangle 18"/>
            <p:cNvSpPr>
              <a:spLocks noChangeArrowheads="1"/>
            </p:cNvSpPr>
            <p:nvPr/>
          </p:nvSpPr>
          <p:spPr bwMode="auto">
            <a:xfrm>
              <a:off x="3264" y="2304"/>
              <a:ext cx="192" cy="192"/>
            </a:xfrm>
            <a:prstGeom prst="rect">
              <a:avLst/>
            </a:prstGeom>
            <a:solidFill>
              <a:schemeClr val="accent2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7" name="Rectangle 19"/>
            <p:cNvSpPr>
              <a:spLocks noChangeArrowheads="1"/>
            </p:cNvSpPr>
            <p:nvPr/>
          </p:nvSpPr>
          <p:spPr bwMode="auto">
            <a:xfrm>
              <a:off x="3456" y="2304"/>
              <a:ext cx="192" cy="192"/>
            </a:xfrm>
            <a:prstGeom prst="rect">
              <a:avLst/>
            </a:prstGeom>
            <a:solidFill>
              <a:schemeClr val="accent2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8" name="Rectangle 20"/>
            <p:cNvSpPr>
              <a:spLocks noChangeArrowheads="1"/>
            </p:cNvSpPr>
            <p:nvPr/>
          </p:nvSpPr>
          <p:spPr bwMode="auto">
            <a:xfrm>
              <a:off x="3648" y="2304"/>
              <a:ext cx="192" cy="19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9" name="Rectangle 21"/>
            <p:cNvSpPr>
              <a:spLocks noChangeArrowheads="1"/>
            </p:cNvSpPr>
            <p:nvPr/>
          </p:nvSpPr>
          <p:spPr bwMode="auto">
            <a:xfrm>
              <a:off x="3840" y="2304"/>
              <a:ext cx="192" cy="19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0" name="Rectangle 22"/>
            <p:cNvSpPr>
              <a:spLocks noChangeArrowheads="1"/>
            </p:cNvSpPr>
            <p:nvPr/>
          </p:nvSpPr>
          <p:spPr bwMode="auto">
            <a:xfrm>
              <a:off x="4032" y="2304"/>
              <a:ext cx="192" cy="19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1" name="Rectangle 23"/>
            <p:cNvSpPr>
              <a:spLocks noChangeArrowheads="1"/>
            </p:cNvSpPr>
            <p:nvPr/>
          </p:nvSpPr>
          <p:spPr bwMode="auto">
            <a:xfrm>
              <a:off x="4224" y="2304"/>
              <a:ext cx="192" cy="19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2" name="Rectangle 24"/>
            <p:cNvSpPr>
              <a:spLocks noChangeArrowheads="1"/>
            </p:cNvSpPr>
            <p:nvPr/>
          </p:nvSpPr>
          <p:spPr bwMode="auto">
            <a:xfrm>
              <a:off x="4416" y="2304"/>
              <a:ext cx="192" cy="19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3" name="Rectangle 25"/>
            <p:cNvSpPr>
              <a:spLocks noChangeArrowheads="1"/>
            </p:cNvSpPr>
            <p:nvPr/>
          </p:nvSpPr>
          <p:spPr bwMode="auto">
            <a:xfrm>
              <a:off x="4608" y="2304"/>
              <a:ext cx="192" cy="19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4" name="Rectangle 26"/>
            <p:cNvSpPr>
              <a:spLocks noChangeArrowheads="1"/>
            </p:cNvSpPr>
            <p:nvPr/>
          </p:nvSpPr>
          <p:spPr bwMode="auto">
            <a:xfrm>
              <a:off x="2688" y="2506"/>
              <a:ext cx="178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i="1">
                  <a:solidFill>
                    <a:schemeClr val="tx1"/>
                  </a:solidFill>
                  <a:latin typeface="Times New Roman" panose="02020603050405020304" pitchFamily="18" charset="0"/>
                </a:rPr>
                <a:t>r</a:t>
              </a:r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105" name="Rectangle 15"/>
            <p:cNvSpPr>
              <a:spLocks noChangeArrowheads="1"/>
            </p:cNvSpPr>
            <p:nvPr/>
          </p:nvSpPr>
          <p:spPr bwMode="auto">
            <a:xfrm>
              <a:off x="2697" y="2304"/>
              <a:ext cx="192" cy="192"/>
            </a:xfrm>
            <a:prstGeom prst="rect">
              <a:avLst/>
            </a:prstGeom>
            <a:solidFill>
              <a:schemeClr val="accent2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/>
            </a:p>
          </p:txBody>
        </p:sp>
        <p:sp>
          <p:nvSpPr>
            <p:cNvPr id="106" name="Rectangle 16"/>
            <p:cNvSpPr>
              <a:spLocks noChangeArrowheads="1"/>
            </p:cNvSpPr>
            <p:nvPr/>
          </p:nvSpPr>
          <p:spPr bwMode="auto">
            <a:xfrm>
              <a:off x="2903" y="2304"/>
              <a:ext cx="192" cy="192"/>
            </a:xfrm>
            <a:prstGeom prst="rect">
              <a:avLst/>
            </a:prstGeom>
            <a:solidFill>
              <a:schemeClr val="accent2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107" name="Group 78"/>
          <p:cNvGrpSpPr>
            <a:grpSpLocks/>
          </p:cNvGrpSpPr>
          <p:nvPr/>
        </p:nvGrpSpPr>
        <p:grpSpPr bwMode="auto">
          <a:xfrm>
            <a:off x="3192966" y="4062761"/>
            <a:ext cx="5638800" cy="704850"/>
            <a:chOff x="1248" y="3408"/>
            <a:chExt cx="3552" cy="444"/>
          </a:xfrm>
        </p:grpSpPr>
        <p:sp>
          <p:nvSpPr>
            <p:cNvPr id="108" name="Rectangle 50"/>
            <p:cNvSpPr>
              <a:spLocks noChangeArrowheads="1"/>
            </p:cNvSpPr>
            <p:nvPr/>
          </p:nvSpPr>
          <p:spPr bwMode="auto">
            <a:xfrm>
              <a:off x="1248" y="3408"/>
              <a:ext cx="187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i="1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A</a:t>
              </a:r>
              <a:endParaRPr lang="en-US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09" name="Rectangle 51"/>
            <p:cNvSpPr>
              <a:spLocks noChangeArrowheads="1"/>
            </p:cNvSpPr>
            <p:nvPr/>
          </p:nvSpPr>
          <p:spPr bwMode="auto">
            <a:xfrm>
              <a:off x="1584" y="3653"/>
              <a:ext cx="81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>
                  <a:solidFill>
                    <a:schemeClr val="tx1"/>
                  </a:solidFill>
                  <a:latin typeface="Times New Roman" panose="02020603050405020304" pitchFamily="18" charset="0"/>
                </a:rPr>
                <a:t>0</a:t>
              </a:r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110" name="Rectangle 52"/>
            <p:cNvSpPr>
              <a:spLocks noChangeArrowheads="1"/>
            </p:cNvSpPr>
            <p:nvPr/>
          </p:nvSpPr>
          <p:spPr bwMode="auto">
            <a:xfrm>
              <a:off x="1776" y="3653"/>
              <a:ext cx="81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>
                  <a:solidFill>
                    <a:schemeClr val="tx1"/>
                  </a:solidFill>
                  <a:latin typeface="Times New Roman" panose="02020603050405020304" pitchFamily="18" charset="0"/>
                </a:rPr>
                <a:t>1</a:t>
              </a:r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111" name="Rectangle 53"/>
            <p:cNvSpPr>
              <a:spLocks noChangeArrowheads="1"/>
            </p:cNvSpPr>
            <p:nvPr/>
          </p:nvSpPr>
          <p:spPr bwMode="auto">
            <a:xfrm>
              <a:off x="1968" y="3653"/>
              <a:ext cx="81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>
                  <a:solidFill>
                    <a:schemeClr val="tx1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112" name="Rectangle 54"/>
            <p:cNvSpPr>
              <a:spLocks noChangeArrowheads="1"/>
            </p:cNvSpPr>
            <p:nvPr/>
          </p:nvSpPr>
          <p:spPr bwMode="auto">
            <a:xfrm>
              <a:off x="3856" y="3653"/>
              <a:ext cx="178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i="1">
                  <a:solidFill>
                    <a:schemeClr val="tx1"/>
                  </a:solidFill>
                  <a:latin typeface="Times New Roman" panose="02020603050405020304" pitchFamily="18" charset="0"/>
                </a:rPr>
                <a:t>n</a:t>
              </a:r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113" name="Rectangle 55"/>
            <p:cNvSpPr>
              <a:spLocks noChangeArrowheads="1"/>
            </p:cNvSpPr>
            <p:nvPr/>
          </p:nvSpPr>
          <p:spPr bwMode="auto">
            <a:xfrm>
              <a:off x="1536" y="3456"/>
              <a:ext cx="192" cy="192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/>
            </a:p>
          </p:txBody>
        </p:sp>
        <p:sp>
          <p:nvSpPr>
            <p:cNvPr id="114" name="Rectangle 56"/>
            <p:cNvSpPr>
              <a:spLocks noChangeArrowheads="1"/>
            </p:cNvSpPr>
            <p:nvPr/>
          </p:nvSpPr>
          <p:spPr bwMode="auto">
            <a:xfrm>
              <a:off x="1728" y="3456"/>
              <a:ext cx="192" cy="192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5" name="Rectangle 57"/>
            <p:cNvSpPr>
              <a:spLocks noChangeArrowheads="1"/>
            </p:cNvSpPr>
            <p:nvPr/>
          </p:nvSpPr>
          <p:spPr bwMode="auto">
            <a:xfrm>
              <a:off x="1920" y="3456"/>
              <a:ext cx="192" cy="192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6" name="Rectangle 58"/>
            <p:cNvSpPr>
              <a:spLocks noChangeArrowheads="1"/>
            </p:cNvSpPr>
            <p:nvPr/>
          </p:nvSpPr>
          <p:spPr bwMode="auto">
            <a:xfrm>
              <a:off x="2112" y="3456"/>
              <a:ext cx="192" cy="192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7" name="Rectangle 59"/>
            <p:cNvSpPr>
              <a:spLocks noChangeArrowheads="1"/>
            </p:cNvSpPr>
            <p:nvPr/>
          </p:nvSpPr>
          <p:spPr bwMode="auto">
            <a:xfrm>
              <a:off x="2304" y="3456"/>
              <a:ext cx="192" cy="192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8" name="Rectangle 60"/>
            <p:cNvSpPr>
              <a:spLocks noChangeArrowheads="1"/>
            </p:cNvSpPr>
            <p:nvPr/>
          </p:nvSpPr>
          <p:spPr bwMode="auto">
            <a:xfrm>
              <a:off x="2496" y="3456"/>
              <a:ext cx="192" cy="192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9" name="Rectangle 61"/>
            <p:cNvSpPr>
              <a:spLocks noChangeArrowheads="1"/>
            </p:cNvSpPr>
            <p:nvPr/>
          </p:nvSpPr>
          <p:spPr bwMode="auto">
            <a:xfrm>
              <a:off x="2688" y="3456"/>
              <a:ext cx="192" cy="192"/>
            </a:xfrm>
            <a:prstGeom prst="rect">
              <a:avLst/>
            </a:prstGeom>
            <a:solidFill>
              <a:schemeClr val="accent3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b="1" i="1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o</a:t>
              </a:r>
            </a:p>
          </p:txBody>
        </p:sp>
        <p:sp>
          <p:nvSpPr>
            <p:cNvPr id="120" name="Rectangle 62"/>
            <p:cNvSpPr>
              <a:spLocks noChangeArrowheads="1"/>
            </p:cNvSpPr>
            <p:nvPr/>
          </p:nvSpPr>
          <p:spPr bwMode="auto">
            <a:xfrm>
              <a:off x="2880" y="3456"/>
              <a:ext cx="192" cy="192"/>
            </a:xfrm>
            <a:prstGeom prst="rect">
              <a:avLst/>
            </a:prstGeom>
            <a:solidFill>
              <a:schemeClr val="accent2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1" name="Rectangle 63"/>
            <p:cNvSpPr>
              <a:spLocks noChangeArrowheads="1"/>
            </p:cNvSpPr>
            <p:nvPr/>
          </p:nvSpPr>
          <p:spPr bwMode="auto">
            <a:xfrm>
              <a:off x="3072" y="3456"/>
              <a:ext cx="192" cy="192"/>
            </a:xfrm>
            <a:prstGeom prst="rect">
              <a:avLst/>
            </a:prstGeom>
            <a:solidFill>
              <a:schemeClr val="accent2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2" name="Rectangle 64"/>
            <p:cNvSpPr>
              <a:spLocks noChangeArrowheads="1"/>
            </p:cNvSpPr>
            <p:nvPr/>
          </p:nvSpPr>
          <p:spPr bwMode="auto">
            <a:xfrm>
              <a:off x="3264" y="3456"/>
              <a:ext cx="192" cy="192"/>
            </a:xfrm>
            <a:prstGeom prst="rect">
              <a:avLst/>
            </a:prstGeom>
            <a:solidFill>
              <a:schemeClr val="accent2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3" name="Rectangle 65"/>
            <p:cNvSpPr>
              <a:spLocks noChangeArrowheads="1"/>
            </p:cNvSpPr>
            <p:nvPr/>
          </p:nvSpPr>
          <p:spPr bwMode="auto">
            <a:xfrm>
              <a:off x="3456" y="3456"/>
              <a:ext cx="192" cy="192"/>
            </a:xfrm>
            <a:prstGeom prst="rect">
              <a:avLst/>
            </a:prstGeom>
            <a:solidFill>
              <a:schemeClr val="accent2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4" name="Rectangle 66"/>
            <p:cNvSpPr>
              <a:spLocks noChangeArrowheads="1"/>
            </p:cNvSpPr>
            <p:nvPr/>
          </p:nvSpPr>
          <p:spPr bwMode="auto">
            <a:xfrm>
              <a:off x="3648" y="3456"/>
              <a:ext cx="192" cy="192"/>
            </a:xfrm>
            <a:prstGeom prst="rect">
              <a:avLst/>
            </a:prstGeom>
            <a:solidFill>
              <a:schemeClr val="accent2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5" name="Rectangle 67"/>
            <p:cNvSpPr>
              <a:spLocks noChangeArrowheads="1"/>
            </p:cNvSpPr>
            <p:nvPr/>
          </p:nvSpPr>
          <p:spPr bwMode="auto">
            <a:xfrm>
              <a:off x="3840" y="3456"/>
              <a:ext cx="192" cy="19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6" name="Rectangle 68"/>
            <p:cNvSpPr>
              <a:spLocks noChangeArrowheads="1"/>
            </p:cNvSpPr>
            <p:nvPr/>
          </p:nvSpPr>
          <p:spPr bwMode="auto">
            <a:xfrm>
              <a:off x="4032" y="3456"/>
              <a:ext cx="192" cy="19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7" name="Rectangle 69"/>
            <p:cNvSpPr>
              <a:spLocks noChangeArrowheads="1"/>
            </p:cNvSpPr>
            <p:nvPr/>
          </p:nvSpPr>
          <p:spPr bwMode="auto">
            <a:xfrm>
              <a:off x="4224" y="3456"/>
              <a:ext cx="192" cy="19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8" name="Rectangle 70"/>
            <p:cNvSpPr>
              <a:spLocks noChangeArrowheads="1"/>
            </p:cNvSpPr>
            <p:nvPr/>
          </p:nvSpPr>
          <p:spPr bwMode="auto">
            <a:xfrm>
              <a:off x="4416" y="3456"/>
              <a:ext cx="192" cy="19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9" name="Rectangle 71"/>
            <p:cNvSpPr>
              <a:spLocks noChangeArrowheads="1"/>
            </p:cNvSpPr>
            <p:nvPr/>
          </p:nvSpPr>
          <p:spPr bwMode="auto">
            <a:xfrm>
              <a:off x="4608" y="3456"/>
              <a:ext cx="192" cy="19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0" name="Rectangle 72"/>
            <p:cNvSpPr>
              <a:spLocks noChangeArrowheads="1"/>
            </p:cNvSpPr>
            <p:nvPr/>
          </p:nvSpPr>
          <p:spPr bwMode="auto">
            <a:xfrm>
              <a:off x="2688" y="3658"/>
              <a:ext cx="178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i="1" dirty="0" err="1" smtClean="0">
                  <a:solidFill>
                    <a:schemeClr val="tx1"/>
                  </a:solidFill>
                  <a:latin typeface="Times New Roman" panose="02020603050405020304" pitchFamily="18" charset="0"/>
                </a:rPr>
                <a:t>i</a:t>
              </a:r>
              <a:endParaRPr lang="en-US" alt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31" name="Group 79"/>
          <p:cNvGrpSpPr>
            <a:grpSpLocks/>
          </p:cNvGrpSpPr>
          <p:nvPr/>
        </p:nvGrpSpPr>
        <p:grpSpPr bwMode="auto">
          <a:xfrm>
            <a:off x="3192966" y="4977162"/>
            <a:ext cx="5638800" cy="704850"/>
            <a:chOff x="1248" y="2832"/>
            <a:chExt cx="3552" cy="444"/>
          </a:xfrm>
        </p:grpSpPr>
        <p:sp>
          <p:nvSpPr>
            <p:cNvPr id="132" name="Rectangle 27"/>
            <p:cNvSpPr>
              <a:spLocks noChangeArrowheads="1"/>
            </p:cNvSpPr>
            <p:nvPr/>
          </p:nvSpPr>
          <p:spPr bwMode="auto">
            <a:xfrm>
              <a:off x="1248" y="2832"/>
              <a:ext cx="187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i="1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A</a:t>
              </a:r>
              <a:endParaRPr lang="en-US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33" name="Rectangle 28"/>
            <p:cNvSpPr>
              <a:spLocks noChangeArrowheads="1"/>
            </p:cNvSpPr>
            <p:nvPr/>
          </p:nvSpPr>
          <p:spPr bwMode="auto">
            <a:xfrm>
              <a:off x="1584" y="3077"/>
              <a:ext cx="81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>
                  <a:solidFill>
                    <a:schemeClr val="tx1"/>
                  </a:solidFill>
                  <a:latin typeface="Times New Roman" panose="02020603050405020304" pitchFamily="18" charset="0"/>
                </a:rPr>
                <a:t>0</a:t>
              </a:r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134" name="Rectangle 29"/>
            <p:cNvSpPr>
              <a:spLocks noChangeArrowheads="1"/>
            </p:cNvSpPr>
            <p:nvPr/>
          </p:nvSpPr>
          <p:spPr bwMode="auto">
            <a:xfrm>
              <a:off x="1776" y="3077"/>
              <a:ext cx="81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>
                  <a:solidFill>
                    <a:schemeClr val="tx1"/>
                  </a:solidFill>
                  <a:latin typeface="Times New Roman" panose="02020603050405020304" pitchFamily="18" charset="0"/>
                </a:rPr>
                <a:t>1</a:t>
              </a:r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135" name="Rectangle 30"/>
            <p:cNvSpPr>
              <a:spLocks noChangeArrowheads="1"/>
            </p:cNvSpPr>
            <p:nvPr/>
          </p:nvSpPr>
          <p:spPr bwMode="auto">
            <a:xfrm>
              <a:off x="1968" y="3077"/>
              <a:ext cx="81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>
                  <a:solidFill>
                    <a:schemeClr val="tx1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136" name="Rectangle 31"/>
            <p:cNvSpPr>
              <a:spLocks noChangeArrowheads="1"/>
            </p:cNvSpPr>
            <p:nvPr/>
          </p:nvSpPr>
          <p:spPr bwMode="auto">
            <a:xfrm>
              <a:off x="3846" y="3077"/>
              <a:ext cx="178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i="1">
                  <a:solidFill>
                    <a:schemeClr val="tx1"/>
                  </a:solidFill>
                  <a:latin typeface="Times New Roman" panose="02020603050405020304" pitchFamily="18" charset="0"/>
                </a:rPr>
                <a:t>n</a:t>
              </a:r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137" name="Rectangle 32"/>
            <p:cNvSpPr>
              <a:spLocks noChangeArrowheads="1"/>
            </p:cNvSpPr>
            <p:nvPr/>
          </p:nvSpPr>
          <p:spPr bwMode="auto">
            <a:xfrm>
              <a:off x="1536" y="2880"/>
              <a:ext cx="192" cy="192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/>
            </a:p>
          </p:txBody>
        </p:sp>
        <p:sp>
          <p:nvSpPr>
            <p:cNvPr id="138" name="Rectangle 33"/>
            <p:cNvSpPr>
              <a:spLocks noChangeArrowheads="1"/>
            </p:cNvSpPr>
            <p:nvPr/>
          </p:nvSpPr>
          <p:spPr bwMode="auto">
            <a:xfrm>
              <a:off x="1728" y="2880"/>
              <a:ext cx="192" cy="192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9" name="Rectangle 34"/>
            <p:cNvSpPr>
              <a:spLocks noChangeArrowheads="1"/>
            </p:cNvSpPr>
            <p:nvPr/>
          </p:nvSpPr>
          <p:spPr bwMode="auto">
            <a:xfrm>
              <a:off x="1920" y="2880"/>
              <a:ext cx="192" cy="192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0" name="Rectangle 35"/>
            <p:cNvSpPr>
              <a:spLocks noChangeArrowheads="1"/>
            </p:cNvSpPr>
            <p:nvPr/>
          </p:nvSpPr>
          <p:spPr bwMode="auto">
            <a:xfrm>
              <a:off x="2112" y="2880"/>
              <a:ext cx="192" cy="192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1" name="Rectangle 36"/>
            <p:cNvSpPr>
              <a:spLocks noChangeArrowheads="1"/>
            </p:cNvSpPr>
            <p:nvPr/>
          </p:nvSpPr>
          <p:spPr bwMode="auto">
            <a:xfrm>
              <a:off x="2304" y="2880"/>
              <a:ext cx="192" cy="192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2" name="Rectangle 37"/>
            <p:cNvSpPr>
              <a:spLocks noChangeArrowheads="1"/>
            </p:cNvSpPr>
            <p:nvPr/>
          </p:nvSpPr>
          <p:spPr bwMode="auto">
            <a:xfrm>
              <a:off x="2496" y="2880"/>
              <a:ext cx="192" cy="192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3" name="Rectangle 38"/>
            <p:cNvSpPr>
              <a:spLocks noChangeArrowheads="1"/>
            </p:cNvSpPr>
            <p:nvPr/>
          </p:nvSpPr>
          <p:spPr bwMode="auto">
            <a:xfrm>
              <a:off x="2688" y="2880"/>
              <a:ext cx="192" cy="192"/>
            </a:xfrm>
            <a:prstGeom prst="rect">
              <a:avLst/>
            </a:prstGeom>
            <a:solidFill>
              <a:schemeClr val="accent3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/>
            </a:p>
          </p:txBody>
        </p:sp>
        <p:sp>
          <p:nvSpPr>
            <p:cNvPr id="144" name="Rectangle 39"/>
            <p:cNvSpPr>
              <a:spLocks noChangeArrowheads="1"/>
            </p:cNvSpPr>
            <p:nvPr/>
          </p:nvSpPr>
          <p:spPr bwMode="auto">
            <a:xfrm>
              <a:off x="2880" y="2880"/>
              <a:ext cx="192" cy="192"/>
            </a:xfrm>
            <a:prstGeom prst="rect">
              <a:avLst/>
            </a:prstGeom>
            <a:solidFill>
              <a:schemeClr val="accent2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5" name="Rectangle 40"/>
            <p:cNvSpPr>
              <a:spLocks noChangeArrowheads="1"/>
            </p:cNvSpPr>
            <p:nvPr/>
          </p:nvSpPr>
          <p:spPr bwMode="auto">
            <a:xfrm>
              <a:off x="3072" y="2880"/>
              <a:ext cx="192" cy="192"/>
            </a:xfrm>
            <a:prstGeom prst="rect">
              <a:avLst/>
            </a:prstGeom>
            <a:solidFill>
              <a:schemeClr val="accent2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6" name="Rectangle 41"/>
            <p:cNvSpPr>
              <a:spLocks noChangeArrowheads="1"/>
            </p:cNvSpPr>
            <p:nvPr/>
          </p:nvSpPr>
          <p:spPr bwMode="auto">
            <a:xfrm>
              <a:off x="3264" y="2880"/>
              <a:ext cx="192" cy="192"/>
            </a:xfrm>
            <a:prstGeom prst="rect">
              <a:avLst/>
            </a:prstGeom>
            <a:solidFill>
              <a:schemeClr val="accent2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7" name="Rectangle 42"/>
            <p:cNvSpPr>
              <a:spLocks noChangeArrowheads="1"/>
            </p:cNvSpPr>
            <p:nvPr/>
          </p:nvSpPr>
          <p:spPr bwMode="auto">
            <a:xfrm>
              <a:off x="3456" y="2880"/>
              <a:ext cx="192" cy="192"/>
            </a:xfrm>
            <a:prstGeom prst="rect">
              <a:avLst/>
            </a:prstGeom>
            <a:solidFill>
              <a:schemeClr val="accent2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8" name="Rectangle 43"/>
            <p:cNvSpPr>
              <a:spLocks noChangeArrowheads="1"/>
            </p:cNvSpPr>
            <p:nvPr/>
          </p:nvSpPr>
          <p:spPr bwMode="auto">
            <a:xfrm>
              <a:off x="3648" y="2880"/>
              <a:ext cx="192" cy="192"/>
            </a:xfrm>
            <a:prstGeom prst="rect">
              <a:avLst/>
            </a:prstGeom>
            <a:solidFill>
              <a:schemeClr val="accent2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9" name="Rectangle 44"/>
            <p:cNvSpPr>
              <a:spLocks noChangeArrowheads="1"/>
            </p:cNvSpPr>
            <p:nvPr/>
          </p:nvSpPr>
          <p:spPr bwMode="auto">
            <a:xfrm>
              <a:off x="3840" y="2880"/>
              <a:ext cx="192" cy="19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50" name="Rectangle 45"/>
            <p:cNvSpPr>
              <a:spLocks noChangeArrowheads="1"/>
            </p:cNvSpPr>
            <p:nvPr/>
          </p:nvSpPr>
          <p:spPr bwMode="auto">
            <a:xfrm>
              <a:off x="4032" y="2880"/>
              <a:ext cx="192" cy="19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51" name="Rectangle 46"/>
            <p:cNvSpPr>
              <a:spLocks noChangeArrowheads="1"/>
            </p:cNvSpPr>
            <p:nvPr/>
          </p:nvSpPr>
          <p:spPr bwMode="auto">
            <a:xfrm>
              <a:off x="4224" y="2880"/>
              <a:ext cx="192" cy="19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52" name="Rectangle 47"/>
            <p:cNvSpPr>
              <a:spLocks noChangeArrowheads="1"/>
            </p:cNvSpPr>
            <p:nvPr/>
          </p:nvSpPr>
          <p:spPr bwMode="auto">
            <a:xfrm>
              <a:off x="4416" y="2880"/>
              <a:ext cx="192" cy="19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53" name="Rectangle 48"/>
            <p:cNvSpPr>
              <a:spLocks noChangeArrowheads="1"/>
            </p:cNvSpPr>
            <p:nvPr/>
          </p:nvSpPr>
          <p:spPr bwMode="auto">
            <a:xfrm>
              <a:off x="4608" y="2880"/>
              <a:ext cx="192" cy="19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54" name="Rectangle 49"/>
            <p:cNvSpPr>
              <a:spLocks noChangeArrowheads="1"/>
            </p:cNvSpPr>
            <p:nvPr/>
          </p:nvSpPr>
          <p:spPr bwMode="auto">
            <a:xfrm>
              <a:off x="2688" y="3082"/>
              <a:ext cx="178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i="1" dirty="0" err="1" smtClean="0">
                  <a:solidFill>
                    <a:schemeClr val="tx1"/>
                  </a:solidFill>
                  <a:latin typeface="Times New Roman" panose="02020603050405020304" pitchFamily="18" charset="0"/>
                </a:rPr>
                <a:t>i</a:t>
              </a:r>
              <a:endParaRPr lang="en-US" alt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155" name="AutoShape 73"/>
            <p:cNvCxnSpPr>
              <a:cxnSpLocks noChangeShapeType="1"/>
              <a:stCxn id="143" idx="0"/>
              <a:endCxn id="144" idx="0"/>
            </p:cNvCxnSpPr>
            <p:nvPr/>
          </p:nvCxnSpPr>
          <p:spPr bwMode="auto">
            <a:xfrm rot="5400000" flipV="1">
              <a:off x="2879" y="2773"/>
              <a:ext cx="1" cy="192"/>
            </a:xfrm>
            <a:prstGeom prst="curvedConnector3">
              <a:avLst>
                <a:gd name="adj1" fmla="val -13200000"/>
              </a:avLst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6" name="AutoShape 74"/>
            <p:cNvCxnSpPr>
              <a:cxnSpLocks noChangeShapeType="1"/>
            </p:cNvCxnSpPr>
            <p:nvPr/>
          </p:nvCxnSpPr>
          <p:spPr bwMode="auto">
            <a:xfrm rot="5400000" flipV="1">
              <a:off x="3071" y="2785"/>
              <a:ext cx="1" cy="192"/>
            </a:xfrm>
            <a:prstGeom prst="curvedConnector3">
              <a:avLst>
                <a:gd name="adj1" fmla="val -13200000"/>
              </a:avLst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7" name="AutoShape 75"/>
            <p:cNvCxnSpPr>
              <a:cxnSpLocks noChangeShapeType="1"/>
            </p:cNvCxnSpPr>
            <p:nvPr/>
          </p:nvCxnSpPr>
          <p:spPr bwMode="auto">
            <a:xfrm rot="5400000" flipV="1">
              <a:off x="3263" y="2785"/>
              <a:ext cx="1" cy="192"/>
            </a:xfrm>
            <a:prstGeom prst="curvedConnector3">
              <a:avLst>
                <a:gd name="adj1" fmla="val -13200000"/>
              </a:avLst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8" name="AutoShape 76"/>
            <p:cNvCxnSpPr>
              <a:cxnSpLocks noChangeShapeType="1"/>
            </p:cNvCxnSpPr>
            <p:nvPr/>
          </p:nvCxnSpPr>
          <p:spPr bwMode="auto">
            <a:xfrm rot="5400000" flipV="1">
              <a:off x="3455" y="2785"/>
              <a:ext cx="1" cy="192"/>
            </a:xfrm>
            <a:prstGeom prst="curvedConnector3">
              <a:avLst>
                <a:gd name="adj1" fmla="val -13200000"/>
              </a:avLst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9" name="AutoShape 77"/>
            <p:cNvCxnSpPr>
              <a:cxnSpLocks noChangeShapeType="1"/>
            </p:cNvCxnSpPr>
            <p:nvPr/>
          </p:nvCxnSpPr>
          <p:spPr bwMode="auto">
            <a:xfrm rot="5400000" flipV="1">
              <a:off x="3647" y="2785"/>
              <a:ext cx="1" cy="192"/>
            </a:xfrm>
            <a:prstGeom prst="curvedConnector3">
              <a:avLst>
                <a:gd name="adj1" fmla="val -13200000"/>
              </a:avLst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089999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Performance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491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In an array-based implementation of a dynamic list:</a:t>
                </a:r>
              </a:p>
              <a:p>
                <a:pPr lvl="1"/>
                <a:r>
                  <a:rPr lang="en-US" dirty="0" smtClean="0"/>
                  <a:t>The space used by the data structure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Indexing the element (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get</a:t>
                </a:r>
                <a:r>
                  <a:rPr lang="en-US" dirty="0" smtClean="0"/>
                  <a:t>/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set</a:t>
                </a:r>
                <a:r>
                  <a:rPr lang="en-US" dirty="0" smtClean="0"/>
                  <a:t>) 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 smtClean="0"/>
                  <a:t> takes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dirty="0" smtClean="0"/>
                  <a:t> time</a:t>
                </a:r>
              </a:p>
              <a:p>
                <a:pPr lvl="1"/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add</a:t>
                </a:r>
                <a:r>
                  <a:rPr lang="en-US" dirty="0" smtClean="0"/>
                  <a:t> and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remove</a:t>
                </a:r>
                <a:r>
                  <a:rPr lang="en-US" dirty="0" smtClean="0"/>
                  <a:t> run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 smtClean="0"/>
                  <a:t> time</a:t>
                </a:r>
              </a:p>
              <a:p>
                <a:r>
                  <a:rPr lang="en-US" dirty="0" smtClean="0"/>
                  <a:t>In an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add</a:t>
                </a:r>
                <a:r>
                  <a:rPr lang="en-US" dirty="0" smtClean="0"/>
                  <a:t> operation, when the array is full, instead of throwing an exception, we can replace the array with a larger one …</a:t>
                </a:r>
                <a:endParaRPr lang="en-US" dirty="0"/>
              </a:p>
            </p:txBody>
          </p:sp>
        </mc:Choice>
        <mc:Fallback xmlns="">
          <p:sp>
            <p:nvSpPr>
              <p:cNvPr id="63491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2"/>
                <a:stretch>
                  <a:fillRect l="-1231" t="-2238" r="-4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378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Exercise:</a:t>
            </a:r>
          </a:p>
        </p:txBody>
      </p:sp>
      <p:sp>
        <p:nvSpPr>
          <p:cNvPr id="36870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altLang="en-US" sz="2800" dirty="0" smtClean="0"/>
              <a:t>Implement the </a:t>
            </a:r>
            <a:r>
              <a:rPr lang="en-US" altLang="en-US" sz="2800" dirty="0" err="1"/>
              <a:t>Deque</a:t>
            </a:r>
            <a:r>
              <a:rPr lang="en-US" altLang="en-US" sz="2800" dirty="0"/>
              <a:t> ADT </a:t>
            </a:r>
            <a:r>
              <a:rPr lang="en-US" altLang="en-US" sz="2800" dirty="0" smtClean="0"/>
              <a:t>update functions using List functions</a:t>
            </a:r>
            <a:endParaRPr lang="en-US" altLang="en-US" sz="2800" dirty="0"/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err="1" smtClean="0"/>
              <a:t>Deque</a:t>
            </a:r>
            <a:r>
              <a:rPr lang="en-US" altLang="en-US" sz="2400" dirty="0" smtClean="0"/>
              <a:t> update functions</a:t>
            </a:r>
            <a:r>
              <a:rPr lang="en-US" altLang="en-US" sz="2400" dirty="0"/>
              <a:t>: 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200" b="0" i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first()</a:t>
            </a:r>
            <a:r>
              <a:rPr lang="en-US" altLang="en-US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altLang="en-US" sz="2200" i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</a:t>
            </a:r>
            <a:r>
              <a:rPr lang="en-US" altLang="en-US" sz="2200" b="0" i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ast()</a:t>
            </a:r>
            <a:r>
              <a:rPr lang="en-US" altLang="en-US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addFirst</a:t>
            </a:r>
            <a:r>
              <a:rPr lang="en-US" altLang="en-US" sz="2200" b="0" i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(e)</a:t>
            </a:r>
            <a:r>
              <a:rPr lang="en-US" altLang="en-US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addLast</a:t>
            </a:r>
            <a:r>
              <a:rPr lang="en-US" altLang="en-US" sz="2200" b="0" i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(e)</a:t>
            </a:r>
            <a:r>
              <a:rPr lang="en-US" altLang="en-US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altLang="en-US" sz="2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removeFirst</a:t>
            </a:r>
            <a:r>
              <a:rPr lang="en-US" altLang="en-US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(), </a:t>
            </a:r>
            <a:r>
              <a:rPr lang="en-US" altLang="en-US" sz="2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removeLast</a:t>
            </a:r>
            <a:r>
              <a:rPr lang="en-US" altLang="en-US" sz="2200" b="0" i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altLang="en-US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altLang="en-US" sz="2200" b="0" i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size()</a:t>
            </a:r>
            <a:r>
              <a:rPr lang="en-US" altLang="en-US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altLang="en-US" sz="2200" i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altLang="en-US" sz="2200" b="0" i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sEmpty()</a:t>
            </a:r>
            <a:endParaRPr lang="en-US" altLang="en-US" sz="22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/>
              <a:t>List </a:t>
            </a:r>
            <a:r>
              <a:rPr lang="en-US" altLang="en-US" sz="2400" dirty="0"/>
              <a:t>functions: 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200" i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altLang="en-US" sz="2200" b="0" i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et(</a:t>
            </a:r>
            <a:r>
              <a:rPr lang="en-US" altLang="en-US" sz="2200" b="0" i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altLang="en-US" sz="2200" b="0" i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altLang="en-US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altLang="en-US" sz="2200" b="0" i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set(</a:t>
            </a:r>
            <a:r>
              <a:rPr lang="en-US" altLang="en-US" sz="2200" b="0" i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altLang="en-US" sz="2200" b="0" i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e)</a:t>
            </a:r>
            <a:r>
              <a:rPr lang="en-US" altLang="en-US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altLang="en-US" sz="2200" b="0" i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add(</a:t>
            </a:r>
            <a:r>
              <a:rPr lang="en-US" altLang="en-US" sz="2200" b="0" i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altLang="en-US" sz="2200" b="0" i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e)</a:t>
            </a:r>
            <a:r>
              <a:rPr lang="en-US" altLang="en-US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altLang="en-US" sz="2200" b="0" i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remove(</a:t>
            </a:r>
            <a:r>
              <a:rPr lang="en-US" altLang="en-US" sz="2200" b="0" i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altLang="en-US" sz="2200" b="0" i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altLang="en-US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altLang="en-US" sz="2200" b="0" i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size()</a:t>
            </a:r>
            <a:r>
              <a:rPr lang="en-US" altLang="en-US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altLang="en-US" sz="2200" i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altLang="en-US" sz="2200" b="0" i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sEmpty()</a:t>
            </a:r>
            <a:endParaRPr lang="en-US" altLang="en-US" sz="2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5557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List Summary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12145201"/>
                  </p:ext>
                </p:extLst>
              </p:nvPr>
            </p:nvGraphicFramePr>
            <p:xfrm>
              <a:off x="2326830" y="2086596"/>
              <a:ext cx="7535164" cy="3046489"/>
            </p:xfrm>
            <a:graphic>
              <a:graphicData uri="http://schemas.openxmlformats.org/drawingml/2006/table">
                <a:tbl>
                  <a:tblPr/>
                  <a:tblGrid>
                    <a:gridCol w="2699004"/>
                    <a:gridCol w="3014980"/>
                    <a:gridCol w="1821180"/>
                  </a:tblGrid>
                  <a:tr h="668414"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altLang="en-US" sz="18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latin typeface="Arial" panose="020B0604020202020204" pitchFamily="34" charset="0"/>
                            <a:ea typeface="ＭＳ Ｐゴシック" charset="-128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Array </a:t>
                          </a:r>
                        </a:p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Fixed-Size or Expandable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List Singly or </a:t>
                          </a:r>
                          <a:br>
                            <a:rPr kumimoji="0" lang="en-US" altLang="en-US" sz="18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</a:br>
                          <a:r>
                            <a:rPr kumimoji="0" lang="en-US" altLang="en-US" sz="18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Doubly Linked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1"/>
                        </a:solidFill>
                      </a:tcPr>
                    </a:tc>
                  </a:tr>
                  <a:tr h="942975"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Courier New" panose="02070309020205020404" pitchFamily="49" charset="0"/>
                              <a:ea typeface="ＭＳ Ｐゴシック" charset="-128"/>
                              <a:cs typeface="Courier New" panose="02070309020205020404" pitchFamily="49" charset="0"/>
                            </a:rPr>
                            <a:t>add(</a:t>
                          </a:r>
                          <a:r>
                            <a:rPr kumimoji="0" lang="en-US" altLang="en-US" sz="1800" b="0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Courier New" panose="02070309020205020404" pitchFamily="49" charset="0"/>
                              <a:ea typeface="ＭＳ Ｐゴシック" charset="-128"/>
                              <a:cs typeface="Courier New" panose="02070309020205020404" pitchFamily="49" charset="0"/>
                            </a:rPr>
                            <a:t>i</a:t>
                          </a: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Courier New" panose="02070309020205020404" pitchFamily="49" charset="0"/>
                              <a:ea typeface="ＭＳ Ｐゴシック" charset="-128"/>
                              <a:cs typeface="Courier New" panose="02070309020205020404" pitchFamily="49" charset="0"/>
                            </a:rPr>
                            <a:t>, e), remove(</a:t>
                          </a:r>
                          <a:r>
                            <a:rPr kumimoji="0" lang="en-US" altLang="en-US" sz="1800" b="0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Courier New" panose="02070309020205020404" pitchFamily="49" charset="0"/>
                              <a:ea typeface="ＭＳ Ｐゴシック" charset="-128"/>
                              <a:cs typeface="Courier New" panose="02070309020205020404" pitchFamily="49" charset="0"/>
                            </a:rPr>
                            <a:t>i</a:t>
                          </a: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Courier New" panose="02070309020205020404" pitchFamily="49" charset="0"/>
                              <a:ea typeface="ＭＳ Ｐゴシック" charset="-128"/>
                              <a:cs typeface="Courier New" panose="02070309020205020404" pitchFamily="49" charset="0"/>
                            </a:rPr>
                            <a:t>)</a:t>
                          </a:r>
                        </a:p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alt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ＭＳ Ｐゴシック" charset="-128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tx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 xmlns:m="http://schemas.openxmlformats.org/officeDocument/2006/math">
                              <m:r>
                                <a:rPr kumimoji="0" lang="en-US" altLang="en-US" sz="18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ＭＳ Ｐゴシック" charset="-128"/>
                                </a:rPr>
                                <m:t>𝑂</m:t>
                              </m:r>
                              <m:r>
                                <a:rPr kumimoji="0" lang="en-US" altLang="en-US" sz="18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ＭＳ Ｐゴシック" charset="-128"/>
                                </a:rPr>
                                <m:t>(1)</m:t>
                              </m:r>
                            </m:oMath>
                          </a14:m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 Best Case (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18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ＭＳ Ｐゴシック" charset="-128"/>
                                </a:rPr>
                                <m:t>𝑖</m:t>
                              </m:r>
                              <m:r>
                                <a:rPr kumimoji="0" lang="en-US" altLang="en-US" sz="18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ＭＳ Ｐゴシック" charset="-128"/>
                                </a:rPr>
                                <m:t>=</m:t>
                              </m:r>
                              <m:r>
                                <a:rPr kumimoji="0" lang="en-US" altLang="en-US" sz="18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ＭＳ Ｐゴシック" charset="-128"/>
                                </a:rPr>
                                <m:t>𝑛</m:t>
                              </m:r>
                            </m:oMath>
                          </a14:m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)</a:t>
                          </a:r>
                        </a:p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 xmlns:m="http://schemas.openxmlformats.org/officeDocument/2006/math">
                              <m:r>
                                <a:rPr kumimoji="0" lang="en-US" altLang="en-US" sz="18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ＭＳ Ｐゴシック" charset="-128"/>
                                </a:rPr>
                                <m:t>𝑂</m:t>
                              </m:r>
                              <m:r>
                                <a:rPr kumimoji="0" lang="en-US" altLang="en-US" sz="18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ＭＳ Ｐゴシック" charset="-128"/>
                                </a:rPr>
                                <m:t>(</m:t>
                              </m:r>
                              <m:r>
                                <a:rPr kumimoji="0" lang="en-US" altLang="en-US" sz="18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ＭＳ Ｐゴシック" charset="-128"/>
                                </a:rPr>
                                <m:t>𝑛</m:t>
                              </m:r>
                              <m:r>
                                <a:rPr kumimoji="0" lang="en-US" altLang="en-US" sz="18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ＭＳ Ｐゴシック" charset="-128"/>
                                </a:rPr>
                                <m:t>)</m:t>
                              </m:r>
                            </m:oMath>
                          </a14:m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 Worst Case</a:t>
                          </a:r>
                        </a:p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 xmlns:m="http://schemas.openxmlformats.org/officeDocument/2006/math">
                              <m:r>
                                <a:rPr kumimoji="0" lang="en-US" altLang="en-US" sz="18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ＭＳ Ｐゴシック" charset="-128"/>
                                </a:rPr>
                                <m:t>𝑂</m:t>
                              </m:r>
                              <m:r>
                                <a:rPr kumimoji="0" lang="en-US" altLang="en-US" sz="18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ＭＳ Ｐゴシック" charset="-128"/>
                                </a:rPr>
                                <m:t>(</m:t>
                              </m:r>
                              <m:r>
                                <a:rPr kumimoji="0" lang="en-US" altLang="en-US" sz="18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ＭＳ Ｐゴシック" charset="-128"/>
                                </a:rPr>
                                <m:t>𝑛</m:t>
                              </m:r>
                              <m:r>
                                <a:rPr kumimoji="0" lang="en-US" altLang="en-US" sz="18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ＭＳ Ｐゴシック" charset="-128"/>
                                </a:rPr>
                                <m:t>) </m:t>
                              </m:r>
                            </m:oMath>
                          </a14:m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Average Case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tx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en-US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-128"/>
                                  </a:rPr>
                                  <m:t>?</m:t>
                                </m:r>
                              </m:oMath>
                            </m:oMathPara>
                          </a14:m>
                          <a:endParaRPr kumimoji="0" lang="en-US" alt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ＭＳ Ｐゴシック" charset="-128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tx2">
                            <a:lumMod val="75000"/>
                          </a:schemeClr>
                        </a:solidFill>
                      </a:tcPr>
                    </a:tc>
                  </a:tr>
                  <a:tr h="717550"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Courier New" panose="02070309020205020404" pitchFamily="49" charset="0"/>
                              <a:ea typeface="ＭＳ Ｐゴシック" charset="-128"/>
                              <a:cs typeface="Courier New" panose="02070309020205020404" pitchFamily="49" charset="0"/>
                            </a:rPr>
                            <a:t>get(</a:t>
                          </a:r>
                          <a:r>
                            <a:rPr kumimoji="0" lang="en-US" altLang="en-US" sz="1800" b="0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Courier New" panose="02070309020205020404" pitchFamily="49" charset="0"/>
                              <a:ea typeface="ＭＳ Ｐゴシック" charset="-128"/>
                              <a:cs typeface="Courier New" panose="02070309020205020404" pitchFamily="49" charset="0"/>
                            </a:rPr>
                            <a:t>i</a:t>
                          </a: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Courier New" panose="02070309020205020404" pitchFamily="49" charset="0"/>
                              <a:ea typeface="ＭＳ Ｐゴシック" charset="-128"/>
                              <a:cs typeface="Courier New" panose="02070309020205020404" pitchFamily="49" charset="0"/>
                            </a:rPr>
                            <a:t>),</a:t>
                          </a: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 </a:t>
                          </a: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Courier New" panose="02070309020205020404" pitchFamily="49" charset="0"/>
                              <a:ea typeface="ＭＳ Ｐゴシック" charset="-128"/>
                              <a:cs typeface="Courier New" panose="02070309020205020404" pitchFamily="49" charset="0"/>
                            </a:rPr>
                            <a:t>set(</a:t>
                          </a:r>
                          <a:r>
                            <a:rPr kumimoji="0" lang="en-US" altLang="en-US" sz="1800" b="0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Courier New" panose="02070309020205020404" pitchFamily="49" charset="0"/>
                              <a:ea typeface="ＭＳ Ｐゴシック" charset="-128"/>
                              <a:cs typeface="Courier New" panose="02070309020205020404" pitchFamily="49" charset="0"/>
                            </a:rPr>
                            <a:t>i</a:t>
                          </a: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Courier New" panose="02070309020205020404" pitchFamily="49" charset="0"/>
                              <a:ea typeface="ＭＳ Ｐゴシック" charset="-128"/>
                              <a:cs typeface="Courier New" panose="02070309020205020404" pitchFamily="49" charset="0"/>
                            </a:rPr>
                            <a:t>, e)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tx2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en-US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-128"/>
                                  </a:rPr>
                                  <m:t>𝑂</m:t>
                                </m:r>
                                <m:r>
                                  <a:rPr kumimoji="0" lang="en-US" altLang="en-US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-128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kumimoji="0" lang="en-US" alt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ＭＳ Ｐゴシック" charset="-128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tx2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en-US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-128"/>
                                  </a:rPr>
                                  <m:t>?</m:t>
                                </m:r>
                              </m:oMath>
                            </m:oMathPara>
                          </a14:m>
                          <a:endParaRPr kumimoji="0" lang="en-US" alt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ＭＳ Ｐゴシック" charset="-128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tx2">
                            <a:lumMod val="95000"/>
                          </a:schemeClr>
                        </a:solidFill>
                      </a:tcPr>
                    </a:tc>
                  </a:tr>
                  <a:tr h="717550"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Courier New" panose="02070309020205020404" pitchFamily="49" charset="0"/>
                              <a:ea typeface="ＭＳ Ｐゴシック" charset="-128"/>
                              <a:cs typeface="Courier New" panose="02070309020205020404" pitchFamily="49" charset="0"/>
                            </a:rPr>
                            <a:t>size(),</a:t>
                          </a: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 </a:t>
                          </a:r>
                          <a:r>
                            <a:rPr kumimoji="0" lang="en-US" altLang="en-US" sz="1800" b="0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Courier New" panose="02070309020205020404" pitchFamily="49" charset="0"/>
                              <a:ea typeface="ＭＳ Ｐゴシック" charset="-128"/>
                              <a:cs typeface="Courier New" panose="02070309020205020404" pitchFamily="49" charset="0"/>
                            </a:rPr>
                            <a:t>isEmpty</a:t>
                          </a: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Courier New" panose="02070309020205020404" pitchFamily="49" charset="0"/>
                              <a:ea typeface="ＭＳ Ｐゴシック" charset="-128"/>
                              <a:cs typeface="Courier New" panose="02070309020205020404" pitchFamily="49" charset="0"/>
                            </a:rPr>
                            <a:t>()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tx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en-US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-128"/>
                                  </a:rPr>
                                  <m:t>𝑂</m:t>
                                </m:r>
                                <m:r>
                                  <a:rPr kumimoji="0" lang="en-US" altLang="en-US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-128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kumimoji="0" lang="en-US" alt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ＭＳ Ｐゴシック" charset="-128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tx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en-US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-128"/>
                                  </a:rPr>
                                  <m:t>?</m:t>
                                </m:r>
                              </m:oMath>
                            </m:oMathPara>
                          </a14:m>
                          <a:endParaRPr kumimoji="0" lang="en-US" alt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ＭＳ Ｐゴシック" charset="-128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tx2">
                            <a:lumMod val="75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12145201"/>
                  </p:ext>
                </p:extLst>
              </p:nvPr>
            </p:nvGraphicFramePr>
            <p:xfrm>
              <a:off x="2326830" y="2086596"/>
              <a:ext cx="7535164" cy="3046489"/>
            </p:xfrm>
            <a:graphic>
              <a:graphicData uri="http://schemas.openxmlformats.org/drawingml/2006/table">
                <a:tbl>
                  <a:tblPr/>
                  <a:tblGrid>
                    <a:gridCol w="2699004"/>
                    <a:gridCol w="3014980"/>
                    <a:gridCol w="1821180"/>
                  </a:tblGrid>
                  <a:tr h="668414"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altLang="en-US" sz="18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latin typeface="Arial" panose="020B0604020202020204" pitchFamily="34" charset="0"/>
                            <a:ea typeface="ＭＳ Ｐゴシック" charset="-128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Array </a:t>
                          </a:r>
                        </a:p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Fixed-Size or Expandable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List Singly or </a:t>
                          </a:r>
                          <a:br>
                            <a:rPr kumimoji="0" lang="en-US" altLang="en-US" sz="18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</a:br>
                          <a:r>
                            <a:rPr kumimoji="0" lang="en-US" altLang="en-US" sz="18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Doubly Linked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1"/>
                        </a:solidFill>
                      </a:tcPr>
                    </a:tc>
                  </a:tr>
                  <a:tr h="942975"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Courier New" panose="02070309020205020404" pitchFamily="49" charset="0"/>
                              <a:ea typeface="ＭＳ Ｐゴシック" charset="-128"/>
                              <a:cs typeface="Courier New" panose="02070309020205020404" pitchFamily="49" charset="0"/>
                            </a:rPr>
                            <a:t>add(</a:t>
                          </a:r>
                          <a:r>
                            <a:rPr kumimoji="0" lang="en-US" altLang="en-US" sz="1800" b="0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Courier New" panose="02070309020205020404" pitchFamily="49" charset="0"/>
                              <a:ea typeface="ＭＳ Ｐゴシック" charset="-128"/>
                              <a:cs typeface="Courier New" panose="02070309020205020404" pitchFamily="49" charset="0"/>
                            </a:rPr>
                            <a:t>i</a:t>
                          </a: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Courier New" panose="02070309020205020404" pitchFamily="49" charset="0"/>
                              <a:ea typeface="ＭＳ Ｐゴシック" charset="-128"/>
                              <a:cs typeface="Courier New" panose="02070309020205020404" pitchFamily="49" charset="0"/>
                            </a:rPr>
                            <a:t>, e)</a:t>
                          </a: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Courier New" panose="02070309020205020404" pitchFamily="49" charset="0"/>
                              <a:ea typeface="ＭＳ Ｐゴシック" charset="-128"/>
                              <a:cs typeface="Courier New" panose="02070309020205020404" pitchFamily="49" charset="0"/>
                            </a:rPr>
                            <a:t>, remove(</a:t>
                          </a:r>
                          <a:r>
                            <a:rPr kumimoji="0" lang="en-US" altLang="en-US" sz="1800" b="0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Courier New" panose="02070309020205020404" pitchFamily="49" charset="0"/>
                              <a:ea typeface="ＭＳ Ｐゴシック" charset="-128"/>
                              <a:cs typeface="Courier New" panose="02070309020205020404" pitchFamily="49" charset="0"/>
                            </a:rPr>
                            <a:t>i</a:t>
                          </a: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Courier New" panose="02070309020205020404" pitchFamily="49" charset="0"/>
                              <a:ea typeface="ＭＳ Ｐゴシック" charset="-128"/>
                              <a:cs typeface="Courier New" panose="02070309020205020404" pitchFamily="49" charset="0"/>
                            </a:rPr>
                            <a:t>)</a:t>
                          </a:r>
                          <a:endParaRPr kumimoji="0" lang="en-US" alt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ourier New" panose="02070309020205020404" pitchFamily="49" charset="0"/>
                            <a:ea typeface="ＭＳ Ｐゴシック" charset="-128"/>
                            <a:cs typeface="Courier New" panose="02070309020205020404" pitchFamily="49" charset="0"/>
                          </a:endParaRPr>
                        </a:p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alt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ＭＳ Ｐゴシック" charset="-128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tx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91111" t="-74194" r="-61212" b="-1535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316388" t="-74194" r="-1338" b="-153548"/>
                          </a:stretch>
                        </a:blipFill>
                      </a:tcPr>
                    </a:tc>
                  </a:tr>
                  <a:tr h="717550"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Courier New" panose="02070309020205020404" pitchFamily="49" charset="0"/>
                              <a:ea typeface="ＭＳ Ｐゴシック" charset="-128"/>
                              <a:cs typeface="Courier New" panose="02070309020205020404" pitchFamily="49" charset="0"/>
                            </a:rPr>
                            <a:t>get(</a:t>
                          </a:r>
                          <a:r>
                            <a:rPr kumimoji="0" lang="en-US" altLang="en-US" sz="1800" b="0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Courier New" panose="02070309020205020404" pitchFamily="49" charset="0"/>
                              <a:ea typeface="ＭＳ Ｐゴシック" charset="-128"/>
                              <a:cs typeface="Courier New" panose="02070309020205020404" pitchFamily="49" charset="0"/>
                            </a:rPr>
                            <a:t>i</a:t>
                          </a: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Courier New" panose="02070309020205020404" pitchFamily="49" charset="0"/>
                              <a:ea typeface="ＭＳ Ｐゴシック" charset="-128"/>
                              <a:cs typeface="Courier New" panose="02070309020205020404" pitchFamily="49" charset="0"/>
                            </a:rPr>
                            <a:t>),</a:t>
                          </a: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 </a:t>
                          </a: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Courier New" panose="02070309020205020404" pitchFamily="49" charset="0"/>
                              <a:ea typeface="ＭＳ Ｐゴシック" charset="-128"/>
                              <a:cs typeface="Courier New" panose="02070309020205020404" pitchFamily="49" charset="0"/>
                            </a:rPr>
                            <a:t>set(</a:t>
                          </a:r>
                          <a:r>
                            <a:rPr kumimoji="0" lang="en-US" altLang="en-US" sz="1800" b="0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Courier New" panose="02070309020205020404" pitchFamily="49" charset="0"/>
                              <a:ea typeface="ＭＳ Ｐゴシック" charset="-128"/>
                              <a:cs typeface="Courier New" panose="02070309020205020404" pitchFamily="49" charset="0"/>
                            </a:rPr>
                            <a:t>i</a:t>
                          </a: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Courier New" panose="02070309020205020404" pitchFamily="49" charset="0"/>
                              <a:ea typeface="ＭＳ Ｐゴシック" charset="-128"/>
                              <a:cs typeface="Courier New" panose="02070309020205020404" pitchFamily="49" charset="0"/>
                            </a:rPr>
                            <a:t>, e)</a:t>
                          </a:r>
                          <a:endParaRPr kumimoji="0" lang="en-US" alt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ourier New" panose="02070309020205020404" pitchFamily="49" charset="0"/>
                            <a:ea typeface="ＭＳ Ｐゴシック" charset="-128"/>
                            <a:cs typeface="Courier New" panose="02070309020205020404" pitchFamily="49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tx2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91111" t="-228814" r="-61212" b="-1016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316388" t="-228814" r="-1338" b="-101695"/>
                          </a:stretch>
                        </a:blipFill>
                      </a:tcPr>
                    </a:tc>
                  </a:tr>
                  <a:tr h="717550"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Courier New" panose="02070309020205020404" pitchFamily="49" charset="0"/>
                              <a:ea typeface="ＭＳ Ｐゴシック" charset="-128"/>
                              <a:cs typeface="Courier New" panose="02070309020205020404" pitchFamily="49" charset="0"/>
                            </a:rPr>
                            <a:t>size(),</a:t>
                          </a: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 </a:t>
                          </a:r>
                          <a:r>
                            <a:rPr kumimoji="0" lang="en-US" altLang="en-US" sz="1800" b="0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Courier New" panose="02070309020205020404" pitchFamily="49" charset="0"/>
                              <a:ea typeface="ＭＳ Ｐゴシック" charset="-128"/>
                              <a:cs typeface="Courier New" panose="02070309020205020404" pitchFamily="49" charset="0"/>
                            </a:rPr>
                            <a:t>isEmpty</a:t>
                          </a: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Courier New" panose="02070309020205020404" pitchFamily="49" charset="0"/>
                              <a:ea typeface="ＭＳ Ｐゴシック" charset="-128"/>
                              <a:cs typeface="Courier New" panose="02070309020205020404" pitchFamily="49" charset="0"/>
                            </a:rPr>
                            <a:t>()</a:t>
                          </a:r>
                          <a:endParaRPr kumimoji="0" lang="en-US" alt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ourier New" panose="02070309020205020404" pitchFamily="49" charset="0"/>
                            <a:ea typeface="ＭＳ Ｐゴシック" charset="-128"/>
                            <a:cs typeface="Courier New" panose="02070309020205020404" pitchFamily="49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tx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91111" t="-328814" r="-61212" b="-16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316388" t="-328814" r="-1338" b="-1695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929812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SCE 221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</Template>
  <TotalTime>1227</TotalTime>
  <Words>828</Words>
  <Application>Microsoft Office PowerPoint</Application>
  <PresentationFormat>Widescreen</PresentationFormat>
  <Paragraphs>177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ＭＳ Ｐゴシック</vt:lpstr>
      <vt:lpstr>Arial</vt:lpstr>
      <vt:lpstr>Calibri</vt:lpstr>
      <vt:lpstr>Cambria Math</vt:lpstr>
      <vt:lpstr>Courier New</vt:lpstr>
      <vt:lpstr>Tahoma</vt:lpstr>
      <vt:lpstr>Times New Roman</vt:lpstr>
      <vt:lpstr>Trebuchet MS</vt:lpstr>
      <vt:lpstr>Tw Cen MT</vt:lpstr>
      <vt:lpstr>Circuit</vt:lpstr>
      <vt:lpstr>Ch7. List and Iterator ADTs</vt:lpstr>
      <vt:lpstr>List ADT</vt:lpstr>
      <vt:lpstr>Example</vt:lpstr>
      <vt:lpstr>Array Lists</vt:lpstr>
      <vt:lpstr>Insertion</vt:lpstr>
      <vt:lpstr>Element Removal</vt:lpstr>
      <vt:lpstr>Performance</vt:lpstr>
      <vt:lpstr>Exercise:</vt:lpstr>
      <vt:lpstr>List Summary</vt:lpstr>
      <vt:lpstr>Positional Lists</vt:lpstr>
      <vt:lpstr>Positional List ADT</vt:lpstr>
      <vt:lpstr>Positional List ADT, 2</vt:lpstr>
      <vt:lpstr>Example</vt:lpstr>
      <vt:lpstr>Positional List Implementation</vt:lpstr>
      <vt:lpstr>Insertion, e.g., addafter(p, e)</vt:lpstr>
      <vt:lpstr>Remove(p)</vt:lpstr>
      <vt:lpstr>Performance</vt:lpstr>
      <vt:lpstr>Positional List Summary</vt:lpstr>
      <vt:lpstr>Iterators</vt:lpstr>
      <vt:lpstr>The Iterable Interface</vt:lpstr>
      <vt:lpstr>The for-each Loop</vt:lpstr>
      <vt:lpstr>Interview Question 1</vt:lpstr>
      <vt:lpstr>Interview Question 2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CSCE 221 - Lab</dc:title>
  <dc:creator>Jory Denny</dc:creator>
  <cp:lastModifiedBy>Jory Denny</cp:lastModifiedBy>
  <cp:revision>137</cp:revision>
  <dcterms:created xsi:type="dcterms:W3CDTF">2015-08-27T15:17:35Z</dcterms:created>
  <dcterms:modified xsi:type="dcterms:W3CDTF">2017-03-09T22:41:07Z</dcterms:modified>
</cp:coreProperties>
</file>