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90" r:id="rId2"/>
    <p:sldId id="305" r:id="rId3"/>
    <p:sldId id="291" r:id="rId4"/>
    <p:sldId id="292" r:id="rId5"/>
    <p:sldId id="293" r:id="rId6"/>
    <p:sldId id="294" r:id="rId7"/>
    <p:sldId id="295" r:id="rId8"/>
    <p:sldId id="296" r:id="rId9"/>
    <p:sldId id="297" r:id="rId10"/>
    <p:sldId id="298" r:id="rId11"/>
    <p:sldId id="299" r:id="rId12"/>
    <p:sldId id="300" r:id="rId13"/>
    <p:sldId id="303" r:id="rId14"/>
    <p:sldId id="302" r:id="rId15"/>
    <p:sldId id="304" r:id="rId16"/>
    <p:sldId id="306" r:id="rId17"/>
    <p:sldId id="307" r:id="rId18"/>
    <p:sldId id="308" r:id="rId19"/>
    <p:sldId id="309" r:id="rId20"/>
    <p:sldId id="31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7" autoAdjust="0"/>
    <p:restoredTop sz="94660"/>
  </p:normalViewPr>
  <p:slideViewPr>
    <p:cSldViewPr snapToGrid="0">
      <p:cViewPr varScale="1">
        <p:scale>
          <a:sx n="69" d="100"/>
          <a:sy n="69" d="100"/>
        </p:scale>
        <p:origin x="59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84750-3B36-4A20-B2AE-EC4E53A62273}" type="datetimeFigureOut">
              <a:rPr lang="en-US" smtClean="0"/>
              <a:t>1/18/2017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5CB4A-9C59-44B7-9054-1BA6252E1963}" type="slidenum">
              <a:rPr lang="en-US" smtClean="0"/>
              <a:t>‹#›</a:t>
            </a:fld>
            <a:endParaRPr lang="en-US"/>
          </a:p>
        </p:txBody>
      </p:sp>
    </p:spTree>
    <p:extLst>
      <p:ext uri="{BB962C8B-B14F-4D97-AF65-F5344CB8AC3E}">
        <p14:creationId xmlns:p14="http://schemas.microsoft.com/office/powerpoint/2010/main" val="1181391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Analysis of Algorithms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Analysis of Algorithms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Analysis of Algorithms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 2014 Goodrich, Tamassia, Goldwasser</a:t>
            </a:r>
            <a:endParaRPr lang="en-US" dirty="0"/>
          </a:p>
        </p:txBody>
      </p:sp>
      <p:sp>
        <p:nvSpPr>
          <p:cNvPr id="8" name="Footer Placeholder 7"/>
          <p:cNvSpPr>
            <a:spLocks noGrp="1"/>
          </p:cNvSpPr>
          <p:nvPr>
            <p:ph type="ftr" sz="quarter" idx="11"/>
          </p:nvPr>
        </p:nvSpPr>
        <p:spPr/>
        <p:txBody>
          <a:bodyPr/>
          <a:lstStyle/>
          <a:p>
            <a:r>
              <a:rPr lang="en-US" smtClean="0"/>
              <a:t>Analysis of Algorithms</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Analysis of Algorithms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2014 Goodrich, Tamassia, Goldwasser</a:t>
            </a:r>
            <a:endParaRPr lang="en-US" dirty="0"/>
          </a:p>
        </p:txBody>
      </p:sp>
      <p:sp>
        <p:nvSpPr>
          <p:cNvPr id="3" name="Footer Placeholder 2"/>
          <p:cNvSpPr>
            <a:spLocks noGrp="1"/>
          </p:cNvSpPr>
          <p:nvPr>
            <p:ph type="ftr" sz="quarter" idx="11"/>
          </p:nvPr>
        </p:nvSpPr>
        <p:spPr/>
        <p:txBody>
          <a:bodyPr/>
          <a:lstStyle/>
          <a:p>
            <a:r>
              <a:rPr lang="en-US" smtClean="0"/>
              <a:t>Analysis of Algorithms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Analysis of Algorithms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smtClean="0"/>
              <a:t>© 2014 Goodrich, Tamassia, Goldwasser</a:t>
            </a:r>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Analysis of Algorithms</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Development and </a:t>
            </a:r>
            <a:r>
              <a:rPr lang="en-US" dirty="0" smtClean="0"/>
              <a:t>Testing</a:t>
            </a:r>
            <a:br>
              <a:rPr lang="en-US" dirty="0" smtClean="0"/>
            </a:br>
            <a:r>
              <a:rPr lang="en-US" dirty="0" smtClean="0"/>
              <a:t>Ch4.1.</a:t>
            </a:r>
            <a:br>
              <a:rPr lang="en-US" dirty="0" smtClean="0"/>
            </a:br>
            <a:r>
              <a:rPr lang="en-US" dirty="0" smtClean="0"/>
              <a:t>Algorithm Analysis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42431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Now the code – and then run the test!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p</a:t>
            </a:r>
            <a:r>
              <a:rPr lang="en-US" dirty="0" smtClean="0">
                <a:latin typeface="Courier New" panose="02070309020205020404" pitchFamily="49" charset="0"/>
                <a:cs typeface="Courier New" panose="02070309020205020404" pitchFamily="49" charset="0"/>
              </a:rPr>
              <a:t>ublic static double sum(double[] </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double s = 0;</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for(double x : </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 += x;</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s;</a:t>
            </a: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67631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lstStyle/>
          <a:p>
            <a:r>
              <a:rPr lang="en-US" dirty="0" smtClean="0"/>
              <a:t>Always have code that compiles</a:t>
            </a:r>
          </a:p>
          <a:p>
            <a:r>
              <a:rPr lang="en-US" dirty="0" smtClean="0"/>
              <a:t>Test writing is an art that takes practice </a:t>
            </a:r>
            <a:br>
              <a:rPr lang="en-US" dirty="0" smtClean="0"/>
            </a:br>
            <a:r>
              <a:rPr lang="en-US" dirty="0" smtClean="0"/>
              <a:t>(and more learning!)</a:t>
            </a:r>
          </a:p>
          <a:p>
            <a:r>
              <a:rPr lang="en-US" dirty="0" smtClean="0"/>
              <a:t>Compile and test often!</a:t>
            </a:r>
            <a:endParaRPr lang="en-US" dirty="0"/>
          </a:p>
        </p:txBody>
      </p:sp>
      <p:pic>
        <p:nvPicPr>
          <p:cNvPr id="4098" name="Picture 2" descr="https://s-media-cache-ak0.pinimg.com/736x/f5/67/90/f567908f371063534eb9e60ce43d70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4870" y="431878"/>
            <a:ext cx="4238005" cy="599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076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Frameworks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frameworks exist </a:t>
            </a:r>
            <a:r>
              <a:rPr lang="en-US" dirty="0" err="1" smtClean="0"/>
              <a:t>CppUnit</a:t>
            </a:r>
            <a:r>
              <a:rPr lang="en-US" dirty="0" smtClean="0"/>
              <a:t>, JUnit, etc.</a:t>
            </a:r>
          </a:p>
          <a:p>
            <a:r>
              <a:rPr lang="en-US" dirty="0" smtClean="0"/>
              <a:t>We will be using a much more simple unit testing framework developed by me</a:t>
            </a:r>
          </a:p>
          <a:p>
            <a:pPr lvl="1"/>
            <a:r>
              <a:rPr lang="en-US" dirty="0" smtClean="0"/>
              <a:t>A unit test is a check of one behavior of one “unit” (e.g., function) of your code</a:t>
            </a:r>
          </a:p>
          <a:p>
            <a:pPr lvl="1"/>
            <a:r>
              <a:rPr lang="en-US" dirty="0" smtClean="0"/>
              <a:t>If you have downloaded the lab zip for today open it and look there</a:t>
            </a:r>
          </a:p>
          <a:p>
            <a:pPr lvl="1"/>
            <a:r>
              <a:rPr lang="en-US" dirty="0" smtClean="0"/>
              <a:t>Follows SETT – unit testing paradigm</a:t>
            </a:r>
          </a:p>
          <a:p>
            <a:pPr lvl="2"/>
            <a:r>
              <a:rPr lang="en-US" dirty="0" smtClean="0"/>
              <a:t>Setup – create data for input and predetermine the output</a:t>
            </a:r>
          </a:p>
          <a:p>
            <a:pPr lvl="2"/>
            <a:r>
              <a:rPr lang="en-US" dirty="0" smtClean="0"/>
              <a:t>Execute – call the function in question</a:t>
            </a:r>
          </a:p>
          <a:p>
            <a:pPr lvl="2"/>
            <a:r>
              <a:rPr lang="en-US" dirty="0" smtClean="0"/>
              <a:t>Test – analyze correctness and determine true/false for test</a:t>
            </a:r>
          </a:p>
          <a:p>
            <a:pPr lvl="2"/>
            <a:r>
              <a:rPr lang="en-US" dirty="0" smtClean="0"/>
              <a:t>Teardown – cleanup any data, close buffers, </a:t>
            </a:r>
            <a:r>
              <a:rPr lang="en-US" dirty="0" err="1" smtClean="0"/>
              <a:t>etc</a:t>
            </a:r>
            <a:endParaRPr lang="en-US" dirty="0" smtClean="0"/>
          </a:p>
        </p:txBody>
      </p:sp>
    </p:spTree>
    <p:extLst>
      <p:ext uri="{BB962C8B-B14F-4D97-AF65-F5344CB8AC3E}">
        <p14:creationId xmlns:p14="http://schemas.microsoft.com/office/powerpoint/2010/main" val="2271151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example</a:t>
            </a:r>
            <a:endParaRPr lang="en-US" dirty="0"/>
          </a:p>
        </p:txBody>
      </p:sp>
      <p:sp>
        <p:nvSpPr>
          <p:cNvPr id="3" name="Content Placeholder 2"/>
          <p:cNvSpPr>
            <a:spLocks noGrp="1"/>
          </p:cNvSpPr>
          <p:nvPr>
            <p:ph idx="1"/>
          </p:nvPr>
        </p:nvSpPr>
        <p:spPr>
          <a:xfrm>
            <a:off x="1141412" y="2249486"/>
            <a:ext cx="9905999" cy="4519303"/>
          </a:xfrm>
        </p:spPr>
        <p:txBody>
          <a:bodyPr>
            <a:normAutofit fontScale="92500" lnSpcReduction="20000"/>
          </a:bodyPr>
          <a:lstStyle/>
          <a:p>
            <a:pPr marL="0" indent="0">
              <a:spcBef>
                <a:spcPts val="0"/>
              </a:spcBef>
              <a:buNone/>
            </a:pPr>
            <a:r>
              <a:rPr lang="en-US" dirty="0">
                <a:latin typeface="Courier New" panose="02070309020205020404" pitchFamily="49" charset="0"/>
                <a:cs typeface="Courier New" panose="02070309020205020404" pitchFamily="49" charset="0"/>
              </a:rPr>
              <a:t>public static </a:t>
            </a:r>
            <a:r>
              <a:rPr lang="en-US" dirty="0" err="1">
                <a:latin typeface="Courier New" panose="02070309020205020404" pitchFamily="49" charset="0"/>
                <a:cs typeface="Courier New" panose="02070309020205020404" pitchFamily="49" charset="0"/>
              </a:rPr>
              <a:t>b</a:t>
            </a:r>
            <a:r>
              <a:rPr lang="en-US" dirty="0" err="1" smtClean="0">
                <a:latin typeface="Courier New" panose="02070309020205020404" pitchFamily="49" charset="0"/>
                <a:cs typeface="Courier New" panose="02070309020205020404" pitchFamily="49" charset="0"/>
              </a:rPr>
              <a:t>oolean</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testSum</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//setup</a:t>
            </a: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  double[] </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 = {</a:t>
            </a:r>
            <a:r>
              <a:rPr lang="en-US" dirty="0">
                <a:latin typeface="Courier New" panose="02070309020205020404" pitchFamily="49" charset="0"/>
                <a:cs typeface="Courier New" panose="02070309020205020404" pitchFamily="49" charset="0"/>
              </a:rPr>
              <a:t>0, 1, 1, 2, 3, 5, 8</a:t>
            </a:r>
            <a:r>
              <a:rPr lang="en-US" dirty="0" smtClean="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double </a:t>
            </a:r>
            <a:r>
              <a:rPr lang="en-US" dirty="0" err="1" smtClean="0">
                <a:latin typeface="Courier New" panose="02070309020205020404" pitchFamily="49" charset="0"/>
                <a:cs typeface="Courier New" panose="02070309020205020404" pitchFamily="49" charset="0"/>
              </a:rPr>
              <a:t>ans</a:t>
            </a:r>
            <a:r>
              <a:rPr lang="en-US" dirty="0" smtClean="0">
                <a:latin typeface="Courier New" panose="02070309020205020404" pitchFamily="49" charset="0"/>
                <a:cs typeface="Courier New" panose="02070309020205020404" pitchFamily="49" charset="0"/>
              </a:rPr>
              <a:t> = 20;</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  //execute</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double s = sum(</a:t>
            </a:r>
            <a:r>
              <a:rPr lang="en-US" dirty="0" err="1" smtClean="0">
                <a:latin typeface="Courier New" panose="02070309020205020404" pitchFamily="49" charset="0"/>
                <a:cs typeface="Courier New" panose="02070309020205020404" pitchFamily="49" charset="0"/>
              </a:rPr>
              <a:t>arr</a:t>
            </a: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  //test</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s == </a:t>
            </a:r>
            <a:r>
              <a:rPr lang="en-US" dirty="0" err="1" smtClean="0">
                <a:latin typeface="Courier New" panose="02070309020205020404" pitchFamily="49" charset="0"/>
                <a:cs typeface="Courier New" panose="02070309020205020404" pitchFamily="49" charset="0"/>
              </a:rPr>
              <a:t>ans</a:t>
            </a: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smtClean="0">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//teardown – here is empty</a:t>
            </a: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81905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 Exercise</a:t>
            </a:r>
            <a:endParaRPr lang="en-US" dirty="0"/>
          </a:p>
        </p:txBody>
      </p:sp>
      <p:sp>
        <p:nvSpPr>
          <p:cNvPr id="3" name="Content Placeholder 2"/>
          <p:cNvSpPr>
            <a:spLocks noGrp="1"/>
          </p:cNvSpPr>
          <p:nvPr>
            <p:ph idx="1"/>
          </p:nvPr>
        </p:nvSpPr>
        <p:spPr/>
        <p:txBody>
          <a:bodyPr/>
          <a:lstStyle/>
          <a:p>
            <a:r>
              <a:rPr lang="en-US" dirty="0" smtClean="0"/>
              <a:t>Write a Java function to find the minimum of an array of integers</a:t>
            </a:r>
          </a:p>
          <a:p>
            <a:pPr lvl="1"/>
            <a:r>
              <a:rPr lang="en-US" dirty="0" smtClean="0"/>
              <a:t>Do test driven development, starting with a good unit test</a:t>
            </a:r>
          </a:p>
          <a:p>
            <a:pPr lvl="1"/>
            <a:r>
              <a:rPr lang="en-US" dirty="0" smtClean="0"/>
              <a:t>After test is created and checked, code the function</a:t>
            </a:r>
          </a:p>
          <a:p>
            <a:r>
              <a:rPr lang="en-US" dirty="0" smtClean="0"/>
              <a:t>Pair program!</a:t>
            </a:r>
            <a:endParaRPr lang="en-US" dirty="0"/>
          </a:p>
        </p:txBody>
      </p:sp>
    </p:spTree>
    <p:extLst>
      <p:ext uri="{BB962C8B-B14F-4D97-AF65-F5344CB8AC3E}">
        <p14:creationId xmlns:p14="http://schemas.microsoft.com/office/powerpoint/2010/main" val="703194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Runtime Analysis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2369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Big-oh</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lstStyle/>
              <a:p>
                <a:r>
                  <a:rPr lang="en-US" dirty="0" smtClean="0"/>
                  <a:t>Given functions </a:t>
                </a:r>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𝑛</m:t>
                        </m:r>
                      </m:e>
                    </m:d>
                  </m:oMath>
                </a14:m>
                <a:r>
                  <a:rPr lang="en-US" dirty="0">
                    <a:sym typeface="Symbol" charset="0"/>
                  </a:rPr>
                  <a:t> </a:t>
                </a:r>
                <a:r>
                  <a:rPr lang="en-US" dirty="0"/>
                  <a:t>and </a:t>
                </a:r>
                <a14:m>
                  <m:oMath xmlns:m="http://schemas.openxmlformats.org/officeDocument/2006/math">
                    <m:r>
                      <a:rPr lang="en-US" i="1">
                        <a:latin typeface="Cambria Math" panose="02040503050406030204" pitchFamily="18" charset="0"/>
                      </a:rPr>
                      <m:t>𝑔</m:t>
                    </m:r>
                    <m:d>
                      <m:dPr>
                        <m:ctrlPr>
                          <a:rPr lang="en-US" i="1">
                            <a:latin typeface="Cambria Math" panose="02040503050406030204" pitchFamily="18" charset="0"/>
                          </a:rPr>
                        </m:ctrlPr>
                      </m:dPr>
                      <m:e>
                        <m:r>
                          <a:rPr lang="en-US" i="1">
                            <a:latin typeface="Cambria Math" panose="02040503050406030204" pitchFamily="18" charset="0"/>
                          </a:rPr>
                          <m:t>𝑛</m:t>
                        </m:r>
                      </m:e>
                    </m:d>
                  </m:oMath>
                </a14:m>
                <a:r>
                  <a:rPr lang="en-US" dirty="0">
                    <a:sym typeface="Symbol" charset="0"/>
                  </a:rPr>
                  <a:t>, </a:t>
                </a:r>
                <a:r>
                  <a:rPr lang="en-US" dirty="0"/>
                  <a:t>we say that </a:t>
                </a:r>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𝑛</m:t>
                        </m:r>
                      </m:e>
                    </m:d>
                  </m:oMath>
                </a14:m>
                <a:r>
                  <a:rPr lang="en-US" dirty="0">
                    <a:sym typeface="Symbol" charset="0"/>
                  </a:rPr>
                  <a:t> </a:t>
                </a:r>
                <a:r>
                  <a:rPr lang="en-US" dirty="0"/>
                  <a:t>is </a:t>
                </a:r>
                <a14:m>
                  <m:oMath xmlns:m="http://schemas.openxmlformats.org/officeDocument/2006/math">
                    <m:r>
                      <a:rPr lang="en-US" i="1">
                        <a:latin typeface="Cambria Math" panose="02040503050406030204" pitchFamily="18" charset="0"/>
                      </a:rPr>
                      <m:t>𝑂</m:t>
                    </m:r>
                    <m:d>
                      <m:dPr>
                        <m:ctrlPr>
                          <a:rPr lang="en-US" i="1">
                            <a:latin typeface="Cambria Math" panose="02040503050406030204" pitchFamily="18" charset="0"/>
                          </a:rPr>
                        </m:ctrlPr>
                      </m:dPr>
                      <m:e>
                        <m:r>
                          <a:rPr lang="en-US" i="1">
                            <a:latin typeface="Cambria Math" panose="02040503050406030204" pitchFamily="18" charset="0"/>
                          </a:rPr>
                          <m:t>𝑔</m:t>
                        </m:r>
                        <m:d>
                          <m:dPr>
                            <m:ctrlPr>
                              <a:rPr lang="en-US" i="1">
                                <a:latin typeface="Cambria Math" panose="02040503050406030204" pitchFamily="18" charset="0"/>
                              </a:rPr>
                            </m:ctrlPr>
                          </m:dPr>
                          <m:e>
                            <m:r>
                              <a:rPr lang="en-US" i="1">
                                <a:latin typeface="Cambria Math" panose="02040503050406030204" pitchFamily="18" charset="0"/>
                              </a:rPr>
                              <m:t>𝑛</m:t>
                            </m:r>
                          </m:e>
                        </m:d>
                      </m:e>
                    </m:d>
                  </m:oMath>
                </a14:m>
                <a:r>
                  <a:rPr lang="en-US" dirty="0">
                    <a:sym typeface="Symbol" charset="0"/>
                  </a:rPr>
                  <a:t> </a:t>
                </a:r>
                <a:r>
                  <a:rPr lang="en-US" dirty="0"/>
                  <a:t>if there are positive constants </a:t>
                </a:r>
                <a14:m>
                  <m:oMath xmlns:m="http://schemas.openxmlformats.org/officeDocument/2006/math">
                    <m:r>
                      <a:rPr lang="en-US" i="1">
                        <a:latin typeface="Cambria Math" panose="02040503050406030204" pitchFamily="18" charset="0"/>
                      </a:rPr>
                      <m:t>𝑐</m:t>
                    </m:r>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0</m:t>
                        </m:r>
                      </m:sub>
                    </m:sSub>
                  </m:oMath>
                </a14:m>
                <a:r>
                  <a:rPr lang="en-US" dirty="0"/>
                  <a:t> such that </a:t>
                </a:r>
                <a14:m>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rPr>
                      <m:t>≤</m:t>
                    </m:r>
                    <m:r>
                      <a:rPr lang="en-US" i="1">
                        <a:latin typeface="Cambria Math" panose="02040503050406030204" pitchFamily="18" charset="0"/>
                      </a:rPr>
                      <m:t>𝑐𝑔</m:t>
                    </m:r>
                    <m:d>
                      <m:dPr>
                        <m:ctrlPr>
                          <a:rPr lang="en-US" i="1">
                            <a:latin typeface="Cambria Math" panose="02040503050406030204" pitchFamily="18" charset="0"/>
                          </a:rPr>
                        </m:ctrlPr>
                      </m:dPr>
                      <m:e>
                        <m:r>
                          <a:rPr lang="en-US" i="1">
                            <a:latin typeface="Cambria Math" panose="02040503050406030204" pitchFamily="18" charset="0"/>
                          </a:rPr>
                          <m:t>𝑛</m:t>
                        </m:r>
                      </m:e>
                    </m:d>
                  </m:oMath>
                </a14:m>
                <a:r>
                  <a:rPr lang="en-US" dirty="0">
                    <a:sym typeface="Symbol" charset="0"/>
                  </a:rPr>
                  <a:t> </a:t>
                </a:r>
                <a:r>
                  <a:rPr lang="en-US" dirty="0"/>
                  <a:t>for </a:t>
                </a:r>
                <a14:m>
                  <m:oMath xmlns:m="http://schemas.openxmlformats.org/officeDocument/2006/math">
                    <m:r>
                      <a:rPr lang="en-US" i="1">
                        <a:latin typeface="Cambria Math" panose="02040503050406030204" pitchFamily="18" charset="0"/>
                      </a:rPr>
                      <m:t>𝑛</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0</m:t>
                        </m:r>
                      </m:sub>
                    </m:sSub>
                  </m:oMath>
                </a14:m>
                <a:endParaRPr lang="en-US" dirty="0" smtClean="0"/>
              </a:p>
              <a:p>
                <a:pPr lvl="1"/>
                <a:r>
                  <a:rPr lang="en-US" dirty="0" smtClean="0"/>
                  <a:t>We need to know how to determine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r>
                  <a:rPr lang="en-US" dirty="0" smtClean="0"/>
                  <a:t>, </a:t>
                </a:r>
                <a14:m>
                  <m:oMath xmlns:m="http://schemas.openxmlformats.org/officeDocument/2006/math">
                    <m:r>
                      <a:rPr lang="en-US" b="0" i="1" smtClean="0">
                        <a:latin typeface="Cambria Math" panose="02040503050406030204" pitchFamily="18" charset="0"/>
                      </a:rPr>
                      <m:t>𝑐</m:t>
                    </m:r>
                  </m:oMath>
                </a14:m>
                <a:r>
                  <a:rPr lang="en-US" dirty="0" smtClean="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a14:m>
                <a:endParaRPr lang="en-US" dirty="0" smtClean="0"/>
              </a:p>
              <a:p>
                <a:pPr lvl="1"/>
                <a:r>
                  <a:rPr lang="en-US" dirty="0" smtClean="0"/>
                  <a:t>This is all done through experiments</a:t>
                </a:r>
                <a:endParaRPr lang="en-US"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rotWithShape="0">
                <a:blip r:embed="rId2"/>
                <a:stretch>
                  <a:fillRect l="-1231" t="-1033"/>
                </a:stretch>
              </a:blipFill>
            </p:spPr>
            <p:txBody>
              <a:bodyPr/>
              <a:lstStyle/>
              <a:p>
                <a:r>
                  <a:rPr lang="en-US">
                    <a:noFill/>
                  </a:rPr>
                  <a:t> </a:t>
                </a:r>
              </a:p>
            </p:txBody>
          </p:sp>
        </mc:Fallback>
      </mc:AlternateContent>
    </p:spTree>
    <p:extLst>
      <p:ext uri="{BB962C8B-B14F-4D97-AF65-F5344CB8AC3E}">
        <p14:creationId xmlns:p14="http://schemas.microsoft.com/office/powerpoint/2010/main" val="1211430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b="0" dirty="0" smtClean="0"/>
                  <a:t>Determining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1846"/>
                </a:stretch>
              </a:blipFill>
            </p:spPr>
            <p:txBody>
              <a:bodyPr/>
              <a:lstStyle/>
              <a:p>
                <a:r>
                  <a:rPr lang="en-US">
                    <a:noFill/>
                  </a:rPr>
                  <a:t> </a:t>
                </a:r>
              </a:p>
            </p:txBody>
          </p:sp>
        </mc:Fallback>
      </mc:AlternateContent>
      <p:sp>
        <p:nvSpPr>
          <p:cNvPr id="3" name="Content Placeholder 2"/>
          <p:cNvSpPr>
            <a:spLocks noGrp="1"/>
          </p:cNvSpPr>
          <p:nvPr>
            <p:ph idx="1"/>
          </p:nvPr>
        </p:nvSpPr>
        <p:spPr>
          <a:xfrm>
            <a:off x="1141412" y="2249486"/>
            <a:ext cx="9905999" cy="4608513"/>
          </a:xfrm>
        </p:spPr>
        <p:txBody>
          <a:bodyPr>
            <a:normAutofit/>
          </a:bodyPr>
          <a:lstStyle/>
          <a:p>
            <a:r>
              <a:rPr lang="en-US" dirty="0" smtClean="0"/>
              <a:t>Vary the size of the input and then determine runtime using </a:t>
            </a:r>
            <a:r>
              <a:rPr lang="en-US" dirty="0" err="1" smtClean="0"/>
              <a:t>System.nanoTime</a:t>
            </a:r>
            <a:r>
              <a:rPr lang="en-US" dirty="0" smtClean="0"/>
              <a:t>()</a:t>
            </a:r>
          </a:p>
          <a:p>
            <a:endParaRPr lang="en-US" dirty="0" smtClean="0"/>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n = 2; n &lt; MAX; n*=2)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r = max(10, MAX/n); //number of repetitions</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long start = </a:t>
            </a:r>
            <a:r>
              <a:rPr lang="en-US" dirty="0" err="1" smtClean="0">
                <a:latin typeface="Courier New" panose="02070309020205020404" pitchFamily="49" charset="0"/>
                <a:cs typeface="Courier New" panose="02070309020205020404" pitchFamily="49" charset="0"/>
              </a:rPr>
              <a:t>System.nanoTime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k = 0; k &lt; r; ++k)</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a:t>
            </a:r>
            <a:r>
              <a:rPr lang="en-US" dirty="0" err="1" smtClean="0">
                <a:latin typeface="Courier New" panose="02070309020205020404" pitchFamily="49" charset="0"/>
                <a:cs typeface="Courier New" panose="02070309020205020404" pitchFamily="49" charset="0"/>
              </a:rPr>
              <a:t>xecuteFunction</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long stop = </a:t>
            </a:r>
            <a:r>
              <a:rPr lang="en-US" dirty="0" err="1" smtClean="0">
                <a:latin typeface="Courier New" panose="02070309020205020404" pitchFamily="49" charset="0"/>
                <a:cs typeface="Courier New" panose="02070309020205020404" pitchFamily="49" charset="0"/>
              </a:rPr>
              <a:t>System.nanoTime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double elapsed = (stop – start)/1.e9/r;</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95085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Determine </a:t>
                </a:r>
                <a14:m>
                  <m:oMath xmlns:m="http://schemas.openxmlformats.org/officeDocument/2006/math">
                    <m:r>
                      <a:rPr lang="en-US" b="0" i="1" smtClean="0">
                        <a:latin typeface="Cambria Math" panose="02040503050406030204" pitchFamily="18" charset="0"/>
                      </a:rPr>
                      <m:t>𝑐</m:t>
                    </m:r>
                  </m:oMath>
                </a14:m>
                <a:r>
                  <a:rPr lang="en-US" dirty="0" smtClean="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18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First plot f(n) – time vs size</a:t>
                </a:r>
              </a:p>
              <a:p>
                <a:r>
                  <a:rPr lang="en-US" dirty="0" smtClean="0"/>
                  <a:t>Second plot f(n)/g(n) or time/theoretical vs size</a:t>
                </a:r>
              </a:p>
              <a:p>
                <a:r>
                  <a:rPr lang="en-US" dirty="0" smtClean="0"/>
                  <a:t>Look for where the data levels off. This will be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a14:m>
                <a:endParaRPr lang="en-US" dirty="0" smtClean="0"/>
              </a:p>
              <a:p>
                <a:r>
                  <a:rPr lang="en-US" dirty="0" smtClean="0"/>
                  <a:t>Look for the largest value to the right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a14:m>
                <a:r>
                  <a:rPr lang="en-US" dirty="0" smtClean="0"/>
                  <a:t>, this will be </a:t>
                </a:r>
                <a14:m>
                  <m:oMath xmlns:m="http://schemas.openxmlformats.org/officeDocument/2006/math">
                    <m:r>
                      <a:rPr lang="en-US" b="0" i="1" smtClean="0">
                        <a:latin typeface="Cambria Math" panose="02040503050406030204" pitchFamily="18" charset="0"/>
                      </a:rPr>
                      <m:t>𝑐</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231" t="-2238"/>
                </a:stretch>
              </a:blipFill>
            </p:spPr>
            <p:txBody>
              <a:bodyPr/>
              <a:lstStyle/>
              <a:p>
                <a:r>
                  <a:rPr lang="en-US">
                    <a:noFill/>
                  </a:rPr>
                  <a:t> </a:t>
                </a:r>
              </a:p>
            </p:txBody>
          </p:sp>
        </mc:Fallback>
      </mc:AlternateContent>
    </p:spTree>
    <p:extLst>
      <p:ext uri="{BB962C8B-B14F-4D97-AF65-F5344CB8AC3E}">
        <p14:creationId xmlns:p14="http://schemas.microsoft.com/office/powerpoint/2010/main" val="2677218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Together – Time linear search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3593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Development and testing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37907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Determine big-oh constants for </a:t>
                </a:r>
                <a:r>
                  <a:rPr lang="en-US" dirty="0" err="1" smtClean="0"/>
                  <a:t>Arrays.sort</a:t>
                </a:r>
                <a:r>
                  <a:rPr lang="en-US" dirty="0" smtClean="0"/>
                  <a:t>();</a:t>
                </a:r>
              </a:p>
              <a:p>
                <a:r>
                  <a:rPr lang="en-US" dirty="0" smtClean="0"/>
                  <a:t>Theoretical complexity will be </a:t>
                </a:r>
                <a14:m>
                  <m:oMath xmlns:m="http://schemas.openxmlformats.org/officeDocument/2006/math">
                    <m:r>
                      <a:rPr lang="en-US" b="0" i="1" smtClean="0">
                        <a:latin typeface="Cambria Math" panose="02040503050406030204" pitchFamily="18" charset="0"/>
                      </a:rPr>
                      <m:t>𝑂</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31" t="-2238"/>
                </a:stretch>
              </a:blipFill>
            </p:spPr>
            <p:txBody>
              <a:bodyPr/>
              <a:lstStyle/>
              <a:p>
                <a:r>
                  <a:rPr lang="en-US">
                    <a:noFill/>
                  </a:rPr>
                  <a:t> </a:t>
                </a:r>
              </a:p>
            </p:txBody>
          </p:sp>
        </mc:Fallback>
      </mc:AlternateContent>
    </p:spTree>
    <p:extLst>
      <p:ext uri="{BB962C8B-B14F-4D97-AF65-F5344CB8AC3E}">
        <p14:creationId xmlns:p14="http://schemas.microsoft.com/office/powerpoint/2010/main" val="318171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(one out of many perspectives)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Solve</a:t>
            </a:r>
          </a:p>
          <a:p>
            <a:pPr marL="457200" indent="-457200">
              <a:buFont typeface="+mj-lt"/>
              <a:buAutoNum type="arabicPeriod"/>
            </a:pPr>
            <a:r>
              <a:rPr lang="en-US" dirty="0" smtClean="0"/>
              <a:t>Implement</a:t>
            </a:r>
          </a:p>
          <a:p>
            <a:pPr marL="914400" lvl="1" indent="-457200">
              <a:buFont typeface="+mj-lt"/>
              <a:buAutoNum type="arabicPeriod"/>
            </a:pPr>
            <a:r>
              <a:rPr lang="en-US" dirty="0" smtClean="0"/>
              <a:t>Write test</a:t>
            </a:r>
          </a:p>
          <a:p>
            <a:pPr marL="914400" lvl="1" indent="-457200">
              <a:buFont typeface="+mj-lt"/>
              <a:buAutoNum type="arabicPeriod"/>
            </a:pPr>
            <a:r>
              <a:rPr lang="en-US" dirty="0" smtClean="0"/>
              <a:t>Write code</a:t>
            </a:r>
          </a:p>
          <a:p>
            <a:pPr marL="914400" lvl="1" indent="-457200">
              <a:buFont typeface="+mj-lt"/>
              <a:buAutoNum type="arabicPeriod"/>
            </a:pPr>
            <a:r>
              <a:rPr lang="en-US" dirty="0" smtClean="0"/>
              <a:t>Repeat</a:t>
            </a:r>
          </a:p>
          <a:p>
            <a:pPr marL="457200" indent="-457200">
              <a:buFont typeface="+mj-lt"/>
              <a:buAutoNum type="arabicPeriod"/>
            </a:pPr>
            <a:r>
              <a:rPr lang="en-US" dirty="0" smtClean="0"/>
              <a:t>Integrate</a:t>
            </a:r>
          </a:p>
          <a:p>
            <a:pPr marL="457200" indent="-457200">
              <a:buFont typeface="+mj-lt"/>
              <a:buAutoNum type="arabicPeriod"/>
            </a:pPr>
            <a:r>
              <a:rPr lang="en-US" dirty="0" smtClean="0"/>
              <a:t>Release</a:t>
            </a:r>
          </a:p>
        </p:txBody>
      </p:sp>
    </p:spTree>
    <p:extLst>
      <p:ext uri="{BB962C8B-B14F-4D97-AF65-F5344CB8AC3E}">
        <p14:creationId xmlns:p14="http://schemas.microsoft.com/office/powerpoint/2010/main" val="660746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Driven Development (TDD)</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s://upload.wikimedia.org/wikipedia/commons/9/9c/Test-driven_develop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412" y="1996727"/>
            <a:ext cx="6505575" cy="46672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cdn.electric-cloud.com/wp-content/uploads/test-driven-developmen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7615" y="2696814"/>
            <a:ext cx="3533775"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890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oversimplified.net/comics/2011-04-28.tdd_.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037" y="1619913"/>
            <a:ext cx="10560748" cy="417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707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lstStyle/>
          <a:p>
            <a:r>
              <a:rPr lang="en-US" dirty="0" smtClean="0"/>
              <a:t>Lets practice some TDD on the following example</a:t>
            </a:r>
            <a:r>
              <a:rPr lang="en-US" dirty="0"/>
              <a:t/>
            </a:r>
            <a:br>
              <a:rPr lang="en-US" dirty="0"/>
            </a:br>
            <a:r>
              <a:rPr lang="en-US" dirty="0" smtClean="0"/>
              <a:t/>
            </a:r>
            <a:br>
              <a:rPr lang="en-US" dirty="0" smtClean="0"/>
            </a:br>
            <a:r>
              <a:rPr lang="en-US" b="1" i="1" dirty="0" smtClean="0"/>
              <a:t>Your project manager at </a:t>
            </a:r>
            <a:r>
              <a:rPr lang="en-US" b="1" i="1" dirty="0" err="1" smtClean="0"/>
              <a:t>BusyBody</a:t>
            </a:r>
            <a:r>
              <a:rPr lang="en-US" b="1" i="1" dirty="0" smtClean="0"/>
              <a:t> </a:t>
            </a:r>
            <a:r>
              <a:rPr lang="en-US" b="1" i="1" dirty="0" err="1" smtClean="0"/>
              <a:t>Inc</a:t>
            </a:r>
            <a:r>
              <a:rPr lang="en-US" b="1" i="1" dirty="0" smtClean="0"/>
              <a:t> says he needs a feature implemented which determines </a:t>
            </a:r>
            <a:r>
              <a:rPr lang="en-US" b="1" i="1" smtClean="0"/>
              <a:t>the </a:t>
            </a:r>
            <a:r>
              <a:rPr lang="en-US" b="1" i="1" smtClean="0"/>
              <a:t>total</a:t>
            </a:r>
            <a:r>
              <a:rPr lang="en-US" b="1" i="1" smtClean="0"/>
              <a:t> </a:t>
            </a:r>
            <a:r>
              <a:rPr lang="en-US" b="1" i="1" dirty="0" smtClean="0"/>
              <a:t>amount of time a worker at the company spends at their desk. He says the number of hours each day is already being measured and is stored in an internal array in the code base.</a:t>
            </a:r>
          </a:p>
        </p:txBody>
      </p:sp>
    </p:spTree>
    <p:extLst>
      <p:ext uri="{BB962C8B-B14F-4D97-AF65-F5344CB8AC3E}">
        <p14:creationId xmlns:p14="http://schemas.microsoft.com/office/powerpoint/2010/main" val="17873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lstStyle/>
          <a:p>
            <a:r>
              <a:rPr lang="en-US" dirty="0" smtClean="0"/>
              <a:t>How do we solve this?</a:t>
            </a:r>
            <a:br>
              <a:rPr lang="en-US" dirty="0" smtClean="0"/>
            </a:br>
            <a:r>
              <a:rPr lang="en-US" dirty="0" smtClean="0"/>
              <a:t/>
            </a:r>
            <a:br>
              <a:rPr lang="en-US" dirty="0" smtClean="0"/>
            </a:br>
            <a:r>
              <a:rPr lang="en-US" sz="3200" dirty="0" smtClean="0"/>
              <a:t/>
            </a:r>
            <a:br>
              <a:rPr lang="en-US" sz="3200" dirty="0" smtClean="0"/>
            </a:br>
            <a:r>
              <a:rPr lang="en-US" sz="3200" dirty="0" smtClean="0"/>
              <a:t>		Compute an average of an array!</a:t>
            </a:r>
            <a:endParaRPr lang="en-US" dirty="0"/>
          </a:p>
        </p:txBody>
      </p:sp>
    </p:spTree>
    <p:extLst>
      <p:ext uri="{BB962C8B-B14F-4D97-AF65-F5344CB8AC3E}">
        <p14:creationId xmlns:p14="http://schemas.microsoft.com/office/powerpoint/2010/main" val="161210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a:xfrm>
            <a:off x="1141412" y="2249486"/>
            <a:ext cx="10333193" cy="4608513"/>
          </a:xfrm>
        </p:spPr>
        <p:txBody>
          <a:bodyPr>
            <a:normAutofit/>
          </a:bodyPr>
          <a:lstStyle/>
          <a:p>
            <a:r>
              <a:rPr lang="en-US" dirty="0" smtClean="0"/>
              <a:t>First we write a test</a:t>
            </a:r>
          </a:p>
          <a:p>
            <a:pPr lvl="1"/>
            <a:r>
              <a:rPr lang="en-US" dirty="0" smtClean="0"/>
              <a:t>in other words, set up the scaffolding of the code instead of a function which you don’t know if it works or not – and continue to struggle finding bugs</a:t>
            </a:r>
          </a:p>
          <a:p>
            <a:pPr marL="0" indent="0">
              <a:spcBef>
                <a:spcPts val="0"/>
              </a:spcBef>
              <a:buNone/>
            </a:pPr>
            <a:endParaRPr lang="en-US" sz="1400" dirty="0" smtClean="0">
              <a:latin typeface="Courier New" panose="02070309020205020404" pitchFamily="49" charset="0"/>
              <a:cs typeface="Courier New" panose="02070309020205020404" pitchFamily="49" charset="0"/>
            </a:endParaRPr>
          </a:p>
          <a:p>
            <a:pPr marL="0" indent="0">
              <a:spcBef>
                <a:spcPts val="0"/>
              </a:spcBef>
              <a:buNone/>
            </a:pPr>
            <a:r>
              <a:rPr lang="en-US" sz="1400" dirty="0">
                <a:latin typeface="Courier New" panose="02070309020205020404" pitchFamily="49" charset="0"/>
                <a:cs typeface="Courier New" panose="02070309020205020404" pitchFamily="49" charset="0"/>
              </a:rPr>
              <a:t>p</a:t>
            </a:r>
            <a:r>
              <a:rPr lang="en-US" sz="1400" dirty="0" smtClean="0">
                <a:latin typeface="Courier New" panose="02070309020205020404" pitchFamily="49" charset="0"/>
                <a:cs typeface="Courier New" panose="02070309020205020404" pitchFamily="49" charset="0"/>
              </a:rPr>
              <a:t>ublic static double sum(double[] </a:t>
            </a:r>
            <a:r>
              <a:rPr lang="en-US" sz="1400" dirty="0" err="1" smtClean="0">
                <a:latin typeface="Courier New" panose="02070309020205020404" pitchFamily="49" charset="0"/>
                <a:cs typeface="Courier New" panose="02070309020205020404" pitchFamily="49" charset="0"/>
              </a:rPr>
              <a:t>arr</a:t>
            </a:r>
            <a:r>
              <a:rPr lang="en-US" sz="1400" dirty="0" smtClean="0">
                <a:latin typeface="Courier New" panose="02070309020205020404" pitchFamily="49" charset="0"/>
                <a:cs typeface="Courier New" panose="02070309020205020404" pitchFamily="49" charset="0"/>
              </a:rPr>
              <a:t>) {</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return </a:t>
            </a:r>
            <a:r>
              <a:rPr lang="en-US" sz="1400" dirty="0" err="1" smtClean="0">
                <a:latin typeface="Courier New" panose="02070309020205020404" pitchFamily="49" charset="0"/>
                <a:cs typeface="Courier New" panose="02070309020205020404" pitchFamily="49" charset="0"/>
              </a:rPr>
              <a:t>Double.POSITIVE_INFINITY</a:t>
            </a:r>
            <a:r>
              <a:rPr lang="en-US" sz="1400" dirty="0" smtClean="0">
                <a:latin typeface="Courier New" panose="02070309020205020404" pitchFamily="49" charset="0"/>
                <a:cs typeface="Courier New" panose="02070309020205020404" pitchFamily="49" charset="0"/>
              </a:rPr>
              <a:t>; //note this clearly does not work and is thus failing</a:t>
            </a:r>
          </a:p>
          <a:p>
            <a:pPr marL="0" indent="0">
              <a:spcBef>
                <a:spcPts val="0"/>
              </a:spcBef>
              <a:buNone/>
            </a:pPr>
            <a:r>
              <a:rPr lang="en-US" sz="1400" dirty="0" smtClean="0">
                <a:latin typeface="Courier New" panose="02070309020205020404" pitchFamily="49" charset="0"/>
                <a:cs typeface="Courier New" panose="02070309020205020404" pitchFamily="49" charset="0"/>
              </a:rPr>
              <a:t>}</a:t>
            </a:r>
          </a:p>
          <a:p>
            <a:pPr marL="0" indent="0">
              <a:spcBef>
                <a:spcPts val="0"/>
              </a:spcBef>
              <a:buNone/>
            </a:pPr>
            <a:endParaRPr lang="en-US" sz="1400" dirty="0" smtClean="0">
              <a:latin typeface="Courier New" panose="02070309020205020404" pitchFamily="49" charset="0"/>
              <a:cs typeface="Courier New" panose="02070309020205020404" pitchFamily="49" charset="0"/>
            </a:endParaRPr>
          </a:p>
          <a:p>
            <a:pPr marL="0" indent="0">
              <a:spcBef>
                <a:spcPts val="0"/>
              </a:spcBef>
              <a:buNone/>
            </a:pPr>
            <a:r>
              <a:rPr lang="en-US" sz="1400" dirty="0">
                <a:latin typeface="Courier New" panose="02070309020205020404" pitchFamily="49" charset="0"/>
                <a:cs typeface="Courier New" panose="02070309020205020404" pitchFamily="49" charset="0"/>
              </a:rPr>
              <a:t>p</a:t>
            </a:r>
            <a:r>
              <a:rPr lang="en-US" sz="1400" dirty="0" smtClean="0">
                <a:latin typeface="Courier New" panose="02070309020205020404" pitchFamily="49" charset="0"/>
                <a:cs typeface="Courier New" panose="02070309020205020404" pitchFamily="49" charset="0"/>
              </a:rPr>
              <a:t>ublic static void main() {</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double[] </a:t>
            </a:r>
            <a:r>
              <a:rPr lang="en-US" sz="1400" dirty="0" err="1" smtClean="0">
                <a:latin typeface="Courier New" panose="02070309020205020404" pitchFamily="49" charset="0"/>
                <a:cs typeface="Courier New" panose="02070309020205020404" pitchFamily="49" charset="0"/>
              </a:rPr>
              <a:t>arr</a:t>
            </a:r>
            <a:r>
              <a:rPr lang="en-US" sz="1400" dirty="0" smtClean="0">
                <a:latin typeface="Courier New" panose="02070309020205020404" pitchFamily="49" charset="0"/>
                <a:cs typeface="Courier New" panose="02070309020205020404" pitchFamily="49" charset="0"/>
              </a:rPr>
              <a:t> = {0, 1, 1, 2, 3, 5, 8};</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if(sum(</a:t>
            </a:r>
            <a:r>
              <a:rPr lang="en-US" sz="1400" dirty="0" err="1" smtClean="0">
                <a:latin typeface="Courier New" panose="02070309020205020404" pitchFamily="49" charset="0"/>
                <a:cs typeface="Courier New" panose="02070309020205020404" pitchFamily="49" charset="0"/>
              </a:rPr>
              <a:t>arr</a:t>
            </a:r>
            <a:r>
              <a:rPr lang="en-US" sz="1400" dirty="0" smtClean="0">
                <a:latin typeface="Courier New" panose="02070309020205020404" pitchFamily="49" charset="0"/>
                <a:cs typeface="Courier New" panose="02070309020205020404" pitchFamily="49" charset="0"/>
              </a:rPr>
              <a:t>) != 20)</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cout</a:t>
            </a:r>
            <a:r>
              <a:rPr lang="en-US" sz="1400" dirty="0" smtClean="0">
                <a:latin typeface="Courier New" panose="02070309020205020404" pitchFamily="49" charset="0"/>
                <a:cs typeface="Courier New" panose="02070309020205020404" pitchFamily="49" charset="0"/>
              </a:rPr>
              <a:t> &lt;&lt; “Test failed?!?!?! I suck!” &lt;&lt; </a:t>
            </a:r>
            <a:r>
              <a:rPr lang="en-US" sz="1400" dirty="0" err="1" smtClean="0">
                <a:latin typeface="Courier New" panose="02070309020205020404" pitchFamily="49" charset="0"/>
                <a:cs typeface="Courier New" panose="02070309020205020404" pitchFamily="49" charset="0"/>
              </a:rPr>
              <a:t>endl</a:t>
            </a:r>
            <a:r>
              <a:rPr lang="en-US" sz="1400" dirty="0" smtClean="0">
                <a:latin typeface="Courier New" panose="02070309020205020404" pitchFamily="49" charset="0"/>
                <a:cs typeface="Courier New" panose="02070309020205020404" pitchFamily="49" charset="0"/>
              </a:rPr>
              <a:t>; //you don’t really suck, its supposed to fail!</a:t>
            </a:r>
          </a:p>
          <a:p>
            <a:pPr marL="0" indent="0">
              <a:spcBef>
                <a:spcPts val="0"/>
              </a:spcBef>
              <a:buNone/>
            </a:pPr>
            <a:r>
              <a:rPr lang="en-US" sz="1400" dirty="0">
                <a:latin typeface="Courier New" panose="02070309020205020404" pitchFamily="49" charset="0"/>
                <a:cs typeface="Courier New" panose="02070309020205020404" pitchFamily="49" charset="0"/>
              </a:rPr>
              <a:t>}</a:t>
            </a:r>
            <a:r>
              <a:rPr lang="en-US" sz="1400" dirty="0" smtClean="0">
                <a:latin typeface="Courier New" panose="02070309020205020404" pitchFamily="49" charset="0"/>
                <a:cs typeface="Courier New" panose="02070309020205020404" pitchFamily="49" charset="0"/>
              </a:rPr>
              <a:t> </a:t>
            </a:r>
          </a:p>
        </p:txBody>
      </p:sp>
      <p:pic>
        <p:nvPicPr>
          <p:cNvPr id="3074" name="Picture 2" descr="http://blog.grio.com/wp-content/uploads/2012/11/testing-darth-vader-300x2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083" y="0"/>
            <a:ext cx="3369914" cy="2695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722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Example</a:t>
            </a:r>
            <a:endParaRPr lang="en-US" dirty="0"/>
          </a:p>
        </p:txBody>
      </p:sp>
      <p:sp>
        <p:nvSpPr>
          <p:cNvPr id="3" name="Content Placeholder 2"/>
          <p:cNvSpPr>
            <a:spLocks noGrp="1"/>
          </p:cNvSpPr>
          <p:nvPr>
            <p:ph idx="1"/>
          </p:nvPr>
        </p:nvSpPr>
        <p:spPr/>
        <p:txBody>
          <a:bodyPr/>
          <a:lstStyle/>
          <a:p>
            <a:r>
              <a:rPr lang="en-US" dirty="0" smtClean="0"/>
              <a:t>Before we continue, lets review</a:t>
            </a:r>
          </a:p>
          <a:p>
            <a:pPr lvl="1"/>
            <a:r>
              <a:rPr lang="en-US" dirty="0" smtClean="0"/>
              <a:t>Positives</a:t>
            </a:r>
          </a:p>
          <a:p>
            <a:pPr lvl="2"/>
            <a:r>
              <a:rPr lang="en-US" dirty="0" smtClean="0"/>
              <a:t>Scaffolding, function interface, and test all implemented</a:t>
            </a:r>
          </a:p>
          <a:p>
            <a:pPr lvl="2"/>
            <a:r>
              <a:rPr lang="en-US" dirty="0" smtClean="0"/>
              <a:t>We know it is good design</a:t>
            </a:r>
          </a:p>
          <a:p>
            <a:pPr lvl="2"/>
            <a:r>
              <a:rPr lang="en-US" dirty="0" smtClean="0"/>
              <a:t>Tests to tell if the code is correct, before we struggle with debugging many lines of code</a:t>
            </a:r>
          </a:p>
          <a:p>
            <a:pPr lvl="1"/>
            <a:r>
              <a:rPr lang="en-US" dirty="0" smtClean="0"/>
              <a:t>Negatives</a:t>
            </a:r>
          </a:p>
          <a:p>
            <a:pPr lvl="2"/>
            <a:r>
              <a:rPr lang="en-US" dirty="0" smtClean="0"/>
              <a:t>Code isn’t written until later…..but is that really that bad? NO</a:t>
            </a:r>
          </a:p>
          <a:p>
            <a:r>
              <a:rPr lang="en-US" dirty="0" smtClean="0"/>
              <a:t>In fact, with TDD you code FASTER and more EFFECTIVELY than without it</a:t>
            </a:r>
          </a:p>
          <a:p>
            <a:pPr lvl="1"/>
            <a:endParaRPr lang="en-US" dirty="0" smtClean="0"/>
          </a:p>
        </p:txBody>
      </p:sp>
    </p:spTree>
    <p:extLst>
      <p:ext uri="{BB962C8B-B14F-4D97-AF65-F5344CB8AC3E}">
        <p14:creationId xmlns:p14="http://schemas.microsoft.com/office/powerpoint/2010/main" val="4158302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SCE 221">
      <a:dk1>
        <a:sysClr val="windowText" lastClr="000000"/>
      </a:dk1>
      <a:lt1>
        <a:sysClr val="window" lastClr="FFFFFF"/>
      </a:lt1>
      <a:dk2>
        <a:srgbClr val="000000"/>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1199</TotalTime>
  <Words>638</Words>
  <Application>Microsoft Office PowerPoint</Application>
  <PresentationFormat>Widescreen</PresentationFormat>
  <Paragraphs>104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Cambria Math</vt:lpstr>
      <vt:lpstr>Courier New</vt:lpstr>
      <vt:lpstr>Symbol</vt:lpstr>
      <vt:lpstr>Trebuchet MS</vt:lpstr>
      <vt:lpstr>Tw Cen MT</vt:lpstr>
      <vt:lpstr>Circuit</vt:lpstr>
      <vt:lpstr>Development and Testing Ch4.1. Algorithm Analysis</vt:lpstr>
      <vt:lpstr>Development and testing</vt:lpstr>
      <vt:lpstr>Development (one out of many perspectives)</vt:lpstr>
      <vt:lpstr>Test Driven Development (TDD)</vt:lpstr>
      <vt:lpstr>PowerPoint Presentation</vt:lpstr>
      <vt:lpstr>Practical Example</vt:lpstr>
      <vt:lpstr>Practical Example</vt:lpstr>
      <vt:lpstr>Practical Example</vt:lpstr>
      <vt:lpstr>Practical Example</vt:lpstr>
      <vt:lpstr>Practical Example</vt:lpstr>
      <vt:lpstr>Things to remember</vt:lpstr>
      <vt:lpstr>Testing Frameworks</vt:lpstr>
      <vt:lpstr>Unit test example</vt:lpstr>
      <vt:lpstr>TDD - Exercise</vt:lpstr>
      <vt:lpstr>Runtime Analysis</vt:lpstr>
      <vt:lpstr>Big-oh</vt:lpstr>
      <vt:lpstr>Determining f(n)</vt:lpstr>
      <vt:lpstr>Determine c and n_0</vt:lpstr>
      <vt:lpstr>Together – Time linear search</vt:lpstr>
      <vt:lpstr>Activity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CSCE 221 - Lab</dc:title>
  <dc:creator>Jory Denny</dc:creator>
  <cp:lastModifiedBy>Jory Denny</cp:lastModifiedBy>
  <cp:revision>129</cp:revision>
  <dcterms:created xsi:type="dcterms:W3CDTF">2015-08-27T15:17:35Z</dcterms:created>
  <dcterms:modified xsi:type="dcterms:W3CDTF">2017-01-19T03:10:26Z</dcterms:modified>
</cp:coreProperties>
</file>