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28"/>
  </p:notesMasterIdLst>
  <p:sldIdLst>
    <p:sldId id="286" r:id="rId2"/>
    <p:sldId id="320" r:id="rId3"/>
    <p:sldId id="290" r:id="rId4"/>
    <p:sldId id="288" r:id="rId5"/>
    <p:sldId id="293" r:id="rId6"/>
    <p:sldId id="287" r:id="rId7"/>
    <p:sldId id="295" r:id="rId8"/>
    <p:sldId id="317" r:id="rId9"/>
    <p:sldId id="316" r:id="rId10"/>
    <p:sldId id="315" r:id="rId11"/>
    <p:sldId id="289" r:id="rId12"/>
    <p:sldId id="291" r:id="rId13"/>
    <p:sldId id="314" r:id="rId14"/>
    <p:sldId id="318" r:id="rId15"/>
    <p:sldId id="297" r:id="rId16"/>
    <p:sldId id="319" r:id="rId17"/>
    <p:sldId id="305" r:id="rId18"/>
    <p:sldId id="306" r:id="rId19"/>
    <p:sldId id="307" r:id="rId20"/>
    <p:sldId id="308" r:id="rId21"/>
    <p:sldId id="309" r:id="rId22"/>
    <p:sldId id="310" r:id="rId23"/>
    <p:sldId id="311" r:id="rId24"/>
    <p:sldId id="312" r:id="rId25"/>
    <p:sldId id="313" r:id="rId26"/>
    <p:sldId id="321" r:id="rId2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617" autoAdjust="0"/>
    <p:restoredTop sz="94660"/>
  </p:normalViewPr>
  <p:slideViewPr>
    <p:cSldViewPr snapToGrid="0">
      <p:cViewPr varScale="1">
        <p:scale>
          <a:sx n="66" d="100"/>
          <a:sy n="66" d="100"/>
        </p:scale>
        <p:origin x="614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F84750-3B36-4A20-B2AE-EC4E53A62273}" type="datetimeFigureOut">
              <a:rPr lang="en-US" smtClean="0"/>
              <a:t>3/9/2017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45CB4A-9C59-44B7-9054-1BA6252E19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13915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47EB3C-B099-324C-AEBE-8EE9DCF52979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DF293D90-32DE-6242-B203-3CAD1B62491E}" type="datetime1">
              <a:rPr lang="en-US" smtClean="0"/>
              <a:t>3/9/2017</a:t>
            </a:fld>
            <a:endParaRPr lang="en-US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Object-Oriented Programming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94235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r>
              <a:rPr lang="en-US" smtClean="0"/>
              <a:t>© 2014 Goodrich, Tamassia, Goldwasser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r>
              <a:rPr lang="en-US" smtClean="0"/>
              <a:t>Object-Oriented Programming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© 2014 Goodrich, Tamassia, Goldwasser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Object-Oriented Programming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© 2014 Goodrich, Tamassia, Goldwasser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Object-Oriented Programming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© 2014 Goodrich, Tamassia, Goldwasser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Object-Oriented Programming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© 2014 Goodrich, Tamassia, Goldwasser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Object-Oriented Programming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© 2014 Goodrich, Tamassia, Goldwasser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Object-Oriented Programming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© 2014 Goodrich, Tamassia, Goldwasser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Object-Oriented Programming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© 2014 Goodrich, Tamassia, Goldwasser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Object-Oriented Programming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© 2014 Goodrich, Tamassia, Goldwasser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Object-Oriented Programming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304800"/>
            <a:ext cx="103632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17600" y="1905000"/>
            <a:ext cx="508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6400800" y="1905000"/>
            <a:ext cx="50800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Rectangle 65"/>
          <p:cNvSpPr>
            <a:spLocks noGrp="1" noChangeArrowheads="1"/>
          </p:cNvSpPr>
          <p:nvPr>
            <p:ph type="dt" sz="half" idx="10"/>
          </p:nvPr>
        </p:nvSpPr>
        <p:spPr>
          <a:xfrm>
            <a:off x="914400" y="6248400"/>
            <a:ext cx="2540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r>
              <a:rPr lang="en-US" altLang="en-US" smtClean="0"/>
              <a:t>© 2014 Goodrich, Tamassia, Goldwasser</a:t>
            </a:r>
            <a:endParaRPr lang="en-US" altLang="en-US"/>
          </a:p>
        </p:txBody>
      </p:sp>
      <p:sp>
        <p:nvSpPr>
          <p:cNvPr id="6" name="Rectangle 66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r>
              <a:rPr lang="en-US" altLang="en-US" smtClean="0"/>
              <a:t>Object-Oriented Programming</a:t>
            </a:r>
            <a:endParaRPr lang="en-US" altLang="en-US"/>
          </a:p>
        </p:txBody>
      </p:sp>
      <p:sp>
        <p:nvSpPr>
          <p:cNvPr id="7" name="Rectangle 6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393426-548F-457E-8C96-A5425AC078E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875298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© 2014 Goodrich, Tamassia, Goldwasser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Object-Oriented Programming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© 2014 Goodrich, Tamassia, Goldwasser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Object-Oriented Programming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© 2014 Goodrich, Tamassia, Goldwasser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Object-Oriented Programming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© 2014 Goodrich, Tamassia, Goldwasser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Object-Oriented Programming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© 2014 Goodrich, Tamassia, Goldwasser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Object-Oriented Programming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© 2014 Goodrich, Tamassia, Goldwasser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Object-Oriented Programming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© 2014 Goodrich, Tamassia, Goldwasser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Object-Oriented Programming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© 2014 Goodrich, Tamassia, Goldwasser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Object-Oriented Programming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0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© 2014 Goodrich, Tamassia, Goldwasser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Object-Oriented Programming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  <p:sldLayoutId id="2147483669" r:id="rId18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Ch. 2</a:t>
            </a:r>
            <a:br>
              <a:rPr lang="en-US" dirty="0" smtClean="0"/>
            </a:br>
            <a:r>
              <a:rPr lang="en-US" dirty="0" smtClean="0"/>
              <a:t>Object-Oriented Programming</a:t>
            </a:r>
            <a:endParaRPr lang="en-US" dirty="0"/>
          </a:p>
        </p:txBody>
      </p:sp>
      <p:sp>
        <p:nvSpPr>
          <p:cNvPr id="8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Acknowledgement: These slides are adapted from slides provided with Data Structures and Algorithms in Java, Goodrich, </a:t>
            </a:r>
            <a:r>
              <a:rPr lang="en-US" dirty="0" err="1"/>
              <a:t>Tamassia</a:t>
            </a:r>
            <a:r>
              <a:rPr lang="en-US" dirty="0"/>
              <a:t> and </a:t>
            </a:r>
            <a:r>
              <a:rPr lang="en-US" dirty="0" err="1"/>
              <a:t>Goldwasser</a:t>
            </a:r>
            <a:r>
              <a:rPr lang="en-US" dirty="0"/>
              <a:t> (</a:t>
            </a:r>
            <a:r>
              <a:rPr lang="en-US"/>
              <a:t>Wiley </a:t>
            </a:r>
            <a:r>
              <a:rPr lang="en-US" smtClean="0"/>
              <a:t>2016)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6814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Lets program (in pairs) a class for a circle, Circle.java</a:t>
            </a:r>
          </a:p>
          <a:p>
            <a:pPr lvl="1"/>
            <a:r>
              <a:rPr lang="en-US" dirty="0" smtClean="0"/>
              <a:t>Have getter and setter for private member data</a:t>
            </a:r>
          </a:p>
          <a:p>
            <a:pPr lvl="1"/>
            <a:r>
              <a:rPr lang="en-US" dirty="0" smtClean="0"/>
              <a:t>Have an area computation</a:t>
            </a:r>
          </a:p>
          <a:p>
            <a:pPr lvl="1"/>
            <a:r>
              <a:rPr lang="en-US" dirty="0" smtClean="0"/>
              <a:t>Have a computation to determine if two circles overlap</a:t>
            </a:r>
          </a:p>
          <a:p>
            <a:r>
              <a:rPr lang="en-US" dirty="0" smtClean="0"/>
              <a:t>Program a simple test to exercise all of the methods of circle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7857066" y="5000979"/>
            <a:ext cx="1497011" cy="141111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853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Abstract Data Types</a:t>
            </a:r>
            <a:endParaRPr lang="en-US"/>
          </a:p>
        </p:txBody>
      </p:sp>
      <p:sp>
        <p:nvSpPr>
          <p:cNvPr id="12290" name="Content Placeholder 2" descr="Rectangle: Click to edit Master text styles&#10;Second level&#10;Third level&#10;Fourth level&#10;Fifth level"/>
          <p:cNvSpPr>
            <a:spLocks noGrp="1"/>
          </p:cNvSpPr>
          <p:nvPr>
            <p:ph idx="1"/>
          </p:nvPr>
        </p:nvSpPr>
        <p:spPr>
          <a:xfrm>
            <a:off x="1141412" y="2249486"/>
            <a:ext cx="9905999" cy="4608513"/>
          </a:xfrm>
        </p:spPr>
        <p:txBody>
          <a:bodyPr>
            <a:normAutofit lnSpcReduction="10000"/>
          </a:bodyPr>
          <a:lstStyle/>
          <a:p>
            <a:r>
              <a:rPr lang="en-US" b="1" dirty="0" smtClean="0">
                <a:solidFill>
                  <a:schemeClr val="accent1"/>
                </a:solidFill>
              </a:rPr>
              <a:t>Abstraction</a:t>
            </a:r>
            <a:r>
              <a:rPr lang="en-US" dirty="0" smtClean="0"/>
              <a:t> is to distill a system to its most fundamental parts. </a:t>
            </a:r>
          </a:p>
          <a:p>
            <a:r>
              <a:rPr lang="en-US" dirty="0" smtClean="0"/>
              <a:t>Applying the abstraction paradigm to the design of data structures gives rise to </a:t>
            </a:r>
            <a:r>
              <a:rPr lang="en-US" b="1" dirty="0" smtClean="0">
                <a:solidFill>
                  <a:schemeClr val="accent1"/>
                </a:solidFill>
              </a:rPr>
              <a:t>abstract data types </a:t>
            </a:r>
            <a:r>
              <a:rPr lang="en-US" dirty="0" smtClean="0"/>
              <a:t>(ADTs). </a:t>
            </a:r>
          </a:p>
          <a:p>
            <a:r>
              <a:rPr lang="en-US" dirty="0" smtClean="0"/>
              <a:t>An ADT is a model of a data structure that specifies the </a:t>
            </a:r>
            <a:r>
              <a:rPr lang="en-US" b="1" dirty="0" smtClean="0">
                <a:solidFill>
                  <a:schemeClr val="accent1"/>
                </a:solidFill>
              </a:rPr>
              <a:t>type</a:t>
            </a:r>
            <a:r>
              <a:rPr lang="en-US" dirty="0" smtClean="0"/>
              <a:t> of data stored, the </a:t>
            </a:r>
            <a:r>
              <a:rPr lang="en-US" b="1" dirty="0" smtClean="0">
                <a:solidFill>
                  <a:schemeClr val="accent1"/>
                </a:solidFill>
              </a:rPr>
              <a:t>operations</a:t>
            </a:r>
            <a:r>
              <a:rPr lang="en-US" dirty="0" smtClean="0"/>
              <a:t> supported on them, and the types of parameters of the operations. </a:t>
            </a:r>
          </a:p>
          <a:p>
            <a:pPr lvl="1"/>
            <a:r>
              <a:rPr lang="en-US" dirty="0" smtClean="0"/>
              <a:t>This would essentially be the “public interface” of a class</a:t>
            </a:r>
          </a:p>
          <a:p>
            <a:r>
              <a:rPr lang="en-US" b="1" i="1" dirty="0" smtClean="0"/>
              <a:t>An ADT specifies what each operation does, but not how it does it</a:t>
            </a:r>
          </a:p>
          <a:p>
            <a:pPr lvl="1"/>
            <a:r>
              <a:rPr lang="en-US" dirty="0" smtClean="0"/>
              <a:t>Lets repeat, an ADT is the operations not the implementation!</a:t>
            </a:r>
          </a:p>
          <a:p>
            <a:pPr lvl="1"/>
            <a:r>
              <a:rPr lang="en-US" dirty="0" smtClean="0"/>
              <a:t>We will see that we can implement ADTs in many, many ways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0313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2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2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2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22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22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229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Interfaces and Abstract Classes</a:t>
            </a:r>
            <a:endParaRPr lang="en-US" dirty="0"/>
          </a:p>
        </p:txBody>
      </p:sp>
      <p:sp>
        <p:nvSpPr>
          <p:cNvPr id="14338" name="Content Placeholder 2" descr="Rectangle: Click to edit Master text styles&#10;Second level&#10;Third level&#10;Fourth level&#10;Fifth level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The main structural element in Java that enforces an application programming interface (API) is an interface. </a:t>
            </a:r>
          </a:p>
          <a:p>
            <a:r>
              <a:rPr lang="en-US" dirty="0" smtClean="0"/>
              <a:t>An </a:t>
            </a:r>
            <a:r>
              <a:rPr lang="en-US" b="1" dirty="0" smtClean="0">
                <a:solidFill>
                  <a:schemeClr val="accent1"/>
                </a:solidFill>
              </a:rPr>
              <a:t>interface</a:t>
            </a:r>
            <a:r>
              <a:rPr lang="en-US" dirty="0" smtClean="0"/>
              <a:t> is a collection of method declarations with no data and no bodies. </a:t>
            </a:r>
          </a:p>
          <a:p>
            <a:r>
              <a:rPr lang="en-US" dirty="0" smtClean="0"/>
              <a:t>Interfaces do not have constructors and they cannot be directly instantiated. </a:t>
            </a:r>
          </a:p>
          <a:p>
            <a:pPr lvl="1"/>
            <a:r>
              <a:rPr lang="en-US" dirty="0" smtClean="0"/>
              <a:t>When a class </a:t>
            </a:r>
            <a:r>
              <a:rPr lang="en-US" b="1" dirty="0" smtClean="0">
                <a:solidFill>
                  <a:schemeClr val="accent1"/>
                </a:solidFill>
              </a:rPr>
              <a:t>implements</a:t>
            </a:r>
            <a:r>
              <a:rPr lang="en-US" dirty="0" smtClean="0"/>
              <a:t> an interface, it must implement all of the methods declared in the interface.</a:t>
            </a:r>
          </a:p>
          <a:p>
            <a:r>
              <a:rPr lang="en-US" dirty="0" smtClean="0"/>
              <a:t>An </a:t>
            </a:r>
            <a:r>
              <a:rPr lang="en-US" dirty="0" smtClean="0">
                <a:solidFill>
                  <a:schemeClr val="accent1"/>
                </a:solidFill>
              </a:rPr>
              <a:t>abstract class </a:t>
            </a:r>
            <a:r>
              <a:rPr lang="en-US" dirty="0" smtClean="0"/>
              <a:t>also cannot be instantiated, but it can define one or more common methods that all implementations of the abstraction will have.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6588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3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3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43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43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Interface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b="1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 interface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Robot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pPr marL="457200" indent="-457200">
              <a:buFont typeface="+mj-lt"/>
              <a:buAutoNum type="arabicPeriod"/>
            </a:pPr>
            <a:r>
              <a:rPr lang="en-US" b="1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void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sense(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World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w);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plan();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act(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World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w);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pic>
        <p:nvPicPr>
          <p:cNvPr id="1026" name="Picture 2" descr="Image result for robo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3350" y="2576590"/>
            <a:ext cx="4633059" cy="28875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29567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 implements to enforce the interface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2249487"/>
            <a:ext cx="10531299" cy="3541714"/>
          </a:xfrm>
        </p:spPr>
        <p:txBody>
          <a:bodyPr>
            <a:normAutofit fontScale="92500"/>
          </a:bodyPr>
          <a:lstStyle/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n-US" b="1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 class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Roomba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implements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Robot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solidFill>
                  <a:schemeClr val="accent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/* code specific to Roomba */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 void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sense(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World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w) {</a:t>
            </a:r>
            <a:r>
              <a:rPr lang="en-US" dirty="0" smtClean="0">
                <a:solidFill>
                  <a:schemeClr val="accent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/* Roomba’s don’t sense */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 void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plan() {</a:t>
            </a:r>
            <a:r>
              <a:rPr lang="en-US" dirty="0" smtClean="0">
                <a:solidFill>
                  <a:schemeClr val="accent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/* code for </a:t>
            </a:r>
            <a:r>
              <a:rPr lang="en-US" dirty="0" err="1" smtClean="0">
                <a:solidFill>
                  <a:schemeClr val="accent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roombas</a:t>
            </a:r>
            <a:r>
              <a:rPr lang="en-US" dirty="0" smtClean="0">
                <a:solidFill>
                  <a:schemeClr val="accent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actions */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 void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act(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World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w) {</a:t>
            </a:r>
            <a:r>
              <a:rPr lang="en-US" dirty="0" smtClean="0">
                <a:solidFill>
                  <a:schemeClr val="accent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/* code to power motors */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solidFill>
                  <a:schemeClr val="accent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/* code specific to Roomba */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4069004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Inheritance</a:t>
            </a:r>
            <a:endParaRPr lang="en-US"/>
          </a:p>
        </p:txBody>
      </p:sp>
      <p:sp>
        <p:nvSpPr>
          <p:cNvPr id="31746" name="Content Placeholder 2" descr="Rectangle: Click to edit Master text styles&#10;Second level&#10;Third level&#10;Fourth level&#10;Fifth level"/>
          <p:cNvSpPr>
            <a:spLocks noGrp="1"/>
          </p:cNvSpPr>
          <p:nvPr>
            <p:ph idx="1"/>
          </p:nvPr>
        </p:nvSpPr>
        <p:spPr>
          <a:xfrm>
            <a:off x="1141412" y="2249486"/>
            <a:ext cx="9905999" cy="4608513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A mechanism for a modular and hierarchical organization is inheritance. </a:t>
            </a:r>
          </a:p>
          <a:p>
            <a:r>
              <a:rPr lang="en-US" dirty="0" smtClean="0"/>
              <a:t>This allows a new class to be defined based upon an existing class as the starting point. </a:t>
            </a:r>
          </a:p>
          <a:p>
            <a:r>
              <a:rPr lang="en-US" dirty="0" smtClean="0"/>
              <a:t>The existing class is typically described as the base class, parent class, or superclass, while the newly defined class is known as the subclass or child class.</a:t>
            </a:r>
          </a:p>
          <a:p>
            <a:r>
              <a:rPr lang="en-US" dirty="0" smtClean="0"/>
              <a:t>There are two ways in which a subclass can differentiate itself from its superclass:</a:t>
            </a:r>
          </a:p>
          <a:p>
            <a:pPr lvl="1"/>
            <a:r>
              <a:rPr lang="en-US" dirty="0" smtClean="0"/>
              <a:t>A subclass may specialize an existing behavior by providing a new implementation that overrides an existing method. </a:t>
            </a:r>
          </a:p>
          <a:p>
            <a:pPr lvl="1"/>
            <a:r>
              <a:rPr lang="en-US" dirty="0" smtClean="0"/>
              <a:t>A subclass may also extend its superclass by providing brand new methods.</a:t>
            </a:r>
          </a:p>
          <a:p>
            <a:r>
              <a:rPr lang="en-US" dirty="0" smtClean="0"/>
              <a:t>Used to support run-time polymorphism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09913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17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17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17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17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17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17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6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Advanced Programming techniques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1221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Exceptions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b="1" dirty="0" smtClean="0">
                <a:solidFill>
                  <a:schemeClr val="accent1"/>
                </a:solidFill>
              </a:rPr>
              <a:t>Exceptions</a:t>
            </a:r>
            <a:r>
              <a:rPr lang="en-US" dirty="0" smtClean="0"/>
              <a:t> are unexpected events that occur during the execution of a program.</a:t>
            </a:r>
          </a:p>
          <a:p>
            <a:r>
              <a:rPr lang="en-US" dirty="0" smtClean="0"/>
              <a:t>An exception might result due to an unavailable resource, unexpected input from a user, or simply a logical error on the part of the programmer. </a:t>
            </a:r>
          </a:p>
          <a:p>
            <a:r>
              <a:rPr lang="en-US" dirty="0" smtClean="0"/>
              <a:t>In Java, exceptions are objects that can be </a:t>
            </a:r>
            <a:r>
              <a:rPr lang="en-US" b="1" dirty="0" smtClean="0">
                <a:solidFill>
                  <a:schemeClr val="accent1"/>
                </a:solidFill>
              </a:rPr>
              <a:t>thrown</a:t>
            </a:r>
            <a:r>
              <a:rPr lang="en-US" dirty="0" smtClean="0"/>
              <a:t> by code that encounters an unexpected situation. </a:t>
            </a:r>
          </a:p>
          <a:p>
            <a:r>
              <a:rPr lang="en-US" dirty="0" smtClean="0"/>
              <a:t>An exception may also be </a:t>
            </a:r>
            <a:r>
              <a:rPr lang="en-US" b="1" dirty="0" smtClean="0">
                <a:solidFill>
                  <a:schemeClr val="accent1"/>
                </a:solidFill>
              </a:rPr>
              <a:t>caught</a:t>
            </a:r>
            <a:r>
              <a:rPr lang="en-US" dirty="0" smtClean="0"/>
              <a:t> by a surrounding block of code that “handles” the problem. </a:t>
            </a:r>
          </a:p>
          <a:p>
            <a:r>
              <a:rPr lang="en-US" dirty="0" smtClean="0"/>
              <a:t>If uncaught, an exception causes the virtual machine to stop executing the program and to report an appropriate message to the console.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81079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Catching Exceptions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4608514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The general methodology </a:t>
            </a:r>
            <a:br>
              <a:rPr lang="en-US" dirty="0" smtClean="0"/>
            </a:br>
            <a:r>
              <a:rPr lang="en-US" dirty="0" smtClean="0"/>
              <a:t>for handling exceptions is </a:t>
            </a:r>
            <a:br>
              <a:rPr lang="en-US" dirty="0" smtClean="0"/>
            </a:br>
            <a:r>
              <a:rPr lang="en-US" dirty="0" smtClean="0"/>
              <a:t>a </a:t>
            </a:r>
            <a:r>
              <a:rPr lang="en-US" b="1" dirty="0" smtClean="0">
                <a:solidFill>
                  <a:schemeClr val="accent1"/>
                </a:solidFill>
              </a:rPr>
              <a:t>try-catch</a:t>
            </a:r>
            <a:r>
              <a:rPr lang="en-US" dirty="0" smtClean="0"/>
              <a:t> construct in </a:t>
            </a:r>
            <a:br>
              <a:rPr lang="en-US" dirty="0" smtClean="0"/>
            </a:br>
            <a:r>
              <a:rPr lang="en-US" dirty="0" smtClean="0"/>
              <a:t>which a guarded fragment </a:t>
            </a:r>
            <a:br>
              <a:rPr lang="en-US" dirty="0" smtClean="0"/>
            </a:br>
            <a:r>
              <a:rPr lang="en-US" dirty="0" smtClean="0"/>
              <a:t>of code that might throw </a:t>
            </a:r>
            <a:br>
              <a:rPr lang="en-US" dirty="0" smtClean="0"/>
            </a:br>
            <a:r>
              <a:rPr lang="en-US" dirty="0" smtClean="0"/>
              <a:t>an exception is executed. </a:t>
            </a:r>
          </a:p>
          <a:p>
            <a:r>
              <a:rPr lang="en-US" dirty="0" smtClean="0"/>
              <a:t>If it </a:t>
            </a:r>
            <a:r>
              <a:rPr lang="en-US" b="1" dirty="0" smtClean="0">
                <a:solidFill>
                  <a:schemeClr val="accent1"/>
                </a:solidFill>
              </a:rPr>
              <a:t>throws</a:t>
            </a:r>
            <a:r>
              <a:rPr lang="en-US" dirty="0" smtClean="0"/>
              <a:t> an exception, then that exception is caught by having the flow of control jump to a predefined </a:t>
            </a:r>
            <a:r>
              <a:rPr lang="en-US" b="1" dirty="0" smtClean="0">
                <a:solidFill>
                  <a:schemeClr val="accent1"/>
                </a:solidFill>
              </a:rPr>
              <a:t>catch block </a:t>
            </a:r>
            <a:r>
              <a:rPr lang="en-US" dirty="0" smtClean="0"/>
              <a:t>that contains the code to apply an appropriate resolution. </a:t>
            </a:r>
          </a:p>
          <a:p>
            <a:r>
              <a:rPr lang="en-US" dirty="0" smtClean="0"/>
              <a:t>If no exception occurs in the guarded code, all catch blocks are ignored.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…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n-US" b="1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try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solidFill>
                  <a:schemeClr val="accent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/*Code that may </a:t>
            </a:r>
            <a:br>
              <a:rPr lang="en-US" dirty="0" smtClean="0">
                <a:solidFill>
                  <a:schemeClr val="accent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dirty="0" smtClean="0">
                <a:solidFill>
                  <a:schemeClr val="accent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generate exception*/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n-US" b="1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catch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ExceptionType1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e1) {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n-US" b="1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catch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ExceptionType2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e2) {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…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2806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10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Throwing Exceptions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Exceptions originate when a piece of Java code finds some sort of problem during execution and throws an exception object. </a:t>
            </a:r>
          </a:p>
          <a:p>
            <a:r>
              <a:rPr lang="en-US" dirty="0" smtClean="0"/>
              <a:t>This is done by using the </a:t>
            </a:r>
            <a:r>
              <a:rPr lang="en-US" b="1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throw</a:t>
            </a:r>
            <a:r>
              <a:rPr lang="en-US" dirty="0" smtClean="0"/>
              <a:t> keyword followed by an instance of the exception type to be thrown:</a:t>
            </a:r>
            <a:br>
              <a:rPr lang="en-US" dirty="0" smtClean="0"/>
            </a:br>
            <a:r>
              <a:rPr lang="en-US" b="1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throw new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xceptionType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(parameters);</a:t>
            </a:r>
          </a:p>
        </p:txBody>
      </p:sp>
    </p:spTree>
    <p:extLst>
      <p:ext uri="{BB962C8B-B14F-4D97-AF65-F5344CB8AC3E}">
        <p14:creationId xmlns:p14="http://schemas.microsoft.com/office/powerpoint/2010/main" val="1299132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Crash course in object-oriented programming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872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throws Clause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When a method is declared, it is possible to explicitly declare, as part of its signature, the possibility that a particular exception type may be thrown during a call to that method. </a:t>
            </a:r>
          </a:p>
          <a:p>
            <a:r>
              <a:rPr lang="en-US" dirty="0" smtClean="0"/>
              <a:t>The syntax for declaring possible exceptions in a method signature relies on the keyword </a:t>
            </a:r>
            <a:r>
              <a:rPr lang="en-US" b="1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throws</a:t>
            </a:r>
            <a:r>
              <a:rPr lang="en-US" dirty="0" smtClean="0"/>
              <a:t> (not to be confused with an actual throw statement). </a:t>
            </a:r>
            <a:br>
              <a:rPr lang="en-US" dirty="0" smtClean="0"/>
            </a:br>
            <a:r>
              <a:rPr lang="en-US" b="1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 static </a:t>
            </a:r>
            <a:r>
              <a:rPr lang="en-US" b="1" dirty="0" err="1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parseInt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String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s)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throws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NumberFormatException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2524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Casting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Casting with Objects allows for conversion between classes and subclasses.</a:t>
            </a:r>
          </a:p>
          <a:p>
            <a:r>
              <a:rPr lang="en-US" dirty="0" smtClean="0"/>
              <a:t>A </a:t>
            </a:r>
            <a:r>
              <a:rPr lang="en-US" b="1" dirty="0" smtClean="0">
                <a:solidFill>
                  <a:schemeClr val="accent1"/>
                </a:solidFill>
              </a:rPr>
              <a:t>widening conversion </a:t>
            </a:r>
            <a:r>
              <a:rPr lang="en-US" dirty="0" smtClean="0"/>
              <a:t>occurs when a type T is converted into a “wider” type U:</a:t>
            </a:r>
          </a:p>
          <a:p>
            <a:pPr lvl="1"/>
            <a:r>
              <a:rPr lang="en-US" dirty="0" smtClean="0"/>
              <a:t>T is a type and U is a superclass/</a:t>
            </a:r>
            <a:r>
              <a:rPr lang="en-US" dirty="0" err="1" smtClean="0"/>
              <a:t>superinterface</a:t>
            </a:r>
            <a:r>
              <a:rPr lang="en-US" dirty="0" smtClean="0"/>
              <a:t> of T</a:t>
            </a:r>
          </a:p>
          <a:p>
            <a:r>
              <a:rPr lang="en-US" dirty="0" smtClean="0"/>
              <a:t>Example: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Shape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s =</a:t>
            </a:r>
            <a:r>
              <a:rPr lang="en-US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Circle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</p:txBody>
      </p:sp>
    </p:spTree>
    <p:extLst>
      <p:ext uri="{BB962C8B-B14F-4D97-AF65-F5344CB8AC3E}">
        <p14:creationId xmlns:p14="http://schemas.microsoft.com/office/powerpoint/2010/main" val="2891482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</a:t>
            </a:r>
            <a:r>
              <a:rPr lang="en-US" b="1" dirty="0" smtClean="0">
                <a:solidFill>
                  <a:schemeClr val="accent1"/>
                </a:solidFill>
              </a:rPr>
              <a:t>narrowing conversion </a:t>
            </a:r>
            <a:r>
              <a:rPr lang="en-US" dirty="0" smtClean="0"/>
              <a:t>occurs when a type T is converted into a “narrower” type S. </a:t>
            </a:r>
          </a:p>
          <a:p>
            <a:pPr lvl="1"/>
            <a:r>
              <a:rPr lang="en-US" dirty="0" smtClean="0"/>
              <a:t>S </a:t>
            </a:r>
            <a:r>
              <a:rPr lang="en-US" dirty="0"/>
              <a:t>is a type and </a:t>
            </a:r>
            <a:r>
              <a:rPr lang="en-US" dirty="0" smtClean="0"/>
              <a:t>T </a:t>
            </a:r>
            <a:r>
              <a:rPr lang="en-US" dirty="0"/>
              <a:t>is a superclass/</a:t>
            </a:r>
            <a:r>
              <a:rPr lang="en-US" dirty="0" err="1"/>
              <a:t>superinterface</a:t>
            </a:r>
            <a:r>
              <a:rPr lang="en-US" dirty="0"/>
              <a:t> of S</a:t>
            </a:r>
          </a:p>
          <a:p>
            <a:r>
              <a:rPr lang="en-US" dirty="0" smtClean="0"/>
              <a:t>A narrowing conversion of reference types requires an explicit cast.</a:t>
            </a:r>
          </a:p>
          <a:p>
            <a:r>
              <a:rPr lang="en-US" dirty="0" smtClean="0"/>
              <a:t>Example: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Circle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c = (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Circle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)s;</a:t>
            </a:r>
          </a:p>
        </p:txBody>
      </p:sp>
    </p:spTree>
    <p:extLst>
      <p:ext uri="{BB962C8B-B14F-4D97-AF65-F5344CB8AC3E}">
        <p14:creationId xmlns:p14="http://schemas.microsoft.com/office/powerpoint/2010/main" val="3656996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Generic Programming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b="1" dirty="0" smtClean="0">
                <a:solidFill>
                  <a:schemeClr val="accent1"/>
                </a:solidFill>
              </a:rPr>
              <a:t>Generic Programming </a:t>
            </a:r>
            <a:r>
              <a:rPr lang="en-US" dirty="0" smtClean="0"/>
              <a:t>is a programming paradigm where the programmer programs interfaces and algorithms without a specific object hierarchy in mind. Rather the programmer only worries about operations (methods) needed to support an interface or perform an algorithm</a:t>
            </a:r>
          </a:p>
          <a:p>
            <a:r>
              <a:rPr lang="en-US" dirty="0" smtClean="0"/>
              <a:t>Java includes support for writing generic classes and methods, called </a:t>
            </a:r>
            <a:r>
              <a:rPr lang="en-US" b="1" dirty="0" smtClean="0">
                <a:solidFill>
                  <a:schemeClr val="accent1"/>
                </a:solidFill>
              </a:rPr>
              <a:t>Generics</a:t>
            </a:r>
          </a:p>
          <a:p>
            <a:r>
              <a:rPr lang="en-US" dirty="0" smtClean="0"/>
              <a:t>The actual type parameters are later specified when using the generic class/method as a type elsewhere in a program. Determined at compile-time not run-time!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9133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Syntax for Generics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2249486"/>
            <a:ext cx="9905999" cy="460851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Types can be declared using generic names:</a:t>
            </a:r>
          </a:p>
          <a:p>
            <a:pPr marL="457200" indent="-457200">
              <a:buFont typeface="+mj-lt"/>
              <a:buAutoNum type="arabicPeriod"/>
            </a:pPr>
            <a:r>
              <a:rPr lang="en-US" b="1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 class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Node&lt;E&gt;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private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E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private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Node&lt;E&gt;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next;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solidFill>
                  <a:schemeClr val="accent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/* Rest of linked structure */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r>
              <a:rPr lang="en-US" dirty="0" smtClean="0"/>
              <a:t>They are then instantiated using actual types: </a:t>
            </a:r>
          </a:p>
          <a:p>
            <a:pPr lvl="1"/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Node&lt;String&gt;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head = </a:t>
            </a:r>
            <a:r>
              <a:rPr lang="en-US" b="1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Node&lt;&gt;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n-US" dirty="0"/>
              <a:t>There is </a:t>
            </a:r>
            <a:r>
              <a:rPr lang="en-US" dirty="0" smtClean="0"/>
              <a:t>not much to it actually, but it is a very strange thought process that you do not know what E is as you write it.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3004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Nested Classes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mtClean="0"/>
              <a:t>Java allows a class definition to be nested inside the definition of another class.</a:t>
            </a:r>
          </a:p>
          <a:p>
            <a:r>
              <a:rPr lang="en-US" smtClean="0"/>
              <a:t>The main use for nesting classes is when defining a class that is strongly affiliated with another class. </a:t>
            </a:r>
          </a:p>
          <a:p>
            <a:pPr lvl="1"/>
            <a:r>
              <a:rPr lang="en-US" smtClean="0"/>
              <a:t>This can help increase encapsulation and reduce undesired name conflicts. </a:t>
            </a:r>
          </a:p>
          <a:p>
            <a:r>
              <a:rPr lang="en-US" smtClean="0"/>
              <a:t>Nested classes are a valuable technique when implementing data structures, as an instance of a nested use can be used to represent a small portion of a larger data structure, or an auxiliary class that helps navigate a primary data structure.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5044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With a team, program a generic singly-linked list class with a generic nested node class that supports</a:t>
            </a:r>
          </a:p>
          <a:p>
            <a:pPr lvl="1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nteger size()</a:t>
            </a:r>
          </a:p>
          <a:p>
            <a:pPr lvl="1"/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boolean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isEmpty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lvl="1"/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addFirst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(e)</a:t>
            </a:r>
          </a:p>
          <a:p>
            <a:pPr lvl="1"/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removeFirst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(e)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5759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Object-Oriented Design Principles</a:t>
            </a:r>
            <a:endParaRPr lang="en-US" dirty="0"/>
          </a:p>
        </p:txBody>
      </p:sp>
      <p:sp>
        <p:nvSpPr>
          <p:cNvPr id="19458" name="Content Placeholder 2" descr="Rectangle: Click to edit Master text styles&#10;Second level&#10;Third level&#10;Fourth level&#10;Fifth level"/>
          <p:cNvSpPr>
            <a:spLocks noGrp="1"/>
          </p:cNvSpPr>
          <p:nvPr>
            <p:ph idx="1"/>
          </p:nvPr>
        </p:nvSpPr>
        <p:spPr>
          <a:xfrm>
            <a:off x="1141412" y="2249486"/>
            <a:ext cx="9905999" cy="4608513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accent1"/>
                </a:solidFill>
              </a:rPr>
              <a:t>Object Oriented Programming </a:t>
            </a:r>
            <a:r>
              <a:rPr lang="en-US" dirty="0" smtClean="0"/>
              <a:t>– paradigm for programming involving modularizing code into self contained </a:t>
            </a:r>
            <a:r>
              <a:rPr lang="en-US" b="1" dirty="0">
                <a:solidFill>
                  <a:schemeClr val="accent1"/>
                </a:solidFill>
              </a:rPr>
              <a:t>objects</a:t>
            </a:r>
            <a:r>
              <a:rPr lang="en-US" dirty="0"/>
              <a:t> </a:t>
            </a:r>
            <a:r>
              <a:rPr lang="en-US" dirty="0" smtClean="0"/>
              <a:t>that are a concise </a:t>
            </a:r>
            <a:r>
              <a:rPr lang="en-US" dirty="0"/>
              <a:t>and consistent view of a “thing” without exposing unnecessary detail like the inner workings of the </a:t>
            </a:r>
            <a:r>
              <a:rPr lang="en-US" dirty="0" smtClean="0"/>
              <a:t>object</a:t>
            </a:r>
          </a:p>
          <a:p>
            <a:pPr lvl="1"/>
            <a:r>
              <a:rPr lang="en-US" dirty="0" smtClean="0"/>
              <a:t>Composition/Abstraction – What makes up an object? The model</a:t>
            </a:r>
          </a:p>
          <a:p>
            <a:pPr lvl="1"/>
            <a:r>
              <a:rPr lang="en-US" dirty="0" smtClean="0"/>
              <a:t>Encapsulation – Hiding implementation details, only exposing the “public interface”</a:t>
            </a:r>
          </a:p>
          <a:p>
            <a:pPr lvl="1"/>
            <a:r>
              <a:rPr lang="en-US" dirty="0" smtClean="0"/>
              <a:t>Inheritance – Types and subtypes, it’s a modeling decision</a:t>
            </a:r>
          </a:p>
          <a:p>
            <a:pPr lvl="1"/>
            <a:r>
              <a:rPr lang="en-US" dirty="0" smtClean="0"/>
              <a:t>Polymorphism – Provision of a single interface to entities of </a:t>
            </a:r>
            <a:br>
              <a:rPr lang="en-US" dirty="0" smtClean="0"/>
            </a:br>
            <a:r>
              <a:rPr lang="en-US" dirty="0" smtClean="0"/>
              <a:t>different types</a:t>
            </a:r>
            <a:endParaRPr lang="en-US" dirty="0"/>
          </a:p>
        </p:txBody>
      </p:sp>
      <p:pic>
        <p:nvPicPr>
          <p:cNvPr id="2054" name="Picture 6" descr="Fruit as a Clas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89911" y="5029199"/>
            <a:ext cx="2857500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013783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4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94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94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94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Goals</a:t>
            </a:r>
            <a:endParaRPr lang="en-US"/>
          </a:p>
        </p:txBody>
      </p:sp>
      <p:sp>
        <p:nvSpPr>
          <p:cNvPr id="18434" name="Content Placeholder 2" descr="Rectangle: Click to edit Master text styles&#10;Second level&#10;Third level&#10;Fourth level&#10;Fifth level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4608514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Robustness</a:t>
            </a:r>
          </a:p>
          <a:p>
            <a:pPr lvl="1"/>
            <a:r>
              <a:rPr lang="en-US" dirty="0" smtClean="0"/>
              <a:t>We want software to be capable of handling unexpected inputs that are not explicitly defined for its application.</a:t>
            </a:r>
          </a:p>
          <a:p>
            <a:r>
              <a:rPr lang="en-US" dirty="0" smtClean="0"/>
              <a:t>Adaptability</a:t>
            </a:r>
          </a:p>
          <a:p>
            <a:pPr lvl="1"/>
            <a:r>
              <a:rPr lang="en-US" dirty="0" smtClean="0"/>
              <a:t>Software needs to be able to evolve over time in response to changing conditions in its environment.</a:t>
            </a:r>
          </a:p>
          <a:p>
            <a:r>
              <a:rPr lang="en-US" dirty="0" smtClean="0"/>
              <a:t>Reusability</a:t>
            </a:r>
          </a:p>
          <a:p>
            <a:pPr lvl="1"/>
            <a:r>
              <a:rPr lang="en-US" dirty="0" smtClean="0"/>
              <a:t>The same code should be usable as a component of different systems in various applications.</a:t>
            </a:r>
            <a:endParaRPr lang="en-US" dirty="0"/>
          </a:p>
        </p:txBody>
      </p:sp>
      <p:pic>
        <p:nvPicPr>
          <p:cNvPr id="11" name="Picture 2" descr="Image result for adaptability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2560721"/>
            <a:ext cx="4875213" cy="29192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73518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4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84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84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84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Object-Oriented Software Design</a:t>
            </a:r>
            <a:endParaRPr lang="en-US" dirty="0"/>
          </a:p>
        </p:txBody>
      </p:sp>
      <p:sp>
        <p:nvSpPr>
          <p:cNvPr id="20482" name="Content Placeholder 2" descr="Rectangle: Click to edit Master text styles&#10;Second level&#10;Third level&#10;Fourth level&#10;Fifth level"/>
          <p:cNvSpPr>
            <a:spLocks noGrp="1"/>
          </p:cNvSpPr>
          <p:nvPr>
            <p:ph idx="1"/>
          </p:nvPr>
        </p:nvSpPr>
        <p:spPr>
          <a:xfrm>
            <a:off x="1141412" y="2249486"/>
            <a:ext cx="9905999" cy="4608513"/>
          </a:xfrm>
        </p:spPr>
        <p:txBody>
          <a:bodyPr>
            <a:normAutofit/>
          </a:bodyPr>
          <a:lstStyle/>
          <a:p>
            <a:r>
              <a:rPr lang="en-US" dirty="0" smtClean="0"/>
              <a:t>Responsibilities</a:t>
            </a:r>
          </a:p>
          <a:p>
            <a:pPr lvl="1"/>
            <a:r>
              <a:rPr lang="en-US" dirty="0" smtClean="0"/>
              <a:t>Divide the work into different actors, each with a different responsibility.</a:t>
            </a:r>
          </a:p>
          <a:p>
            <a:r>
              <a:rPr lang="en-US" dirty="0" smtClean="0"/>
              <a:t>Independence</a:t>
            </a:r>
          </a:p>
          <a:p>
            <a:pPr lvl="1"/>
            <a:r>
              <a:rPr lang="en-US" dirty="0" smtClean="0"/>
              <a:t>Define the work for each class to be as independent from other classes as possible.</a:t>
            </a:r>
          </a:p>
          <a:p>
            <a:r>
              <a:rPr lang="en-US" dirty="0" smtClean="0"/>
              <a:t>Behaviors</a:t>
            </a:r>
          </a:p>
          <a:p>
            <a:pPr lvl="1"/>
            <a:r>
              <a:rPr lang="en-US" dirty="0" smtClean="0"/>
              <a:t>Define the behaviors for each class carefully and precisely, so that the consequences of each action performed by a class will be well understood by other classes that interact with it.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90987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4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04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04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048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Terminology</a:t>
            </a:r>
            <a:endParaRPr lang="en-US"/>
          </a:p>
        </p:txBody>
      </p:sp>
      <p:sp>
        <p:nvSpPr>
          <p:cNvPr id="11268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“object” is a little ambiguous</a:t>
            </a:r>
          </a:p>
          <a:p>
            <a:pPr lvl="1"/>
            <a:r>
              <a:rPr lang="en-US" dirty="0" smtClean="0"/>
              <a:t>Object type or </a:t>
            </a:r>
            <a:r>
              <a:rPr lang="en-US" b="1" dirty="0" smtClean="0">
                <a:solidFill>
                  <a:schemeClr val="accent1"/>
                </a:solidFill>
              </a:rPr>
              <a:t>class</a:t>
            </a:r>
            <a:r>
              <a:rPr lang="en-US" dirty="0" smtClean="0"/>
              <a:t> – specifies </a:t>
            </a:r>
            <a:r>
              <a:rPr lang="en-US" b="1" dirty="0" smtClean="0">
                <a:solidFill>
                  <a:schemeClr val="accent1"/>
                </a:solidFill>
              </a:rPr>
              <a:t>instance </a:t>
            </a:r>
            <a:r>
              <a:rPr lang="en-US" b="1" dirty="0">
                <a:solidFill>
                  <a:schemeClr val="accent1"/>
                </a:solidFill>
              </a:rPr>
              <a:t>variables</a:t>
            </a:r>
            <a:r>
              <a:rPr lang="en-US" dirty="0"/>
              <a:t>, also known as </a:t>
            </a:r>
            <a:r>
              <a:rPr lang="en-US" b="1" dirty="0">
                <a:solidFill>
                  <a:schemeClr val="accent1"/>
                </a:solidFill>
              </a:rPr>
              <a:t>data members</a:t>
            </a:r>
            <a:r>
              <a:rPr lang="en-US" dirty="0"/>
              <a:t>, that the object contains, as well as the </a:t>
            </a:r>
            <a:r>
              <a:rPr lang="en-US" b="1" dirty="0">
                <a:solidFill>
                  <a:schemeClr val="accent1"/>
                </a:solidFill>
              </a:rPr>
              <a:t>methods</a:t>
            </a:r>
            <a:r>
              <a:rPr lang="en-US" dirty="0"/>
              <a:t>, also known as </a:t>
            </a:r>
            <a:r>
              <a:rPr lang="en-US" b="1" dirty="0">
                <a:solidFill>
                  <a:schemeClr val="accent1"/>
                </a:solidFill>
              </a:rPr>
              <a:t>member functions</a:t>
            </a:r>
            <a:r>
              <a:rPr lang="en-US" dirty="0"/>
              <a:t>, that the object can execute</a:t>
            </a:r>
            <a:endParaRPr lang="en-US" dirty="0" smtClean="0"/>
          </a:p>
          <a:p>
            <a:pPr lvl="1"/>
            <a:r>
              <a:rPr lang="en-US" dirty="0" smtClean="0"/>
              <a:t>Object </a:t>
            </a:r>
            <a:r>
              <a:rPr lang="en-US" b="1" dirty="0" smtClean="0">
                <a:solidFill>
                  <a:schemeClr val="accent1"/>
                </a:solidFill>
              </a:rPr>
              <a:t>instance</a:t>
            </a:r>
            <a:r>
              <a:rPr lang="en-US" dirty="0" smtClean="0"/>
              <a:t>, i.e., variable of that object type</a:t>
            </a:r>
          </a:p>
        </p:txBody>
      </p:sp>
    </p:spTree>
    <p:extLst>
      <p:ext uri="{BB962C8B-B14F-4D97-AF65-F5344CB8AC3E}">
        <p14:creationId xmlns:p14="http://schemas.microsoft.com/office/powerpoint/2010/main" val="2018423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Class Definitions</a:t>
            </a:r>
            <a:endParaRPr lang="en-US"/>
          </a:p>
        </p:txBody>
      </p:sp>
      <p:sp>
        <p:nvSpPr>
          <p:cNvPr id="22530" name="Content Placeholder 2" descr="Rectangle: Click to edit Master text styles&#10;Second level&#10;Third level&#10;Fourth level&#10;Fifth level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 class serves as the primary means for abstraction in object-oriented programming.</a:t>
            </a:r>
          </a:p>
          <a:p>
            <a:r>
              <a:rPr lang="en-US" dirty="0" smtClean="0"/>
              <a:t>In Java, every variable is either a primitive type or is a reference to an instance of some class</a:t>
            </a:r>
          </a:p>
          <a:p>
            <a:r>
              <a:rPr lang="en-US" dirty="0" smtClean="0"/>
              <a:t>A class provides a set of behaviors in the form of member functions (also known as methods), with implementations that belong to all its instances.</a:t>
            </a:r>
          </a:p>
          <a:p>
            <a:r>
              <a:rPr lang="en-US" dirty="0" smtClean="0"/>
              <a:t>A class also serves as a blueprint for its instances, effectively determining the way that state information for each instance is represented in the form of attributes (also known as fields, instance variables, or data members).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25514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5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25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25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0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a class (Quick and dirty refresher)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Initialize a variable of an object with the keyword </a:t>
            </a:r>
            <a:r>
              <a:rPr lang="en-US" b="1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dirty="0" smtClean="0"/>
              <a:t> followed by a call to a </a:t>
            </a:r>
            <a:r>
              <a:rPr lang="en-US" b="1" dirty="0" smtClean="0">
                <a:solidFill>
                  <a:schemeClr val="accent1"/>
                </a:solidFill>
              </a:rPr>
              <a:t>constructor</a:t>
            </a:r>
            <a:r>
              <a:rPr lang="en-US" dirty="0" smtClean="0"/>
              <a:t> of the object:</a:t>
            </a:r>
            <a:br>
              <a:rPr lang="en-US" dirty="0" smtClean="0"/>
            </a:b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s = </a:t>
            </a:r>
            <a:r>
              <a:rPr lang="en-US" b="1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“Hello”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dirty="0" smtClean="0"/>
              <a:t>Use a method of the class to execute a computation:</a:t>
            </a:r>
            <a:br>
              <a:rPr lang="en-US" dirty="0" smtClean="0"/>
            </a:br>
            <a:r>
              <a:rPr lang="en-US" b="1" dirty="0" err="1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l =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s.length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</p:txBody>
      </p:sp>
    </p:spTree>
    <p:extLst>
      <p:ext uri="{BB962C8B-B14F-4D97-AF65-F5344CB8AC3E}">
        <p14:creationId xmlns:p14="http://schemas.microsoft.com/office/powerpoint/2010/main" val="86653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template (Quick and dirty refresher)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2249486"/>
            <a:ext cx="9905999" cy="4608513"/>
          </a:xfrm>
        </p:spPr>
        <p:txBody>
          <a:bodyPr>
            <a:normAutofit fontScale="70000" lnSpcReduction="20000"/>
          </a:bodyPr>
          <a:lstStyle/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n-US" b="1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 class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ClassName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solidFill>
                  <a:schemeClr val="accent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/* All instance variables declared private*/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private </a:t>
            </a:r>
            <a:r>
              <a:rPr lang="en-US" b="1" dirty="0" err="1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solidFill>
                  <a:schemeClr val="accent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/* Any public static final variables – these model constants */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n-US" dirty="0">
                <a:solidFill>
                  <a:schemeClr val="accent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solidFill>
                  <a:schemeClr val="accent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/* All constructors – constructors initialize all member data, </a:t>
            </a:r>
            <a:br>
              <a:rPr lang="en-US" dirty="0" smtClean="0">
                <a:solidFill>
                  <a:schemeClr val="accent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dirty="0" smtClean="0">
                <a:solidFill>
                  <a:schemeClr val="accent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and must be named the same as the class */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ClassName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 {}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solidFill>
                  <a:schemeClr val="accent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/* All accessor (getters) and simple modifiers (setters) needed </a:t>
            </a:r>
            <a:br>
              <a:rPr lang="en-US" dirty="0" smtClean="0">
                <a:solidFill>
                  <a:schemeClr val="accent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dirty="0" smtClean="0">
                <a:solidFill>
                  <a:schemeClr val="accent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for the object */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 </a:t>
            </a:r>
            <a:r>
              <a:rPr lang="en-US" b="1" dirty="0" err="1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getI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 {</a:t>
            </a:r>
            <a:r>
              <a:rPr lang="en-US" b="1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;}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 </a:t>
            </a:r>
            <a:r>
              <a:rPr lang="en-US" b="1" dirty="0" err="1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setI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err="1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this.i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;}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n-US" dirty="0">
                <a:solidFill>
                  <a:schemeClr val="accent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solidFill>
                  <a:schemeClr val="accent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/* All other public methods */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n-US" dirty="0">
                <a:solidFill>
                  <a:schemeClr val="accent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solidFill>
                  <a:schemeClr val="accent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/* Any and all private methods */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n-US" dirty="0">
                <a:solidFill>
                  <a:schemeClr val="accent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solidFill>
                  <a:schemeClr val="accent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/* Any and all static methods */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6233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SCE 221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Circuit</Template>
  <TotalTime>1162</TotalTime>
  <Words>1542</Words>
  <Application>Microsoft Office PowerPoint</Application>
  <PresentationFormat>Widescreen</PresentationFormat>
  <Paragraphs>155</Paragraphs>
  <Slides>26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2" baseType="lpstr">
      <vt:lpstr>Arial</vt:lpstr>
      <vt:lpstr>Calibri</vt:lpstr>
      <vt:lpstr>Courier New</vt:lpstr>
      <vt:lpstr>Trebuchet MS</vt:lpstr>
      <vt:lpstr>Tw Cen MT</vt:lpstr>
      <vt:lpstr>Circuit</vt:lpstr>
      <vt:lpstr>Ch. 2 Object-Oriented Programming</vt:lpstr>
      <vt:lpstr>Crash course in object-oriented programming</vt:lpstr>
      <vt:lpstr>Object-Oriented Design Principles</vt:lpstr>
      <vt:lpstr>Goals</vt:lpstr>
      <vt:lpstr>Object-Oriented Software Design</vt:lpstr>
      <vt:lpstr>Terminology</vt:lpstr>
      <vt:lpstr>Class Definitions</vt:lpstr>
      <vt:lpstr>Using a class (Quick and dirty refresher)</vt:lpstr>
      <vt:lpstr>Class template (Quick and dirty refresher)</vt:lpstr>
      <vt:lpstr>Example</vt:lpstr>
      <vt:lpstr>Abstract Data Types</vt:lpstr>
      <vt:lpstr>Interfaces and Abstract Classes</vt:lpstr>
      <vt:lpstr>Interface example</vt:lpstr>
      <vt:lpstr>Use implements to enforce the interface</vt:lpstr>
      <vt:lpstr>Inheritance</vt:lpstr>
      <vt:lpstr>Advanced Programming techniques</vt:lpstr>
      <vt:lpstr>Exceptions</vt:lpstr>
      <vt:lpstr>Catching Exceptions</vt:lpstr>
      <vt:lpstr>Throwing Exceptions</vt:lpstr>
      <vt:lpstr>The throws Clause</vt:lpstr>
      <vt:lpstr>Casting</vt:lpstr>
      <vt:lpstr>Casting</vt:lpstr>
      <vt:lpstr>Generic Programming</vt:lpstr>
      <vt:lpstr>Syntax for Generics</vt:lpstr>
      <vt:lpstr>Nested Classes</vt:lpstr>
      <vt:lpstr>Exercise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CSCE 221 - Lab</dc:title>
  <dc:creator>Jory Denny</dc:creator>
  <cp:lastModifiedBy>Jory Denny</cp:lastModifiedBy>
  <cp:revision>122</cp:revision>
  <dcterms:created xsi:type="dcterms:W3CDTF">2015-08-27T15:17:35Z</dcterms:created>
  <dcterms:modified xsi:type="dcterms:W3CDTF">2017-03-09T22:36:12Z</dcterms:modified>
</cp:coreProperties>
</file>