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90" r:id="rId3"/>
    <p:sldId id="278" r:id="rId4"/>
    <p:sldId id="289" r:id="rId5"/>
    <p:sldId id="279" r:id="rId6"/>
    <p:sldId id="288" r:id="rId7"/>
    <p:sldId id="284" r:id="rId8"/>
    <p:sldId id="282" r:id="rId9"/>
    <p:sldId id="283" r:id="rId10"/>
    <p:sldId id="280" r:id="rId11"/>
    <p:sldId id="287" r:id="rId12"/>
    <p:sldId id="28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A7106-AB5F-4CA2-A1B7-59838B4E977C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99752-6722-49B0-B618-AD75D15B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B351BD1-8BA8-4E9D-92F9-DD597235A1B9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9332-D128-4845-BA7D-7B5C5718F4C6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768-71AA-4CAC-8E43-0AB8EE7CCDF3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5AA-2A56-4BFA-A5C0-75AC5BA2C953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5140-0184-4CED-ABB4-F83DD999CDB5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253E-8AC9-414F-8808-D3B8BFE5A1BF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7E7B-1230-411F-8F58-9C45F413C7B5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ECC2-09A5-40FF-947E-100CA47A6693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73F1-DB08-46DA-91A5-2DED380E3B64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1" y="1708150"/>
            <a:ext cx="12196233" cy="0"/>
          </a:xfrm>
          <a:prstGeom prst="line">
            <a:avLst/>
          </a:prstGeom>
          <a:noFill/>
          <a:ln w="9525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80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12192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533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9D1F-6558-4C44-AC16-74C7FEA28B65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D91A-B878-4E69-BE1B-97978BF7D2A4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1520-63F3-41A4-8FA7-6453BCF6D41B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0B9F-00B1-46F8-8758-35FA39EF8A78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2A4D-E4D6-445D-8A2D-CD1CE6F293BD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B47-6DF7-4B9C-A88B-8242C9DBF4E4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E0A3-8EF4-45FB-8D2C-CB67C5BB1E8A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D32-0B29-4D95-A07A-D2137DD30926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5BE69-14DA-4007-8D7C-CB02C0200D11}" type="datetime1">
              <a:rPr lang="en-US" smtClean="0"/>
              <a:t>4/1/2017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30997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/>
              <a:t>Integrated </a:t>
            </a:r>
            <a:r>
              <a:rPr lang="en-US" dirty="0" smtClean="0"/>
              <a:t>Development Environments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Java Generics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ArrayList</a:t>
            </a:r>
            <a:r>
              <a:rPr lang="en-US" dirty="0" smtClean="0"/>
              <a:t>, Map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Lambdas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6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10099017" cy="3541714"/>
          </a:xfrm>
        </p:spPr>
        <p:txBody>
          <a:bodyPr>
            <a:normAutofit/>
          </a:bodyPr>
          <a:lstStyle/>
          <a:p>
            <a:r>
              <a:rPr lang="en-US" dirty="0" smtClean="0"/>
              <a:t>A very related note, wildcards…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” represents an unknown type. You can put extends or super constraints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,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dirty="0" smtClean="0"/>
              <a:t>” or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</a:t>
            </a:r>
            <a:r>
              <a:rPr lang="en-US" dirty="0" smtClean="0"/>
              <a:t>”, then:</a:t>
            </a:r>
          </a:p>
          <a:p>
            <a:endParaRPr lang="en-US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printArrayList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l)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: l)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 +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288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Nameless functions, written directly where they are used</a:t>
            </a:r>
          </a:p>
          <a:p>
            <a:r>
              <a:rPr lang="en-US" dirty="0" smtClean="0"/>
              <a:t>Example: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 = </a:t>
            </a:r>
            <a:r>
              <a:rPr lang="en-US" sz="1600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600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.random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()*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(numbers, (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i1,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i2) -&gt; i1.compareTo(i2));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274" y="4917688"/>
            <a:ext cx="1215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19171" y="4917688"/>
            <a:ext cx="176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Body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H="1" flipV="1">
            <a:off x="6300439" y="4471639"/>
            <a:ext cx="5502" cy="4460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9300117" y="4471639"/>
            <a:ext cx="0" cy="4460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10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Much, Much,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Threading/parallel computation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Databases</a:t>
            </a:r>
          </a:p>
          <a:p>
            <a:r>
              <a:rPr lang="en-US" dirty="0" smtClean="0"/>
              <a:t>Other libraries (e.g., advanced graphics)</a:t>
            </a:r>
          </a:p>
          <a:p>
            <a:r>
              <a:rPr lang="en-US" dirty="0" smtClean="0"/>
              <a:t>Etc., etc.</a:t>
            </a:r>
            <a:endParaRPr lang="en-US" dirty="0"/>
          </a:p>
        </p:txBody>
      </p:sp>
      <p:pic>
        <p:nvPicPr>
          <p:cNvPr id="1026" name="Picture 2" descr="Image result for advanced programming concepts com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060" y="0"/>
            <a:ext cx="4102351" cy="685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64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Development Environments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IDEs combine the compiler with the text editor</a:t>
            </a:r>
          </a:p>
          <a:p>
            <a:r>
              <a:rPr lang="en-US" dirty="0" smtClean="0"/>
              <a:t>Many also provide a symbolic debugger to facilitate finding errors</a:t>
            </a:r>
          </a:p>
          <a:p>
            <a:r>
              <a:rPr lang="en-US" dirty="0" smtClean="0"/>
              <a:t>Lets try HelloWorld together in one, Eclipse</a:t>
            </a:r>
            <a:endParaRPr lang="en-US" dirty="0"/>
          </a:p>
        </p:txBody>
      </p:sp>
      <p:pic>
        <p:nvPicPr>
          <p:cNvPr id="7" name="Picture 2" descr="http://www.hackles.org/strips/cartoon284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121095"/>
            <a:ext cx="4875213" cy="179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83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programming – programming in terms of operations of types only. Any type that satisfies the operational constraints may be used.</a:t>
            </a:r>
          </a:p>
          <a:p>
            <a:r>
              <a:rPr lang="en-US" dirty="0" smtClean="0"/>
              <a:t>In Java – Multiple methods to do this. Polymorphism (at runtime) and Generics (at compile time)</a:t>
            </a:r>
          </a:p>
          <a:p>
            <a:pPr lvl="1"/>
            <a:r>
              <a:rPr lang="en-US" dirty="0" smtClean="0"/>
              <a:t>A note on Java…no primitive types can be used in generic programming. This is not true of something like C++</a:t>
            </a:r>
          </a:p>
        </p:txBody>
      </p:sp>
    </p:spTree>
    <p:extLst>
      <p:ext uri="{BB962C8B-B14F-4D97-AF65-F5344CB8AC3E}">
        <p14:creationId xmlns:p14="http://schemas.microsoft.com/office/powerpoint/2010/main" val="120800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 of cake…just treat everything as an object!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10678881" cy="354171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GenericArray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Other stuff.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But it is limited because Object doesn’t offer much.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Still…we can store anything!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936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08440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Can be better using “Generics”: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GenericArray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//T is an non primitive type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Make assumptions on the operations of T, e.g.,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all T have function draw(). Now any type that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satisfies this requirement may be used, regardless of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inheritance tree.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Use like:</a:t>
            </a:r>
            <a:br>
              <a:rPr lang="en-US" dirty="0" smtClean="0"/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GenericArray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GenericArray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7873" y="6333893"/>
            <a:ext cx="501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Types are explicitly written by the programmer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flipH="1" flipV="1">
            <a:off x="4382429" y="6110868"/>
            <a:ext cx="624468" cy="223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14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Generics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Can also be used in functions: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&lt;T, S&gt; </a:t>
            </a:r>
            <a:r>
              <a:rPr lang="en-US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s)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//make assumptions on the types.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//Any type that satisfies operation constraints may be used!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t.compareTo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Used like: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a;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//MyObject1 has function “</a:t>
            </a:r>
            <a:r>
              <a:rPr lang="en-US" b="1" dirty="0" err="1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(MyObject2)”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29161" y="5969621"/>
            <a:ext cx="501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Types are implicitly determined by compiler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flipH="1" flipV="1">
            <a:off x="4125951" y="5397190"/>
            <a:ext cx="312234" cy="572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12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Data types specifically designed to have “flexible” storage and to do so efficiently</a:t>
            </a:r>
          </a:p>
          <a:p>
            <a:r>
              <a:rPr lang="en-US" dirty="0" smtClean="0"/>
              <a:t>Here I define some common ones. CMSC 221 delves into how these would be implemented.</a:t>
            </a:r>
          </a:p>
        </p:txBody>
      </p:sp>
      <p:pic>
        <p:nvPicPr>
          <p:cNvPr id="6" name="Picture 2" descr="Image result for data structures com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917" y="2249488"/>
            <a:ext cx="3767778" cy="354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61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“</a:t>
            </a:r>
            <a:r>
              <a:rPr lang="en-US" dirty="0" err="1" smtClean="0"/>
              <a:t>growable</a:t>
            </a:r>
            <a:r>
              <a:rPr lang="en-US" dirty="0" smtClean="0"/>
              <a:t>” array</a:t>
            </a:r>
          </a:p>
          <a:p>
            <a:r>
              <a:rPr lang="en-US" dirty="0" smtClean="0"/>
              <a:t>Generic class</a:t>
            </a:r>
          </a:p>
          <a:p>
            <a:r>
              <a:rPr lang="en-US" dirty="0" smtClean="0"/>
              <a:t>Found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java.util.ArrayList</a:t>
            </a:r>
            <a:r>
              <a:rPr lang="en-US" dirty="0"/>
              <a:t> </a:t>
            </a:r>
            <a:r>
              <a:rPr lang="en-US" dirty="0" smtClean="0"/>
              <a:t>(use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Common functions: add, remove, size, contains</a:t>
            </a:r>
          </a:p>
          <a:p>
            <a:r>
              <a:rPr lang="en-US" dirty="0" smtClean="0"/>
              <a:t>Can also use related classes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5347010" cy="354171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…/*in the code somewhere*/…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“Hello”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“There”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list.remove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“Hello”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441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Associative containers relate pairs of data, referred to as key, value pairs</a:t>
            </a:r>
          </a:p>
          <a:p>
            <a:r>
              <a:rPr lang="en-US" dirty="0" smtClean="0"/>
              <a:t>Example: student id to student record</a:t>
            </a:r>
          </a:p>
          <a:p>
            <a:r>
              <a:rPr lang="en-US" dirty="0" smtClean="0"/>
              <a:t>Provides very fast lookup!</a:t>
            </a:r>
          </a:p>
          <a:p>
            <a:r>
              <a:rPr lang="en-US" dirty="0" smtClean="0"/>
              <a:t>Can 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r>
              <a:rPr lang="en-US" dirty="0" smtClean="0"/>
              <a:t> (remember to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Common functions: put, get, remove, size, </a:t>
            </a:r>
            <a:r>
              <a:rPr lang="en-US" dirty="0" err="1" smtClean="0"/>
              <a:t>containsKey</a:t>
            </a:r>
            <a:r>
              <a:rPr lang="en-US" dirty="0" smtClean="0"/>
              <a:t>, </a:t>
            </a:r>
            <a:r>
              <a:rPr lang="en-US" dirty="0" err="1" smtClean="0"/>
              <a:t>containsValue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6161049" cy="354171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…/*Somewhere in the code*/…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&lt;Integer, String&gt;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 = 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&lt;Integer, String&gt;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h.put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JLDiablo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h.put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“HelloWorld!”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h.get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8018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706</TotalTime>
  <Words>589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Trebuchet MS</vt:lpstr>
      <vt:lpstr>Tw Cen MT</vt:lpstr>
      <vt:lpstr>Circuit</vt:lpstr>
      <vt:lpstr>Advanced Techniques</vt:lpstr>
      <vt:lpstr>Integrated Development Environments</vt:lpstr>
      <vt:lpstr>Generic Programming</vt:lpstr>
      <vt:lpstr>Piece of cake…just treat everything as an object!</vt:lpstr>
      <vt:lpstr>Java Generics</vt:lpstr>
      <vt:lpstr>Java Generics</vt:lpstr>
      <vt:lpstr>Data structures</vt:lpstr>
      <vt:lpstr>Arraylist</vt:lpstr>
      <vt:lpstr>Maps</vt:lpstr>
      <vt:lpstr>Java wildcards</vt:lpstr>
      <vt:lpstr>Lambda functions</vt:lpstr>
      <vt:lpstr>Much, Much, more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150  Introduction to Computing</dc:title>
  <dc:creator>Jory Denny</dc:creator>
  <cp:lastModifiedBy>Jory Denny</cp:lastModifiedBy>
  <cp:revision>108</cp:revision>
  <dcterms:created xsi:type="dcterms:W3CDTF">2016-08-19T17:15:05Z</dcterms:created>
  <dcterms:modified xsi:type="dcterms:W3CDTF">2017-04-01T16:17:56Z</dcterms:modified>
</cp:coreProperties>
</file>