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9"/>
  </p:notesMasterIdLst>
  <p:sldIdLst>
    <p:sldId id="329" r:id="rId2"/>
    <p:sldId id="777" r:id="rId3"/>
    <p:sldId id="779" r:id="rId4"/>
    <p:sldId id="829" r:id="rId5"/>
    <p:sldId id="780" r:id="rId6"/>
    <p:sldId id="831" r:id="rId7"/>
    <p:sldId id="832" r:id="rId8"/>
    <p:sldId id="833" r:id="rId9"/>
    <p:sldId id="834" r:id="rId10"/>
    <p:sldId id="837" r:id="rId11"/>
    <p:sldId id="835" r:id="rId12"/>
    <p:sldId id="836" r:id="rId13"/>
    <p:sldId id="838" r:id="rId14"/>
    <p:sldId id="839" r:id="rId15"/>
    <p:sldId id="830" r:id="rId16"/>
    <p:sldId id="840" r:id="rId17"/>
    <p:sldId id="795" r:id="rId18"/>
    <p:sldId id="841" r:id="rId19"/>
    <p:sldId id="842" r:id="rId20"/>
    <p:sldId id="800" r:id="rId21"/>
    <p:sldId id="843" r:id="rId22"/>
    <p:sldId id="801" r:id="rId23"/>
    <p:sldId id="802" r:id="rId24"/>
    <p:sldId id="858" r:id="rId25"/>
    <p:sldId id="859" r:id="rId26"/>
    <p:sldId id="860" r:id="rId27"/>
    <p:sldId id="861" r:id="rId28"/>
    <p:sldId id="862" r:id="rId29"/>
    <p:sldId id="863" r:id="rId30"/>
    <p:sldId id="864" r:id="rId31"/>
    <p:sldId id="865" r:id="rId32"/>
    <p:sldId id="866" r:id="rId33"/>
    <p:sldId id="867" r:id="rId34"/>
    <p:sldId id="868" r:id="rId35"/>
    <p:sldId id="857" r:id="rId36"/>
    <p:sldId id="803" r:id="rId37"/>
    <p:sldId id="848" r:id="rId38"/>
    <p:sldId id="849" r:id="rId39"/>
    <p:sldId id="850" r:id="rId40"/>
    <p:sldId id="844" r:id="rId41"/>
    <p:sldId id="806" r:id="rId42"/>
    <p:sldId id="845" r:id="rId43"/>
    <p:sldId id="846" r:id="rId44"/>
    <p:sldId id="811" r:id="rId45"/>
    <p:sldId id="812" r:id="rId46"/>
    <p:sldId id="847" r:id="rId47"/>
    <p:sldId id="823" r:id="rId48"/>
    <p:sldId id="824" r:id="rId49"/>
    <p:sldId id="825" r:id="rId50"/>
    <p:sldId id="826" r:id="rId51"/>
    <p:sldId id="828" r:id="rId52"/>
    <p:sldId id="856" r:id="rId53"/>
    <p:sldId id="851" r:id="rId54"/>
    <p:sldId id="852" r:id="rId55"/>
    <p:sldId id="853" r:id="rId56"/>
    <p:sldId id="854" r:id="rId57"/>
    <p:sldId id="855"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8FC59-15B1-4870-BA5F-8D77518E235F}">
          <p14:sldIdLst>
            <p14:sldId id="329"/>
            <p14:sldId id="777"/>
            <p14:sldId id="779"/>
            <p14:sldId id="829"/>
            <p14:sldId id="780"/>
            <p14:sldId id="831"/>
            <p14:sldId id="832"/>
            <p14:sldId id="833"/>
            <p14:sldId id="834"/>
            <p14:sldId id="837"/>
            <p14:sldId id="835"/>
            <p14:sldId id="836"/>
            <p14:sldId id="838"/>
            <p14:sldId id="839"/>
            <p14:sldId id="830"/>
            <p14:sldId id="840"/>
            <p14:sldId id="795"/>
            <p14:sldId id="841"/>
            <p14:sldId id="842"/>
            <p14:sldId id="800"/>
            <p14:sldId id="843"/>
            <p14:sldId id="801"/>
            <p14:sldId id="802"/>
            <p14:sldId id="858"/>
            <p14:sldId id="859"/>
            <p14:sldId id="860"/>
            <p14:sldId id="861"/>
            <p14:sldId id="862"/>
            <p14:sldId id="863"/>
            <p14:sldId id="864"/>
            <p14:sldId id="865"/>
            <p14:sldId id="866"/>
            <p14:sldId id="867"/>
            <p14:sldId id="868"/>
            <p14:sldId id="857"/>
            <p14:sldId id="803"/>
            <p14:sldId id="848"/>
            <p14:sldId id="849"/>
            <p14:sldId id="850"/>
            <p14:sldId id="844"/>
            <p14:sldId id="806"/>
            <p14:sldId id="845"/>
            <p14:sldId id="846"/>
            <p14:sldId id="811"/>
            <p14:sldId id="812"/>
            <p14:sldId id="847"/>
            <p14:sldId id="823"/>
            <p14:sldId id="824"/>
            <p14:sldId id="825"/>
            <p14:sldId id="826"/>
            <p14:sldId id="828"/>
            <p14:sldId id="856"/>
            <p14:sldId id="851"/>
            <p14:sldId id="852"/>
            <p14:sldId id="853"/>
            <p14:sldId id="854"/>
            <p14:sldId id="8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F81BA-29EF-4810-BED0-52C03834EBA6}" type="datetimeFigureOut">
              <a:rPr lang="en-US" smtClean="0"/>
              <a:t>4/1/2017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26BBF-FAE3-4B9C-98E9-6432FABD39A7}" type="slidenum">
              <a:rPr lang="en-US" smtClean="0"/>
              <a:t>‹#›</a:t>
            </a:fld>
            <a:endParaRPr lang="en-US"/>
          </a:p>
        </p:txBody>
      </p:sp>
    </p:spTree>
    <p:extLst>
      <p:ext uri="{BB962C8B-B14F-4D97-AF65-F5344CB8AC3E}">
        <p14:creationId xmlns:p14="http://schemas.microsoft.com/office/powerpoint/2010/main" val="22344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a:t>
            </a:fld>
            <a:endParaRPr lang="en-US"/>
          </a:p>
        </p:txBody>
      </p:sp>
    </p:spTree>
    <p:extLst>
      <p:ext uri="{BB962C8B-B14F-4D97-AF65-F5344CB8AC3E}">
        <p14:creationId xmlns:p14="http://schemas.microsoft.com/office/powerpoint/2010/main" val="229469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2</a:t>
            </a:fld>
            <a:endParaRPr lang="en-US"/>
          </a:p>
        </p:txBody>
      </p:sp>
    </p:spTree>
    <p:extLst>
      <p:ext uri="{BB962C8B-B14F-4D97-AF65-F5344CB8AC3E}">
        <p14:creationId xmlns:p14="http://schemas.microsoft.com/office/powerpoint/2010/main" val="257141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583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982A03-64E9-4F66-B2E3-3809238B416E}" type="slidenum">
              <a:rPr lang="en-US" altLang="en-US" sz="1000"/>
              <a:pPr/>
              <a:t>36</a:t>
            </a:fld>
            <a:endParaRPr lang="en-US" altLang="en-US" sz="1000"/>
          </a:p>
        </p:txBody>
      </p:sp>
    </p:spTree>
    <p:extLst>
      <p:ext uri="{BB962C8B-B14F-4D97-AF65-F5344CB8AC3E}">
        <p14:creationId xmlns:p14="http://schemas.microsoft.com/office/powerpoint/2010/main" val="2109444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1EBD1E8-7429-4C3A-9BA4-0F246C04BA64}" type="datetime1">
              <a:rPr lang="en-US" smtClean="0"/>
              <a:t>4/1/2017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D57B8-C66E-4AD6-BFFC-891DC06A836D}"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75ED4-ADA6-40A3-9DD2-90E7B280B9DB}"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073FC-5CF9-4F13-A68E-DA5EEAC2F528}"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C994D-B749-4C80-92D2-AA84520F31BC}"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82CF16-EC12-4DB7-A3C8-EE290F40EC17}" type="datetime1">
              <a:rPr lang="en-US" smtClean="0"/>
              <a:t>4/1/2017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D84B90-6712-4B74-A0BC-280D55F9DCC6}" type="datetime1">
              <a:rPr lang="en-US" smtClean="0"/>
              <a:t>4/1/2017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6F259-76EA-4402-84FD-810630CD5EBE}" type="datetime1">
              <a:rPr lang="en-US" smtClean="0"/>
              <a:t>4/1/2017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0A663F-8B84-48D3-9EDC-465498A451C6}" type="datetime1">
              <a:rPr lang="en-US" smtClean="0"/>
              <a:t>4/1/2017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BDE11-1C49-44EE-9CDA-195DC45C9ADD}" type="datetime1">
              <a:rPr lang="en-US" smtClean="0"/>
              <a:t>4/1/2017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9CED6-AA3C-4E1E-97D1-8F0FD149391C}" type="datetime1">
              <a:rPr lang="en-US" smtClean="0"/>
              <a:t>4/1/2017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3F8D9C-B6D9-4483-8687-18C1028F128B}"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AC1233-DD98-46F5-9A84-342B373E6F38}" type="datetime1">
              <a:rPr lang="en-US" smtClean="0"/>
              <a:t>4/1/2017</a:t>
            </a:fld>
            <a:endParaRPr lang="en-US" dirty="0"/>
          </a:p>
        </p:txBody>
      </p:sp>
      <p:sp>
        <p:nvSpPr>
          <p:cNvPr id="8" name="Footer Placeholder 7"/>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E4DBC-521C-45E6-B001-71D0172ED5EA}" type="datetime1">
              <a:rPr lang="en-US" smtClean="0"/>
              <a:t>4/1/2017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BBDE1-CACB-429D-875E-E63946A9D182}" type="datetime1">
              <a:rPr lang="en-US" smtClean="0"/>
              <a:t>4/1/2017</a:t>
            </a:fld>
            <a:endParaRPr lang="en-US" dirty="0"/>
          </a:p>
        </p:txBody>
      </p:sp>
      <p:sp>
        <p:nvSpPr>
          <p:cNvPr id="3" name="Footer Placeholder 2"/>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088F0-0D41-4B8D-8457-72769D293220}"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9ADEC-FE90-4D7E-BF94-F4FEA3D0E65D}" type="datetime1">
              <a:rPr lang="en-US" smtClean="0"/>
              <a:t>4/1/2017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F2512F-7F56-4938-B839-41298A25C61C}" type="datetime1">
              <a:rPr lang="en-US" smtClean="0"/>
              <a:t>4/1/2017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oracle.com/javase/8/docs/api/java/lang/Object.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normAutofit/>
          </a:bodyPr>
          <a:lstStyle/>
          <a:p>
            <a:r>
              <a:rPr lang="en-US" altLang="en-US" dirty="0" smtClean="0"/>
              <a:t>Chapter 11</a:t>
            </a:r>
            <a:br>
              <a:rPr lang="en-US" altLang="en-US" dirty="0" smtClean="0"/>
            </a:br>
            <a:r>
              <a:rPr lang="en-US" altLang="en-US" dirty="0" smtClean="0"/>
              <a:t>Inheritance and Polymorphism</a:t>
            </a:r>
            <a:endParaRPr lang="en-US" altLang="en-US" dirty="0"/>
          </a:p>
        </p:txBody>
      </p:sp>
      <p:sp>
        <p:nvSpPr>
          <p:cNvPr id="5" name="Subtitle 4"/>
          <p:cNvSpPr>
            <a:spLocks noGrp="1"/>
          </p:cNvSpPr>
          <p:nvPr>
            <p:ph type="subTitle" idx="1"/>
          </p:nvPr>
        </p:nvSpPr>
        <p:spPr/>
        <p:txBody>
          <a:bodyPr/>
          <a:lstStyle/>
          <a:p>
            <a:r>
              <a:rPr lang="en-US" dirty="0"/>
              <a:t>ACKNOWLEDGEMENT: THESE SLIDES ARE ADAPTED FROM SLIDES PROVIDED WITH Introduction to Java Programming, Liang (Pearson 2014)</a:t>
            </a:r>
          </a:p>
        </p:txBody>
      </p:sp>
    </p:spTree>
    <p:extLst>
      <p:ext uri="{BB962C8B-B14F-4D97-AF65-F5344CB8AC3E}">
        <p14:creationId xmlns:p14="http://schemas.microsoft.com/office/powerpoint/2010/main" val="19649956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5866513"/>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788097"/>
            <a:ext cx="2233914" cy="923330"/>
          </a:xfrm>
          <a:prstGeom prst="rect">
            <a:avLst/>
          </a:prstGeom>
          <a:noFill/>
          <a:ln w="38100">
            <a:solidFill>
              <a:schemeClr val="accent1"/>
            </a:solidFill>
          </a:ln>
        </p:spPr>
        <p:txBody>
          <a:bodyPr wrap="square" rtlCol="0">
            <a:spAutoFit/>
          </a:bodyPr>
          <a:lstStyle/>
          <a:p>
            <a:pPr algn="ctr"/>
            <a:r>
              <a:rPr lang="en-US" dirty="0" smtClean="0"/>
              <a:t>Invoke Person constructor implicitly, before line 16</a:t>
            </a:r>
            <a:endParaRPr lang="en-US" dirty="0"/>
          </a:p>
        </p:txBody>
      </p:sp>
      <p:sp>
        <p:nvSpPr>
          <p:cNvPr id="7" name="Rectangle 6"/>
          <p:cNvSpPr/>
          <p:nvPr/>
        </p:nvSpPr>
        <p:spPr>
          <a:xfrm>
            <a:off x="1141411" y="4898174"/>
            <a:ext cx="7771094" cy="426179"/>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7" idx="1"/>
            <a:endCxn id="2" idx="1"/>
          </p:cNvCxnSpPr>
          <p:nvPr/>
        </p:nvCxnSpPr>
        <p:spPr>
          <a:xfrm rot="10800000" flipV="1">
            <a:off x="1141411" y="5111263"/>
            <a:ext cx="12700" cy="876783"/>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73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6065135"/>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5863503"/>
            <a:ext cx="2233914" cy="646331"/>
          </a:xfrm>
          <a:prstGeom prst="rect">
            <a:avLst/>
          </a:prstGeom>
          <a:noFill/>
          <a:ln w="38100">
            <a:solidFill>
              <a:schemeClr val="accent1"/>
            </a:solidFill>
          </a:ln>
        </p:spPr>
        <p:txBody>
          <a:bodyPr wrap="square" rtlCol="0">
            <a:spAutoFit/>
          </a:bodyPr>
          <a:lstStyle/>
          <a:p>
            <a:pPr algn="ctr"/>
            <a:r>
              <a:rPr lang="en-US" dirty="0" smtClean="0"/>
              <a:t>Print (1) and return to Employee constructor</a:t>
            </a:r>
            <a:endParaRPr lang="en-US" dirty="0"/>
          </a:p>
        </p:txBody>
      </p:sp>
      <p:sp>
        <p:nvSpPr>
          <p:cNvPr id="7" name="Rectangle 6"/>
          <p:cNvSpPr/>
          <p:nvPr/>
        </p:nvSpPr>
        <p:spPr>
          <a:xfrm>
            <a:off x="1141411" y="5067850"/>
            <a:ext cx="7771094" cy="245856"/>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5190779"/>
            <a:ext cx="12700" cy="995891"/>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367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5055705"/>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872650"/>
            <a:ext cx="2233914" cy="646331"/>
          </a:xfrm>
          <a:prstGeom prst="rect">
            <a:avLst/>
          </a:prstGeom>
          <a:noFill/>
          <a:ln w="38100">
            <a:solidFill>
              <a:schemeClr val="accent1"/>
            </a:solidFill>
          </a:ln>
        </p:spPr>
        <p:txBody>
          <a:bodyPr wrap="square" rtlCol="0">
            <a:spAutoFit/>
          </a:bodyPr>
          <a:lstStyle/>
          <a:p>
            <a:pPr algn="ctr"/>
            <a:r>
              <a:rPr lang="en-US" dirty="0" smtClean="0"/>
              <a:t>Print (2) and return to Employee constructor</a:t>
            </a:r>
            <a:endParaRPr lang="en-US" dirty="0"/>
          </a:p>
        </p:txBody>
      </p:sp>
      <p:sp>
        <p:nvSpPr>
          <p:cNvPr id="7" name="Rectangle 6"/>
          <p:cNvSpPr/>
          <p:nvPr/>
        </p:nvSpPr>
        <p:spPr>
          <a:xfrm>
            <a:off x="1141411" y="4477543"/>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4605795"/>
            <a:ext cx="12700" cy="590022"/>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71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4493396"/>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4033342"/>
            <a:ext cx="2233914" cy="1200329"/>
          </a:xfrm>
          <a:prstGeom prst="rect">
            <a:avLst/>
          </a:prstGeom>
          <a:noFill/>
          <a:ln w="38100">
            <a:solidFill>
              <a:schemeClr val="accent1"/>
            </a:solidFill>
          </a:ln>
        </p:spPr>
        <p:txBody>
          <a:bodyPr wrap="square" rtlCol="0">
            <a:spAutoFit/>
          </a:bodyPr>
          <a:lstStyle/>
          <a:p>
            <a:pPr algn="ctr"/>
            <a:r>
              <a:rPr lang="en-US" dirty="0" smtClean="0"/>
              <a:t>Print (3) and return to Faculty constructor. Note that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t> is not called twice!</a:t>
            </a:r>
            <a:endParaRPr lang="en-US" dirty="0"/>
          </a:p>
        </p:txBody>
      </p:sp>
      <p:sp>
        <p:nvSpPr>
          <p:cNvPr id="7" name="Rectangle 6"/>
          <p:cNvSpPr/>
          <p:nvPr/>
        </p:nvSpPr>
        <p:spPr>
          <a:xfrm>
            <a:off x="1141411" y="3319893"/>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3448146"/>
            <a:ext cx="12700" cy="1185363"/>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471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3284066"/>
            <a:ext cx="7771094" cy="28022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3101011"/>
            <a:ext cx="2233914" cy="646331"/>
          </a:xfrm>
          <a:prstGeom prst="rect">
            <a:avLst/>
          </a:prstGeom>
          <a:noFill/>
          <a:ln w="38100">
            <a:solidFill>
              <a:schemeClr val="accent1"/>
            </a:solidFill>
          </a:ln>
        </p:spPr>
        <p:txBody>
          <a:bodyPr wrap="square" rtlCol="0">
            <a:spAutoFit/>
          </a:bodyPr>
          <a:lstStyle/>
          <a:p>
            <a:pPr algn="ctr"/>
            <a:r>
              <a:rPr lang="en-US" dirty="0" smtClean="0"/>
              <a:t>Print (4) and return to main.</a:t>
            </a:r>
            <a:endParaRPr lang="en-US" dirty="0"/>
          </a:p>
        </p:txBody>
      </p:sp>
      <p:sp>
        <p:nvSpPr>
          <p:cNvPr id="7" name="Rectangle 6"/>
          <p:cNvSpPr/>
          <p:nvPr/>
        </p:nvSpPr>
        <p:spPr>
          <a:xfrm>
            <a:off x="1141411" y="2495622"/>
            <a:ext cx="7771094" cy="256503"/>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a:off x="1141411" y="2623874"/>
            <a:ext cx="12700" cy="800304"/>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881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a:t>
            </a:r>
            <a:endParaRPr lang="en-US" dirty="0"/>
          </a:p>
        </p:txBody>
      </p:sp>
      <p:sp>
        <p:nvSpPr>
          <p:cNvPr id="3" name="Content Placeholder 2"/>
          <p:cNvSpPr>
            <a:spLocks noGrp="1"/>
          </p:cNvSpPr>
          <p:nvPr>
            <p:ph sz="half" idx="1"/>
          </p:nvPr>
        </p:nvSpPr>
        <p:spPr/>
        <p:txBody>
          <a:bodyPr>
            <a:noAutofit/>
          </a:bodyPr>
          <a:lstStyle/>
          <a:p>
            <a:r>
              <a:rPr lang="en-US" dirty="0" smtClean="0"/>
              <a:t>A reference to the superclass</a:t>
            </a:r>
          </a:p>
          <a:p>
            <a:pPr lvl="1"/>
            <a:r>
              <a:rPr lang="en-US" dirty="0" smtClean="0"/>
              <a:t>Synonymous to </a:t>
            </a:r>
            <a:r>
              <a:rPr lang="en-US" b="1" dirty="0" smtClean="0">
                <a:solidFill>
                  <a:schemeClr val="accent3"/>
                </a:solidFill>
                <a:latin typeface="Courier New" panose="02070309020205020404" pitchFamily="49" charset="0"/>
                <a:cs typeface="Courier New" panose="02070309020205020404" pitchFamily="49" charset="0"/>
              </a:rPr>
              <a:t>this</a:t>
            </a:r>
          </a:p>
          <a:p>
            <a:r>
              <a:rPr lang="en-US" dirty="0" smtClean="0"/>
              <a:t>Can be used to</a:t>
            </a:r>
          </a:p>
          <a:p>
            <a:pPr lvl="1"/>
            <a:r>
              <a:rPr lang="en-US" dirty="0" smtClean="0"/>
              <a:t>Call superclass constructor</a:t>
            </a:r>
          </a:p>
          <a:p>
            <a:pPr lvl="1"/>
            <a:r>
              <a:rPr lang="en-US" dirty="0" smtClean="0"/>
              <a:t>Call methods/data fields of superclass</a:t>
            </a:r>
            <a:endParaRPr lang="en-US" dirty="0"/>
          </a:p>
        </p:txBody>
      </p:sp>
      <p:sp>
        <p:nvSpPr>
          <p:cNvPr id="4" name="Content Placeholder 3"/>
          <p:cNvSpPr>
            <a:spLocks noGrp="1"/>
          </p:cNvSpPr>
          <p:nvPr>
            <p:ph sz="half" idx="2"/>
          </p:nvPr>
        </p:nvSpPr>
        <p:spPr>
          <a:xfrm>
            <a:off x="6172200" y="2249486"/>
            <a:ext cx="6019800" cy="4456114"/>
          </a:xfrm>
        </p:spPr>
        <p:txBody>
          <a:bodyPr>
            <a:normAutofit fontScale="625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{x = a;}</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extends</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(a); </a:t>
            </a:r>
            <a:r>
              <a:rPr lang="en-US" dirty="0" smtClean="0">
                <a:solidFill>
                  <a:schemeClr val="accent5"/>
                </a:solidFill>
                <a:latin typeface="Courier New" panose="02070309020205020404" pitchFamily="49" charset="0"/>
                <a:cs typeface="Courier New" panose="02070309020205020404" pitchFamily="49" charset="0"/>
              </a:rPr>
              <a:t>//Example of construction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y = b;</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printB</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//Example of method</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//invocation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23846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Find the error</a:t>
            </a:r>
            <a:endParaRPr lang="en-US" dirty="0"/>
          </a:p>
        </p:txBody>
      </p:sp>
      <p:sp>
        <p:nvSpPr>
          <p:cNvPr id="3" name="Content Placeholder 2"/>
          <p:cNvSpPr>
            <a:spLocks noGrp="1"/>
          </p:cNvSpPr>
          <p:nvPr>
            <p:ph sz="half" idx="1"/>
          </p:nvPr>
        </p:nvSpPr>
        <p:spPr/>
        <p:txBody>
          <a:bodyPr>
            <a:normAutofit fontScale="70000" lnSpcReduction="20000"/>
          </a:bodyPr>
          <a:lstStyle/>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Apple</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   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Fruit</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name)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"Fruit's constructor </a:t>
            </a:r>
          </a:p>
          <a:p>
            <a:pPr marL="682625" indent="-682625">
              <a:spcBef>
                <a:spcPts val="0"/>
              </a:spcBef>
              <a:buFont typeface="+mj-lt"/>
              <a:buAutoNum type="arabicPeriod"/>
            </a:pPr>
            <a:r>
              <a:rPr lang="en-US" altLang="en-US" dirty="0">
                <a:solidFill>
                  <a:srgbClr val="FF0000"/>
                </a:solidFill>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       is invoked"</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
        <p:nvSpPr>
          <p:cNvPr id="8" name="Content Placeholder 7"/>
          <p:cNvSpPr>
            <a:spLocks noGrp="1"/>
          </p:cNvSpPr>
          <p:nvPr>
            <p:ph sz="half" idx="2"/>
          </p:nvPr>
        </p:nvSpPr>
        <p:spPr/>
        <p:txBody>
          <a:bodyPr>
            <a:normAutofit fontScale="70000" lnSpcReduction="20000"/>
          </a:bodyPr>
          <a:lstStyle/>
          <a:p>
            <a:r>
              <a:rPr lang="en-US" dirty="0" smtClean="0"/>
              <a:t>If a superclass does not have a no-</a:t>
            </a:r>
            <a:r>
              <a:rPr lang="en-US" dirty="0" err="1" smtClean="0"/>
              <a:t>arg</a:t>
            </a:r>
            <a:r>
              <a:rPr lang="en-US" dirty="0" smtClean="0"/>
              <a:t> constructor, you must explicitly call an appropriate one in the subclass constructor with super.</a:t>
            </a:r>
          </a:p>
          <a:p>
            <a:r>
              <a:rPr lang="en-US" dirty="0" smtClean="0"/>
              <a:t>To fix, change Apple to the following:</a:t>
            </a:r>
          </a:p>
          <a:p>
            <a:endParaRPr lang="en-US" dirty="0"/>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public class </a:t>
            </a:r>
            <a:r>
              <a:rPr lang="en-US" altLang="en-US" b="1" dirty="0">
                <a:latin typeface="Courier New" panose="02070309020205020404" pitchFamily="49" charset="0"/>
                <a:cs typeface="Courier New" panose="02070309020205020404" pitchFamily="49" charset="0"/>
              </a:rPr>
              <a:t>Apple</a:t>
            </a:r>
            <a:r>
              <a:rPr lang="en-US" altLang="en-US" dirty="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b="1" dirty="0">
                <a:solidFill>
                  <a:schemeClr val="accent3"/>
                </a:solidFill>
                <a:latin typeface="Courier New" panose="02070309020205020404" pitchFamily="49" charset="0"/>
                <a:cs typeface="Courier New" panose="02070309020205020404" pitchFamily="49" charset="0"/>
              </a:rPr>
              <a:t>    extends</a:t>
            </a:r>
            <a:r>
              <a:rPr lang="en-US" altLang="en-US"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Fruit</a:t>
            </a: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Apple</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"apple</a:t>
            </a:r>
            <a:r>
              <a:rPr lang="en-US" altLang="en-US" dirty="0">
                <a:solidFill>
                  <a:srgbClr val="FF0000"/>
                </a:solidFill>
                <a:latin typeface="Courier New" panose="02070309020205020404" pitchFamily="49" charset="0"/>
                <a:cs typeface="Courier New" panose="02070309020205020404" pitchFamily="49" charset="0"/>
              </a:rPr>
              <a:t>"</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endParaRPr lang="en-US" altLang="en-US" dirty="0">
              <a:latin typeface="Courier New" panose="02070309020205020404" pitchFamily="49" charset="0"/>
              <a:cs typeface="Courier New" panose="02070309020205020404" pitchFamily="49" charset="0"/>
            </a:endParaRP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0062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fade">
                                      <p:cBhvr>
                                        <p:cTn id="13" dur="500"/>
                                        <p:tgtEl>
                                          <p:spTgt spid="8">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fade">
                                      <p:cBhvr>
                                        <p:cTn id="16" dur="500"/>
                                        <p:tgtEl>
                                          <p:spTgt spid="8">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fade">
                                      <p:cBhvr>
                                        <p:cTn id="25" dur="500"/>
                                        <p:tgtEl>
                                          <p:spTgt spid="8">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Effect transition="in" filter="fade">
                                      <p:cBhvr>
                                        <p:cTn id="28"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Defining a Subclass</a:t>
            </a:r>
          </a:p>
        </p:txBody>
      </p:sp>
      <p:sp>
        <p:nvSpPr>
          <p:cNvPr id="22532" name="Rectangle 3"/>
          <p:cNvSpPr>
            <a:spLocks noGrp="1" noChangeArrowheads="1"/>
          </p:cNvSpPr>
          <p:nvPr>
            <p:ph type="body" idx="1"/>
          </p:nvPr>
        </p:nvSpPr>
        <p:spPr/>
        <p:txBody>
          <a:bodyPr/>
          <a:lstStyle/>
          <a:p>
            <a:r>
              <a:rPr lang="en-US" altLang="en-US" dirty="0" smtClean="0"/>
              <a:t>A subclass inherits from a superclass. You can also:</a:t>
            </a:r>
          </a:p>
          <a:p>
            <a:pPr lvl="1"/>
            <a:r>
              <a:rPr lang="en-US" altLang="en-US" dirty="0" smtClean="0"/>
              <a:t>Add new properties</a:t>
            </a:r>
          </a:p>
          <a:p>
            <a:pPr lvl="1"/>
            <a:r>
              <a:rPr lang="en-US" altLang="en-US" dirty="0" smtClean="0"/>
              <a:t>Add new methods</a:t>
            </a:r>
          </a:p>
          <a:p>
            <a:pPr lvl="1"/>
            <a:r>
              <a:rPr lang="en-US" altLang="en-US" dirty="0" smtClean="0"/>
              <a:t>Override the methods of the superclass</a:t>
            </a:r>
          </a:p>
          <a:p>
            <a:r>
              <a:rPr lang="en-US" altLang="en-US" dirty="0" smtClean="0"/>
              <a:t>Conceptually a subclass represents a smaller set of things, so we make our subclass </a:t>
            </a:r>
            <a:r>
              <a:rPr lang="en-US" altLang="en-US" i="1" dirty="0" smtClean="0"/>
              <a:t>more detailed </a:t>
            </a:r>
            <a:r>
              <a:rPr lang="en-US" altLang="en-US" dirty="0" smtClean="0"/>
              <a:t>to model this</a:t>
            </a:r>
          </a:p>
        </p:txBody>
      </p:sp>
      <p:sp>
        <p:nvSpPr>
          <p:cNvPr id="4" name="Oval 3"/>
          <p:cNvSpPr/>
          <p:nvPr/>
        </p:nvSpPr>
        <p:spPr>
          <a:xfrm>
            <a:off x="8499231" y="2097088"/>
            <a:ext cx="2274276" cy="201636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108830" y="2920606"/>
            <a:ext cx="1043354" cy="9964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897815" y="2343272"/>
            <a:ext cx="1418493" cy="369332"/>
          </a:xfrm>
          <a:prstGeom prst="rect">
            <a:avLst/>
          </a:prstGeom>
          <a:noFill/>
        </p:spPr>
        <p:txBody>
          <a:bodyPr wrap="square" rtlCol="0">
            <a:spAutoFit/>
          </a:bodyPr>
          <a:lstStyle/>
          <a:p>
            <a:pPr algn="ctr"/>
            <a:r>
              <a:rPr lang="en-US" dirty="0" smtClean="0"/>
              <a:t>Super</a:t>
            </a:r>
            <a:endParaRPr lang="en-US" dirty="0"/>
          </a:p>
        </p:txBody>
      </p:sp>
      <p:sp>
        <p:nvSpPr>
          <p:cNvPr id="7" name="TextBox 6"/>
          <p:cNvSpPr txBox="1"/>
          <p:nvPr/>
        </p:nvSpPr>
        <p:spPr>
          <a:xfrm>
            <a:off x="9331568" y="3234171"/>
            <a:ext cx="597877" cy="369332"/>
          </a:xfrm>
          <a:prstGeom prst="rect">
            <a:avLst/>
          </a:prstGeom>
          <a:noFill/>
        </p:spPr>
        <p:txBody>
          <a:bodyPr wrap="square" rtlCol="0">
            <a:spAutoFit/>
          </a:bodyPr>
          <a:lstStyle/>
          <a:p>
            <a:pPr algn="ctr"/>
            <a:r>
              <a:rPr lang="en-US" dirty="0" smtClean="0"/>
              <a:t>Sub</a:t>
            </a:r>
            <a:endParaRPr lang="en-US" dirty="0"/>
          </a:p>
        </p:txBody>
      </p:sp>
    </p:spTree>
    <p:extLst>
      <p:ext uri="{BB962C8B-B14F-4D97-AF65-F5344CB8AC3E}">
        <p14:creationId xmlns:p14="http://schemas.microsoft.com/office/powerpoint/2010/main" val="163285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7" name="Content Placeholder 6"/>
          <p:cNvSpPr>
            <a:spLocks noGrp="1"/>
          </p:cNvSpPr>
          <p:nvPr>
            <p:ph idx="1"/>
          </p:nvPr>
        </p:nvSpPr>
        <p:spPr/>
        <p:txBody>
          <a:bodyPr/>
          <a:lstStyle/>
          <a:p>
            <a:r>
              <a:rPr lang="en-US" altLang="en-US" dirty="0"/>
              <a:t>A subclass inherits methods from a superclass. Sometimes it is necessary for the subclass to modify the implementation of a method defined in the superclass. This is referred to as </a:t>
            </a:r>
            <a:r>
              <a:rPr lang="en-US" altLang="en-US" b="1" dirty="0">
                <a:solidFill>
                  <a:schemeClr val="accent3"/>
                </a:solidFill>
              </a:rPr>
              <a:t>method overriding</a:t>
            </a:r>
            <a:r>
              <a:rPr lang="en-US" altLang="en-US" dirty="0"/>
              <a:t>. </a:t>
            </a:r>
            <a:endParaRPr lang="en-US" altLang="en-US" dirty="0" smtClean="0"/>
          </a:p>
          <a:p>
            <a:r>
              <a:rPr lang="en-US" altLang="en-US" dirty="0" smtClean="0"/>
              <a:t>Note this is different than </a:t>
            </a:r>
            <a:r>
              <a:rPr lang="en-US" altLang="en-US" b="1" dirty="0" smtClean="0">
                <a:solidFill>
                  <a:schemeClr val="accent3"/>
                </a:solidFill>
              </a:rPr>
              <a:t>method overloading </a:t>
            </a:r>
            <a:r>
              <a:rPr lang="en-US" altLang="en-US" dirty="0" smtClean="0"/>
              <a:t>– two functions named identically with different signatures</a:t>
            </a:r>
            <a:endParaRPr lang="en-US" altLang="en-US" dirty="0"/>
          </a:p>
          <a:p>
            <a:endParaRPr lang="en-US" dirty="0"/>
          </a:p>
        </p:txBody>
      </p:sp>
    </p:spTree>
    <p:extLst>
      <p:ext uri="{BB962C8B-B14F-4D97-AF65-F5344CB8AC3E}">
        <p14:creationId xmlns:p14="http://schemas.microsoft.com/office/powerpoint/2010/main" val="507080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5" name="Content Placeholder 4"/>
          <p:cNvSpPr>
            <a:spLocks noGrp="1"/>
          </p:cNvSpPr>
          <p:nvPr>
            <p:ph sz="half" idx="1"/>
          </p:nvPr>
        </p:nvSpPr>
        <p:spPr/>
        <p:txBody>
          <a:bodyPr>
            <a:normAutofit fontScale="700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.setPenColor</a:t>
            </a:r>
            <a:r>
              <a:rPr lang="en-US" dirty="0" smtClean="0">
                <a:latin typeface="Courier New" panose="02070309020205020404" pitchFamily="49" charset="0"/>
                <a:cs typeface="Courier New" panose="02070309020205020404" pitchFamily="49" charset="0"/>
              </a:rPr>
              <a:t>(c);</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6" name="Content Placeholder 5"/>
          <p:cNvSpPr>
            <a:spLocks noGrp="1"/>
          </p:cNvSpPr>
          <p:nvPr>
            <p:ph sz="half" idx="2"/>
          </p:nvPr>
        </p:nvSpPr>
        <p:spPr/>
        <p:txBody>
          <a:bodyPr>
            <a:normAutofit fontScale="70000" lnSpcReduction="20000"/>
          </a:bodyPr>
          <a:lstStyle/>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x,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radius;</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.draw</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.filledCircle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 y, radius);</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7" name="TextBox 6"/>
          <p:cNvSpPr txBox="1"/>
          <p:nvPr/>
        </p:nvSpPr>
        <p:spPr>
          <a:xfrm>
            <a:off x="9636369" y="3657600"/>
            <a:ext cx="2133600" cy="923330"/>
          </a:xfrm>
          <a:prstGeom prst="rect">
            <a:avLst/>
          </a:prstGeom>
          <a:noFill/>
          <a:ln w="38100">
            <a:solidFill>
              <a:schemeClr val="accent1"/>
            </a:solidFill>
          </a:ln>
        </p:spPr>
        <p:txBody>
          <a:bodyPr wrap="square" rtlCol="0">
            <a:spAutoFit/>
          </a:bodyPr>
          <a:lstStyle/>
          <a:p>
            <a:pPr algn="ctr"/>
            <a:r>
              <a:rPr lang="en-US" dirty="0" smtClean="0"/>
              <a:t>Circle overrides the implementation of draw</a:t>
            </a:r>
            <a:endParaRPr lang="en-US" dirty="0"/>
          </a:p>
        </p:txBody>
      </p:sp>
    </p:spTree>
    <p:extLst>
      <p:ext uri="{BB962C8B-B14F-4D97-AF65-F5344CB8AC3E}">
        <p14:creationId xmlns:p14="http://schemas.microsoft.com/office/powerpoint/2010/main" val="260183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537395"/>
          </a:xfrm>
        </p:spPr>
        <p:txBody>
          <a:bodyPr>
            <a:normAutofit fontScale="92500" lnSpcReduction="10000"/>
          </a:bodyPr>
          <a:lstStyle/>
          <a:p>
            <a:r>
              <a:rPr lang="en-US" altLang="en-US" dirty="0" smtClean="0"/>
              <a:t>Suppose you will want to model objects for shapes. Many of the objects will have common features, maybe colors, or the ability to compute their areas, or computing overlap between them. BUT, is there a way to reduce the amount of repeated code? Improve the robustness (correctness) of the model? Design this type of model hierarchy?</a:t>
            </a:r>
          </a:p>
          <a:p>
            <a:r>
              <a:rPr lang="en-US" altLang="en-US" dirty="0" smtClean="0"/>
              <a:t>How about an example of allied characters in a game? Some help you by healing, some help offensively, some help defensively. However, all of these types of allies have commonality. So the same questions exist!</a:t>
            </a:r>
          </a:p>
          <a:p>
            <a:r>
              <a:rPr lang="en-US" altLang="en-US" dirty="0" smtClean="0"/>
              <a:t>The answer is to use </a:t>
            </a:r>
            <a:r>
              <a:rPr lang="en-US" altLang="en-US" b="1" dirty="0" smtClean="0">
                <a:solidFill>
                  <a:schemeClr val="accent3"/>
                </a:solidFill>
              </a:rPr>
              <a:t>inheritance</a:t>
            </a:r>
            <a:r>
              <a:rPr lang="en-US" altLang="en-US" dirty="0" smtClean="0"/>
              <a:t> – modeling </a:t>
            </a:r>
            <a:br>
              <a:rPr lang="en-US" altLang="en-US" dirty="0" smtClean="0"/>
            </a:br>
            <a:r>
              <a:rPr lang="en-US" altLang="en-US" dirty="0" smtClean="0"/>
              <a:t>types and subtypes in a way that reduces </a:t>
            </a:r>
            <a:br>
              <a:rPr lang="en-US" altLang="en-US" dirty="0" smtClean="0"/>
            </a:br>
            <a:r>
              <a:rPr lang="en-US" altLang="en-US" dirty="0" smtClean="0"/>
              <a:t>duplicated</a:t>
            </a:r>
            <a:r>
              <a:rPr lang="en-US" altLang="en-US" dirty="0"/>
              <a:t> </a:t>
            </a:r>
            <a:r>
              <a:rPr lang="en-US" altLang="en-US" dirty="0" smtClean="0"/>
              <a:t>components</a:t>
            </a:r>
          </a:p>
        </p:txBody>
      </p:sp>
      <p:pic>
        <p:nvPicPr>
          <p:cNvPr id="523266" name="Picture 2" descr="Image result for hierarc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986" y="5075961"/>
            <a:ext cx="4128275" cy="178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07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500"/>
                                        <p:tgtEl>
                                          <p:spTgt spid="41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2" end="2"/>
                                            </p:txEl>
                                          </p:spTgt>
                                        </p:tgtEl>
                                        <p:attrNameLst>
                                          <p:attrName>style.visibility</p:attrName>
                                        </p:attrNameLst>
                                      </p:cBhvr>
                                      <p:to>
                                        <p:strVal val="visible"/>
                                      </p:to>
                                    </p:set>
                                    <p:animEffect transition="in" filter="fade">
                                      <p:cBhvr>
                                        <p:cTn id="1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altLang="en-US" smtClean="0"/>
              <a:t>Overriding vs. Overloading</a:t>
            </a:r>
          </a:p>
        </p:txBody>
      </p:sp>
      <p:sp>
        <p:nvSpPr>
          <p:cNvPr id="27652" name="Rectangle 5"/>
          <p:cNvSpPr>
            <a:spLocks noChangeArrowheads="1"/>
          </p:cNvSpPr>
          <p:nvPr/>
        </p:nvSpPr>
        <p:spPr bwMode="auto">
          <a:xfrm>
            <a:off x="3810000" y="3162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3" name="Rectangle 7"/>
          <p:cNvSpPr>
            <a:spLocks noChangeArrowheads="1"/>
          </p:cNvSpPr>
          <p:nvPr/>
        </p:nvSpPr>
        <p:spPr bwMode="auto">
          <a:xfrm>
            <a:off x="1524001" y="21234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4" name="Rectangle 10"/>
          <p:cNvSpPr>
            <a:spLocks noChangeArrowheads="1"/>
          </p:cNvSpPr>
          <p:nvPr/>
        </p:nvSpPr>
        <p:spPr bwMode="auto">
          <a:xfrm>
            <a:off x="1524001" y="201389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9"/>
          <p:cNvGraphicFramePr>
            <a:graphicFrameLocks noGrp="1" noChangeAspect="1"/>
          </p:cNvGraphicFramePr>
          <p:nvPr>
            <p:ph idx="1"/>
            <p:extLst>
              <p:ext uri="{D42A27DB-BD31-4B8C-83A1-F6EECF244321}">
                <p14:modId xmlns:p14="http://schemas.microsoft.com/office/powerpoint/2010/main" val="2701797689"/>
              </p:ext>
            </p:extLst>
          </p:nvPr>
        </p:nvGraphicFramePr>
        <p:xfrm>
          <a:off x="1984375" y="2124075"/>
          <a:ext cx="8482013" cy="3797300"/>
        </p:xfrm>
        <a:graphic>
          <a:graphicData uri="http://schemas.openxmlformats.org/presentationml/2006/ole">
            <mc:AlternateContent xmlns:mc="http://schemas.openxmlformats.org/markup-compatibility/2006">
              <mc:Choice xmlns:v="urn:schemas-microsoft-com:vml" Requires="v">
                <p:oleObj spid="_x0000_s499738" name="Picture" r:id="rId3" imgW="5478840" imgH="2452320" progId="Word.Picture.8">
                  <p:embed/>
                </p:oleObj>
              </mc:Choice>
              <mc:Fallback>
                <p:oleObj name="Picture" r:id="rId3" imgW="5478840" imgH="2452320" progId="Word.Picture.8">
                  <p:embed/>
                  <p:pic>
                    <p:nvPicPr>
                      <p:cNvPr id="0" name=""/>
                      <p:cNvPicPr>
                        <a:picLocks noChangeAspect="1" noChangeArrowheads="1"/>
                      </p:cNvPicPr>
                      <p:nvPr/>
                    </p:nvPicPr>
                    <p:blipFill>
                      <a:blip r:embed="rId4"/>
                      <a:srcRect/>
                      <a:stretch>
                        <a:fillRect/>
                      </a:stretch>
                    </p:blipFill>
                    <p:spPr bwMode="auto">
                      <a:xfrm>
                        <a:off x="1984375" y="2124075"/>
                        <a:ext cx="8482013" cy="37973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40103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cs typeface="Times New Roman" panose="02020603050405020304" pitchFamily="18" charset="0"/>
              </a:rPr>
              <a:t>Note – An </a:t>
            </a:r>
            <a:r>
              <a:rPr lang="en-US" altLang="en-US" dirty="0">
                <a:cs typeface="Times New Roman" panose="02020603050405020304" pitchFamily="18" charset="0"/>
              </a:rPr>
              <a:t>instance method can be overridden only if it is accessible. Thus a </a:t>
            </a:r>
            <a:r>
              <a:rPr lang="en-US" altLang="en-US" b="1" dirty="0">
                <a:solidFill>
                  <a:schemeClr val="accent3"/>
                </a:solidFill>
                <a:latin typeface="Courier New" panose="02070309020205020404" pitchFamily="49" charset="0"/>
                <a:cs typeface="Courier New" panose="02070309020205020404" pitchFamily="49" charset="0"/>
              </a:rPr>
              <a:t>private</a:t>
            </a:r>
            <a:r>
              <a:rPr lang="en-US" altLang="en-US" dirty="0">
                <a:cs typeface="Times New Roman" panose="02020603050405020304" pitchFamily="18" charset="0"/>
              </a:rPr>
              <a:t> method </a:t>
            </a:r>
            <a:r>
              <a:rPr lang="en-US" altLang="en-US" b="1" dirty="0">
                <a:cs typeface="Times New Roman" panose="02020603050405020304" pitchFamily="18" charset="0"/>
              </a:rPr>
              <a:t>cannot</a:t>
            </a:r>
            <a:r>
              <a:rPr lang="en-US" altLang="en-US" dirty="0">
                <a:cs typeface="Times New Roman" panose="02020603050405020304" pitchFamily="18" charset="0"/>
              </a:rPr>
              <a:t> be overridden, because it is not accessible outside its own class. If a method defined in a subclass is private in its superclass, the two methods are completely unrelated.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Note – Like </a:t>
            </a:r>
            <a:r>
              <a:rPr lang="en-US" altLang="en-US" dirty="0">
                <a:cs typeface="Times New Roman" panose="02020603050405020304" pitchFamily="18" charset="0"/>
              </a:rPr>
              <a:t>an instance method, a static method can be inherited. However, a static method cannot be overridden. If a static method defined in the superclass is redefined in a subclass, the method defined in the superclass is </a:t>
            </a:r>
            <a:r>
              <a:rPr lang="en-US" altLang="en-US" b="1" dirty="0">
                <a:solidFill>
                  <a:schemeClr val="accent3"/>
                </a:solidFill>
                <a:cs typeface="Times New Roman" panose="02020603050405020304" pitchFamily="18" charset="0"/>
              </a:rPr>
              <a:t>hidden</a:t>
            </a:r>
            <a:r>
              <a:rPr lang="en-US" altLang="en-US" dirty="0">
                <a:cs typeface="Times New Roman" panose="02020603050405020304" pitchFamily="18" charset="0"/>
              </a:rPr>
              <a:t>. </a:t>
            </a:r>
          </a:p>
        </p:txBody>
      </p:sp>
    </p:spTree>
    <p:extLst>
      <p:ext uri="{BB962C8B-B14F-4D97-AF65-F5344CB8AC3E}">
        <p14:creationId xmlns:p14="http://schemas.microsoft.com/office/powerpoint/2010/main" val="3424620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ltLang="en-US" dirty="0" smtClean="0"/>
              <a:t>The Java Object Class</a:t>
            </a:r>
          </a:p>
        </p:txBody>
      </p:sp>
      <p:sp>
        <p:nvSpPr>
          <p:cNvPr id="28676" name="Rectangle 3"/>
          <p:cNvSpPr>
            <a:spLocks noGrp="1" noChangeArrowheads="1"/>
          </p:cNvSpPr>
          <p:nvPr>
            <p:ph type="body" idx="1"/>
          </p:nvPr>
        </p:nvSpPr>
        <p:spPr/>
        <p:txBody>
          <a:bodyPr/>
          <a:lstStyle/>
          <a:p>
            <a:r>
              <a:rPr lang="en-US" altLang="en-US" dirty="0" smtClean="0"/>
              <a:t>Every class in Java is descended from the </a:t>
            </a:r>
            <a:r>
              <a:rPr lang="en-US" altLang="en-US" dirty="0" err="1" smtClean="0">
                <a:latin typeface="Courier New" panose="02070309020205020404" pitchFamily="49" charset="0"/>
                <a:cs typeface="Courier New" panose="02070309020205020404" pitchFamily="49" charset="0"/>
                <a:hlinkClick r:id="rId3"/>
              </a:rPr>
              <a:t>java.lang.</a:t>
            </a:r>
            <a:r>
              <a:rPr lang="en-US" altLang="en-US" b="1" dirty="0" err="1" smtClean="0">
                <a:latin typeface="Courier New" panose="02070309020205020404" pitchFamily="49" charset="0"/>
                <a:cs typeface="Courier New" panose="02070309020205020404" pitchFamily="49" charset="0"/>
                <a:hlinkClick r:id="rId3"/>
              </a:rPr>
              <a:t>Object</a:t>
            </a:r>
            <a:r>
              <a:rPr lang="en-US" altLang="en-US" dirty="0" smtClean="0">
                <a:latin typeface="Courier New" panose="02070309020205020404" pitchFamily="49" charset="0"/>
                <a:cs typeface="Courier New" panose="02070309020205020404" pitchFamily="49" charset="0"/>
              </a:rPr>
              <a:t> </a:t>
            </a:r>
            <a:r>
              <a:rPr lang="en-US" altLang="en-US" dirty="0" smtClean="0"/>
              <a:t>class. If no inheritance is specified when a class is defined, the superclass of the class is Object. </a:t>
            </a:r>
            <a:endParaRPr lang="en-US" altLang="en-US" dirty="0"/>
          </a:p>
        </p:txBody>
      </p:sp>
      <p:graphicFrame>
        <p:nvGraphicFramePr>
          <p:cNvPr id="28677" name="Object 5"/>
          <p:cNvGraphicFramePr>
            <a:graphicFrameLocks noChangeAspect="1"/>
          </p:cNvGraphicFramePr>
          <p:nvPr>
            <p:extLst>
              <p:ext uri="{D42A27DB-BD31-4B8C-83A1-F6EECF244321}">
                <p14:modId xmlns:p14="http://schemas.microsoft.com/office/powerpoint/2010/main" val="1451731387"/>
              </p:ext>
            </p:extLst>
          </p:nvPr>
        </p:nvGraphicFramePr>
        <p:xfrm>
          <a:off x="1527175" y="4267200"/>
          <a:ext cx="9137650" cy="1066800"/>
        </p:xfrm>
        <a:graphic>
          <a:graphicData uri="http://schemas.openxmlformats.org/presentationml/2006/ole">
            <mc:AlternateContent xmlns:mc="http://schemas.openxmlformats.org/markup-compatibility/2006">
              <mc:Choice xmlns:v="urn:schemas-microsoft-com:vml" Requires="v">
                <p:oleObj spid="_x0000_s498713" name="Picture" r:id="rId4" imgW="4732200" imgH="550080" progId="Word.Picture.8">
                  <p:embed/>
                </p:oleObj>
              </mc:Choice>
              <mc:Fallback>
                <p:oleObj name="Picture" r:id="rId4" imgW="4732200" imgH="550080" progId="Word.Picture.8">
                  <p:embed/>
                  <p:pic>
                    <p:nvPicPr>
                      <p:cNvPr id="0" name=""/>
                      <p:cNvPicPr>
                        <a:picLocks noChangeAspect="1" noChangeArrowheads="1"/>
                      </p:cNvPicPr>
                      <p:nvPr/>
                    </p:nvPicPr>
                    <p:blipFill>
                      <a:blip r:embed="rId5"/>
                      <a:srcRect/>
                      <a:stretch>
                        <a:fillRect/>
                      </a:stretch>
                    </p:blipFill>
                    <p:spPr bwMode="auto">
                      <a:xfrm>
                        <a:off x="1527175" y="4267200"/>
                        <a:ext cx="91376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4245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altLang="en-US" dirty="0" smtClean="0"/>
              <a:t>Object's </a:t>
            </a:r>
            <a:r>
              <a:rPr lang="en-US" altLang="en-US" dirty="0" err="1" smtClean="0"/>
              <a:t>toString</a:t>
            </a:r>
            <a:r>
              <a:rPr lang="en-US" altLang="en-US" dirty="0" smtClean="0"/>
              <a:t>() method</a:t>
            </a:r>
          </a:p>
        </p:txBody>
      </p:sp>
      <p:sp>
        <p:nvSpPr>
          <p:cNvPr id="29700" name="Rectangle 3"/>
          <p:cNvSpPr>
            <a:spLocks noGrp="1" noChangeArrowheads="1"/>
          </p:cNvSpPr>
          <p:nvPr>
            <p:ph sz="half" idx="1"/>
          </p:nvPr>
        </p:nvSpPr>
        <p:spPr/>
        <p:txBody>
          <a:bodyPr>
            <a:normAutofit fontScale="92500" lnSpcReduction="10000"/>
          </a:bodyPr>
          <a:lstStyle/>
          <a:p>
            <a:r>
              <a:rPr lang="en-US" altLang="en-US" dirty="0" smtClean="0"/>
              <a:t>The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a:t>
            </a:r>
            <a:r>
              <a:rPr lang="en-US" altLang="en-US" dirty="0" smtClean="0">
                <a:cs typeface="Courier New" panose="02070309020205020404" pitchFamily="49" charset="0"/>
              </a:rPr>
              <a:t> </a:t>
            </a:r>
            <a:r>
              <a:rPr lang="en-US" altLang="en-US" dirty="0" smtClean="0"/>
              <a:t>method returns a string representation of the object. The default implementation returns a string consisting of a class name of which the object is an instance, the at sign (@), and a number representing this object. </a:t>
            </a:r>
            <a:endParaRPr lang="en-US" altLang="en-US" dirty="0"/>
          </a:p>
        </p:txBody>
      </p:sp>
      <p:sp>
        <p:nvSpPr>
          <p:cNvPr id="2" name="Content Placeholder 1"/>
          <p:cNvSpPr>
            <a:spLocks noGrp="1"/>
          </p:cNvSpPr>
          <p:nvPr>
            <p:ph sz="half" idx="2"/>
          </p:nvPr>
        </p:nvSpPr>
        <p:spPr/>
        <p:txBody>
          <a:bodyPr>
            <a:normAutofit fontScale="92500" lnSpcReduction="10000"/>
          </a:bodyPr>
          <a:lstStyle/>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Loan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loan.toString</a:t>
            </a:r>
            <a:r>
              <a:rPr lang="en-US" altLang="en-US" dirty="0" smtClean="0">
                <a:latin typeface="Courier New" panose="02070309020205020404" pitchFamily="49" charset="0"/>
                <a:cs typeface="Courier New" panose="02070309020205020404" pitchFamily="49" charset="0"/>
              </a:rPr>
              <a:t>());</a:t>
            </a:r>
          </a:p>
          <a:p>
            <a:r>
              <a:rPr lang="en-US" altLang="en-US" dirty="0" smtClean="0"/>
              <a:t>The code displays something like Loan@15037e5 . This message is not very helpful or informative. Usually you should override the </a:t>
            </a:r>
            <a:r>
              <a:rPr lang="en-US" altLang="en-US" dirty="0" err="1" smtClean="0">
                <a:latin typeface="Courier New" panose="02070309020205020404" pitchFamily="49" charset="0"/>
                <a:cs typeface="Courier New" panose="02070309020205020404" pitchFamily="49" charset="0"/>
              </a:rPr>
              <a:t>toString</a:t>
            </a:r>
            <a:r>
              <a:rPr lang="en-US" altLang="en-US" dirty="0" smtClean="0"/>
              <a:t> method so that it returns a digestible string representation of the object. </a:t>
            </a:r>
          </a:p>
        </p:txBody>
      </p:sp>
    </p:spTree>
    <p:extLst>
      <p:ext uri="{BB962C8B-B14F-4D97-AF65-F5344CB8AC3E}">
        <p14:creationId xmlns:p14="http://schemas.microsoft.com/office/powerpoint/2010/main" val="2029286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Extended Example – A social network</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190836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network</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We can make a simple social network to support multiple types of accounts and different types of relationships.</a:t>
            </a:r>
          </a:p>
          <a:p>
            <a:pPr lvl="1"/>
            <a:r>
              <a:rPr lang="en-US" dirty="0" smtClean="0"/>
              <a:t>Accounts</a:t>
            </a:r>
          </a:p>
          <a:p>
            <a:pPr lvl="2"/>
            <a:r>
              <a:rPr lang="en-US" dirty="0" smtClean="0"/>
              <a:t>Page</a:t>
            </a:r>
          </a:p>
          <a:p>
            <a:pPr lvl="2"/>
            <a:r>
              <a:rPr lang="en-US" dirty="0" smtClean="0"/>
              <a:t>Person</a:t>
            </a:r>
          </a:p>
          <a:p>
            <a:pPr lvl="1"/>
            <a:r>
              <a:rPr lang="en-US" dirty="0" smtClean="0"/>
              <a:t>Relationship</a:t>
            </a:r>
          </a:p>
          <a:p>
            <a:pPr lvl="2"/>
            <a:r>
              <a:rPr lang="en-US" dirty="0" smtClean="0"/>
              <a:t>Friend</a:t>
            </a:r>
          </a:p>
          <a:p>
            <a:pPr lvl="2"/>
            <a:r>
              <a:rPr lang="en-US" dirty="0" smtClean="0"/>
              <a:t>Follow</a:t>
            </a:r>
          </a:p>
          <a:p>
            <a:pPr lvl="1"/>
            <a:r>
              <a:rPr lang="en-US" dirty="0" smtClean="0"/>
              <a:t>Social Network</a:t>
            </a:r>
          </a:p>
        </p:txBody>
      </p:sp>
    </p:spTree>
    <p:extLst>
      <p:ext uri="{BB962C8B-B14F-4D97-AF65-F5344CB8AC3E}">
        <p14:creationId xmlns:p14="http://schemas.microsoft.com/office/powerpoint/2010/main" val="1193153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for accounts</a:t>
            </a:r>
            <a:endParaRPr lang="en-US" dirty="0"/>
          </a:p>
        </p:txBody>
      </p:sp>
      <p:grpSp>
        <p:nvGrpSpPr>
          <p:cNvPr id="4" name="Group 3"/>
          <p:cNvGrpSpPr/>
          <p:nvPr/>
        </p:nvGrpSpPr>
        <p:grpSpPr>
          <a:xfrm>
            <a:off x="3831856" y="4677881"/>
            <a:ext cx="3118339" cy="1287784"/>
            <a:chOff x="1699845" y="3423138"/>
            <a:chExt cx="3118339" cy="1287784"/>
          </a:xfrm>
        </p:grpSpPr>
        <p:sp>
          <p:nvSpPr>
            <p:cNvPr id="5" name="Rectangle 4"/>
            <p:cNvSpPr/>
            <p:nvPr/>
          </p:nvSpPr>
          <p:spPr>
            <a:xfrm>
              <a:off x="1699845" y="3423138"/>
              <a:ext cx="3118339" cy="1287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Page</a:t>
              </a: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numFollowers</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Page(name)</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incrementFollowers</a:t>
              </a:r>
              <a:r>
                <a:rPr lang="en-US" sz="1400" dirty="0" smtClean="0">
                  <a:latin typeface="Courier New" panose="02070309020205020404" pitchFamily="49" charset="0"/>
                  <a:cs typeface="Courier New" panose="02070309020205020404" pitchFamily="49" charset="0"/>
                </a:rPr>
                <a:t>()</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6" name="Straight Connector 5"/>
            <p:cNvCxnSpPr/>
            <p:nvPr/>
          </p:nvCxnSpPr>
          <p:spPr>
            <a:xfrm>
              <a:off x="1805353" y="3749629"/>
              <a:ext cx="2825262" cy="1172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3831856" y="2078923"/>
            <a:ext cx="2244970" cy="1190565"/>
            <a:chOff x="1699846" y="3721404"/>
            <a:chExt cx="2244970" cy="1190565"/>
          </a:xfrm>
        </p:grpSpPr>
        <p:sp>
          <p:nvSpPr>
            <p:cNvPr id="8" name="Rectangle 7"/>
            <p:cNvSpPr/>
            <p:nvPr/>
          </p:nvSpPr>
          <p:spPr>
            <a:xfrm>
              <a:off x="1699846" y="3721404"/>
              <a:ext cx="2244970" cy="11905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Account</a:t>
              </a:r>
            </a:p>
            <a:p>
              <a:r>
                <a:rPr lang="en-US" sz="1400" dirty="0" smtClean="0">
                  <a:latin typeface="Courier New" panose="02070309020205020404" pitchFamily="49" charset="0"/>
                  <a:cs typeface="Courier New" panose="02070309020205020404" pitchFamily="49" charset="0"/>
                </a:rPr>
                <a:t>- String name</a:t>
              </a:r>
            </a:p>
            <a:p>
              <a:r>
                <a:rPr lang="en-US" sz="1400" dirty="0" smtClean="0">
                  <a:latin typeface="Courier New" panose="02070309020205020404" pitchFamily="49" charset="0"/>
                  <a:cs typeface="Courier New" panose="02070309020205020404" pitchFamily="49" charset="0"/>
                </a:rPr>
                <a:t>+ Account(name)</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getName</a:t>
              </a:r>
              <a:r>
                <a:rPr lang="en-US" sz="1400" dirty="0" smtClean="0">
                  <a:latin typeface="Courier New" panose="02070309020205020404" pitchFamily="49" charset="0"/>
                  <a:cs typeface="Courier New" panose="02070309020205020404" pitchFamily="49" charset="0"/>
                </a:rPr>
                <a:t>()</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9" name="Straight Connector 8"/>
            <p:cNvCxnSpPr/>
            <p:nvPr/>
          </p:nvCxnSpPr>
          <p:spPr>
            <a:xfrm>
              <a:off x="1805354" y="3981737"/>
              <a:ext cx="1998785" cy="1851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74258" y="4184131"/>
            <a:ext cx="3846757" cy="2275285"/>
            <a:chOff x="1699845" y="3423138"/>
            <a:chExt cx="3846757" cy="2275285"/>
          </a:xfrm>
        </p:grpSpPr>
        <p:sp>
          <p:nvSpPr>
            <p:cNvPr id="11" name="Rectangle 10"/>
            <p:cNvSpPr/>
            <p:nvPr/>
          </p:nvSpPr>
          <p:spPr>
            <a:xfrm>
              <a:off x="1699845" y="3423138"/>
              <a:ext cx="3436450" cy="2275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Person</a:t>
              </a:r>
            </a:p>
            <a:p>
              <a:r>
                <a:rPr lang="en-US" sz="1400" dirty="0" smtClean="0">
                  <a:latin typeface="Courier New" panose="02070309020205020404" pitchFamily="49" charset="0"/>
                  <a:cs typeface="Courier New" panose="02070309020205020404" pitchFamily="49" charset="0"/>
                </a:rPr>
                <a:t>- Friend[] friends</a:t>
              </a:r>
            </a:p>
            <a:p>
              <a:r>
                <a:rPr lang="en-US" sz="1400" dirty="0" smtClean="0">
                  <a:latin typeface="Courier New" panose="02070309020205020404" pitchFamily="49" charset="0"/>
                  <a:cs typeface="Courier New" panose="02070309020205020404" pitchFamily="49" charset="0"/>
                </a:rPr>
                <a:t>- Follow[] follows</a:t>
              </a: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numFriends</a:t>
              </a:r>
              <a:endParaRPr lang="en-US" sz="1400" dirty="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numFollows</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Person(name)</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addFriend</a:t>
              </a:r>
              <a:r>
                <a:rPr lang="en-US" sz="1400" dirty="0" smtClean="0">
                  <a:latin typeface="Courier New" panose="02070309020205020404" pitchFamily="49" charset="0"/>
                  <a:cs typeface="Courier New" panose="02070309020205020404" pitchFamily="49" charset="0"/>
                </a:rPr>
                <a:t>(Person p)</a:t>
              </a:r>
            </a:p>
            <a:p>
              <a:r>
                <a:rPr lang="en-US" sz="1400" dirty="0" smtClean="0">
                  <a:latin typeface="Courier New" panose="02070309020205020404" pitchFamily="49" charset="0"/>
                  <a:cs typeface="Courier New" panose="02070309020205020404" pitchFamily="49" charset="0"/>
                </a:rPr>
                <a:t>- void </a:t>
              </a:r>
              <a:r>
                <a:rPr lang="en-US" sz="1400" dirty="0" err="1" smtClean="0">
                  <a:latin typeface="Courier New" panose="02070309020205020404" pitchFamily="49" charset="0"/>
                  <a:cs typeface="Courier New" panose="02070309020205020404" pitchFamily="49" charset="0"/>
                </a:rPr>
                <a:t>addFriendImpl</a:t>
              </a:r>
              <a:r>
                <a:rPr lang="en-US" sz="1400" dirty="0" smtClean="0">
                  <a:latin typeface="Courier New" panose="02070309020205020404" pitchFamily="49" charset="0"/>
                  <a:cs typeface="Courier New" panose="02070309020205020404" pitchFamily="49" charset="0"/>
                </a:rPr>
                <a:t>(Person p)</a:t>
              </a:r>
            </a:p>
            <a:p>
              <a:r>
                <a:rPr lang="en-US" sz="1400" dirty="0" smtClean="0">
                  <a:latin typeface="Courier New" panose="02070309020205020404" pitchFamily="49" charset="0"/>
                  <a:cs typeface="Courier New" panose="02070309020205020404" pitchFamily="49" charset="0"/>
                </a:rPr>
                <a:t>+ void like(Page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12" name="Straight Connector 11"/>
            <p:cNvCxnSpPr/>
            <p:nvPr/>
          </p:nvCxnSpPr>
          <p:spPr>
            <a:xfrm>
              <a:off x="1793631" y="3697623"/>
              <a:ext cx="3752971" cy="653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5" name="Elbow Connector 14"/>
          <p:cNvCxnSpPr>
            <a:stCxn id="11" idx="0"/>
            <a:endCxn id="8" idx="2"/>
          </p:cNvCxnSpPr>
          <p:nvPr/>
        </p:nvCxnSpPr>
        <p:spPr>
          <a:xfrm rot="5400000" flipH="1" flipV="1">
            <a:off x="2966091" y="2195881"/>
            <a:ext cx="914643" cy="306185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0"/>
            <a:endCxn id="8" idx="2"/>
          </p:cNvCxnSpPr>
          <p:nvPr/>
        </p:nvCxnSpPr>
        <p:spPr>
          <a:xfrm rot="16200000" flipV="1">
            <a:off x="4468488" y="3755342"/>
            <a:ext cx="1408393" cy="43668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8002340" y="1639888"/>
            <a:ext cx="2221524" cy="997804"/>
            <a:chOff x="1699846" y="3423139"/>
            <a:chExt cx="2221524" cy="997804"/>
          </a:xfrm>
        </p:grpSpPr>
        <p:sp>
          <p:nvSpPr>
            <p:cNvPr id="37" name="Rectangle 36"/>
            <p:cNvSpPr/>
            <p:nvPr/>
          </p:nvSpPr>
          <p:spPr>
            <a:xfrm>
              <a:off x="1699846" y="3423139"/>
              <a:ext cx="2221524" cy="9978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Relationship</a:t>
              </a:r>
            </a:p>
            <a:p>
              <a:r>
                <a:rPr lang="en-US" sz="1400" dirty="0" smtClean="0">
                  <a:latin typeface="Courier New" panose="02070309020205020404" pitchFamily="49" charset="0"/>
                  <a:cs typeface="Courier New" panose="02070309020205020404" pitchFamily="49" charset="0"/>
                </a:rPr>
                <a:t>- Date </a:t>
              </a:r>
              <a:r>
                <a:rPr lang="en-US" sz="1400" dirty="0" err="1" smtClean="0">
                  <a:latin typeface="Courier New" panose="02070309020205020404" pitchFamily="49" charset="0"/>
                  <a:cs typeface="Courier New" panose="02070309020205020404" pitchFamily="49" charset="0"/>
                </a:rPr>
                <a:t>date</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Relationship()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38" name="Straight Connector 37"/>
            <p:cNvCxnSpPr/>
            <p:nvPr/>
          </p:nvCxnSpPr>
          <p:spPr>
            <a:xfrm>
              <a:off x="1840523" y="3727939"/>
              <a:ext cx="187862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6762626" y="3442067"/>
            <a:ext cx="2233246" cy="1008185"/>
            <a:chOff x="1699846" y="3459650"/>
            <a:chExt cx="2233246" cy="1008185"/>
          </a:xfrm>
        </p:grpSpPr>
        <p:sp>
          <p:nvSpPr>
            <p:cNvPr id="40" name="Rectangle 39"/>
            <p:cNvSpPr/>
            <p:nvPr/>
          </p:nvSpPr>
          <p:spPr>
            <a:xfrm>
              <a:off x="1699846" y="3459650"/>
              <a:ext cx="2233246" cy="10081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Friend</a:t>
              </a:r>
            </a:p>
            <a:p>
              <a:r>
                <a:rPr lang="en-US" sz="1400" dirty="0" smtClean="0">
                  <a:latin typeface="Courier New" panose="02070309020205020404" pitchFamily="49" charset="0"/>
                  <a:cs typeface="Courier New" panose="02070309020205020404" pitchFamily="49" charset="0"/>
                </a:rPr>
                <a:t>- Person p</a:t>
              </a:r>
            </a:p>
            <a:p>
              <a:r>
                <a:rPr lang="en-US" sz="1400" dirty="0" smtClean="0">
                  <a:latin typeface="Courier New" panose="02070309020205020404" pitchFamily="49" charset="0"/>
                  <a:cs typeface="Courier New" panose="02070309020205020404" pitchFamily="49" charset="0"/>
                </a:rPr>
                <a:t>+ Friend(Person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41" name="Straight Connector 40"/>
            <p:cNvCxnSpPr/>
            <p:nvPr/>
          </p:nvCxnSpPr>
          <p:spPr>
            <a:xfrm flipV="1">
              <a:off x="1793631" y="3764452"/>
              <a:ext cx="1981199" cy="103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9136548" y="3452448"/>
            <a:ext cx="2315308" cy="1008184"/>
            <a:chOff x="1699846" y="3459651"/>
            <a:chExt cx="2315308" cy="1008184"/>
          </a:xfrm>
        </p:grpSpPr>
        <p:sp>
          <p:nvSpPr>
            <p:cNvPr id="43" name="Rectangle 42"/>
            <p:cNvSpPr/>
            <p:nvPr/>
          </p:nvSpPr>
          <p:spPr>
            <a:xfrm>
              <a:off x="1699846" y="3459651"/>
              <a:ext cx="2315308" cy="100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ourier New" panose="02070309020205020404" pitchFamily="49" charset="0"/>
                  <a:cs typeface="Courier New" panose="02070309020205020404" pitchFamily="49" charset="0"/>
                </a:rPr>
                <a:t>Follow</a:t>
              </a:r>
            </a:p>
            <a:p>
              <a:r>
                <a:rPr lang="en-US" sz="1400" dirty="0" smtClean="0">
                  <a:latin typeface="Courier New" panose="02070309020205020404" pitchFamily="49" charset="0"/>
                  <a:cs typeface="Courier New" panose="02070309020205020404" pitchFamily="49" charset="0"/>
                </a:rPr>
                <a:t>- Page p</a:t>
              </a:r>
            </a:p>
            <a:p>
              <a:r>
                <a:rPr lang="en-US" sz="1400" dirty="0" smtClean="0">
                  <a:latin typeface="Courier New" panose="02070309020205020404" pitchFamily="49" charset="0"/>
                  <a:cs typeface="Courier New" panose="02070309020205020404" pitchFamily="49" charset="0"/>
                </a:rPr>
                <a:t>+ Follow(Page p)</a:t>
              </a:r>
            </a:p>
            <a:p>
              <a:r>
                <a:rPr lang="en-US" sz="1400" dirty="0" smtClean="0">
                  <a:latin typeface="Courier New" panose="02070309020205020404" pitchFamily="49" charset="0"/>
                  <a:cs typeface="Courier New" panose="02070309020205020404" pitchFamily="49" charset="0"/>
                </a:rPr>
                <a:t>+ String </a:t>
              </a:r>
              <a:r>
                <a:rPr lang="en-US" sz="1400" dirty="0" err="1" smtClean="0">
                  <a:latin typeface="Courier New" panose="02070309020205020404" pitchFamily="49" charset="0"/>
                  <a:cs typeface="Courier New" panose="02070309020205020404" pitchFamily="49" charset="0"/>
                </a:rPr>
                <a:t>toString</a:t>
              </a: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cxnSp>
          <p:nvCxnSpPr>
            <p:cNvPr id="44" name="Straight Connector 43"/>
            <p:cNvCxnSpPr/>
            <p:nvPr/>
          </p:nvCxnSpPr>
          <p:spPr>
            <a:xfrm>
              <a:off x="1793631" y="3774831"/>
              <a:ext cx="198706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5" name="Elbow Connector 44"/>
          <p:cNvCxnSpPr>
            <a:stCxn id="43" idx="0"/>
            <a:endCxn id="37" idx="2"/>
          </p:cNvCxnSpPr>
          <p:nvPr/>
        </p:nvCxnSpPr>
        <p:spPr>
          <a:xfrm rot="16200000" flipV="1">
            <a:off x="9296274" y="2454520"/>
            <a:ext cx="814756" cy="118110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40" idx="0"/>
            <a:endCxn id="37" idx="2"/>
          </p:cNvCxnSpPr>
          <p:nvPr/>
        </p:nvCxnSpPr>
        <p:spPr>
          <a:xfrm rot="5400000" flipH="1" flipV="1">
            <a:off x="8093988" y="2422954"/>
            <a:ext cx="804375" cy="1233853"/>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55" idx="3"/>
            <a:endCxn id="40" idx="2"/>
          </p:cNvCxnSpPr>
          <p:nvPr/>
        </p:nvCxnSpPr>
        <p:spPr>
          <a:xfrm flipV="1">
            <a:off x="3853166" y="4450252"/>
            <a:ext cx="4026083" cy="2017528"/>
          </a:xfrm>
          <a:prstGeom prst="bentConnector2">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2"/>
            <a:endCxn id="43" idx="2"/>
          </p:cNvCxnSpPr>
          <p:nvPr/>
        </p:nvCxnSpPr>
        <p:spPr>
          <a:xfrm rot="5400000" flipH="1" flipV="1">
            <a:off x="5093950" y="1259164"/>
            <a:ext cx="1998784" cy="8401719"/>
          </a:xfrm>
          <a:prstGeom prst="bentConnector3">
            <a:avLst>
              <a:gd name="adj1" fmla="val -11437"/>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Diamond 51"/>
          <p:cNvSpPr/>
          <p:nvPr/>
        </p:nvSpPr>
        <p:spPr>
          <a:xfrm>
            <a:off x="7747366" y="4458616"/>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iamond 52"/>
          <p:cNvSpPr/>
          <p:nvPr/>
        </p:nvSpPr>
        <p:spPr>
          <a:xfrm>
            <a:off x="10154866" y="4465150"/>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iamond 54"/>
          <p:cNvSpPr/>
          <p:nvPr/>
        </p:nvSpPr>
        <p:spPr>
          <a:xfrm>
            <a:off x="3589398" y="6333545"/>
            <a:ext cx="263768" cy="268470"/>
          </a:xfrm>
          <a:prstGeom prst="diamond">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938529" y="4677881"/>
            <a:ext cx="797171" cy="369332"/>
          </a:xfrm>
          <a:prstGeom prst="rect">
            <a:avLst/>
          </a:prstGeom>
          <a:noFill/>
        </p:spPr>
        <p:txBody>
          <a:bodyPr wrap="square" rtlCol="0">
            <a:spAutoFit/>
          </a:bodyPr>
          <a:lstStyle/>
          <a:p>
            <a:r>
              <a:rPr lang="en-US" dirty="0" smtClean="0"/>
              <a:t>100</a:t>
            </a:r>
            <a:endParaRPr lang="en-US" dirty="0"/>
          </a:p>
        </p:txBody>
      </p:sp>
      <p:sp>
        <p:nvSpPr>
          <p:cNvPr id="58" name="TextBox 57"/>
          <p:cNvSpPr txBox="1"/>
          <p:nvPr/>
        </p:nvSpPr>
        <p:spPr>
          <a:xfrm>
            <a:off x="10353482" y="4677881"/>
            <a:ext cx="797171" cy="369332"/>
          </a:xfrm>
          <a:prstGeom prst="rect">
            <a:avLst/>
          </a:prstGeom>
          <a:noFill/>
        </p:spPr>
        <p:txBody>
          <a:bodyPr wrap="square" rtlCol="0">
            <a:spAutoFit/>
          </a:bodyPr>
          <a:lstStyle/>
          <a:p>
            <a:r>
              <a:rPr lang="en-US" dirty="0" smtClean="0"/>
              <a:t>10</a:t>
            </a:r>
            <a:endParaRPr lang="en-US" dirty="0"/>
          </a:p>
        </p:txBody>
      </p:sp>
      <p:sp>
        <p:nvSpPr>
          <p:cNvPr id="59" name="TextBox 58"/>
          <p:cNvSpPr txBox="1"/>
          <p:nvPr/>
        </p:nvSpPr>
        <p:spPr>
          <a:xfrm>
            <a:off x="3822140" y="6107490"/>
            <a:ext cx="797171" cy="369332"/>
          </a:xfrm>
          <a:prstGeom prst="rect">
            <a:avLst/>
          </a:prstGeom>
          <a:noFill/>
        </p:spPr>
        <p:txBody>
          <a:bodyPr wrap="square" rtlCol="0">
            <a:spAutoFit/>
          </a:bodyPr>
          <a:lstStyle/>
          <a:p>
            <a:r>
              <a:rPr lang="en-US" dirty="0" smtClean="0"/>
              <a:t>1</a:t>
            </a:r>
            <a:endParaRPr lang="en-US" dirty="0"/>
          </a:p>
        </p:txBody>
      </p:sp>
      <p:cxnSp>
        <p:nvCxnSpPr>
          <p:cNvPr id="60" name="Elbow Connector 59"/>
          <p:cNvCxnSpPr>
            <a:stCxn id="64" idx="2"/>
          </p:cNvCxnSpPr>
          <p:nvPr/>
        </p:nvCxnSpPr>
        <p:spPr>
          <a:xfrm rot="5400000" flipH="1" flipV="1">
            <a:off x="6377132" y="3472509"/>
            <a:ext cx="1773308" cy="3745524"/>
          </a:xfrm>
          <a:prstGeom prst="bentConnector4">
            <a:avLst>
              <a:gd name="adj1" fmla="val -6941"/>
              <a:gd name="adj2" fmla="val 99648"/>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Diamond 63"/>
          <p:cNvSpPr/>
          <p:nvPr/>
        </p:nvSpPr>
        <p:spPr>
          <a:xfrm>
            <a:off x="5259140" y="5963455"/>
            <a:ext cx="263768" cy="268470"/>
          </a:xfrm>
          <a:prstGeom prst="diamond">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590734" y="5978949"/>
            <a:ext cx="797171" cy="369332"/>
          </a:xfrm>
          <a:prstGeom prst="rect">
            <a:avLst/>
          </a:prstGeom>
          <a:noFill/>
        </p:spPr>
        <p:txBody>
          <a:bodyPr wrap="square" rtlCol="0">
            <a:spAutoFit/>
          </a:bodyPr>
          <a:lstStyle/>
          <a:p>
            <a:r>
              <a:rPr lang="en-US" dirty="0" smtClean="0"/>
              <a:t>1</a:t>
            </a:r>
            <a:endParaRPr lang="en-US" dirty="0"/>
          </a:p>
        </p:txBody>
      </p:sp>
      <p:grpSp>
        <p:nvGrpSpPr>
          <p:cNvPr id="69" name="Group 68"/>
          <p:cNvGrpSpPr/>
          <p:nvPr/>
        </p:nvGrpSpPr>
        <p:grpSpPr>
          <a:xfrm>
            <a:off x="795579" y="1994939"/>
            <a:ext cx="2318237" cy="1000066"/>
            <a:chOff x="1699845" y="3721405"/>
            <a:chExt cx="2318237" cy="1000066"/>
          </a:xfrm>
        </p:grpSpPr>
        <p:sp>
          <p:nvSpPr>
            <p:cNvPr id="70" name="Rectangle 69"/>
            <p:cNvSpPr/>
            <p:nvPr/>
          </p:nvSpPr>
          <p:spPr>
            <a:xfrm>
              <a:off x="1699845" y="3721405"/>
              <a:ext cx="2318237" cy="1000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latin typeface="Courier New" panose="02070309020205020404" pitchFamily="49" charset="0"/>
                  <a:cs typeface="Courier New" panose="02070309020205020404" pitchFamily="49" charset="0"/>
                </a:rPr>
                <a:t>SocialNetwork</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 static void main()</a:t>
              </a:r>
            </a:p>
            <a:p>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owns Person/Page</a:t>
              </a:r>
            </a:p>
            <a:p>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objects</a:t>
              </a:r>
            </a:p>
          </p:txBody>
        </p:sp>
        <p:cxnSp>
          <p:nvCxnSpPr>
            <p:cNvPr id="71" name="Straight Connector 70"/>
            <p:cNvCxnSpPr/>
            <p:nvPr/>
          </p:nvCxnSpPr>
          <p:spPr>
            <a:xfrm>
              <a:off x="1859570" y="4016402"/>
              <a:ext cx="2053005" cy="25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5" name="Diamond 74"/>
          <p:cNvSpPr/>
          <p:nvPr/>
        </p:nvSpPr>
        <p:spPr>
          <a:xfrm>
            <a:off x="520884" y="3907297"/>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iamond 75"/>
          <p:cNvSpPr/>
          <p:nvPr/>
        </p:nvSpPr>
        <p:spPr>
          <a:xfrm>
            <a:off x="4089643" y="4418453"/>
            <a:ext cx="263768" cy="268470"/>
          </a:xfrm>
          <a:prstGeom prst="diamond">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Elbow Connector 76"/>
          <p:cNvCxnSpPr>
            <a:stCxn id="70" idx="2"/>
            <a:endCxn id="76" idx="0"/>
          </p:cNvCxnSpPr>
          <p:nvPr/>
        </p:nvCxnSpPr>
        <p:spPr>
          <a:xfrm rot="16200000" flipH="1">
            <a:off x="2376388" y="2573314"/>
            <a:ext cx="1423448" cy="2266829"/>
          </a:xfrm>
          <a:prstGeom prst="bentConnector3">
            <a:avLst>
              <a:gd name="adj1" fmla="val 38470"/>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70" idx="2"/>
            <a:endCxn id="75" idx="0"/>
          </p:cNvCxnSpPr>
          <p:nvPr/>
        </p:nvCxnSpPr>
        <p:spPr>
          <a:xfrm rot="5400000">
            <a:off x="847587" y="2800186"/>
            <a:ext cx="912292" cy="1301930"/>
          </a:xfrm>
          <a:prstGeom prst="bentConnector3">
            <a:avLst>
              <a:gd name="adj1" fmla="val 60280"/>
            </a:avLst>
          </a:prstGeom>
          <a:ln w="38100">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403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a:t>
            </a:r>
            <a:endParaRPr lang="en-US" dirty="0"/>
          </a:p>
        </p:txBody>
      </p:sp>
      <p:sp>
        <p:nvSpPr>
          <p:cNvPr id="3" name="Content Placeholder 2"/>
          <p:cNvSpPr>
            <a:spLocks noGrp="1"/>
          </p:cNvSpPr>
          <p:nvPr>
            <p:ph idx="1"/>
          </p:nvPr>
        </p:nvSpPr>
        <p:spPr/>
        <p:txBody>
          <a:bodyPr>
            <a:normAutofit fontScale="70000" lnSpcReduction="2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SocialNetwork</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static void </a:t>
            </a:r>
            <a:r>
              <a:rPr lang="en-US" dirty="0" smtClean="0">
                <a:latin typeface="Courier New" panose="02070309020205020404" pitchFamily="49" charset="0"/>
                <a:cs typeface="Courier New" panose="02070309020205020404" pitchFamily="49" charset="0"/>
              </a:rPr>
              <a:t>main(</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p1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"Jory Denny"</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p2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solidFill>
                  <a:srgbClr val="FF0000"/>
                </a:solidFill>
                <a:latin typeface="Courier New" panose="02070309020205020404" pitchFamily="49" charset="0"/>
                <a:cs typeface="Courier New" panose="02070309020205020404" pitchFamily="49" charset="0"/>
              </a:rPr>
              <a:t>("Zachary Pollack"</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p3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"Zen-Do-Kai Karate"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p2.addFriend(p1);</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p1.like(p3);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p2.like(p3);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(p1 + </a:t>
            </a:r>
            <a:r>
              <a:rPr lang="en-US" dirty="0" smtClean="0">
                <a:solidFill>
                  <a:srgbClr val="FF0000"/>
                </a:solidFill>
                <a:latin typeface="Courier New" panose="02070309020205020404" pitchFamily="49" charset="0"/>
                <a:cs typeface="Courier New" panose="02070309020205020404" pitchFamily="49" charset="0"/>
              </a:rPr>
              <a:t>"\n"</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(p2 + </a:t>
            </a:r>
            <a:r>
              <a:rPr lang="en-US" dirty="0" smtClean="0">
                <a:solidFill>
                  <a:srgbClr val="FF0000"/>
                </a:solidFill>
                <a:latin typeface="Courier New" panose="02070309020205020404" pitchFamily="49" charset="0"/>
                <a:cs typeface="Courier New" panose="02070309020205020404" pitchFamily="49" charset="0"/>
              </a:rPr>
              <a:t>"\n"</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(p3);</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15437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a:t>
            </a:r>
            <a:endParaRPr lang="en-US" dirty="0"/>
          </a:p>
        </p:txBody>
      </p:sp>
      <p:sp>
        <p:nvSpPr>
          <p:cNvPr id="3" name="Content Placeholder 2"/>
          <p:cNvSpPr>
            <a:spLocks noGrp="1"/>
          </p:cNvSpPr>
          <p:nvPr>
            <p:ph idx="1"/>
          </p:nvPr>
        </p:nvSpPr>
        <p:spPr/>
        <p:txBody>
          <a:bodyPr>
            <a:normAutofit fontScale="92500" lnSpcReduction="2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java.util.</a:t>
            </a:r>
            <a:r>
              <a:rPr lang="en-US" b="1" dirty="0" err="1"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Relationship</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Date</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Relationship</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"Relationship created "</a:t>
            </a:r>
            <a:r>
              <a:rPr lang="en-US" dirty="0" smtClean="0">
                <a:latin typeface="Courier New" panose="02070309020205020404" pitchFamily="49" charset="0"/>
                <a:cs typeface="Courier New" panose="02070309020205020404" pitchFamily="49" charset="0"/>
              </a:rPr>
              <a:t> + date;</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//Auto converts date to string through </a:t>
            </a:r>
          </a:p>
          <a:p>
            <a:pPr marL="692150" indent="-69215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    //Object's </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42644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a:t>
            </a:r>
            <a:endParaRPr lang="en-US" dirty="0"/>
          </a:p>
        </p:txBody>
      </p:sp>
      <p:sp>
        <p:nvSpPr>
          <p:cNvPr id="3" name="Content Placeholder 2"/>
          <p:cNvSpPr>
            <a:spLocks noGrp="1"/>
          </p:cNvSpPr>
          <p:nvPr>
            <p:ph idx="1"/>
          </p:nvPr>
        </p:nvSpPr>
        <p:spPr/>
        <p:txBody>
          <a:bodyPr>
            <a:normAutofit lnSpcReduction="1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t>
            </a:r>
            <a:r>
              <a:rPr lang="en-US" b="1" dirty="0">
                <a:solidFill>
                  <a:schemeClr val="accent3"/>
                </a:solidFill>
                <a:latin typeface="Courier New" panose="02070309020205020404" pitchFamily="49" charset="0"/>
                <a:cs typeface="Courier New" panose="02070309020205020404" pitchFamily="49" charset="0"/>
              </a:rPr>
              <a:t>class </a:t>
            </a:r>
            <a:r>
              <a:rPr lang="en-US" b="1" dirty="0" smtClean="0">
                <a:latin typeface="Courier New" panose="02070309020205020404" pitchFamily="49" charset="0"/>
                <a:cs typeface="Courier New" panose="02070309020205020404" pitchFamily="49" charset="0"/>
              </a:rPr>
              <a:t>Friend </a:t>
            </a:r>
            <a:r>
              <a:rPr lang="en-US" b="1" dirty="0" smtClean="0">
                <a:solidFill>
                  <a:schemeClr val="accent3"/>
                </a:solidFill>
                <a:latin typeface="Courier New" panose="02070309020205020404" pitchFamily="49" charset="0"/>
                <a:cs typeface="Courier New" panose="02070309020205020404" pitchFamily="49" charset="0"/>
              </a:rPr>
              <a:t>extends</a:t>
            </a:r>
            <a:r>
              <a:rPr lang="en-US" b="1" dirty="0" smtClean="0">
                <a:latin typeface="Courier New" panose="02070309020205020404" pitchFamily="49" charset="0"/>
                <a:cs typeface="Courier New" panose="02070309020205020404" pitchFamily="49" charset="0"/>
              </a:rPr>
              <a:t> Relationship</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friend;</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Friend</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Person</a:t>
            </a:r>
            <a:r>
              <a:rPr lang="en-US" dirty="0" smtClean="0">
                <a:latin typeface="Courier New" panose="02070309020205020404" pitchFamily="49" charset="0"/>
                <a:cs typeface="Courier New" panose="02070309020205020404" pitchFamily="49" charset="0"/>
              </a:rPr>
              <a:t> p) {friend = p}</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"Friend.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 With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friend.getName</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6983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smtClean="0"/>
              <a:t>Inheritance</a:t>
            </a:r>
            <a:endParaRPr lang="en-US" altLang="en-US" dirty="0"/>
          </a:p>
        </p:txBody>
      </p:sp>
      <p:sp>
        <p:nvSpPr>
          <p:cNvPr id="5" name="Content Placeholder 4"/>
          <p:cNvSpPr>
            <a:spLocks noGrp="1"/>
          </p:cNvSpPr>
          <p:nvPr>
            <p:ph sz="half" idx="1"/>
          </p:nvPr>
        </p:nvSpPr>
        <p:spPr>
          <a:xfrm>
            <a:off x="1141410" y="2249485"/>
            <a:ext cx="4878389" cy="4535489"/>
          </a:xfrm>
        </p:spPr>
        <p:txBody>
          <a:bodyPr>
            <a:normAutofit fontScale="92500" lnSpcReduction="20000"/>
          </a:bodyPr>
          <a:lstStyle/>
          <a:p>
            <a:r>
              <a:rPr lang="en-US" b="1" dirty="0" smtClean="0">
                <a:solidFill>
                  <a:schemeClr val="accent3"/>
                </a:solidFill>
              </a:rPr>
              <a:t>Inheritance</a:t>
            </a:r>
            <a:r>
              <a:rPr lang="en-US" dirty="0" smtClean="0"/>
              <a:t> is a type/sub-type relationship (parent/child) denoted with an arrow pointed to the type in a UML diagram</a:t>
            </a:r>
          </a:p>
          <a:p>
            <a:pPr lvl="1"/>
            <a:r>
              <a:rPr lang="en-US" dirty="0" smtClean="0"/>
              <a:t>A </a:t>
            </a:r>
            <a:r>
              <a:rPr lang="en-US" b="1" dirty="0" smtClean="0">
                <a:solidFill>
                  <a:schemeClr val="accent3"/>
                </a:solidFill>
              </a:rPr>
              <a:t>superclass (base class) </a:t>
            </a:r>
            <a:r>
              <a:rPr lang="en-US" dirty="0" smtClean="0"/>
              <a:t>is the inherited object type</a:t>
            </a:r>
          </a:p>
          <a:p>
            <a:pPr lvl="1"/>
            <a:r>
              <a:rPr lang="en-US" dirty="0" smtClean="0"/>
              <a:t>A </a:t>
            </a:r>
            <a:r>
              <a:rPr lang="en-US" b="1" dirty="0" smtClean="0">
                <a:solidFill>
                  <a:schemeClr val="accent3"/>
                </a:solidFill>
              </a:rPr>
              <a:t>subclass (derived class)</a:t>
            </a:r>
            <a:r>
              <a:rPr lang="en-US" dirty="0" smtClean="0"/>
              <a:t> is the inheriting object type</a:t>
            </a:r>
          </a:p>
          <a:p>
            <a:pPr lvl="1"/>
            <a:r>
              <a:rPr lang="en-US" dirty="0" smtClean="0"/>
              <a:t>All of the state (data fields) and behavior (methods) of the superclass is inherited (“handed-down”) to the subclass</a:t>
            </a:r>
          </a:p>
          <a:p>
            <a:pPr lvl="2"/>
            <a:r>
              <a:rPr lang="en-US" dirty="0" smtClean="0"/>
              <a:t>The superclass constructors are NOT inherited</a:t>
            </a:r>
            <a:endParaRPr lang="en-US" dirty="0"/>
          </a:p>
        </p:txBody>
      </p:sp>
      <p:sp>
        <p:nvSpPr>
          <p:cNvPr id="6148" name="Rectangle 7"/>
          <p:cNvSpPr>
            <a:spLocks noChangeArrowheads="1"/>
          </p:cNvSpPr>
          <p:nvPr/>
        </p:nvSpPr>
        <p:spPr bwMode="auto">
          <a:xfrm>
            <a:off x="1524001" y="123284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152" name="Rectangle 14"/>
          <p:cNvSpPr>
            <a:spLocks noChangeArrowheads="1"/>
          </p:cNvSpPr>
          <p:nvPr/>
        </p:nvSpPr>
        <p:spPr bwMode="auto">
          <a:xfrm>
            <a:off x="1524001" y="8931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2" name="Object 13"/>
          <p:cNvGraphicFramePr>
            <a:graphicFrameLocks noGrp="1" noChangeAspect="1"/>
          </p:cNvGraphicFramePr>
          <p:nvPr>
            <p:ph sz="half" idx="2"/>
            <p:extLst>
              <p:ext uri="{D42A27DB-BD31-4B8C-83A1-F6EECF244321}">
                <p14:modId xmlns:p14="http://schemas.microsoft.com/office/powerpoint/2010/main" val="542946324"/>
              </p:ext>
            </p:extLst>
          </p:nvPr>
        </p:nvGraphicFramePr>
        <p:xfrm>
          <a:off x="6265863" y="1627188"/>
          <a:ext cx="5051425" cy="5157787"/>
        </p:xfrm>
        <a:graphic>
          <a:graphicData uri="http://schemas.openxmlformats.org/presentationml/2006/ole">
            <mc:AlternateContent xmlns:mc="http://schemas.openxmlformats.org/markup-compatibility/2006">
              <mc:Choice xmlns:v="urn:schemas-microsoft-com:vml" Requires="v">
                <p:oleObj spid="_x0000_s521241" name="Picture" r:id="rId3" imgW="4518720" imgH="4612680" progId="Word.Picture.8">
                  <p:embed/>
                </p:oleObj>
              </mc:Choice>
              <mc:Fallback>
                <p:oleObj name="Picture" r:id="rId3" imgW="4518720" imgH="4612680" progId="Word.Picture.8">
                  <p:embed/>
                  <p:pic>
                    <p:nvPicPr>
                      <p:cNvPr id="0" name=""/>
                      <p:cNvPicPr>
                        <a:picLocks noChangeAspect="1" noChangeArrowheads="1"/>
                      </p:cNvPicPr>
                      <p:nvPr/>
                    </p:nvPicPr>
                    <p:blipFill>
                      <a:blip r:embed="rId4"/>
                      <a:srcRect/>
                      <a:stretch>
                        <a:fillRect/>
                      </a:stretch>
                    </p:blipFill>
                    <p:spPr bwMode="auto">
                      <a:xfrm>
                        <a:off x="6265863" y="1627188"/>
                        <a:ext cx="5051425" cy="51577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947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a:t>
            </a:r>
            <a:endParaRPr lang="en-US" dirty="0"/>
          </a:p>
        </p:txBody>
      </p:sp>
      <p:sp>
        <p:nvSpPr>
          <p:cNvPr id="3" name="Content Placeholder 2"/>
          <p:cNvSpPr>
            <a:spLocks noGrp="1"/>
          </p:cNvSpPr>
          <p:nvPr>
            <p:ph idx="1"/>
          </p:nvPr>
        </p:nvSpPr>
        <p:spPr/>
        <p:txBody>
          <a:bodyPr>
            <a:normAutofit fontScale="92500" lnSpcReduction="20000"/>
          </a:bodyPr>
          <a:lstStyle/>
          <a:p>
            <a:pPr marL="692150" indent="-69215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Follow </a:t>
            </a:r>
            <a:r>
              <a:rPr lang="en-US" b="1" dirty="0">
                <a:solidFill>
                  <a:schemeClr val="accent3"/>
                </a:solidFill>
                <a:latin typeface="Courier New" panose="02070309020205020404" pitchFamily="49" charset="0"/>
                <a:cs typeface="Courier New" panose="02070309020205020404" pitchFamily="49" charset="0"/>
              </a:rPr>
              <a:t>extends</a:t>
            </a:r>
            <a:r>
              <a:rPr lang="en-US" b="1" dirty="0">
                <a:latin typeface="Courier New" panose="02070309020205020404" pitchFamily="49" charset="0"/>
                <a:cs typeface="Courier New" panose="02070309020205020404" pitchFamily="49" charset="0"/>
              </a:rPr>
              <a:t> Relationship</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Follow</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 </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page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 </a:t>
            </a:r>
            <a:r>
              <a:rPr lang="en-US" dirty="0" err="1" smtClean="0">
                <a:latin typeface="Courier New" panose="02070309020205020404" pitchFamily="49" charset="0"/>
                <a:cs typeface="Courier New" panose="02070309020205020404" pitchFamily="49" charset="0"/>
              </a:rPr>
              <a:t>page.incrementFollows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Follow.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 </a:t>
            </a:r>
            <a:r>
              <a:rPr lang="en-US" b="1" dirty="0" err="1">
                <a:solidFill>
                  <a:schemeClr val="accent3"/>
                </a:solidFill>
                <a:latin typeface="Courier New" panose="02070309020205020404" pitchFamily="49" charset="0"/>
                <a:cs typeface="Courier New" panose="02070309020205020404" pitchFamily="49" charset="0"/>
              </a:rPr>
              <a:t>super</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Following </a:t>
            </a:r>
            <a:r>
              <a:rPr lang="en-US" dirty="0">
                <a:solidFill>
                  <a:srgbClr val="FF0000"/>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page.getName</a:t>
            </a:r>
            <a:r>
              <a:rPr lang="en-US" dirty="0">
                <a:latin typeface="Courier New" panose="02070309020205020404" pitchFamily="49" charset="0"/>
                <a:cs typeface="Courier New" panose="02070309020205020404" pitchFamily="49" charset="0"/>
              </a:rPr>
              <a:t>() + </a:t>
            </a:r>
            <a:r>
              <a:rPr lang="en-US"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4523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t>
            </a:r>
            <a:endParaRPr lang="en-US" dirty="0"/>
          </a:p>
        </p:txBody>
      </p:sp>
      <p:sp>
        <p:nvSpPr>
          <p:cNvPr id="3" name="Content Placeholder 2"/>
          <p:cNvSpPr>
            <a:spLocks noGrp="1"/>
          </p:cNvSpPr>
          <p:nvPr>
            <p:ph idx="1"/>
          </p:nvPr>
        </p:nvSpPr>
        <p:spPr/>
        <p:txBody>
          <a:bodyPr>
            <a:normAutofit lnSpcReduction="10000"/>
          </a:bodyPr>
          <a:lstStyle/>
          <a:p>
            <a:pPr marL="692150" indent="-69215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t>
            </a:r>
            <a:r>
              <a:rPr lang="en-US" b="1" dirty="0">
                <a:solidFill>
                  <a:schemeClr val="accent3"/>
                </a:solidFill>
                <a:latin typeface="Courier New" panose="02070309020205020404" pitchFamily="49" charset="0"/>
                <a:cs typeface="Courier New" panose="02070309020205020404" pitchFamily="49" charset="0"/>
              </a:rPr>
              <a:t>class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 {name = n;}</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b="1" dirty="0" smtClean="0">
                <a:latin typeface="Courier New" panose="02070309020205020404" pitchFamily="49" charset="0"/>
                <a:cs typeface="Courier New" panose="02070309020205020404" pitchFamily="49" charset="0"/>
              </a:rPr>
              <a:t> String </a:t>
            </a:r>
            <a:r>
              <a:rPr lang="en-US" dirty="0" err="1" smtClean="0">
                <a:latin typeface="Courier New" panose="02070309020205020404" pitchFamily="49" charset="0"/>
                <a:cs typeface="Courier New" panose="02070309020205020404" pitchFamily="49" charset="0"/>
              </a:rPr>
              <a:t>getName</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"Account name: "</a:t>
            </a:r>
            <a:r>
              <a:rPr lang="en-US" dirty="0" smtClean="0">
                <a:latin typeface="Courier New" panose="02070309020205020404" pitchFamily="49" charset="0"/>
                <a:cs typeface="Courier New" panose="02070309020205020404" pitchFamily="49" charset="0"/>
              </a:rPr>
              <a:t> + 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24321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a:t>
            </a:r>
            <a:endParaRPr lang="en-US" dirty="0"/>
          </a:p>
        </p:txBody>
      </p:sp>
      <p:sp>
        <p:nvSpPr>
          <p:cNvPr id="3" name="Content Placeholder 2"/>
          <p:cNvSpPr>
            <a:spLocks noGrp="1"/>
          </p:cNvSpPr>
          <p:nvPr>
            <p:ph idx="1"/>
          </p:nvPr>
        </p:nvSpPr>
        <p:spPr/>
        <p:txBody>
          <a:bodyPr>
            <a:normAutofit fontScale="85000" lnSpcReduction="20000"/>
          </a:bodyPr>
          <a:lstStyle/>
          <a:p>
            <a:pPr marL="692150" indent="-69215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Page </a:t>
            </a:r>
            <a:r>
              <a:rPr lang="en-US" b="1" dirty="0">
                <a:solidFill>
                  <a:schemeClr val="accent3"/>
                </a:solidFill>
                <a:latin typeface="Courier New" panose="02070309020205020404" pitchFamily="49" charset="0"/>
                <a:cs typeface="Courier New" panose="02070309020205020404" pitchFamily="49" charset="0"/>
              </a:rPr>
              <a:t>extends</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Account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private</a:t>
            </a:r>
            <a:r>
              <a:rPr lang="en-US" dirty="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numFollowers</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Page</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name) </a:t>
            </a:r>
            <a:r>
              <a:rPr lang="en-US" dirty="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(name);</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incrementFollows</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numFollowes</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public</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String</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"Page\n\t"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b="1" dirty="0" err="1">
                <a:solidFill>
                  <a:schemeClr val="accent3"/>
                </a:solidFill>
                <a:latin typeface="Courier New" panose="02070309020205020404" pitchFamily="49" charset="0"/>
                <a:cs typeface="Courier New" panose="02070309020205020404" pitchFamily="49" charset="0"/>
              </a:rPr>
              <a:t>super</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followers: </a:t>
            </a:r>
            <a:r>
              <a:rPr lang="en-US" dirty="0">
                <a:solidFill>
                  <a:srgbClr val="FF0000"/>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numFollowers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1281146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 1</a:t>
            </a:r>
            <a:endParaRPr lang="en-US" dirty="0"/>
          </a:p>
        </p:txBody>
      </p:sp>
      <p:sp>
        <p:nvSpPr>
          <p:cNvPr id="4" name="Content Placeholder 3"/>
          <p:cNvSpPr>
            <a:spLocks noGrp="1"/>
          </p:cNvSpPr>
          <p:nvPr>
            <p:ph sz="half" idx="1"/>
          </p:nvPr>
        </p:nvSpPr>
        <p:spPr>
          <a:xfrm>
            <a:off x="1141410" y="2249485"/>
            <a:ext cx="4878389" cy="4420945"/>
          </a:xfrm>
        </p:spPr>
        <p:txBody>
          <a:bodyPr>
            <a:noAutofit/>
          </a:bodyPr>
          <a:lstStyle/>
          <a:p>
            <a:pPr marL="692150" indent="-692150">
              <a:spcBef>
                <a:spcPts val="0"/>
              </a:spcBef>
              <a:buFont typeface="+mj-lt"/>
              <a:buAutoNum type="arabicPeriod"/>
            </a:pPr>
            <a:r>
              <a:rPr lang="en-US" sz="1100" b="1" dirty="0">
                <a:solidFill>
                  <a:schemeClr val="accent3"/>
                </a:solidFill>
                <a:latin typeface="Courier New" panose="02070309020205020404" pitchFamily="49" charset="0"/>
                <a:cs typeface="Courier New" panose="02070309020205020404" pitchFamily="49" charset="0"/>
              </a:rPr>
              <a:t>public class </a:t>
            </a:r>
            <a:r>
              <a:rPr lang="en-US" sz="1100" b="1" dirty="0" smtClean="0">
                <a:latin typeface="Courier New" panose="02070309020205020404" pitchFamily="49" charset="0"/>
                <a:cs typeface="Courier New" panose="02070309020205020404" pitchFamily="49" charset="0"/>
              </a:rPr>
              <a:t>Person </a:t>
            </a:r>
            <a:r>
              <a:rPr lang="en-US" sz="1100" b="1" dirty="0">
                <a:solidFill>
                  <a:schemeClr val="accent3"/>
                </a:solidFill>
                <a:latin typeface="Courier New" panose="02070309020205020404" pitchFamily="49" charset="0"/>
                <a:cs typeface="Courier New" panose="02070309020205020404" pitchFamily="49" charset="0"/>
              </a:rPr>
              <a:t>extends</a:t>
            </a:r>
            <a:r>
              <a:rPr lang="en-US" sz="1100" b="1" dirty="0">
                <a:latin typeface="Courier New" panose="02070309020205020404" pitchFamily="49" charset="0"/>
                <a:cs typeface="Courier New" panose="02070309020205020404" pitchFamily="49" charset="0"/>
              </a:rPr>
              <a:t> Account</a:t>
            </a: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 friends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[100];</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 follows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[10];</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private</a:t>
            </a:r>
            <a:r>
              <a:rPr lang="en-US" sz="1100" dirty="0">
                <a:latin typeface="Courier New" panose="02070309020205020404" pitchFamily="49" charset="0"/>
                <a:cs typeface="Courier New" panose="02070309020205020404" pitchFamily="49" charset="0"/>
              </a:rPr>
              <a:t> </a:t>
            </a:r>
            <a:r>
              <a:rPr lang="en-US" sz="1100" b="1" dirty="0" err="1">
                <a:solidFill>
                  <a:schemeClr val="accent3"/>
                </a:solidFill>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 </a:t>
            </a:r>
            <a:r>
              <a:rPr lang="en-US" sz="1100" dirty="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a:t>
            </a: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private</a:t>
            </a:r>
            <a:r>
              <a:rPr lang="en-US" sz="1100" dirty="0">
                <a:latin typeface="Courier New" panose="02070309020205020404" pitchFamily="49" charset="0"/>
                <a:cs typeface="Courier New" panose="02070309020205020404" pitchFamily="49" charset="0"/>
              </a:rPr>
              <a:t> </a:t>
            </a:r>
            <a:r>
              <a:rPr lang="en-US" sz="1100" b="1" dirty="0" err="1">
                <a:solidFill>
                  <a:schemeClr val="accent3"/>
                </a:solidFill>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 </a:t>
            </a:r>
            <a:r>
              <a:rPr lang="en-US" sz="1100" dirty="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public</a:t>
            </a:r>
            <a:r>
              <a:rPr lang="en-US" sz="1100" dirty="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String</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name)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super</a:t>
            </a:r>
            <a:r>
              <a:rPr lang="en-US" sz="1100" dirty="0">
                <a:latin typeface="Courier New" panose="02070309020205020404" pitchFamily="49" charset="0"/>
                <a:cs typeface="Courier New" panose="02070309020205020404" pitchFamily="49" charset="0"/>
              </a:rPr>
              <a:t>(name);</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endParaRPr lang="en-US" sz="1100" dirty="0">
              <a:latin typeface="Courier New" panose="02070309020205020404" pitchFamily="49" charset="0"/>
              <a:cs typeface="Courier New" panose="02070309020205020404" pitchFamily="49" charset="0"/>
            </a:endParaRP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b="1" dirty="0">
                <a:solidFill>
                  <a:schemeClr val="accent3"/>
                </a:solidFill>
                <a:latin typeface="Courier New" panose="02070309020205020404" pitchFamily="49" charset="0"/>
                <a:cs typeface="Courier New" panose="02070309020205020404" pitchFamily="49" charset="0"/>
              </a:rPr>
              <a:t>public void </a:t>
            </a:r>
            <a:r>
              <a:rPr lang="en-US" sz="1100" dirty="0" err="1" smtClean="0">
                <a:latin typeface="Courier New" panose="02070309020205020404" pitchFamily="49" charset="0"/>
                <a:cs typeface="Courier New" panose="02070309020205020404" pitchFamily="49" charset="0"/>
              </a:rPr>
              <a:t>addFriend</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&amp;&amp;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p.numFriends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addFriendImpl</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p.addFriendImpl</a:t>
            </a:r>
            <a:r>
              <a:rPr lang="en-US" sz="1100" dirty="0" smtClean="0">
                <a:latin typeface="Courier New" panose="02070309020205020404" pitchFamily="49" charset="0"/>
                <a:cs typeface="Courier New" panose="02070309020205020404" pitchFamily="49" charset="0"/>
              </a:rPr>
              <a:t>(</a:t>
            </a:r>
            <a:r>
              <a:rPr lang="en-US" sz="1100" b="1" dirty="0" smtClean="0">
                <a:solidFill>
                  <a:schemeClr val="accent3"/>
                </a:solidFill>
                <a:latin typeface="Courier New" panose="02070309020205020404" pitchFamily="49" charset="0"/>
                <a:cs typeface="Courier New" panose="02070309020205020404" pitchFamily="49" charset="0"/>
              </a:rPr>
              <a:t>this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else</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err="1" smtClean="0">
                <a:latin typeface="Courier New" panose="02070309020205020404" pitchFamily="49" charset="0"/>
                <a:cs typeface="Courier New" panose="02070309020205020404" pitchFamily="49" charset="0"/>
              </a:rPr>
              <a:t>System</a:t>
            </a:r>
            <a:r>
              <a:rPr lang="en-US" sz="1100" dirty="0" err="1" smtClean="0">
                <a:latin typeface="Courier New" panose="02070309020205020404" pitchFamily="49" charset="0"/>
                <a:cs typeface="Courier New" panose="02070309020205020404" pitchFamily="49" charset="0"/>
              </a:rPr>
              <a:t>.out.println</a:t>
            </a:r>
            <a:r>
              <a:rPr lang="en-US" sz="1100" dirty="0" smtClean="0">
                <a:latin typeface="Courier New" panose="02070309020205020404" pitchFamily="49" charset="0"/>
                <a:cs typeface="Courier New" panose="02070309020205020404" pitchFamily="49" charset="0"/>
              </a:rPr>
              <a:t>(</a:t>
            </a:r>
            <a:r>
              <a:rPr lang="en-US" sz="1100" dirty="0" smtClean="0">
                <a:solidFill>
                  <a:srgbClr val="FF0000"/>
                </a:solidFill>
                <a:latin typeface="Courier New" panose="02070309020205020404" pitchFamily="49" charset="0"/>
                <a:cs typeface="Courier New" panose="02070309020205020404" pitchFamily="49" charset="0"/>
              </a:rPr>
              <a:t>"Cannot add friend: "</a:t>
            </a:r>
          </a:p>
          <a:p>
            <a:pPr marL="692150" indent="-692150">
              <a:spcBef>
                <a:spcPts val="0"/>
              </a:spcBef>
              <a:buFont typeface="+mj-lt"/>
              <a:buAutoNum type="arabicPeriod"/>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 </a:t>
            </a:r>
            <a:r>
              <a:rPr lang="en-US" sz="1100" dirty="0" err="1" smtClean="0">
                <a:latin typeface="Courier New" panose="02070309020205020404" pitchFamily="49" charset="0"/>
                <a:cs typeface="Courier New" panose="02070309020205020404" pitchFamily="49" charset="0"/>
              </a:rPr>
              <a:t>p.getName</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 to "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getName</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a:pPr>
            <a:r>
              <a:rPr lang="en-US" sz="1100" dirty="0" smtClean="0">
                <a:latin typeface="Courier New" panose="02070309020205020404" pitchFamily="49" charset="0"/>
                <a:cs typeface="Courier New" panose="02070309020205020404" pitchFamily="49" charset="0"/>
              </a:rPr>
              <a:t>  }</a:t>
            </a:r>
            <a:endParaRPr lang="en-US" sz="1100" dirty="0"/>
          </a:p>
          <a:p>
            <a:endParaRPr lang="en-US" sz="1100" dirty="0"/>
          </a:p>
        </p:txBody>
      </p:sp>
      <p:sp>
        <p:nvSpPr>
          <p:cNvPr id="5" name="Content Placeholder 4"/>
          <p:cNvSpPr>
            <a:spLocks noGrp="1"/>
          </p:cNvSpPr>
          <p:nvPr>
            <p:ph sz="half" idx="2"/>
          </p:nvPr>
        </p:nvSpPr>
        <p:spPr>
          <a:xfrm>
            <a:off x="6172200" y="2249486"/>
            <a:ext cx="4875211" cy="4420944"/>
          </a:xfrm>
        </p:spPr>
        <p:txBody>
          <a:bodyPr>
            <a:normAutofit/>
          </a:bodyPr>
          <a:lstStyle/>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private void </a:t>
            </a:r>
            <a:r>
              <a:rPr lang="en-US" sz="1100" dirty="0" err="1" smtClean="0">
                <a:latin typeface="Courier New" panose="02070309020205020404" pitchFamily="49" charset="0"/>
                <a:cs typeface="Courier New" panose="02070309020205020404" pitchFamily="49" charset="0"/>
              </a:rPr>
              <a:t>addFriendImpl</a:t>
            </a:r>
            <a:r>
              <a:rPr lang="en-US" sz="1100" dirty="0" smtClean="0">
                <a:latin typeface="Courier New" panose="02070309020205020404" pitchFamily="49" charset="0"/>
                <a:cs typeface="Courier New" panose="02070309020205020404" pitchFamily="49" charset="0"/>
              </a:rPr>
              <a:t>(</a:t>
            </a:r>
            <a:r>
              <a:rPr lang="en-US" sz="1100" b="1" dirty="0" smtClean="0">
                <a:latin typeface="Courier New" panose="02070309020205020404" pitchFamily="49" charset="0"/>
                <a:cs typeface="Courier New" panose="02070309020205020404" pitchFamily="49" charset="0"/>
              </a:rPr>
              <a:t>Person</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for</a:t>
            </a:r>
            <a:r>
              <a:rPr lang="en-US" sz="1100" dirty="0" smtClean="0">
                <a:latin typeface="Courier New" panose="02070309020205020404" pitchFamily="49" charset="0"/>
                <a:cs typeface="Courier New" panose="02070309020205020404" pitchFamily="49" charset="0"/>
              </a:rPr>
              <a:t>(</a:t>
            </a:r>
            <a:r>
              <a:rPr lang="en-US" sz="1100" b="1" dirty="0" err="1" smtClean="0">
                <a:solidFill>
                  <a:schemeClr val="accent3"/>
                </a:solidFill>
                <a:latin typeface="Courier New" panose="02070309020205020404" pitchFamily="49" charset="0"/>
                <a:cs typeface="Courier New" panose="02070309020205020404" pitchFamily="49" charset="0"/>
              </a:rPr>
              <a:t>int</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(friends[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r>
              <a:rPr lang="en-US" sz="1100" dirty="0">
                <a:latin typeface="Courier New" panose="02070309020205020404" pitchFamily="49" charset="0"/>
                <a:cs typeface="Courier New" panose="02070309020205020404" pitchFamily="49" charset="0"/>
              </a:rPr>
              <a:t>=</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null</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friends[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Friend</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numFriends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break</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public void </a:t>
            </a:r>
            <a:r>
              <a:rPr lang="en-US" sz="1100" dirty="0" smtClean="0">
                <a:latin typeface="Courier New" panose="02070309020205020404" pitchFamily="49" charset="0"/>
                <a:cs typeface="Courier New" panose="02070309020205020404" pitchFamily="49" charset="0"/>
              </a:rPr>
              <a:t>like(</a:t>
            </a:r>
            <a:r>
              <a:rPr lang="en-US" sz="1100" b="1" dirty="0" smtClean="0">
                <a:latin typeface="Courier New" panose="02070309020205020404" pitchFamily="49" charset="0"/>
                <a:cs typeface="Courier New" panose="02070309020205020404" pitchFamily="49" charset="0"/>
              </a:rPr>
              <a:t>Page</a:t>
            </a:r>
            <a:r>
              <a:rPr lang="en-US" sz="1100" dirty="0" smtClean="0">
                <a:latin typeface="Courier New" panose="02070309020205020404" pitchFamily="49" charset="0"/>
                <a:cs typeface="Courier New" panose="02070309020205020404" pitchFamily="49" charset="0"/>
              </a:rPr>
              <a:t> p)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for</a:t>
            </a:r>
            <a:r>
              <a:rPr lang="en-US" sz="1100" dirty="0" smtClean="0">
                <a:latin typeface="Courier New" panose="02070309020205020404" pitchFamily="49" charset="0"/>
                <a:cs typeface="Courier New" panose="02070309020205020404" pitchFamily="49" charset="0"/>
              </a:rPr>
              <a:t>(</a:t>
            </a:r>
            <a:r>
              <a:rPr lang="en-US" sz="1100" b="1" dirty="0" err="1" smtClean="0">
                <a:solidFill>
                  <a:schemeClr val="accent3"/>
                </a:solidFill>
                <a:latin typeface="Courier New" panose="02070309020205020404" pitchFamily="49" charset="0"/>
                <a:cs typeface="Courier New" panose="02070309020205020404" pitchFamily="49" charset="0"/>
              </a:rPr>
              <a:t>int</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dirty="0" smtClean="0">
                <a:solidFill>
                  <a:srgbClr val="FF0000"/>
                </a:solidFill>
                <a:latin typeface="Courier New" panose="02070309020205020404" pitchFamily="49" charset="0"/>
                <a:cs typeface="Courier New" panose="02070309020205020404" pitchFamily="49" charset="0"/>
              </a:rPr>
              <a:t>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&lt; </a:t>
            </a:r>
            <a:r>
              <a:rPr lang="en-US" sz="1100" dirty="0" smtClean="0">
                <a:solidFill>
                  <a:srgbClr val="FF0000"/>
                </a:solidFill>
                <a:latin typeface="Courier New" panose="02070309020205020404" pitchFamily="49" charset="0"/>
                <a:cs typeface="Courier New" panose="02070309020205020404" pitchFamily="49" charset="0"/>
              </a:rPr>
              <a:t>10</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if</a:t>
            </a:r>
            <a:r>
              <a:rPr lang="en-US" sz="1100" dirty="0" smtClean="0">
                <a:latin typeface="Courier New" panose="02070309020205020404" pitchFamily="49" charset="0"/>
                <a:cs typeface="Courier New" panose="02070309020205020404" pitchFamily="49" charset="0"/>
              </a:rPr>
              <a:t>(follows[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null</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follows[</a:t>
            </a:r>
            <a:r>
              <a:rPr lang="en-US" sz="1100" dirty="0" err="1" smtClean="0">
                <a:latin typeface="Courier New" panose="02070309020205020404" pitchFamily="49" charset="0"/>
                <a:cs typeface="Courier New" panose="02070309020205020404" pitchFamily="49" charset="0"/>
              </a:rPr>
              <a:t>i</a:t>
            </a:r>
            <a:r>
              <a:rPr lang="en-US" sz="1100" dirty="0" smtClean="0">
                <a:latin typeface="Courier New" panose="02070309020205020404" pitchFamily="49" charset="0"/>
                <a:cs typeface="Courier New" panose="02070309020205020404" pitchFamily="49" charset="0"/>
              </a:rPr>
              <a:t>] = </a:t>
            </a:r>
            <a:r>
              <a:rPr lang="en-US" sz="1100" b="1" dirty="0" smtClean="0">
                <a:solidFill>
                  <a:schemeClr val="accent3"/>
                </a:solidFill>
                <a:latin typeface="Courier New" panose="02070309020205020404" pitchFamily="49" charset="0"/>
                <a:cs typeface="Courier New" panose="02070309020205020404" pitchFamily="49" charset="0"/>
              </a:rPr>
              <a:t>new</a:t>
            </a:r>
            <a:r>
              <a:rPr lang="en-US" sz="1100" dirty="0" smtClean="0">
                <a:latin typeface="Courier New" panose="02070309020205020404" pitchFamily="49" charset="0"/>
                <a:cs typeface="Courier New" panose="02070309020205020404" pitchFamily="49" charset="0"/>
              </a:rPr>
              <a:t> </a:t>
            </a:r>
            <a:r>
              <a:rPr lang="en-US" sz="1100" b="1" dirty="0" smtClean="0">
                <a:latin typeface="Courier New" panose="02070309020205020404" pitchFamily="49" charset="0"/>
                <a:cs typeface="Courier New" panose="02070309020205020404" pitchFamily="49" charset="0"/>
              </a:rPr>
              <a:t>Follow</a:t>
            </a:r>
            <a:r>
              <a:rPr lang="en-US" sz="1100" dirty="0" smtClean="0">
                <a:latin typeface="Courier New" panose="02070309020205020404" pitchFamily="49" charset="0"/>
                <a:cs typeface="Courier New" panose="02070309020205020404" pitchFamily="49" charset="0"/>
              </a:rPr>
              <a:t>(p);</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dirty="0" err="1" smtClean="0">
                <a:latin typeface="Courier New" panose="02070309020205020404" pitchFamily="49" charset="0"/>
                <a:cs typeface="Courier New" panose="02070309020205020404" pitchFamily="49" charset="0"/>
              </a:rPr>
              <a:t>numFollows</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r>
              <a:rPr lang="en-US" sz="1100" b="1" dirty="0" smtClean="0">
                <a:solidFill>
                  <a:schemeClr val="accent3"/>
                </a:solidFill>
                <a:latin typeface="Courier New" panose="02070309020205020404" pitchFamily="49" charset="0"/>
                <a:cs typeface="Courier New" panose="02070309020205020404" pitchFamily="49" charset="0"/>
              </a:rPr>
              <a:t>break</a:t>
            </a:r>
            <a:r>
              <a:rPr lang="en-US" sz="1100"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19"/>
            </a:pPr>
            <a:r>
              <a:rPr lang="en-US" sz="1100" dirty="0">
                <a:latin typeface="Courier New" panose="02070309020205020404" pitchFamily="49" charset="0"/>
                <a:cs typeface="Courier New" panose="02070309020205020404" pitchFamily="49" charset="0"/>
              </a:rPr>
              <a:t> </a:t>
            </a:r>
            <a:r>
              <a:rPr lang="en-US" sz="1100" dirty="0" smtClean="0">
                <a:latin typeface="Courier New" panose="02070309020205020404" pitchFamily="49" charset="0"/>
                <a:cs typeface="Courier New" panose="02070309020205020404" pitchFamily="49" charset="0"/>
              </a:rPr>
              <a:t> }</a:t>
            </a:r>
            <a:endParaRPr lang="en-US" sz="1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05278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 2</a:t>
            </a:r>
            <a:endParaRPr lang="en-US" dirty="0"/>
          </a:p>
        </p:txBody>
      </p:sp>
      <p:sp>
        <p:nvSpPr>
          <p:cNvPr id="3" name="Content Placeholder 2"/>
          <p:cNvSpPr>
            <a:spLocks noGrp="1"/>
          </p:cNvSpPr>
          <p:nvPr>
            <p:ph idx="1"/>
          </p:nvPr>
        </p:nvSpPr>
        <p:spPr/>
        <p:txBody>
          <a:bodyPr>
            <a:normAutofit fontScale="62500" lnSpcReduction="20000"/>
          </a:bodyPr>
          <a:lstStyle/>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"Person\n\t"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3"/>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friends: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numFriends</a:t>
            </a:r>
            <a:r>
              <a:rPr lang="en-US" dirty="0" smtClean="0">
                <a:latin typeface="Courier New" panose="02070309020205020404" pitchFamily="49" charset="0"/>
                <a:cs typeface="Courier New" panose="02070309020205020404" pitchFamily="49" charset="0"/>
              </a:rPr>
              <a:t> +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tNumber</a:t>
            </a:r>
            <a:r>
              <a:rPr lang="en-US" dirty="0" smtClean="0">
                <a:solidFill>
                  <a:srgbClr val="FF0000"/>
                </a:solidFill>
                <a:latin typeface="Courier New" panose="02070309020205020404" pitchFamily="49" charset="0"/>
                <a:cs typeface="Courier New" panose="02070309020205020404" pitchFamily="49" charset="0"/>
              </a:rPr>
              <a:t> of follows: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a:t>
            </a:r>
            <a:r>
              <a:rPr lang="en-US" dirty="0" err="1" smtClean="0">
                <a:solidFill>
                  <a:srgbClr val="FF0000"/>
                </a:solidFill>
                <a:latin typeface="Courier New" panose="02070309020205020404" pitchFamily="49" charset="0"/>
                <a:cs typeface="Courier New" panose="02070309020205020404" pitchFamily="49" charset="0"/>
              </a:rPr>
              <a:t>tFriends</a:t>
            </a:r>
            <a:r>
              <a:rPr lang="en-US" dirty="0" smtClean="0">
                <a:solidFill>
                  <a:srgbClr val="FF0000"/>
                </a:solidFill>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(Friend f : friends)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(f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"\n\t\t" </a:t>
            </a:r>
            <a:r>
              <a:rPr lang="en-US" dirty="0" smtClean="0">
                <a:latin typeface="Courier New" panose="02070309020205020404" pitchFamily="49" charset="0"/>
                <a:cs typeface="Courier New" panose="02070309020205020404" pitchFamily="49" charset="0"/>
              </a:rPr>
              <a:t>+ f; </a:t>
            </a:r>
            <a:r>
              <a:rPr lang="en-US" dirty="0" smtClean="0">
                <a:solidFill>
                  <a:schemeClr val="accent5"/>
                </a:solidFill>
                <a:latin typeface="Courier New" panose="02070309020205020404" pitchFamily="49" charset="0"/>
                <a:cs typeface="Courier New" panose="02070309020205020404" pitchFamily="49" charset="0"/>
              </a:rPr>
              <a:t>//</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 is automatically called</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"Follows"</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(Follow f : follows)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(f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a:t>
            </a:r>
            <a:r>
              <a:rPr lang="en-US" dirty="0" smtClean="0">
                <a:solidFill>
                  <a:srgbClr val="FF0000"/>
                </a:solidFill>
                <a:latin typeface="Courier New" panose="02070309020205020404" pitchFamily="49" charset="0"/>
                <a:cs typeface="Courier New" panose="02070309020205020404" pitchFamily="49" charset="0"/>
              </a:rPr>
              <a:t>"\n\t\t" </a:t>
            </a:r>
            <a:r>
              <a:rPr lang="en-US" dirty="0" smtClean="0">
                <a:latin typeface="Courier New" panose="02070309020205020404" pitchFamily="49" charset="0"/>
                <a:cs typeface="Courier New" panose="02070309020205020404" pitchFamily="49" charset="0"/>
              </a:rPr>
              <a:t>+ f; </a:t>
            </a:r>
            <a:r>
              <a:rPr lang="en-US" dirty="0" smtClean="0">
                <a:solidFill>
                  <a:schemeClr val="accent5"/>
                </a:solidFill>
                <a:latin typeface="Courier New" panose="02070309020205020404" pitchFamily="49" charset="0"/>
                <a:cs typeface="Courier New" panose="02070309020205020404" pitchFamily="49" charset="0"/>
              </a:rPr>
              <a:t>//</a:t>
            </a:r>
            <a:r>
              <a:rPr lang="en-US" dirty="0" err="1" smtClean="0">
                <a:solidFill>
                  <a:schemeClr val="accent5"/>
                </a:solidFill>
                <a:latin typeface="Courier New" panose="02070309020205020404" pitchFamily="49" charset="0"/>
                <a:cs typeface="Courier New" panose="02070309020205020404" pitchFamily="49" charset="0"/>
              </a:rPr>
              <a:t>toString</a:t>
            </a:r>
            <a:r>
              <a:rPr lang="en-US" dirty="0" smtClean="0">
                <a:solidFill>
                  <a:schemeClr val="accent5"/>
                </a:solidFill>
                <a:latin typeface="Courier New" panose="02070309020205020404" pitchFamily="49" charset="0"/>
                <a:cs typeface="Courier New" panose="02070309020205020404" pitchFamily="49" charset="0"/>
              </a:rPr>
              <a:t> is automatically called</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s;</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692150" indent="-692150">
              <a:spcBef>
                <a:spcPts val="0"/>
              </a:spcBef>
              <a:buFont typeface="+mj-lt"/>
              <a:buAutoNum type="arabicPeriod" startAt="40"/>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28635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Polymorphism</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20410710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smtClean="0"/>
              <a:t>Polymorphism</a:t>
            </a:r>
          </a:p>
        </p:txBody>
      </p:sp>
      <p:sp>
        <p:nvSpPr>
          <p:cNvPr id="30724" name="Rectangle 3"/>
          <p:cNvSpPr>
            <a:spLocks noGrp="1" noChangeArrowheads="1"/>
          </p:cNvSpPr>
          <p:nvPr>
            <p:ph type="body" idx="1"/>
          </p:nvPr>
        </p:nvSpPr>
        <p:spPr/>
        <p:txBody>
          <a:bodyPr>
            <a:normAutofit fontScale="92500" lnSpcReduction="10000"/>
          </a:bodyPr>
          <a:lstStyle/>
          <a:p>
            <a:r>
              <a:rPr lang="en-US" altLang="en-US" b="1" dirty="0" smtClean="0">
                <a:solidFill>
                  <a:schemeClr val="accent3"/>
                </a:solidFill>
              </a:rPr>
              <a:t>Polymorphism</a:t>
            </a:r>
            <a:r>
              <a:rPr lang="en-US" altLang="en-US" dirty="0" smtClean="0"/>
              <a:t> means that a variable of a superclass (</a:t>
            </a:r>
            <a:r>
              <a:rPr lang="en-US" altLang="en-US" dirty="0" err="1" smtClean="0"/>
              <a:t>supertype</a:t>
            </a:r>
            <a:r>
              <a:rPr lang="en-US" altLang="en-US" dirty="0" smtClean="0"/>
              <a:t>) can refer to a subclass (subtype) object</a:t>
            </a:r>
            <a:br>
              <a:rPr lang="en-US" altLang="en-US" dirty="0" smtClean="0"/>
            </a:br>
            <a:r>
              <a:rPr lang="en-US" altLang="en-US" dirty="0" smtClean="0"/>
              <a:t/>
            </a:r>
            <a:br>
              <a:rPr lang="en-US" altLang="en-US" dirty="0" smtClean="0"/>
            </a:br>
            <a:r>
              <a:rPr lang="en-US" altLang="en-US" b="1" dirty="0" smtClean="0">
                <a:latin typeface="Courier New" panose="02070309020205020404" pitchFamily="49" charset="0"/>
                <a:cs typeface="Courier New" panose="02070309020205020404" pitchFamily="49" charset="0"/>
              </a:rPr>
              <a:t>Shape</a:t>
            </a:r>
            <a:r>
              <a:rPr lang="en-US" altLang="en-US" dirty="0" smtClean="0">
                <a:latin typeface="Courier New" panose="02070309020205020404" pitchFamily="49" charset="0"/>
                <a:cs typeface="Courier New" panose="02070309020205020404" pitchFamily="49" charset="0"/>
              </a:rPr>
              <a:t> s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5</a:t>
            </a: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a:p>
            <a:r>
              <a:rPr lang="en-US" altLang="en-US" dirty="0" smtClean="0">
                <a:cs typeface="Courier New" panose="02070309020205020404" pitchFamily="49" charset="0"/>
              </a:rPr>
              <a:t>Under the context of polymorphism, the </a:t>
            </a:r>
            <a:r>
              <a:rPr lang="en-US" altLang="en-US" dirty="0" err="1" smtClean="0">
                <a:cs typeface="Courier New" panose="02070309020205020404" pitchFamily="49" charset="0"/>
              </a:rPr>
              <a:t>supertype</a:t>
            </a:r>
            <a:r>
              <a:rPr lang="en-US" altLang="en-US" dirty="0" smtClean="0">
                <a:cs typeface="Courier New" panose="02070309020205020404" pitchFamily="49" charset="0"/>
              </a:rPr>
              <a:t> here is the </a:t>
            </a:r>
            <a:r>
              <a:rPr lang="en-US" altLang="en-US" b="1" dirty="0" smtClean="0">
                <a:solidFill>
                  <a:schemeClr val="accent3"/>
                </a:solidFill>
                <a:cs typeface="Courier New" panose="02070309020205020404" pitchFamily="49" charset="0"/>
              </a:rPr>
              <a:t>declared type </a:t>
            </a:r>
            <a:r>
              <a:rPr lang="en-US" altLang="en-US" dirty="0" smtClean="0">
                <a:cs typeface="Courier New" panose="02070309020205020404" pitchFamily="49" charset="0"/>
              </a:rPr>
              <a:t>and the subtype is the </a:t>
            </a:r>
            <a:r>
              <a:rPr lang="en-US" altLang="en-US" b="1" dirty="0" smtClean="0">
                <a:solidFill>
                  <a:schemeClr val="accent3"/>
                </a:solidFill>
                <a:cs typeface="Courier New" panose="02070309020205020404" pitchFamily="49" charset="0"/>
              </a:rPr>
              <a:t>actual type</a:t>
            </a:r>
          </a:p>
          <a:p>
            <a:r>
              <a:rPr lang="en-US" altLang="en-US" dirty="0" smtClean="0">
                <a:cs typeface="Courier New" panose="02070309020205020404" pitchFamily="49" charset="0"/>
              </a:rPr>
              <a:t>Polymorphism implies that an </a:t>
            </a:r>
            <a:r>
              <a:rPr lang="en-US" altLang="en-US" dirty="0">
                <a:cs typeface="Courier New" panose="02070309020205020404" pitchFamily="49" charset="0"/>
              </a:rPr>
              <a:t>object of a subtype can be used wherever its </a:t>
            </a:r>
            <a:r>
              <a:rPr lang="en-US" altLang="en-US" dirty="0" err="1">
                <a:cs typeface="Courier New" panose="02070309020205020404" pitchFamily="49" charset="0"/>
              </a:rPr>
              <a:t>supertype</a:t>
            </a:r>
            <a:r>
              <a:rPr lang="en-US" altLang="en-US" dirty="0">
                <a:cs typeface="Courier New" panose="02070309020205020404" pitchFamily="49" charset="0"/>
              </a:rPr>
              <a:t> value is </a:t>
            </a:r>
            <a:r>
              <a:rPr lang="en-US" altLang="en-US" dirty="0" smtClean="0">
                <a:cs typeface="Courier New" panose="02070309020205020404" pitchFamily="49" charset="0"/>
              </a:rPr>
              <a:t>required</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800350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r>
              <a:rPr lang="en-US" dirty="0" smtClean="0"/>
              <a:t>Allow types to be defined at runtime, instead of at compile time:</a:t>
            </a:r>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s =</a:t>
            </a:r>
            <a:r>
              <a:rPr lang="en-US" b="1"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Scanner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b="1" dirty="0" smtClean="0">
                <a:solidFill>
                  <a:schemeClr val="accent3"/>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tag = </a:t>
            </a:r>
            <a:r>
              <a:rPr lang="en-US" dirty="0" err="1" smtClean="0">
                <a:latin typeface="Courier New" panose="02070309020205020404" pitchFamily="49" charset="0"/>
                <a:cs typeface="Courier New" panose="02070309020205020404" pitchFamily="49" charset="0"/>
              </a:rPr>
              <a:t>s.next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a:t>
            </a:r>
            <a:r>
              <a:rPr lang="en-US" dirty="0" smtClean="0">
                <a:solidFill>
                  <a:schemeClr val="accent5"/>
                </a:solidFill>
                <a:latin typeface="Courier New" panose="02070309020205020404" pitchFamily="49" charset="0"/>
                <a:cs typeface="Courier New" panose="02070309020205020404" pitchFamily="49" charset="0"/>
              </a:rPr>
              <a:t>user wants a circle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r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a:t>
            </a:r>
            <a:r>
              <a:rPr lang="en-US" dirty="0" smtClean="0">
                <a:solidFill>
                  <a:schemeClr val="accent3"/>
                </a:solidFill>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 </a:t>
            </a: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(r,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else 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a:t>
            </a:r>
            <a:r>
              <a:rPr lang="en-US" dirty="0" smtClean="0">
                <a:solidFill>
                  <a:schemeClr val="accent5"/>
                </a:solidFill>
                <a:latin typeface="Courier New" panose="02070309020205020404" pitchFamily="49" charset="0"/>
                <a:cs typeface="Courier New" panose="02070309020205020404" pitchFamily="49" charset="0"/>
              </a:rPr>
              <a:t>User wants a rectangle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w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 h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Rectangle</a:t>
            </a:r>
            <a:r>
              <a:rPr lang="en-US" dirty="0" smtClean="0">
                <a:latin typeface="Courier New" panose="02070309020205020404" pitchFamily="49" charset="0"/>
                <a:cs typeface="Courier New" panose="02070309020205020404" pitchFamily="49" charset="0"/>
              </a:rPr>
              <a:t>(w, h,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“Area: ”</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shape.area</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t>
            </a:r>
            <a:r>
              <a:rPr lang="en-US" dirty="0" smtClean="0">
                <a:solidFill>
                  <a:schemeClr val="accent5"/>
                </a:solidFill>
                <a:latin typeface="Courier New" panose="02070309020205020404" pitchFamily="49" charset="0"/>
                <a:cs typeface="Courier New" panose="02070309020205020404" pitchFamily="49" charset="0"/>
              </a:rPr>
              <a:t>works </a:t>
            </a:r>
            <a:r>
              <a:rPr lang="en-US" dirty="0" smtClean="0">
                <a:solidFill>
                  <a:schemeClr val="accent5"/>
                </a:solidFill>
                <a:latin typeface="Courier New" panose="02070309020205020404" pitchFamily="49" charset="0"/>
                <a:cs typeface="Courier New" panose="02070309020205020404" pitchFamily="49" charset="0"/>
              </a:rPr>
              <a:t>no matter what!</a:t>
            </a:r>
          </a:p>
        </p:txBody>
      </p:sp>
    </p:spTree>
    <p:extLst>
      <p:ext uri="{BB962C8B-B14F-4D97-AF65-F5344CB8AC3E}">
        <p14:creationId xmlns:p14="http://schemas.microsoft.com/office/powerpoint/2010/main" val="221483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p:txBody>
          <a:bodyPr>
            <a:normAutofit/>
          </a:bodyPr>
          <a:lstStyle/>
          <a:p>
            <a:r>
              <a:rPr lang="en-US" dirty="0" smtClean="0"/>
              <a:t>Arrays can only store one type</a:t>
            </a:r>
            <a:br>
              <a:rPr lang="en-US" dirty="0" smtClean="0"/>
            </a:b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circles; </a:t>
            </a:r>
            <a:r>
              <a:rPr lang="en-US" dirty="0" smtClean="0">
                <a:solidFill>
                  <a:schemeClr val="accent5"/>
                </a:solidFill>
                <a:latin typeface="Courier New" panose="02070309020205020404" pitchFamily="49" charset="0"/>
                <a:cs typeface="Courier New" panose="02070309020205020404" pitchFamily="49" charset="0"/>
              </a:rPr>
              <a:t>//all circles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rects</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//all rectangles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shapes; </a:t>
            </a:r>
            <a:r>
              <a:rPr lang="en-US" dirty="0" smtClean="0">
                <a:solidFill>
                  <a:schemeClr val="accent5"/>
                </a:solidFill>
                <a:latin typeface="Courier New" panose="02070309020205020404" pitchFamily="49" charset="0"/>
                <a:cs typeface="Courier New" panose="02070309020205020404" pitchFamily="49" charset="0"/>
              </a:rPr>
              <a:t>//depends on subtypes! Can have some circles and some rectangles.</a:t>
            </a:r>
            <a:endParaRPr lang="en-US" dirty="0">
              <a:solidFill>
                <a:schemeClr val="accent5"/>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3268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ever do this?</a:t>
            </a:r>
          </a:p>
        </p:txBody>
      </p:sp>
      <p:sp>
        <p:nvSpPr>
          <p:cNvPr id="3" name="Content Placeholder 2"/>
          <p:cNvSpPr>
            <a:spLocks noGrp="1"/>
          </p:cNvSpPr>
          <p:nvPr>
            <p:ph idx="1"/>
          </p:nvPr>
        </p:nvSpPr>
        <p:spPr>
          <a:xfrm>
            <a:off x="1141412" y="2249486"/>
            <a:ext cx="10276865" cy="4608513"/>
          </a:xfrm>
        </p:spPr>
        <p:txBody>
          <a:bodyPr>
            <a:normAutofit/>
          </a:bodyPr>
          <a:lstStyle/>
          <a:p>
            <a:r>
              <a:rPr lang="en-US" dirty="0" smtClean="0"/>
              <a:t>Lets say we have an array of Shape shapes then we can do something like:</a:t>
            </a:r>
            <a:br>
              <a:rPr lang="en-US" dirty="0" smtClean="0"/>
            </a:br>
            <a:endParaRPr lang="en-US" dirty="0" smtClean="0"/>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total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shapes.length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total += shapes[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].area(); </a:t>
            </a:r>
            <a:r>
              <a:rPr lang="en-US" dirty="0" smtClean="0">
                <a:solidFill>
                  <a:schemeClr val="accent5"/>
                </a:solidFill>
                <a:latin typeface="Courier New" panose="02070309020205020404" pitchFamily="49" charset="0"/>
                <a:cs typeface="Courier New" panose="02070309020205020404" pitchFamily="49" charset="0"/>
              </a:rPr>
              <a:t>//Uses </a:t>
            </a:r>
            <a:r>
              <a:rPr lang="en-US" dirty="0" smtClean="0">
                <a:solidFill>
                  <a:schemeClr val="accent5"/>
                </a:solidFill>
                <a:latin typeface="Courier New" panose="02070309020205020404" pitchFamily="49" charset="0"/>
                <a:cs typeface="Courier New" panose="02070309020205020404" pitchFamily="49" charset="0"/>
              </a:rPr>
              <a:t>specific</a:t>
            </a:r>
          </a:p>
          <a:p>
            <a:pPr marL="457200" indent="-45720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instance’s function</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total;</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2347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in Java</a:t>
            </a:r>
            <a:endParaRPr lang="en-US" dirty="0"/>
          </a:p>
        </p:txBody>
      </p:sp>
      <p:sp>
        <p:nvSpPr>
          <p:cNvPr id="3" name="Content Placeholder 2"/>
          <p:cNvSpPr>
            <a:spLocks noGrp="1"/>
          </p:cNvSpPr>
          <p:nvPr>
            <p:ph sz="half" idx="1"/>
          </p:nvPr>
        </p:nvSpPr>
        <p:spPr/>
        <p:txBody>
          <a:bodyPr>
            <a:normAutofit fontScale="92500"/>
          </a:bodyPr>
          <a:lstStyle/>
          <a:p>
            <a:pPr marL="457200" indent="-457200">
              <a:spcBef>
                <a:spcPts val="0"/>
              </a:spcBef>
              <a:buFont typeface="+mj-lt"/>
              <a:buAutoNum type="arabicPeriod"/>
            </a:pPr>
            <a:r>
              <a:rPr lang="en-US" sz="1800" b="1" dirty="0" smtClean="0">
                <a:solidFill>
                  <a:schemeClr val="accent3"/>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private </a:t>
            </a:r>
            <a:r>
              <a:rPr lang="en-US" sz="1800" b="1" dirty="0" err="1" smtClean="0">
                <a:solidFill>
                  <a:schemeClr val="accent3"/>
                </a:solidFill>
                <a:latin typeface="Courier New" panose="02070309020205020404" pitchFamily="49" charset="0"/>
                <a:cs typeface="Courier New" panose="02070309020205020404" pitchFamily="49" charset="0"/>
              </a:rPr>
              <a:t>int</a:t>
            </a:r>
            <a:r>
              <a:rPr lang="en-US" sz="1800" b="1" dirty="0" smtClean="0">
                <a:solidFill>
                  <a:schemeClr val="accent3"/>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a;</a:t>
            </a:r>
          </a:p>
          <a:p>
            <a:pPr marL="457200" indent="-457200">
              <a:spcBef>
                <a:spcPts val="0"/>
              </a:spcBef>
              <a:buFont typeface="+mj-lt"/>
              <a:buAutoNum type="arabicPeriod"/>
            </a:pPr>
            <a:r>
              <a:rPr lang="en-US" sz="18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800" b="1" dirty="0" smtClean="0">
                <a:solidFill>
                  <a:schemeClr val="accent3"/>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B</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extends</a:t>
            </a:r>
            <a:r>
              <a:rPr lang="en-US" sz="1800" dirty="0" smtClean="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3"/>
                </a:solidFill>
                <a:latin typeface="Courier New" panose="02070309020205020404" pitchFamily="49" charset="0"/>
                <a:cs typeface="Courier New" panose="02070309020205020404" pitchFamily="49" charset="0"/>
              </a:rPr>
              <a:t>private </a:t>
            </a:r>
            <a:r>
              <a:rPr lang="en-US" sz="1800" b="1" dirty="0" err="1" smtClean="0">
                <a:solidFill>
                  <a:schemeClr val="accent3"/>
                </a:solidFill>
                <a:latin typeface="Courier New" panose="02070309020205020404" pitchFamily="49" charset="0"/>
                <a:cs typeface="Courier New" panose="02070309020205020404" pitchFamily="49" charset="0"/>
              </a:rPr>
              <a:t>int</a:t>
            </a:r>
            <a:r>
              <a:rPr lang="en-US" sz="1800" b="1" dirty="0" smtClean="0">
                <a:solidFill>
                  <a:schemeClr val="accent3"/>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b;</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4514729"/>
          </a:xfrm>
        </p:spPr>
        <p:txBody>
          <a:bodyPr>
            <a:normAutofit fontScale="92500"/>
          </a:bodyPr>
          <a:lstStyle/>
          <a:p>
            <a:r>
              <a:rPr lang="en-US" dirty="0" smtClean="0"/>
              <a:t>In Java, the keyword </a:t>
            </a:r>
            <a:r>
              <a:rPr lang="en-US" b="1" dirty="0" smtClean="0">
                <a:solidFill>
                  <a:schemeClr val="accent3"/>
                </a:solidFill>
                <a:latin typeface="Courier New" panose="02070309020205020404" pitchFamily="49" charset="0"/>
                <a:cs typeface="Courier New" panose="02070309020205020404" pitchFamily="49" charset="0"/>
              </a:rPr>
              <a:t>extends</a:t>
            </a:r>
            <a:r>
              <a:rPr lang="en-US" dirty="0" smtClean="0"/>
              <a:t> denotes an inheritance relationship</a:t>
            </a:r>
          </a:p>
          <a:p>
            <a:r>
              <a:rPr lang="en-US" dirty="0" smtClean="0"/>
              <a:t>In this example, by inheritance </a:t>
            </a:r>
            <a:r>
              <a:rPr lang="en-US" b="1" dirty="0" smtClean="0">
                <a:latin typeface="Courier New" panose="02070309020205020404" pitchFamily="49" charset="0"/>
                <a:cs typeface="Courier New" panose="02070309020205020404" pitchFamily="49" charset="0"/>
              </a:rPr>
              <a:t>B</a:t>
            </a:r>
            <a:r>
              <a:rPr lang="en-US" dirty="0" smtClean="0"/>
              <a:t> is an object whose state is defined by two </a:t>
            </a:r>
            <a:r>
              <a:rPr lang="en-US" b="1" dirty="0" err="1" smtClean="0">
                <a:solidFill>
                  <a:schemeClr val="accent3"/>
                </a:solidFill>
                <a:latin typeface="Courier New" panose="02070309020205020404" pitchFamily="49" charset="0"/>
                <a:cs typeface="Courier New" panose="02070309020205020404" pitchFamily="49" charset="0"/>
              </a:rPr>
              <a:t>int</a:t>
            </a:r>
            <a:r>
              <a:rPr lang="en-US" dirty="0" err="1" smtClean="0"/>
              <a:t>s</a:t>
            </a:r>
            <a:r>
              <a:rPr lang="en-US" dirty="0" smtClean="0"/>
              <a:t>, the one in </a:t>
            </a:r>
            <a:r>
              <a:rPr lang="en-US" b="1" dirty="0" smtClean="0">
                <a:latin typeface="Courier New" panose="02070309020205020404" pitchFamily="49" charset="0"/>
                <a:cs typeface="Courier New" panose="02070309020205020404" pitchFamily="49" charset="0"/>
              </a:rPr>
              <a:t>A</a:t>
            </a:r>
            <a:r>
              <a:rPr lang="en-US" dirty="0" smtClean="0"/>
              <a:t> and the one in </a:t>
            </a:r>
            <a:r>
              <a:rPr lang="en-US" b="1" dirty="0" smtClean="0">
                <a:latin typeface="Courier New" panose="02070309020205020404" pitchFamily="49" charset="0"/>
                <a:cs typeface="Courier New" panose="02070309020205020404" pitchFamily="49" charset="0"/>
              </a:rPr>
              <a:t>B</a:t>
            </a:r>
          </a:p>
          <a:p>
            <a:r>
              <a:rPr lang="en-US" dirty="0" smtClean="0">
                <a:cs typeface="Courier New" panose="02070309020205020404" pitchFamily="49" charset="0"/>
              </a:rPr>
              <a:t>In this relationship, the superclass is responsible for constructing (initializing) the superclass’s data fields, while the subtype is responsible for the subclass’s data fields</a:t>
            </a:r>
            <a:endParaRPr lang="en-US" dirty="0">
              <a:cs typeface="Courier New" panose="02070309020205020404" pitchFamily="49" charset="0"/>
            </a:endParaRPr>
          </a:p>
        </p:txBody>
      </p:sp>
      <p:grpSp>
        <p:nvGrpSpPr>
          <p:cNvPr id="15" name="Group 14"/>
          <p:cNvGrpSpPr/>
          <p:nvPr/>
        </p:nvGrpSpPr>
        <p:grpSpPr>
          <a:xfrm>
            <a:off x="2876426" y="4357973"/>
            <a:ext cx="2551359" cy="2195225"/>
            <a:chOff x="1141410" y="4357973"/>
            <a:chExt cx="2551359" cy="2195225"/>
          </a:xfrm>
        </p:grpSpPr>
        <p:sp>
          <p:nvSpPr>
            <p:cNvPr id="5" name="Rectangle 4"/>
            <p:cNvSpPr/>
            <p:nvPr/>
          </p:nvSpPr>
          <p:spPr>
            <a:xfrm>
              <a:off x="1863969" y="5064369"/>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6" name="Rectangle 5"/>
            <p:cNvSpPr/>
            <p:nvPr/>
          </p:nvSpPr>
          <p:spPr>
            <a:xfrm>
              <a:off x="1863969" y="6084275"/>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7" name="Rectangle 6"/>
            <p:cNvSpPr/>
            <p:nvPr/>
          </p:nvSpPr>
          <p:spPr>
            <a:xfrm>
              <a:off x="2778369" y="6084274"/>
              <a:ext cx="914400" cy="4689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b</a:t>
              </a:r>
              <a:endParaRPr lang="en-US" dirty="0"/>
            </a:p>
          </p:txBody>
        </p:sp>
        <p:sp>
          <p:nvSpPr>
            <p:cNvPr id="8" name="TextBox 7"/>
            <p:cNvSpPr txBox="1"/>
            <p:nvPr/>
          </p:nvSpPr>
          <p:spPr>
            <a:xfrm>
              <a:off x="1863969" y="4695037"/>
              <a:ext cx="1828800" cy="369332"/>
            </a:xfrm>
            <a:prstGeom prst="rect">
              <a:avLst/>
            </a:prstGeom>
            <a:noFill/>
          </p:spPr>
          <p:txBody>
            <a:bodyPr wrap="square" rtlCol="0">
              <a:spAutoFit/>
            </a:bodyPr>
            <a:lstStyle/>
            <a:p>
              <a:r>
                <a:rPr lang="en-US" dirty="0" smtClean="0"/>
                <a:t>Object of type A</a:t>
              </a:r>
              <a:endParaRPr lang="en-US" dirty="0"/>
            </a:p>
          </p:txBody>
        </p:sp>
        <p:sp>
          <p:nvSpPr>
            <p:cNvPr id="9" name="TextBox 8"/>
            <p:cNvSpPr txBox="1"/>
            <p:nvPr/>
          </p:nvSpPr>
          <p:spPr>
            <a:xfrm>
              <a:off x="1863969" y="5714941"/>
              <a:ext cx="1828800" cy="369332"/>
            </a:xfrm>
            <a:prstGeom prst="rect">
              <a:avLst/>
            </a:prstGeom>
            <a:noFill/>
          </p:spPr>
          <p:txBody>
            <a:bodyPr wrap="square" rtlCol="0">
              <a:spAutoFit/>
            </a:bodyPr>
            <a:lstStyle/>
            <a:p>
              <a:r>
                <a:rPr lang="en-US" dirty="0" smtClean="0"/>
                <a:t>Object of type B</a:t>
              </a:r>
              <a:endParaRPr lang="en-US" dirty="0"/>
            </a:p>
          </p:txBody>
        </p:sp>
        <p:sp>
          <p:nvSpPr>
            <p:cNvPr id="10" name="TextBox 9"/>
            <p:cNvSpPr txBox="1"/>
            <p:nvPr/>
          </p:nvSpPr>
          <p:spPr>
            <a:xfrm>
              <a:off x="1141410" y="4357973"/>
              <a:ext cx="2016369" cy="369332"/>
            </a:xfrm>
            <a:prstGeom prst="rect">
              <a:avLst/>
            </a:prstGeom>
            <a:noFill/>
          </p:spPr>
          <p:txBody>
            <a:bodyPr wrap="square" rtlCol="0">
              <a:spAutoFit/>
            </a:bodyPr>
            <a:lstStyle/>
            <a:p>
              <a:r>
                <a:rPr lang="en-US" dirty="0" smtClean="0"/>
                <a:t>Memory</a:t>
              </a:r>
              <a:endParaRPr lang="en-US" dirty="0"/>
            </a:p>
          </p:txBody>
        </p:sp>
      </p:grpSp>
      <p:cxnSp>
        <p:nvCxnSpPr>
          <p:cNvPr id="12" name="Straight Connector 11"/>
          <p:cNvCxnSpPr/>
          <p:nvPr/>
        </p:nvCxnSpPr>
        <p:spPr>
          <a:xfrm>
            <a:off x="1242646" y="4357973"/>
            <a:ext cx="41851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42847" y="4352051"/>
            <a:ext cx="23446" cy="22538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62453" y="4661056"/>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Rectangle 18"/>
          <p:cNvSpPr/>
          <p:nvPr/>
        </p:nvSpPr>
        <p:spPr>
          <a:xfrm>
            <a:off x="1462453" y="5862668"/>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21" name="Straight Arrow Connector 20"/>
          <p:cNvCxnSpPr>
            <a:stCxn id="19" idx="0"/>
            <a:endCxn id="18" idx="2"/>
          </p:cNvCxnSpPr>
          <p:nvPr/>
        </p:nvCxnSpPr>
        <p:spPr>
          <a:xfrm flipV="1">
            <a:off x="1983336" y="5264849"/>
            <a:ext cx="0" cy="597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66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Polymorphism Demo</a:t>
            </a:r>
            <a:endParaRPr lang="en-US" dirty="0"/>
          </a:p>
        </p:txBody>
      </p:sp>
      <p:sp>
        <p:nvSpPr>
          <p:cNvPr id="3" name="Content Placeholder 2"/>
          <p:cNvSpPr>
            <a:spLocks noGrp="1"/>
          </p:cNvSpPr>
          <p:nvPr>
            <p:ph sz="half" idx="1"/>
          </p:nvPr>
        </p:nvSpPr>
        <p:spPr>
          <a:xfrm>
            <a:off x="1141410" y="2249486"/>
            <a:ext cx="4878389" cy="4608514"/>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err="1" smtClean="0">
                <a:latin typeface="Courier New" panose="02070309020205020404" pitchFamily="49" charset="0"/>
                <a:cs typeface="Courier New" panose="02070309020205020404" pitchFamily="49" charset="0"/>
              </a:rPr>
              <a:t>PolymorphismDemo</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x.toString</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String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dirty="0" smtClean="0">
                <a:solidFill>
                  <a:srgbClr val="FF0000"/>
                </a:solidFill>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2"/>
          </p:nvPr>
        </p:nvSpPr>
        <p:spPr>
          <a:xfrm>
            <a:off x="6172200" y="2249486"/>
            <a:ext cx="4875211" cy="4608514"/>
          </a:xfrm>
        </p:spPr>
        <p:txBody>
          <a:bodyPr>
            <a:normAutofit fontScale="55000" lnSpcReduction="20000"/>
          </a:bodyPr>
          <a:lstStyle/>
          <a:p>
            <a:r>
              <a:rPr lang="en-US" altLang="en-US" sz="2900" dirty="0"/>
              <a:t>Method </a:t>
            </a:r>
            <a:r>
              <a:rPr lang="en-US" altLang="en-US" sz="2900" dirty="0">
                <a:latin typeface="Courier New" panose="02070309020205020404" pitchFamily="49" charset="0"/>
                <a:cs typeface="Courier New" panose="02070309020205020404" pitchFamily="49" charset="0"/>
              </a:rPr>
              <a:t>m</a:t>
            </a:r>
            <a:r>
              <a:rPr lang="en-US" altLang="en-US" sz="2900" dirty="0"/>
              <a:t> takes a parameter of the </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a:t>
            </a:r>
            <a:r>
              <a:rPr lang="en-US" altLang="en-US" sz="2900" dirty="0"/>
              <a:t>type. You can invoke it with any object</a:t>
            </a:r>
            <a:r>
              <a:rPr lang="en-US" altLang="en-US" sz="2900" dirty="0" smtClean="0"/>
              <a:t>.</a:t>
            </a:r>
          </a:p>
          <a:p>
            <a:r>
              <a:rPr lang="en-US" altLang="en-US" sz="2900" dirty="0" smtClean="0"/>
              <a:t>When </a:t>
            </a:r>
            <a:r>
              <a:rPr lang="en-US" altLang="en-US" sz="2900" dirty="0"/>
              <a:t>the method </a:t>
            </a:r>
            <a:r>
              <a:rPr lang="en-US" altLang="en-US" sz="2900" dirty="0">
                <a:latin typeface="Courier New" panose="02070309020205020404" pitchFamily="49" charset="0"/>
                <a:cs typeface="Courier New" panose="02070309020205020404" pitchFamily="49" charset="0"/>
              </a:rPr>
              <a:t>m(</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x) </a:t>
            </a:r>
            <a:r>
              <a:rPr lang="en-US" altLang="en-US" sz="2900" dirty="0"/>
              <a:t>is executed, the argument </a:t>
            </a:r>
            <a:r>
              <a:rPr lang="en-US" altLang="en-US" sz="2900" dirty="0">
                <a:latin typeface="Courier New" panose="02070309020205020404" pitchFamily="49" charset="0"/>
                <a:cs typeface="Courier New" panose="02070309020205020404" pitchFamily="49" charset="0"/>
              </a:rPr>
              <a:t>x</a:t>
            </a:r>
            <a:r>
              <a:rPr lang="en-US" altLang="en-US" sz="2900" dirty="0"/>
              <a:t>’s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is invoked. </a:t>
            </a:r>
            <a:r>
              <a:rPr lang="en-US" altLang="en-US" sz="2900" dirty="0" smtClean="0"/>
              <a:t>Classes </a:t>
            </a:r>
            <a:r>
              <a:rPr lang="en-US" altLang="en-US" sz="2900" b="1" dirty="0" smtClean="0">
                <a:latin typeface="Courier New" panose="02070309020205020404" pitchFamily="49" charset="0"/>
                <a:cs typeface="Courier New" panose="02070309020205020404" pitchFamily="49" charset="0"/>
              </a:rPr>
              <a:t>Student</a:t>
            </a:r>
            <a:r>
              <a:rPr lang="en-US" altLang="en-US" sz="2900" dirty="0"/>
              <a:t>, </a:t>
            </a:r>
            <a:r>
              <a:rPr lang="en-US" altLang="en-US" sz="2900" b="1" dirty="0">
                <a:latin typeface="Courier New" panose="02070309020205020404" pitchFamily="49" charset="0"/>
                <a:cs typeface="Courier New" panose="02070309020205020404" pitchFamily="49" charset="0"/>
              </a:rPr>
              <a:t>Person</a:t>
            </a:r>
            <a:r>
              <a:rPr lang="en-US" altLang="en-US" sz="2900" dirty="0"/>
              <a:t>, and </a:t>
            </a:r>
            <a:r>
              <a:rPr lang="en-US" altLang="en-US" sz="2900" b="1" dirty="0">
                <a:latin typeface="Courier New" panose="02070309020205020404" pitchFamily="49" charset="0"/>
                <a:cs typeface="Courier New" panose="02070309020205020404" pitchFamily="49" charset="0"/>
              </a:rPr>
              <a:t>Object</a:t>
            </a:r>
            <a:r>
              <a:rPr lang="en-US" altLang="en-US" sz="2900" dirty="0"/>
              <a:t> have their own implementation of the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a:t>
            </a:r>
            <a:endParaRPr lang="en-US" altLang="en-US" sz="2900" dirty="0" smtClean="0"/>
          </a:p>
          <a:p>
            <a:r>
              <a:rPr lang="en-US" altLang="en-US" sz="2900" dirty="0" smtClean="0"/>
              <a:t>The correct implementation is dynamically determined by the Java Virtual Machine. This is called </a:t>
            </a:r>
            <a:r>
              <a:rPr lang="en-US" altLang="en-US" sz="2900" b="1" dirty="0" smtClean="0">
                <a:solidFill>
                  <a:schemeClr val="accent3"/>
                </a:solidFill>
              </a:rPr>
              <a:t>dynamic </a:t>
            </a:r>
            <a:r>
              <a:rPr lang="en-US" altLang="en-US" sz="2900" b="1" dirty="0">
                <a:solidFill>
                  <a:schemeClr val="accent3"/>
                </a:solidFill>
              </a:rPr>
              <a:t>binding</a:t>
            </a:r>
            <a:r>
              <a:rPr lang="en-US" altLang="en-US" sz="2900" dirty="0"/>
              <a:t>. </a:t>
            </a:r>
            <a:endParaRPr lang="en-US" altLang="en-US" sz="2900" dirty="0" smtClean="0"/>
          </a:p>
          <a:p>
            <a:r>
              <a:rPr lang="en-US" altLang="en-US" sz="2900" dirty="0"/>
              <a:t>Polymorphism allows </a:t>
            </a:r>
            <a:r>
              <a:rPr lang="en-US" altLang="en-US" sz="2900" dirty="0" smtClean="0"/>
              <a:t>superclass methods </a:t>
            </a:r>
            <a:r>
              <a:rPr lang="en-US" altLang="en-US" sz="2900" dirty="0"/>
              <a:t>to be used generically for a wide range of object </a:t>
            </a:r>
            <a:r>
              <a:rPr lang="en-US" altLang="en-US" sz="2900" dirty="0" smtClean="0"/>
              <a:t>arguments (any possible subclass). </a:t>
            </a:r>
            <a:r>
              <a:rPr lang="en-US" altLang="en-US" sz="2900" dirty="0"/>
              <a:t>This is known as </a:t>
            </a:r>
            <a:r>
              <a:rPr lang="en-US" altLang="en-US" sz="2900" b="1" dirty="0">
                <a:solidFill>
                  <a:schemeClr val="accent3"/>
                </a:solidFill>
              </a:rPr>
              <a:t>generic programming</a:t>
            </a:r>
            <a:r>
              <a:rPr lang="en-US" altLang="en-US" sz="2900" dirty="0"/>
              <a:t>. </a:t>
            </a:r>
            <a:endParaRPr lang="en-US" altLang="en-US" sz="2900" dirty="0" smtClean="0"/>
          </a:p>
          <a:p>
            <a:endParaRPr lang="en-US" altLang="en-US" sz="2900" dirty="0"/>
          </a:p>
          <a:p>
            <a:endParaRPr lang="en-US" dirty="0"/>
          </a:p>
        </p:txBody>
      </p:sp>
    </p:spTree>
    <p:extLst>
      <p:ext uri="{BB962C8B-B14F-4D97-AF65-F5344CB8AC3E}">
        <p14:creationId xmlns:p14="http://schemas.microsoft.com/office/powerpoint/2010/main" val="278877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altLang="en-US" smtClean="0"/>
              <a:t>Method Matching vs. Binding</a:t>
            </a:r>
          </a:p>
        </p:txBody>
      </p:sp>
      <p:sp>
        <p:nvSpPr>
          <p:cNvPr id="33796" name="Rectangle 3"/>
          <p:cNvSpPr>
            <a:spLocks noGrp="1" noChangeArrowheads="1"/>
          </p:cNvSpPr>
          <p:nvPr>
            <p:ph type="body" idx="1"/>
          </p:nvPr>
        </p:nvSpPr>
        <p:spPr/>
        <p:txBody>
          <a:bodyPr/>
          <a:lstStyle/>
          <a:p>
            <a:r>
              <a:rPr lang="en-US" altLang="en-US" smtClean="0"/>
              <a:t>Matching a method signature and binding a method implementation are two issues. The compiler finds a matching method according to parameter type, number of parameters, and order of the parameters at compilation time. A method may be implemented in several subclasses. The Java Virtual Machine dynamically binds the implementation of the method at runtime. </a:t>
            </a:r>
            <a:endParaRPr lang="en-US" altLang="en-US"/>
          </a:p>
        </p:txBody>
      </p:sp>
    </p:spTree>
    <p:extLst>
      <p:ext uri="{BB962C8B-B14F-4D97-AF65-F5344CB8AC3E}">
        <p14:creationId xmlns:p14="http://schemas.microsoft.com/office/powerpoint/2010/main" val="2601708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conversion revisited</a:t>
            </a:r>
            <a:endParaRPr lang="en-US" dirty="0"/>
          </a:p>
        </p:txBody>
      </p:sp>
      <p:sp>
        <p:nvSpPr>
          <p:cNvPr id="3" name="Content Placeholder 2"/>
          <p:cNvSpPr>
            <a:spLocks noGrp="1"/>
          </p:cNvSpPr>
          <p:nvPr>
            <p:ph idx="1"/>
          </p:nvPr>
        </p:nvSpPr>
        <p:spPr/>
        <p:txBody>
          <a:bodyPr/>
          <a:lstStyle/>
          <a:p>
            <a:r>
              <a:rPr lang="en-US" dirty="0" smtClean="0"/>
              <a:t>From dealing with data we know types can be converted to each other:</a:t>
            </a:r>
            <a:br>
              <a:rPr lang="en-US" dirty="0" smtClean="0"/>
            </a:br>
            <a:r>
              <a:rPr lang="en-US" dirty="0" err="1" smtClean="0"/>
              <a:t>int</a:t>
            </a:r>
            <a:r>
              <a:rPr lang="en-US" dirty="0" smtClean="0"/>
              <a:t> a = 5;</a:t>
            </a:r>
            <a:br>
              <a:rPr lang="en-US" dirty="0" smtClean="0"/>
            </a:br>
            <a:r>
              <a:rPr lang="en-US" dirty="0" smtClean="0"/>
              <a:t>double x = a;</a:t>
            </a:r>
            <a:br>
              <a:rPr lang="en-US" dirty="0" smtClean="0"/>
            </a:br>
            <a:r>
              <a:rPr lang="en-US" dirty="0" err="1" smtClean="0"/>
              <a:t>int</a:t>
            </a:r>
            <a:r>
              <a:rPr lang="en-US" dirty="0" smtClean="0"/>
              <a:t> b = (</a:t>
            </a:r>
            <a:r>
              <a:rPr lang="en-US" dirty="0" err="1" smtClean="0"/>
              <a:t>int</a:t>
            </a:r>
            <a:r>
              <a:rPr lang="en-US" dirty="0" smtClean="0"/>
              <a:t>)(x*x);</a:t>
            </a:r>
          </a:p>
          <a:p>
            <a:r>
              <a:rPr lang="en-US" dirty="0" smtClean="0"/>
              <a:t>We can do the same with our own objects!</a:t>
            </a:r>
          </a:p>
        </p:txBody>
      </p:sp>
    </p:spTree>
    <p:extLst>
      <p:ext uri="{BB962C8B-B14F-4D97-AF65-F5344CB8AC3E}">
        <p14:creationId xmlns:p14="http://schemas.microsoft.com/office/powerpoint/2010/main" val="20731664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Polymorphism and type conversion</a:t>
            </a:r>
            <a:endParaRPr lang="en-US" dirty="0"/>
          </a:p>
        </p:txBody>
      </p:sp>
      <p:sp>
        <p:nvSpPr>
          <p:cNvPr id="3" name="Content Placeholder 2"/>
          <p:cNvSpPr>
            <a:spLocks noGrp="1"/>
          </p:cNvSpPr>
          <p:nvPr>
            <p:ph idx="1"/>
          </p:nvPr>
        </p:nvSpPr>
        <p:spPr/>
        <p:txBody>
          <a:bodyPr>
            <a:normAutofit fontScale="92500"/>
          </a:bodyPr>
          <a:lstStyle/>
          <a:p>
            <a:r>
              <a:rPr lang="en-US" dirty="0" smtClean="0"/>
              <a:t>So when assigning a value of a subtype to a variable of a </a:t>
            </a:r>
            <a:r>
              <a:rPr lang="en-US" dirty="0" err="1" smtClean="0"/>
              <a:t>supertype</a:t>
            </a:r>
            <a:r>
              <a:rPr lang="en-US" dirty="0" smtClean="0"/>
              <a:t>, the conversion is implicit:</a:t>
            </a:r>
            <a:br>
              <a:rPr lang="en-US" dirty="0" smtClean="0"/>
            </a:br>
            <a:r>
              <a:rPr lang="en-US" sz="1900" b="1" dirty="0" smtClean="0">
                <a:latin typeface="Courier New" panose="02070309020205020404" pitchFamily="49" charset="0"/>
                <a:cs typeface="Courier New" panose="02070309020205020404" pitchFamily="49" charset="0"/>
              </a:rPr>
              <a:t>Shape</a:t>
            </a:r>
            <a:r>
              <a:rPr lang="en-US" sz="1900" dirty="0" smtClean="0">
                <a:latin typeface="Courier New" panose="02070309020205020404" pitchFamily="49" charset="0"/>
                <a:cs typeface="Courier New" panose="02070309020205020404" pitchFamily="49" charset="0"/>
              </a:rPr>
              <a:t> s = </a:t>
            </a:r>
            <a:r>
              <a:rPr lang="en-US" sz="1900" b="1" dirty="0" smtClean="0">
                <a:solidFill>
                  <a:schemeClr val="accent3"/>
                </a:solidFill>
                <a:latin typeface="Courier New" panose="02070309020205020404" pitchFamily="49" charset="0"/>
                <a:cs typeface="Courier New" panose="02070309020205020404" pitchFamily="49" charset="0"/>
              </a:rPr>
              <a:t>new</a:t>
            </a:r>
            <a:r>
              <a:rPr lang="en-US" sz="1900" b="1" dirty="0" smtClean="0">
                <a:latin typeface="Courier New" panose="02070309020205020404" pitchFamily="49" charset="0"/>
                <a:cs typeface="Courier New" panose="02070309020205020404" pitchFamily="49" charset="0"/>
              </a:rPr>
              <a:t> Circle</a:t>
            </a:r>
            <a:r>
              <a:rPr lang="en-US" sz="1900" dirty="0" smtClean="0">
                <a:latin typeface="Courier New" panose="02070309020205020404" pitchFamily="49" charset="0"/>
                <a:cs typeface="Courier New" panose="02070309020205020404" pitchFamily="49" charset="0"/>
              </a:rPr>
              <a:t>(</a:t>
            </a:r>
            <a:r>
              <a:rPr lang="en-US" sz="1900" dirty="0" smtClean="0">
                <a:solidFill>
                  <a:srgbClr val="FF0000"/>
                </a:solidFill>
                <a:latin typeface="Courier New" panose="02070309020205020404" pitchFamily="49" charset="0"/>
                <a:cs typeface="Courier New" panose="02070309020205020404" pitchFamily="49" charset="0"/>
              </a:rPr>
              <a:t>5</a:t>
            </a:r>
            <a:r>
              <a:rPr lang="en-US" sz="1900" dirty="0" smtClean="0">
                <a:latin typeface="Courier New" panose="02070309020205020404" pitchFamily="49" charset="0"/>
                <a:cs typeface="Courier New" panose="02070309020205020404" pitchFamily="49" charset="0"/>
              </a:rPr>
              <a:t>); </a:t>
            </a:r>
            <a:r>
              <a:rPr lang="en-US" sz="1900" dirty="0" smtClean="0">
                <a:solidFill>
                  <a:schemeClr val="accent5"/>
                </a:solidFill>
                <a:latin typeface="Courier New" panose="02070309020205020404" pitchFamily="49" charset="0"/>
                <a:cs typeface="Courier New" panose="02070309020205020404" pitchFamily="49" charset="0"/>
              </a:rPr>
              <a:t>//implicit conversion from Circle to Shape</a:t>
            </a:r>
            <a:r>
              <a:rPr lang="en-US" dirty="0" smtClean="0">
                <a:solidFill>
                  <a:schemeClr val="accent5"/>
                </a:solidFill>
              </a:rPr>
              <a:t/>
            </a:r>
            <a:br>
              <a:rPr lang="en-US" dirty="0" smtClean="0">
                <a:solidFill>
                  <a:schemeClr val="accent5"/>
                </a:solidFill>
              </a:rPr>
            </a:br>
            <a:r>
              <a:rPr lang="en-US" dirty="0" smtClean="0"/>
              <a:t>This is called </a:t>
            </a:r>
            <a:r>
              <a:rPr lang="en-US" b="1" dirty="0" err="1" smtClean="0">
                <a:solidFill>
                  <a:schemeClr val="accent3"/>
                </a:solidFill>
              </a:rPr>
              <a:t>upcasting</a:t>
            </a:r>
            <a:r>
              <a:rPr lang="en-US" dirty="0" smtClean="0"/>
              <a:t>.</a:t>
            </a:r>
          </a:p>
          <a:p>
            <a:r>
              <a:rPr lang="en-US" dirty="0" smtClean="0"/>
              <a:t>When going from a </a:t>
            </a:r>
            <a:r>
              <a:rPr lang="en-US" dirty="0" err="1" smtClean="0"/>
              <a:t>supertype</a:t>
            </a:r>
            <a:r>
              <a:rPr lang="en-US" dirty="0" smtClean="0"/>
              <a:t> value to a subtype variable, the conversion must be explicit:</a:t>
            </a:r>
            <a:br>
              <a:rPr lang="en-US" dirty="0" smtClean="0"/>
            </a:b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 c =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)s; </a:t>
            </a:r>
            <a:r>
              <a:rPr lang="en-US" sz="1900" dirty="0" smtClean="0">
                <a:solidFill>
                  <a:schemeClr val="accent5"/>
                </a:solidFill>
                <a:latin typeface="Courier New" panose="02070309020205020404" pitchFamily="49" charset="0"/>
                <a:cs typeface="Courier New" panose="02070309020205020404" pitchFamily="49" charset="0"/>
              </a:rPr>
              <a:t>//explicit conversion from Shape to circle</a:t>
            </a:r>
            <a:r>
              <a:rPr lang="en-US" dirty="0" smtClean="0"/>
              <a:t/>
            </a:r>
            <a:br>
              <a:rPr lang="en-US" dirty="0" smtClean="0"/>
            </a:br>
            <a:r>
              <a:rPr lang="en-US" dirty="0" smtClean="0"/>
              <a:t>This is called </a:t>
            </a:r>
            <a:r>
              <a:rPr lang="en-US" b="1" dirty="0" err="1" smtClean="0">
                <a:solidFill>
                  <a:schemeClr val="accent3"/>
                </a:solidFill>
              </a:rPr>
              <a:t>downcasting</a:t>
            </a:r>
            <a:r>
              <a:rPr lang="en-US" dirty="0" smtClean="0"/>
              <a:t>. This type of casting might not always succeed, why?</a:t>
            </a:r>
          </a:p>
        </p:txBody>
      </p:sp>
    </p:spTree>
    <p:extLst>
      <p:ext uri="{BB962C8B-B14F-4D97-AF65-F5344CB8AC3E}">
        <p14:creationId xmlns:p14="http://schemas.microsoft.com/office/powerpoint/2010/main" val="185949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The instanceof Operator</a:t>
            </a:r>
          </a:p>
        </p:txBody>
      </p:sp>
      <p:sp>
        <p:nvSpPr>
          <p:cNvPr id="38916" name="Rectangle 3"/>
          <p:cNvSpPr>
            <a:spLocks noGrp="1" noChangeArrowheads="1"/>
          </p:cNvSpPr>
          <p:nvPr>
            <p:ph type="body" idx="1"/>
          </p:nvPr>
        </p:nvSpPr>
        <p:spPr>
          <a:xfrm>
            <a:off x="1141412" y="2249487"/>
            <a:ext cx="9905999" cy="4514728"/>
          </a:xfrm>
        </p:spPr>
        <p:txBody>
          <a:bodyPr>
            <a:normAutofit lnSpcReduction="10000"/>
          </a:bodyPr>
          <a:lstStyle/>
          <a:p>
            <a:r>
              <a:rPr lang="en-US" altLang="en-US" dirty="0" smtClean="0"/>
              <a:t>Use the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dirty="0" smtClean="0"/>
              <a:t> operator to test whether an object is an instance of a class:</a:t>
            </a:r>
          </a:p>
          <a:p>
            <a:endParaRPr lang="en-US" altLang="en-US" dirty="0" smtClean="0"/>
          </a:p>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solidFill>
                  <a:schemeClr val="accent5"/>
                </a:solidFill>
                <a:latin typeface="Courier New" panose="02070309020205020404" pitchFamily="49" charset="0"/>
                <a:cs typeface="Courier New" panose="02070309020205020404" pitchFamily="49" charset="0"/>
              </a:rPr>
              <a:t>/** Perform </a:t>
            </a:r>
            <a:r>
              <a:rPr lang="en-US" altLang="en-US" dirty="0" err="1" smtClean="0">
                <a:solidFill>
                  <a:schemeClr val="accent5"/>
                </a:solidFill>
                <a:latin typeface="Courier New" panose="02070309020205020404" pitchFamily="49" charset="0"/>
                <a:cs typeface="Courier New" panose="02070309020205020404" pitchFamily="49" charset="0"/>
              </a:rPr>
              <a:t>downcasting</a:t>
            </a:r>
            <a:r>
              <a:rPr lang="en-US" altLang="en-US" dirty="0" smtClean="0">
                <a:solidFill>
                  <a:schemeClr val="accent5"/>
                </a:solidFill>
                <a:latin typeface="Courier New" panose="02070309020205020404" pitchFamily="49" charset="0"/>
                <a:cs typeface="Courier New" panose="02070309020205020404" pitchFamily="49" charset="0"/>
              </a:rPr>
              <a:t> only if </a:t>
            </a:r>
            <a:r>
              <a:rPr lang="en-US" altLang="en-US" dirty="0" err="1" smtClean="0">
                <a:solidFill>
                  <a:schemeClr val="accent5"/>
                </a:solidFill>
                <a:latin typeface="Courier New" panose="02070309020205020404" pitchFamily="49" charset="0"/>
                <a:cs typeface="Courier New" panose="02070309020205020404" pitchFamily="49" charset="0"/>
              </a:rPr>
              <a:t>myObject</a:t>
            </a:r>
            <a:r>
              <a:rPr lang="en-US" altLang="en-US" dirty="0" smtClean="0">
                <a:solidFill>
                  <a:schemeClr val="accent5"/>
                </a:solidFill>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solidFill>
                  <a:schemeClr val="accent5"/>
                </a:solidFill>
                <a:latin typeface="Courier New" panose="02070309020205020404" pitchFamily="49" charset="0"/>
                <a:cs typeface="Courier New" panose="02070309020205020404" pitchFamily="49" charset="0"/>
              </a:rPr>
              <a:t> </a:t>
            </a:r>
            <a:r>
              <a:rPr lang="en-US" altLang="en-US" dirty="0" smtClean="0">
                <a:solidFill>
                  <a:schemeClr val="accent5"/>
                </a:solidFill>
                <a:latin typeface="Courier New" panose="02070309020205020404" pitchFamily="49" charset="0"/>
                <a:cs typeface="Courier New" panose="02070309020205020404" pitchFamily="49" charset="0"/>
              </a:rPr>
              <a:t>   is an instance of Circle */</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"The circle diameter is " </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getDiameter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57814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altLang="en-US" dirty="0" smtClean="0"/>
              <a:t>Casting Analogy</a:t>
            </a:r>
          </a:p>
        </p:txBody>
      </p:sp>
      <p:sp>
        <p:nvSpPr>
          <p:cNvPr id="39940" name="Rectangle 3"/>
          <p:cNvSpPr>
            <a:spLocks noGrp="1" noChangeArrowheads="1"/>
          </p:cNvSpPr>
          <p:nvPr>
            <p:ph type="body" idx="1"/>
          </p:nvPr>
        </p:nvSpPr>
        <p:spPr/>
        <p:txBody>
          <a:bodyPr/>
          <a:lstStyle/>
          <a:p>
            <a:r>
              <a:rPr lang="en-US" altLang="en-US" smtClean="0"/>
              <a:t>To help understand casting, you may also consider the analogy of fruit, apple, and orange with the Fruit class as the superclass for Apple and Orange. An apple is a fruit, so you can always safely assign an instance of Apple to a variable for Fruit. However, a fruit is not necessarily an apple, so you have to use explicit casting to assign an instance of Fruit to a variable of Apple. </a:t>
            </a:r>
            <a:endParaRPr lang="en-US" altLang="en-US"/>
          </a:p>
        </p:txBody>
      </p:sp>
    </p:spTree>
    <p:extLst>
      <p:ext uri="{BB962C8B-B14F-4D97-AF65-F5344CB8AC3E}">
        <p14:creationId xmlns:p14="http://schemas.microsoft.com/office/powerpoint/2010/main" val="225416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Java.lang.object's Equals method</a:t>
            </a:r>
            <a:endParaRPr lang="en-US" dirty="0"/>
          </a:p>
        </p:txBody>
      </p:sp>
      <p:sp>
        <p:nvSpPr>
          <p:cNvPr id="3" name="Content Placeholder 2"/>
          <p:cNvSpPr>
            <a:spLocks noGrp="1"/>
          </p:cNvSpPr>
          <p:nvPr>
            <p:ph sz="half" idx="1"/>
          </p:nvPr>
        </p:nvSpPr>
        <p:spPr>
          <a:xfrm>
            <a:off x="1141410" y="2249486"/>
            <a:ext cx="4878389" cy="4139738"/>
          </a:xfrm>
        </p:spPr>
        <p:txBody>
          <a:bodyPr>
            <a:normAutofit fontScale="77500" lnSpcReduction="20000"/>
          </a:bodyPr>
          <a:lstStyle/>
          <a:p>
            <a:r>
              <a:rPr lang="en-US" altLang="en-US" dirty="0" smtClean="0"/>
              <a:t>The </a:t>
            </a:r>
            <a:r>
              <a:rPr lang="en-US" altLang="en-US" dirty="0" smtClean="0">
                <a:latin typeface="Courier New" panose="02070309020205020404" pitchFamily="49" charset="0"/>
                <a:cs typeface="Courier New" panose="02070309020205020404" pitchFamily="49" charset="0"/>
              </a:rPr>
              <a:t>equals() </a:t>
            </a:r>
            <a:r>
              <a:rPr lang="en-US" altLang="en-US" dirty="0" smtClean="0"/>
              <a:t>method compares the</a:t>
            </a:r>
            <a:br>
              <a:rPr lang="en-US" altLang="en-US" dirty="0" smtClean="0"/>
            </a:br>
            <a:r>
              <a:rPr lang="en-US" altLang="en-US" dirty="0" smtClean="0"/>
              <a:t>contents of two objects. The default implementation of the equals method in the Object class is as follows:</a:t>
            </a:r>
            <a:br>
              <a:rPr lang="en-US" altLang="en-US" dirty="0" smtClean="0"/>
            </a:br>
            <a:endParaRPr lang="en-US" altLang="en-US" dirty="0" smtClean="0"/>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err="1" smtClean="0">
                <a:solidFill>
                  <a:schemeClr val="accent3"/>
                </a:solidFill>
                <a:latin typeface="Courier New" panose="02070309020205020404" pitchFamily="49" charset="0"/>
                <a:cs typeface="Courier New" panose="02070309020205020404" pitchFamily="49" charset="0"/>
              </a:rPr>
              <a:t>boolean</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 this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altLang="en-US" dirty="0">
              <a:latin typeface="Courier New" panose="02070309020205020404" pitchFamily="49" charset="0"/>
              <a:cs typeface="Courier New" panose="02070309020205020404" pitchFamily="49" charset="0"/>
            </a:endParaRPr>
          </a:p>
          <a:p>
            <a:pPr>
              <a:spcBef>
                <a:spcPts val="0"/>
              </a:spcBef>
            </a:pPr>
            <a:r>
              <a:rPr lang="en-US" altLang="en-US" dirty="0" smtClean="0">
                <a:cs typeface="Courier New" panose="02070309020205020404" pitchFamily="49" charset="0"/>
              </a:rPr>
              <a:t>What is the problem? How do we fix it?</a:t>
            </a:r>
          </a:p>
          <a:p>
            <a:pPr lvl="1">
              <a:spcBef>
                <a:spcPts val="0"/>
              </a:spcBef>
            </a:pPr>
            <a:r>
              <a:rPr lang="en-US" altLang="en-US" dirty="0" smtClean="0">
                <a:cs typeface="Courier New" panose="02070309020205020404" pitchFamily="49" charset="0"/>
              </a:rPr>
              <a:t>== for objects compares their memory addresses, not their values.</a:t>
            </a:r>
          </a:p>
          <a:p>
            <a:endParaRPr lang="en-US" altLang="en-US" dirty="0"/>
          </a:p>
        </p:txBody>
      </p:sp>
      <p:sp>
        <p:nvSpPr>
          <p:cNvPr id="4" name="Content Placeholder 3"/>
          <p:cNvSpPr>
            <a:spLocks noGrp="1"/>
          </p:cNvSpPr>
          <p:nvPr>
            <p:ph sz="half" idx="2"/>
          </p:nvPr>
        </p:nvSpPr>
        <p:spPr>
          <a:xfrm>
            <a:off x="6172200" y="2249485"/>
            <a:ext cx="4875211" cy="4139739"/>
          </a:xfrm>
        </p:spPr>
        <p:txBody>
          <a:bodyPr>
            <a:normAutofit fontScale="77500" lnSpcReduction="20000"/>
          </a:bodyPr>
          <a:lstStyle/>
          <a:p>
            <a:r>
              <a:rPr lang="en-US" altLang="en-US" dirty="0" smtClean="0"/>
              <a:t>As an example of overriding the method for our Circle: </a:t>
            </a:r>
          </a:p>
          <a:p>
            <a:endParaRPr lang="en-US" altLang="en-US" dirty="0"/>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a:t>
            </a:r>
            <a:r>
              <a:rPr lang="en-US" altLang="en-US" b="1" dirty="0" err="1" smtClean="0">
                <a:solidFill>
                  <a:schemeClr val="accent3"/>
                </a:solidFill>
                <a:latin typeface="Courier New" panose="02070309020205020404" pitchFamily="49" charset="0"/>
                <a:cs typeface="Courier New" panose="02070309020205020404" pitchFamily="49" charset="0"/>
              </a:rPr>
              <a:t>boolean</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o)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(o </a:t>
            </a:r>
            <a:r>
              <a:rPr lang="en-US" altLang="en-US" b="1" dirty="0" err="1" smtClean="0">
                <a:solidFill>
                  <a:schemeClr val="accent3"/>
                </a:solidFill>
                <a:latin typeface="Courier New" panose="02070309020205020404" pitchFamily="49" charset="0"/>
                <a:cs typeface="Courier New" panose="02070309020205020404" pitchFamily="49" charset="0"/>
              </a:rPr>
              <a:t>instanceof</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radius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)o).radius;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 false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endParaRPr lang="en-US" altLang="en-US" dirty="0" smtClean="0"/>
          </a:p>
          <a:p>
            <a:endParaRPr lang="en-US" dirty="0"/>
          </a:p>
        </p:txBody>
      </p:sp>
    </p:spTree>
    <p:extLst>
      <p:ext uri="{BB962C8B-B14F-4D97-AF65-F5344CB8AC3E}">
        <p14:creationId xmlns:p14="http://schemas.microsoft.com/office/powerpoint/2010/main" val="251979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ltLang="en-US" dirty="0" smtClean="0"/>
              <a:t>The protected </a:t>
            </a:r>
            <a:r>
              <a:rPr lang="en-US" altLang="en-US" dirty="0" smtClean="0"/>
              <a:t>visibility (scope) Modifier</a:t>
            </a:r>
            <a:endParaRPr lang="en-US" altLang="en-US" dirty="0" smtClean="0"/>
          </a:p>
        </p:txBody>
      </p:sp>
      <p:sp>
        <p:nvSpPr>
          <p:cNvPr id="51204" name="Rectangle 3"/>
          <p:cNvSpPr>
            <a:spLocks noGrp="1" noChangeArrowheads="1"/>
          </p:cNvSpPr>
          <p:nvPr>
            <p:ph type="body" idx="1"/>
          </p:nvPr>
        </p:nvSpPr>
        <p:spPr/>
        <p:txBody>
          <a:bodyPr/>
          <a:lstStyle/>
          <a:p>
            <a:r>
              <a:rPr lang="en-US" altLang="en-US" dirty="0" smtClean="0"/>
              <a:t>The </a:t>
            </a:r>
            <a:r>
              <a:rPr lang="en-US" altLang="en-US" b="1" dirty="0" smtClean="0">
                <a:solidFill>
                  <a:schemeClr val="accent3"/>
                </a:solidFill>
                <a:latin typeface="Courier New" panose="02070309020205020404" pitchFamily="49" charset="0"/>
                <a:cs typeface="Courier New" panose="02070309020205020404" pitchFamily="49" charset="0"/>
              </a:rPr>
              <a:t>protected</a:t>
            </a:r>
            <a:r>
              <a:rPr lang="en-US" altLang="en-US" dirty="0" smtClean="0"/>
              <a:t> modifier can be applied on data and methods in a class. A protected data or a protected method in a public class can be accessed by any class in the same package or </a:t>
            </a:r>
            <a:r>
              <a:rPr lang="en-US" altLang="en-US" i="1" dirty="0" smtClean="0"/>
              <a:t>its subclasses</a:t>
            </a:r>
            <a:r>
              <a:rPr lang="en-US" altLang="en-US" dirty="0" smtClean="0"/>
              <a:t>, even if the subclasses are in a different package</a:t>
            </a:r>
            <a:r>
              <a:rPr lang="en-US" altLang="en-US" dirty="0" smtClean="0"/>
              <a:t>.</a:t>
            </a:r>
            <a:endParaRPr lang="en-US" altLang="en-US" dirty="0" smtClean="0"/>
          </a:p>
        </p:txBody>
      </p:sp>
      <p:sp>
        <p:nvSpPr>
          <p:cNvPr id="51205"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pSp>
        <p:nvGrpSpPr>
          <p:cNvPr id="6" name="Group 5"/>
          <p:cNvGrpSpPr/>
          <p:nvPr/>
        </p:nvGrpSpPr>
        <p:grpSpPr>
          <a:xfrm>
            <a:off x="2853500" y="5400119"/>
            <a:ext cx="6481822" cy="1086962"/>
            <a:chOff x="1805651" y="5451676"/>
            <a:chExt cx="6481822" cy="1086962"/>
          </a:xfrm>
        </p:grpSpPr>
        <p:sp>
          <p:nvSpPr>
            <p:cNvPr id="2" name="TextBox 1"/>
            <p:cNvSpPr txBox="1"/>
            <p:nvPr/>
          </p:nvSpPr>
          <p:spPr>
            <a:xfrm>
              <a:off x="3096228" y="5451676"/>
              <a:ext cx="3900669" cy="369332"/>
            </a:xfrm>
            <a:prstGeom prst="rect">
              <a:avLst/>
            </a:prstGeom>
            <a:noFill/>
          </p:spPr>
          <p:txBody>
            <a:bodyPr wrap="square" rtlCol="0">
              <a:spAutoFit/>
            </a:bodyPr>
            <a:lstStyle/>
            <a:p>
              <a:pPr algn="ctr"/>
              <a:r>
                <a:rPr lang="en-US" dirty="0" smtClean="0"/>
                <a:t>Visibility Increases</a:t>
              </a:r>
              <a:endParaRPr lang="en-US" dirty="0"/>
            </a:p>
          </p:txBody>
        </p:sp>
        <p:sp>
          <p:nvSpPr>
            <p:cNvPr id="3" name="TextBox 2"/>
            <p:cNvSpPr txBox="1"/>
            <p:nvPr/>
          </p:nvSpPr>
          <p:spPr>
            <a:xfrm>
              <a:off x="1805651" y="6169306"/>
              <a:ext cx="6481822" cy="369332"/>
            </a:xfrm>
            <a:prstGeom prst="rect">
              <a:avLst/>
            </a:prstGeom>
            <a:noFill/>
          </p:spPr>
          <p:txBody>
            <a:bodyPr wrap="square" rtlCol="0">
              <a:spAutoFit/>
            </a:bodyPr>
            <a:lstStyle/>
            <a:p>
              <a:pPr algn="ctr"/>
              <a:r>
                <a:rPr lang="en-US" b="1" dirty="0">
                  <a:solidFill>
                    <a:schemeClr val="accent3"/>
                  </a:solidFill>
                  <a:latin typeface="Courier New" panose="02070309020205020404" pitchFamily="49" charset="0"/>
                  <a:cs typeface="Courier New" panose="02070309020205020404" pitchFamily="49" charset="0"/>
                </a:rPr>
                <a:t>p</a:t>
              </a:r>
              <a:r>
                <a:rPr lang="en-US" b="1" dirty="0" smtClean="0">
                  <a:solidFill>
                    <a:schemeClr val="accent3"/>
                  </a:solidFill>
                  <a:latin typeface="Courier New" panose="02070309020205020404" pitchFamily="49" charset="0"/>
                  <a:cs typeface="Courier New" panose="02070309020205020404" pitchFamily="49" charset="0"/>
                </a:rPr>
                <a:t>rivate</a:t>
              </a:r>
              <a:r>
                <a:rPr lang="en-US" dirty="0" smtClean="0"/>
                <a:t>, none (if no modifier is used), </a:t>
              </a:r>
              <a:r>
                <a:rPr lang="en-US" b="1" dirty="0" smtClean="0">
                  <a:solidFill>
                    <a:schemeClr val="accent3"/>
                  </a:solidFill>
                  <a:latin typeface="Courier New" panose="02070309020205020404" pitchFamily="49" charset="0"/>
                  <a:cs typeface="Courier New" panose="02070309020205020404" pitchFamily="49" charset="0"/>
                </a:rPr>
                <a:t>protected</a:t>
              </a:r>
              <a:r>
                <a:rPr lang="en-US" dirty="0" smtClean="0"/>
                <a:t>, </a:t>
              </a:r>
              <a:r>
                <a:rPr lang="en-US" b="1" dirty="0" smtClean="0">
                  <a:solidFill>
                    <a:schemeClr val="accent3"/>
                  </a:solidFill>
                  <a:latin typeface="Courier New" panose="02070309020205020404" pitchFamily="49" charset="0"/>
                  <a:cs typeface="Courier New" panose="02070309020205020404" pitchFamily="49" charset="0"/>
                </a:rPr>
                <a:t>public</a:t>
              </a:r>
              <a:endParaRPr lang="en-US" b="1" dirty="0">
                <a:solidFill>
                  <a:schemeClr val="accent3"/>
                </a:solidFill>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a:off x="2482769" y="5989899"/>
              <a:ext cx="51275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0623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altLang="en-US" smtClean="0"/>
              <a:t>Accessibility Summary</a:t>
            </a:r>
          </a:p>
        </p:txBody>
      </p:sp>
      <p:sp>
        <p:nvSpPr>
          <p:cNvPr id="52228"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29" name="Rectangle 8"/>
          <p:cNvSpPr>
            <a:spLocks noChangeArrowheads="1"/>
          </p:cNvSpPr>
          <p:nvPr/>
        </p:nvSpPr>
        <p:spPr bwMode="auto">
          <a:xfrm>
            <a:off x="3771900" y="2400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 name="Object 7"/>
          <p:cNvGraphicFramePr>
            <a:graphicFrameLocks noGrp="1" noChangeAspect="1"/>
          </p:cNvGraphicFramePr>
          <p:nvPr>
            <p:ph idx="1"/>
            <p:extLst>
              <p:ext uri="{D42A27DB-BD31-4B8C-83A1-F6EECF244321}">
                <p14:modId xmlns:p14="http://schemas.microsoft.com/office/powerpoint/2010/main" val="762322678"/>
              </p:ext>
            </p:extLst>
          </p:nvPr>
        </p:nvGraphicFramePr>
        <p:xfrm>
          <a:off x="1527002" y="2311711"/>
          <a:ext cx="9735165" cy="4309008"/>
        </p:xfrm>
        <a:graphic>
          <a:graphicData uri="http://schemas.openxmlformats.org/presentationml/2006/ole">
            <mc:AlternateContent xmlns:mc="http://schemas.openxmlformats.org/markup-compatibility/2006">
              <mc:Choice xmlns:v="urn:schemas-microsoft-com:vml" Requires="v">
                <p:oleObj spid="_x0000_s474137" r:id="rId3" imgW="4648200" imgH="2057400" progId="Word.Picture.8">
                  <p:embed/>
                </p:oleObj>
              </mc:Choice>
              <mc:Fallback>
                <p:oleObj r:id="rId3" imgW="4648200" imgH="2057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002" y="2311711"/>
                        <a:ext cx="9735165" cy="430900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2851582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altLang="en-US" dirty="0" smtClean="0"/>
              <a:t>Visibility </a:t>
            </a:r>
            <a:r>
              <a:rPr lang="en-US" altLang="en-US" dirty="0" smtClean="0"/>
              <a:t>Modifiers full example </a:t>
            </a:r>
            <a:endParaRPr lang="en-US" altLang="en-US" dirty="0" smtClean="0"/>
          </a:p>
        </p:txBody>
      </p:sp>
      <p:sp>
        <p:nvSpPr>
          <p:cNvPr id="53252" name="Rectangle 5"/>
          <p:cNvSpPr>
            <a:spLocks noChangeArrowheads="1"/>
          </p:cNvSpPr>
          <p:nvPr/>
        </p:nvSpPr>
        <p:spPr bwMode="auto">
          <a:xfrm>
            <a:off x="3208338" y="26860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3" name="Rectangle 7"/>
          <p:cNvSpPr>
            <a:spLocks noChangeArrowheads="1"/>
          </p:cNvSpPr>
          <p:nvPr/>
        </p:nvSpPr>
        <p:spPr bwMode="auto">
          <a:xfrm>
            <a:off x="3438525" y="191452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9"/>
          <p:cNvSpPr>
            <a:spLocks noChangeArrowheads="1"/>
          </p:cNvSpPr>
          <p:nvPr/>
        </p:nvSpPr>
        <p:spPr bwMode="auto">
          <a:xfrm>
            <a:off x="1524001" y="16821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8"/>
          <p:cNvGraphicFramePr>
            <a:graphicFrameLocks noGrp="1" noChangeAspect="1"/>
          </p:cNvGraphicFramePr>
          <p:nvPr>
            <p:ph idx="1"/>
            <p:extLst>
              <p:ext uri="{D42A27DB-BD31-4B8C-83A1-F6EECF244321}">
                <p14:modId xmlns:p14="http://schemas.microsoft.com/office/powerpoint/2010/main" val="4209256385"/>
              </p:ext>
            </p:extLst>
          </p:nvPr>
        </p:nvGraphicFramePr>
        <p:xfrm>
          <a:off x="1857201" y="1890290"/>
          <a:ext cx="8477598" cy="4823026"/>
        </p:xfrm>
        <a:graphic>
          <a:graphicData uri="http://schemas.openxmlformats.org/presentationml/2006/ole">
            <mc:AlternateContent xmlns:mc="http://schemas.openxmlformats.org/markup-compatibility/2006">
              <mc:Choice xmlns:v="urn:schemas-microsoft-com:vml" Requires="v">
                <p:oleObj spid="_x0000_s473113" name="Picture" r:id="rId3" imgW="5321808" imgH="3026664" progId="Word.Picture.8">
                  <p:embed/>
                </p:oleObj>
              </mc:Choice>
              <mc:Fallback>
                <p:oleObj name="Picture" r:id="rId3" imgW="5321808" imgH="30266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201" y="1890290"/>
                        <a:ext cx="8477598" cy="482302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761305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r>
              <a:rPr lang="en-US" altLang="en-US" dirty="0" smtClean="0"/>
              <a:t>Construction in Inheritance</a:t>
            </a:r>
            <a:endParaRPr lang="en-US" altLang="en-US" dirty="0"/>
          </a:p>
        </p:txBody>
      </p:sp>
      <p:sp>
        <p:nvSpPr>
          <p:cNvPr id="4" name="Content Placeholder 3"/>
          <p:cNvSpPr>
            <a:spLocks noGrp="1"/>
          </p:cNvSpPr>
          <p:nvPr>
            <p:ph sz="half" idx="1"/>
          </p:nvPr>
        </p:nvSpPr>
        <p:spPr>
          <a:xfrm>
            <a:off x="1141410" y="2249486"/>
            <a:ext cx="4878389" cy="4608514"/>
          </a:xfrm>
        </p:spPr>
        <p:txBody>
          <a:bodyPr>
            <a:normAutofit fontScale="70000" lnSpcReduction="20000"/>
          </a:bodyPr>
          <a:lstStyle/>
          <a:p>
            <a:r>
              <a:rPr lang="en-US" altLang="en-US" sz="2600" dirty="0" smtClean="0"/>
              <a:t>The superclass </a:t>
            </a:r>
            <a:r>
              <a:rPr lang="en-US" altLang="en-US" sz="2600" dirty="0"/>
              <a:t>constructor is not inherited, </a:t>
            </a:r>
            <a:r>
              <a:rPr lang="en-US" altLang="en-US" sz="2600" dirty="0" smtClean="0"/>
              <a:t>so how </a:t>
            </a:r>
            <a:r>
              <a:rPr lang="en-US" altLang="en-US" sz="2600" dirty="0"/>
              <a:t>do we construct </a:t>
            </a:r>
            <a:r>
              <a:rPr lang="en-US" altLang="en-US" sz="2600" dirty="0" smtClean="0"/>
              <a:t>it’s </a:t>
            </a:r>
            <a:r>
              <a:rPr lang="en-US" altLang="en-US" sz="2600" dirty="0"/>
              <a:t>part of memory?</a:t>
            </a:r>
            <a:endParaRPr lang="en-US" altLang="en-US" sz="2600" dirty="0" smtClean="0"/>
          </a:p>
          <a:p>
            <a:r>
              <a:rPr lang="en-US" altLang="en-US" sz="2600" dirty="0" smtClean="0"/>
              <a:t>They are invoked explicitly (by the programmer) or implicitly (by the Java compiler) </a:t>
            </a:r>
          </a:p>
          <a:p>
            <a:r>
              <a:rPr lang="en-US" altLang="en-US" sz="2600" dirty="0" smtClean="0"/>
              <a:t>We use the </a:t>
            </a:r>
            <a:r>
              <a:rPr lang="en-US" altLang="en-US" sz="2600" b="1" dirty="0" smtClean="0">
                <a:solidFill>
                  <a:schemeClr val="accent3"/>
                </a:solidFill>
                <a:latin typeface="Courier New" panose="02070309020205020404" pitchFamily="49" charset="0"/>
                <a:cs typeface="Courier New" panose="02070309020205020404" pitchFamily="49" charset="0"/>
              </a:rPr>
              <a:t>super</a:t>
            </a:r>
            <a:r>
              <a:rPr lang="en-US" altLang="en-US" sz="2600" dirty="0" smtClean="0"/>
              <a:t> keyword to invoke </a:t>
            </a:r>
            <a:r>
              <a:rPr lang="en-US" altLang="en-US" sz="2600" dirty="0" err="1" smtClean="0"/>
              <a:t>explicitely</a:t>
            </a:r>
            <a:endParaRPr lang="en-US" altLang="en-US" sz="2600" dirty="0" smtClean="0"/>
          </a:p>
          <a:p>
            <a:r>
              <a:rPr lang="en-US" altLang="en-US" sz="2600" dirty="0" smtClean="0"/>
              <a:t>The Java compiler will always attempt to invoke the no-</a:t>
            </a:r>
            <a:r>
              <a:rPr lang="en-US" altLang="en-US" sz="2600" dirty="0" err="1" smtClean="0"/>
              <a:t>arg</a:t>
            </a:r>
            <a:r>
              <a:rPr lang="en-US" altLang="en-US" sz="2600" dirty="0" smtClean="0"/>
              <a:t> constructor </a:t>
            </a:r>
            <a:r>
              <a:rPr lang="en-US" altLang="en-US" sz="2600" dirty="0" err="1" smtClean="0"/>
              <a:t>implicitely</a:t>
            </a:r>
            <a:endParaRPr lang="en-US" altLang="en-US" sz="2600" dirty="0" smtClean="0"/>
          </a:p>
          <a:p>
            <a:r>
              <a:rPr lang="en-US" altLang="en-US" sz="2600" dirty="0" smtClean="0"/>
              <a:t>Caveats:</a:t>
            </a:r>
          </a:p>
          <a:p>
            <a:pPr lvl="1"/>
            <a:r>
              <a:rPr lang="en-US" altLang="en-US" sz="2300" dirty="0" smtClean="0"/>
              <a:t>We must use the keyword super, otherwise error</a:t>
            </a:r>
          </a:p>
          <a:p>
            <a:pPr lvl="1"/>
            <a:r>
              <a:rPr lang="en-US" altLang="en-US" sz="2300" dirty="0" smtClean="0"/>
              <a:t>It must be the very first line of the constructor, otherwise error</a:t>
            </a:r>
          </a:p>
        </p:txBody>
      </p:sp>
      <p:sp>
        <p:nvSpPr>
          <p:cNvPr id="5" name="Content Placeholder 4"/>
          <p:cNvSpPr>
            <a:spLocks noGrp="1"/>
          </p:cNvSpPr>
          <p:nvPr>
            <p:ph sz="half" idx="2"/>
          </p:nvPr>
        </p:nvSpPr>
        <p:spPr/>
        <p:txBody>
          <a:bodyPr>
            <a:normAutofit fontScale="70000" lnSpcReduction="20000"/>
          </a:bodyPr>
          <a:lstStyle/>
          <a:p>
            <a:r>
              <a:rPr lang="en-US" dirty="0" err="1" smtClean="0"/>
              <a:t>Explicitely</a:t>
            </a:r>
            <a:r>
              <a:rPr lang="en-US" dirty="0" smtClean="0"/>
              <a:t>:</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//note this is like any</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//constructor, we are</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//free to pass</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//parameters as well!</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err="1" smtClean="0"/>
              <a:t>Implicitely</a:t>
            </a:r>
            <a:r>
              <a:rPr lang="en-US" dirty="0" smtClean="0"/>
              <a:t>:</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//java inserts super() – always</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  //calling the no-</a:t>
            </a:r>
            <a:r>
              <a:rPr lang="en-US" dirty="0" err="1" smtClean="0">
                <a:solidFill>
                  <a:schemeClr val="accent5"/>
                </a:solidFill>
                <a:latin typeface="Courier New" panose="02070309020205020404" pitchFamily="49" charset="0"/>
                <a:cs typeface="Courier New" panose="02070309020205020404" pitchFamily="49" charset="0"/>
              </a:rPr>
              <a:t>arg</a:t>
            </a:r>
            <a:r>
              <a:rPr lang="en-US" dirty="0" smtClean="0">
                <a:solidFill>
                  <a:schemeClr val="accent5"/>
                </a:solidFill>
                <a:latin typeface="Courier New" panose="02070309020205020404" pitchFamily="49" charset="0"/>
                <a:cs typeface="Courier New" panose="02070309020205020404" pitchFamily="49" charset="0"/>
              </a:rPr>
              <a:t> constructor</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40469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smtClean="0"/>
              <a:t>A Subclass Cannot Weaken the Accessibility</a:t>
            </a:r>
            <a:endParaRPr lang="en-US" altLang="en-US"/>
          </a:p>
        </p:txBody>
      </p:sp>
      <p:sp>
        <p:nvSpPr>
          <p:cNvPr id="4" name="Content Placeholder 3"/>
          <p:cNvSpPr>
            <a:spLocks noGrp="1"/>
          </p:cNvSpPr>
          <p:nvPr>
            <p:ph idx="1"/>
          </p:nvPr>
        </p:nvSpPr>
        <p:spPr/>
        <p:txBody>
          <a:bodyPr/>
          <a:lstStyle/>
          <a:p>
            <a:r>
              <a:rPr lang="en-US" altLang="en-US" dirty="0">
                <a:cs typeface="Times New Roman" panose="02020603050405020304" pitchFamily="18" charset="0"/>
              </a:rPr>
              <a:t>A subclass may override a protected method in its superclass and change its visibility to public.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However</a:t>
            </a:r>
            <a:r>
              <a:rPr lang="en-US" altLang="en-US" dirty="0">
                <a:cs typeface="Times New Roman" panose="02020603050405020304" pitchFamily="18" charset="0"/>
              </a:rPr>
              <a:t>, a subclass cannot </a:t>
            </a:r>
            <a:r>
              <a:rPr lang="en-US" altLang="en-US" dirty="0" smtClean="0">
                <a:cs typeface="Times New Roman" panose="02020603050405020304" pitchFamily="18" charset="0"/>
              </a:rPr>
              <a:t>"weaken" </a:t>
            </a:r>
            <a:r>
              <a:rPr lang="en-US" altLang="en-US" dirty="0">
                <a:cs typeface="Times New Roman" panose="02020603050405020304" pitchFamily="18" charset="0"/>
              </a:rPr>
              <a:t>the accessibility of a method defined in the superclass. </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For </a:t>
            </a:r>
            <a:r>
              <a:rPr lang="en-US" altLang="en-US" dirty="0">
                <a:cs typeface="Times New Roman" panose="02020603050405020304" pitchFamily="18" charset="0"/>
              </a:rPr>
              <a:t>example, if a method is defined as public in the superclass, it must be defined as public in the subclass. </a:t>
            </a:r>
          </a:p>
        </p:txBody>
      </p:sp>
    </p:spTree>
    <p:extLst>
      <p:ext uri="{BB962C8B-B14F-4D97-AF65-F5344CB8AC3E}">
        <p14:creationId xmlns:p14="http://schemas.microsoft.com/office/powerpoint/2010/main" val="284042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altLang="en-US" smtClean="0"/>
              <a:t>The final Modifier</a:t>
            </a:r>
            <a:endParaRPr lang="en-US" altLang="en-US" smtClean="0"/>
          </a:p>
        </p:txBody>
      </p:sp>
      <p:sp>
        <p:nvSpPr>
          <p:cNvPr id="56324" name="Rectangle 3"/>
          <p:cNvSpPr>
            <a:spLocks noGrp="1" noChangeArrowheads="1"/>
          </p:cNvSpPr>
          <p:nvPr>
            <p:ph type="body" idx="1"/>
          </p:nvPr>
        </p:nvSpPr>
        <p:spPr>
          <a:xfrm>
            <a:off x="1141412" y="2249487"/>
            <a:ext cx="9905999" cy="4197612"/>
          </a:xfrm>
        </p:spPr>
        <p:txBody>
          <a:bodyPr>
            <a:normAutofit fontScale="92500" lnSpcReduction="10000"/>
          </a:bodyPr>
          <a:lstStyle/>
          <a:p>
            <a:r>
              <a:rPr lang="en-US" altLang="en-US" dirty="0" smtClean="0"/>
              <a:t>The final modifier, introduced with variables to define constants, e.g., PI, has extended meaning in the context of inheritance:</a:t>
            </a:r>
          </a:p>
          <a:p>
            <a:r>
              <a:rPr lang="en-US" altLang="en-US" dirty="0" smtClean="0"/>
              <a:t>A final class </a:t>
            </a:r>
            <a:r>
              <a:rPr lang="en-US" altLang="en-US" b="1" dirty="0" smtClean="0"/>
              <a:t>cannot </a:t>
            </a:r>
            <a:r>
              <a:rPr lang="en-US" altLang="en-US" dirty="0" smtClean="0"/>
              <a:t>be extended:</a:t>
            </a:r>
            <a:br>
              <a:rPr lang="en-US" altLang="en-US" dirty="0" smtClean="0"/>
            </a:br>
            <a:r>
              <a:rPr lang="en-US" altLang="en-US" b="1" dirty="0" smtClean="0">
                <a:solidFill>
                  <a:schemeClr val="accent3"/>
                </a:solidFill>
                <a:latin typeface="Courier New" panose="02070309020205020404" pitchFamily="49" charset="0"/>
                <a:cs typeface="Courier New" panose="02070309020205020404" pitchFamily="49" charset="0"/>
              </a:rPr>
              <a:t>final class </a:t>
            </a:r>
            <a:r>
              <a:rPr lang="en-US" altLang="en-US" b="1" dirty="0" smtClean="0">
                <a:latin typeface="Courier New" panose="02070309020205020404" pitchFamily="49" charset="0"/>
                <a:cs typeface="Courier New" panose="02070309020205020404" pitchFamily="49" charset="0"/>
              </a:rPr>
              <a:t>Math</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a:p>
            <a:r>
              <a:rPr lang="en-US" altLang="en-US" dirty="0" smtClean="0"/>
              <a:t>The final method cannot be overridden by its subclasses:</a:t>
            </a:r>
            <a:r>
              <a:rPr lang="en-US" altLang="en-US" dirty="0"/>
              <a:t/>
            </a:r>
            <a:br>
              <a:rPr lang="en-US" altLang="en-US" dirty="0"/>
            </a:br>
            <a:r>
              <a:rPr lang="en-US" altLang="en-US" b="1" dirty="0" smtClean="0">
                <a:solidFill>
                  <a:schemeClr val="accent3"/>
                </a:solidFill>
                <a:latin typeface="Courier New" panose="02070309020205020404" pitchFamily="49" charset="0"/>
                <a:cs typeface="Courier New" panose="02070309020205020404" pitchFamily="49" charset="0"/>
              </a:rPr>
              <a:t>public final double </a:t>
            </a:r>
            <a:r>
              <a:rPr lang="en-US" altLang="en-US" dirty="0" err="1" smtClean="0">
                <a:latin typeface="Courier New" panose="02070309020205020404" pitchFamily="49" charset="0"/>
                <a:cs typeface="Courier New" panose="02070309020205020404" pitchFamily="49" charset="0"/>
              </a:rPr>
              <a:t>getArea</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Math</a:t>
            </a:r>
            <a:r>
              <a:rPr lang="en-US" altLang="en-US" dirty="0" err="1" smtClean="0">
                <a:latin typeface="Courier New" panose="02070309020205020404" pitchFamily="49" charset="0"/>
                <a:cs typeface="Courier New" panose="02070309020205020404" pitchFamily="49" charset="0"/>
              </a:rPr>
              <a:t>.PI</a:t>
            </a:r>
            <a:r>
              <a:rPr lang="en-US" altLang="en-US" dirty="0" smtClean="0">
                <a:latin typeface="Courier New" panose="02070309020205020404" pitchFamily="49" charset="0"/>
                <a:cs typeface="Courier New" panose="02070309020205020404" pitchFamily="49" charset="0"/>
              </a:rPr>
              <a:t>*radius*radius;</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endParaRPr lang="en-US" altLang="en-US"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244127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 13</a:t>
            </a:r>
            <a:br>
              <a:rPr lang="en-US" dirty="0" smtClean="0"/>
            </a:br>
            <a:r>
              <a:rPr lang="en-US" dirty="0" smtClean="0"/>
              <a:t>Abstract classes and Interfaces</a:t>
            </a:r>
            <a:endParaRPr lang="en-US" dirty="0"/>
          </a:p>
        </p:txBody>
      </p:sp>
      <p:sp>
        <p:nvSpPr>
          <p:cNvPr id="5" name="Text Placeholder 4"/>
          <p:cNvSpPr>
            <a:spLocks noGrp="1"/>
          </p:cNvSpPr>
          <p:nvPr>
            <p:ph type="body" idx="1"/>
          </p:nvPr>
        </p:nvSpPr>
        <p:spPr/>
        <p:txBody>
          <a:bodyPr/>
          <a:lstStyle/>
          <a:p>
            <a:r>
              <a:rPr lang="en-US" dirty="0" smtClean="0"/>
              <a:t>A 4 slide overview. Only high level concepts and constraints would be tested.</a:t>
            </a:r>
            <a:endParaRPr lang="en-US" dirty="0"/>
          </a:p>
        </p:txBody>
      </p:sp>
    </p:spTree>
    <p:extLst>
      <p:ext uri="{BB962C8B-B14F-4D97-AF65-F5344CB8AC3E}">
        <p14:creationId xmlns:p14="http://schemas.microsoft.com/office/powerpoint/2010/main" val="14786706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Classes</a:t>
            </a:r>
            <a:endParaRPr lang="en-US" dirty="0"/>
          </a:p>
        </p:txBody>
      </p:sp>
      <p:sp>
        <p:nvSpPr>
          <p:cNvPr id="3" name="Content Placeholder 2"/>
          <p:cNvSpPr>
            <a:spLocks noGrp="1"/>
          </p:cNvSpPr>
          <p:nvPr>
            <p:ph idx="1"/>
          </p:nvPr>
        </p:nvSpPr>
        <p:spPr>
          <a:xfrm>
            <a:off x="1141412" y="2249486"/>
            <a:ext cx="10197148" cy="4608513"/>
          </a:xfrm>
        </p:spPr>
        <p:txBody>
          <a:bodyPr>
            <a:normAutofit fontScale="70000" lnSpcReduction="20000"/>
          </a:bodyPr>
          <a:lstStyle/>
          <a:p>
            <a:r>
              <a:rPr lang="en-US" dirty="0" smtClean="0"/>
              <a:t>In modeling, sometimes we don’t want to allow types to be defined:</a:t>
            </a:r>
            <a:br>
              <a:rPr lang="en-US" dirty="0" smtClean="0"/>
            </a:b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 = </a:t>
            </a:r>
            <a:r>
              <a:rPr lang="en-US" b="1" dirty="0" smtClean="0">
                <a:solidFill>
                  <a:schemeClr val="accent3"/>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Shape</a:t>
            </a:r>
            <a:r>
              <a:rPr lang="en-US"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//Makes no sense. What is s really?</a:t>
            </a:r>
          </a:p>
          <a:p>
            <a:r>
              <a:rPr lang="en-US" dirty="0" smtClean="0"/>
              <a:t>We can use abstract classes to facilitate this to provide better protection to other software developers on our team. Also specified interface (API) requirements of subtypes.</a:t>
            </a:r>
          </a:p>
          <a:p>
            <a:endParaRPr lang="en-US" dirty="0" smtClean="0"/>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abstract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dirty="0" smtClean="0">
                <a:solidFill>
                  <a:schemeClr val="accent5"/>
                </a:solidFill>
                <a:latin typeface="Courier New" panose="02070309020205020404" pitchFamily="49" charset="0"/>
                <a:cs typeface="Courier New" panose="02070309020205020404" pitchFamily="49" charset="0"/>
              </a:rPr>
              <a:t>//Abstract here disbars the code above. </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 “new” is allowed on this type.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protected</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 {…}	</a:t>
            </a:r>
            <a:r>
              <a:rPr lang="en-US" dirty="0" smtClean="0">
                <a:solidFill>
                  <a:schemeClr val="accent5"/>
                </a:solidFill>
                <a:latin typeface="Courier New" panose="02070309020205020404" pitchFamily="49" charset="0"/>
                <a:cs typeface="Courier New" panose="02070309020205020404" pitchFamily="49" charset="0"/>
              </a:rPr>
              <a:t>//Constructor is protected because </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//nothing but subtypes will access it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double </a:t>
            </a:r>
            <a:r>
              <a:rPr lang="en-US" dirty="0" smtClean="0">
                <a:latin typeface="Courier New" panose="02070309020205020404" pitchFamily="49" charset="0"/>
                <a:cs typeface="Courier New" panose="02070309020205020404" pitchFamily="49" charset="0"/>
              </a:rPr>
              <a:t>area(); </a:t>
            </a:r>
            <a:r>
              <a:rPr lang="en-US" dirty="0" smtClean="0">
                <a:solidFill>
                  <a:schemeClr val="accent5"/>
                </a:solidFill>
                <a:latin typeface="Courier New" panose="02070309020205020404" pitchFamily="49" charset="0"/>
                <a:cs typeface="Courier New" panose="02070309020205020404" pitchFamily="49" charset="0"/>
              </a:rPr>
              <a:t>//If a function is abstract no</a:t>
            </a:r>
          </a:p>
          <a:p>
            <a:pPr marL="457200" indent="-457200">
              <a:spcBef>
                <a:spcPts val="0"/>
              </a:spcBef>
              <a:buFont typeface="+mj-lt"/>
              <a:buAutoNum type="arabicPeriod"/>
            </a:pPr>
            <a:r>
              <a:rPr lang="en-US" b="1" dirty="0">
                <a:solidFill>
                  <a:schemeClr val="accent5"/>
                </a:solidFill>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//definition needs to be provided</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double </a:t>
            </a:r>
            <a:r>
              <a:rPr lang="en-US" dirty="0" smtClean="0">
                <a:latin typeface="Courier New" panose="02070309020205020404" pitchFamily="49" charset="0"/>
                <a:cs typeface="Courier New" panose="02070309020205020404" pitchFamily="49" charset="0"/>
              </a:rPr>
              <a:t>perimeter(); </a:t>
            </a:r>
            <a:r>
              <a:rPr lang="en-US" dirty="0" smtClean="0">
                <a:solidFill>
                  <a:schemeClr val="accent5"/>
                </a:solidFill>
                <a:latin typeface="Courier New" panose="02070309020205020404" pitchFamily="49" charset="0"/>
                <a:cs typeface="Courier New" panose="02070309020205020404" pitchFamily="49" charset="0"/>
              </a:rPr>
              <a:t>//Also subtypes are now required</a:t>
            </a:r>
          </a:p>
          <a:p>
            <a:pPr marL="457200" indent="-457200">
              <a:spcBef>
                <a:spcPts val="0"/>
              </a:spcBef>
              <a:buFont typeface="+mj-lt"/>
              <a:buAutoNum type="arabicPeriod"/>
            </a:pPr>
            <a:r>
              <a:rPr lang="en-US" b="1"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//to define them!</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4501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interesting points on abstract</a:t>
            </a:r>
            <a:endParaRPr lang="en-US" dirty="0"/>
          </a:p>
        </p:txBody>
      </p:sp>
      <p:sp>
        <p:nvSpPr>
          <p:cNvPr id="3" name="Content Placeholder 2"/>
          <p:cNvSpPr>
            <a:spLocks noGrp="1"/>
          </p:cNvSpPr>
          <p:nvPr>
            <p:ph idx="1"/>
          </p:nvPr>
        </p:nvSpPr>
        <p:spPr/>
        <p:txBody>
          <a:bodyPr>
            <a:normAutofit lnSpcReduction="10000"/>
          </a:bodyPr>
          <a:lstStyle/>
          <a:p>
            <a:r>
              <a:rPr lang="en-US" dirty="0" smtClean="0"/>
              <a:t>An abstract method cannot be contained in a non abstract class</a:t>
            </a:r>
          </a:p>
          <a:p>
            <a:r>
              <a:rPr lang="en-US" dirty="0" smtClean="0"/>
              <a:t>If a subclass of an abstract superclass does not implement all of the abstract methods, then it must also be declared as abstract</a:t>
            </a:r>
          </a:p>
          <a:p>
            <a:r>
              <a:rPr lang="en-US" dirty="0" smtClean="0"/>
              <a:t>Cannot use new on an abstract type, but constructors can be defined (for use with super). Also can still use the abstract type for polymorphism!</a:t>
            </a:r>
          </a:p>
          <a:p>
            <a:r>
              <a:rPr lang="en-US" dirty="0" smtClean="0"/>
              <a:t>An abstract class does not require abstract methods</a:t>
            </a:r>
          </a:p>
          <a:p>
            <a:r>
              <a:rPr lang="en-US" dirty="0" smtClean="0"/>
              <a:t>A subclass can be abstract even if the superclass is concrete (non abstract)</a:t>
            </a:r>
          </a:p>
          <a:p>
            <a:endParaRPr lang="en-US" dirty="0"/>
          </a:p>
        </p:txBody>
      </p:sp>
    </p:spTree>
    <p:extLst>
      <p:ext uri="{BB962C8B-B14F-4D97-AF65-F5344CB8AC3E}">
        <p14:creationId xmlns:p14="http://schemas.microsoft.com/office/powerpoint/2010/main" val="408213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interface is a </a:t>
            </a:r>
            <a:r>
              <a:rPr lang="en-US" dirty="0" smtClean="0"/>
              <a:t>way to define only the behavior of a class. They contain </a:t>
            </a:r>
            <a:r>
              <a:rPr lang="en-US" dirty="0" smtClean="0"/>
              <a:t>only constants and abstract methods (almost like a purely abstract class).</a:t>
            </a:r>
          </a:p>
          <a:p>
            <a:pPr marL="0" indent="0">
              <a:buNone/>
            </a:pPr>
            <a:endParaRPr lang="en-US" dirty="0" smtClean="0"/>
          </a:p>
          <a:p>
            <a:pPr marL="457200" indent="-457200">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interface </a:t>
            </a:r>
            <a:r>
              <a:rPr lang="en-US" b="1" dirty="0" err="1" smtClean="0">
                <a:latin typeface="Courier New" panose="02070309020205020404" pitchFamily="49" charset="0"/>
                <a:cs typeface="Courier New" panose="02070309020205020404" pitchFamily="49" charset="0"/>
              </a:rPr>
              <a:t>AreaComputation</a:t>
            </a:r>
            <a:r>
              <a:rPr lang="en-US" dirty="0" smtClean="0">
                <a:latin typeface="Courier New" panose="02070309020205020404" pitchFamily="49" charset="0"/>
                <a:cs typeface="Courier New" panose="02070309020205020404" pitchFamily="49" charset="0"/>
              </a:rPr>
              <a:t> { 	</a:t>
            </a:r>
            <a:r>
              <a:rPr lang="en-US" b="1" dirty="0" smtClean="0">
                <a:solidFill>
                  <a:schemeClr val="accent5"/>
                </a:solidFill>
                <a:latin typeface="Courier New" panose="02070309020205020404" pitchFamily="49" charset="0"/>
                <a:cs typeface="Courier New" panose="02070309020205020404" pitchFamily="49" charset="0"/>
              </a:rPr>
              <a:t>//Note “interface”</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5"/>
                </a:solidFill>
                <a:latin typeface="Courier New" panose="02070309020205020404" pitchFamily="49" charset="0"/>
                <a:cs typeface="Courier New" panose="02070309020205020404" pitchFamily="49" charset="0"/>
              </a:rPr>
              <a:t>//not “class”</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static final double</a:t>
            </a:r>
            <a:r>
              <a:rPr lang="en-US" dirty="0" smtClean="0">
                <a:latin typeface="Courier New" panose="02070309020205020404" pitchFamily="49" charset="0"/>
                <a:cs typeface="Courier New" panose="02070309020205020404" pitchFamily="49" charset="0"/>
              </a:rPr>
              <a:t> PI = </a:t>
            </a:r>
            <a:r>
              <a:rPr lang="en-US" b="1" dirty="0" err="1" smtClean="0">
                <a:solidFill>
                  <a:schemeClr val="accent3"/>
                </a:solidFill>
                <a:latin typeface="Courier New" panose="02070309020205020404" pitchFamily="49" charset="0"/>
                <a:cs typeface="Courier New" panose="02070309020205020404" pitchFamily="49" charset="0"/>
              </a:rPr>
              <a:t>Math</a:t>
            </a:r>
            <a:r>
              <a:rPr lang="en-US" dirty="0" err="1" smtClean="0">
                <a:latin typeface="Courier New" panose="02070309020205020404" pitchFamily="49" charset="0"/>
                <a:cs typeface="Courier New" panose="02070309020205020404" pitchFamily="49" charset="0"/>
              </a:rPr>
              <a:t>.PI</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abstract </a:t>
            </a:r>
            <a:r>
              <a:rPr lang="en-US" dirty="0" smtClean="0">
                <a:latin typeface="Courier New" panose="02070309020205020404" pitchFamily="49" charset="0"/>
                <a:cs typeface="Courier New" panose="02070309020205020404" pitchFamily="49" charset="0"/>
              </a:rPr>
              <a:t>area();</a:t>
            </a:r>
          </a:p>
          <a:p>
            <a:pPr marL="457200" indent="-457200">
              <a:buFont typeface="+mj-lt"/>
              <a:buAutoNum type="arabicPeriod"/>
            </a:pP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491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Cannot have constructors</a:t>
            </a:r>
          </a:p>
          <a:p>
            <a:r>
              <a:rPr lang="en-US" dirty="0" smtClean="0"/>
              <a:t>All variables must be </a:t>
            </a:r>
            <a:r>
              <a:rPr lang="en-US" b="1" dirty="0" smtClean="0">
                <a:solidFill>
                  <a:schemeClr val="accent3"/>
                </a:solidFill>
                <a:latin typeface="Courier New" panose="02070309020205020404" pitchFamily="49" charset="0"/>
                <a:cs typeface="Courier New" panose="02070309020205020404" pitchFamily="49" charset="0"/>
              </a:rPr>
              <a:t>public static final</a:t>
            </a:r>
            <a:endParaRPr lang="en-US" dirty="0" smtClean="0"/>
          </a:p>
          <a:p>
            <a:r>
              <a:rPr lang="en-US" dirty="0" smtClean="0"/>
              <a:t>All methods must be </a:t>
            </a:r>
            <a:r>
              <a:rPr lang="en-US" b="1" dirty="0" smtClean="0">
                <a:solidFill>
                  <a:schemeClr val="accent3"/>
                </a:solidFill>
                <a:latin typeface="Courier New" panose="02070309020205020404" pitchFamily="49" charset="0"/>
                <a:cs typeface="Courier New" panose="02070309020205020404" pitchFamily="49" charset="0"/>
              </a:rPr>
              <a:t>public abstract</a:t>
            </a:r>
          </a:p>
          <a:p>
            <a:r>
              <a:rPr lang="en-US" dirty="0" smtClean="0"/>
              <a:t>The last two points imply you don't need to specify any modifiers at all</a:t>
            </a:r>
          </a:p>
          <a:p>
            <a:r>
              <a:rPr lang="en-US" dirty="0" smtClean="0"/>
              <a:t>Useful </a:t>
            </a:r>
            <a:r>
              <a:rPr lang="en-US" dirty="0" smtClean="0"/>
              <a:t>for writing algorithms for searching or sorting (these need comparison), i.e., Comparable things (any object “implementing” the Comparable interface)</a:t>
            </a:r>
          </a:p>
          <a:p>
            <a:r>
              <a:rPr lang="en-US" dirty="0" smtClean="0"/>
              <a:t>Used to support multiple inheritance</a:t>
            </a:r>
            <a:endParaRPr lang="en-US" dirty="0"/>
          </a:p>
        </p:txBody>
      </p:sp>
    </p:spTree>
    <p:extLst>
      <p:ext uri="{BB962C8B-B14F-4D97-AF65-F5344CB8AC3E}">
        <p14:creationId xmlns:p14="http://schemas.microsoft.com/office/powerpoint/2010/main" val="410607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inherit an interface:</a:t>
            </a:r>
            <a:br>
              <a:rPr lang="en-US" dirty="0" smtClean="0"/>
            </a:b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 </a:t>
            </a:r>
            <a:r>
              <a:rPr lang="en-US" b="1" dirty="0" smtClean="0">
                <a:solidFill>
                  <a:schemeClr val="accent3"/>
                </a:solidFill>
                <a:latin typeface="Courier New" panose="02070309020205020404" pitchFamily="49" charset="0"/>
                <a:cs typeface="Courier New" panose="02070309020205020404" pitchFamily="49" charset="0"/>
              </a:rPr>
              <a:t>implements</a:t>
            </a:r>
            <a:r>
              <a:rPr lang="en-US" b="1"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AreaComputation</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PerimeterComputation</a:t>
            </a: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smtClean="0">
                <a:cs typeface="Courier New" panose="02070309020205020404" pitchFamily="49" charset="0"/>
              </a:rPr>
              <a:t>Implementing an interface requires implementation of all of the abstract methods, or declaring as an </a:t>
            </a:r>
            <a:r>
              <a:rPr lang="en-US" dirty="0">
                <a:cs typeface="Courier New" panose="02070309020205020404" pitchFamily="49" charset="0"/>
              </a:rPr>
              <a:t>a</a:t>
            </a:r>
            <a:r>
              <a:rPr lang="en-US" dirty="0" smtClean="0">
                <a:cs typeface="Courier New" panose="02070309020205020404" pitchFamily="49" charset="0"/>
              </a:rPr>
              <a:t>bstract class.</a:t>
            </a:r>
          </a:p>
          <a:p>
            <a:r>
              <a:rPr lang="en-US" dirty="0" smtClean="0">
                <a:cs typeface="Courier New" panose="02070309020205020404" pitchFamily="49" charset="0"/>
              </a:rPr>
              <a:t>Interfaces commonly used as a weaker is-a relationship, specifically is-kind-of referring to possessing certain properties only</a:t>
            </a:r>
          </a:p>
          <a:p>
            <a:r>
              <a:rPr lang="en-US" dirty="0" smtClean="0">
                <a:cs typeface="Courier New" panose="02070309020205020404" pitchFamily="49" charset="0"/>
              </a:rPr>
              <a:t>Oddly, interfaces can “extend” other interfaces</a:t>
            </a:r>
          </a:p>
        </p:txBody>
      </p:sp>
    </p:spTree>
    <p:extLst>
      <p:ext uri="{BB962C8B-B14F-4D97-AF65-F5344CB8AC3E}">
        <p14:creationId xmlns:p14="http://schemas.microsoft.com/office/powerpoint/2010/main" val="113991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9" name="TextBox 8"/>
          <p:cNvSpPr txBox="1"/>
          <p:nvPr/>
        </p:nvSpPr>
        <p:spPr>
          <a:xfrm>
            <a:off x="8854633" y="2097086"/>
            <a:ext cx="3183038" cy="1200329"/>
          </a:xfrm>
          <a:prstGeom prst="rect">
            <a:avLst/>
          </a:prstGeom>
          <a:noFill/>
        </p:spPr>
        <p:txBody>
          <a:bodyPr wrap="square" rtlCol="0">
            <a:spAutoFit/>
          </a:bodyPr>
          <a:lstStyle/>
          <a:p>
            <a:r>
              <a:rPr lang="en-US" b="1" dirty="0" smtClean="0">
                <a:solidFill>
                  <a:schemeClr val="accent3"/>
                </a:solidFill>
              </a:rPr>
              <a:t>Constructor chaining </a:t>
            </a:r>
            <a:r>
              <a:rPr lang="en-US" dirty="0" smtClean="0"/>
              <a:t>– invoking a constructor of a class will invoke all of the superclass’s constructors</a:t>
            </a:r>
            <a:endParaRPr lang="en-US" dirty="0"/>
          </a:p>
        </p:txBody>
      </p:sp>
    </p:spTree>
    <p:extLst>
      <p:ext uri="{BB962C8B-B14F-4D97-AF65-F5344CB8AC3E}">
        <p14:creationId xmlns:p14="http://schemas.microsoft.com/office/powerpoint/2010/main" val="100800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2" y="2511706"/>
            <a:ext cx="7771094" cy="219920"/>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6" y="2298500"/>
            <a:ext cx="2233914" cy="646331"/>
          </a:xfrm>
          <a:prstGeom prst="rect">
            <a:avLst/>
          </a:prstGeom>
          <a:noFill/>
          <a:ln w="38100">
            <a:solidFill>
              <a:schemeClr val="accent1"/>
            </a:solidFill>
          </a:ln>
        </p:spPr>
        <p:txBody>
          <a:bodyPr wrap="square" rtlCol="0">
            <a:spAutoFit/>
          </a:bodyPr>
          <a:lstStyle/>
          <a:p>
            <a:pPr algn="ctr"/>
            <a:r>
              <a:rPr lang="en-US" dirty="0" smtClean="0"/>
              <a:t>Start by invoking Faculty constructor</a:t>
            </a:r>
            <a:endParaRPr lang="en-US" dirty="0"/>
          </a:p>
        </p:txBody>
      </p:sp>
      <p:sp>
        <p:nvSpPr>
          <p:cNvPr id="7" name="Rectangle 6"/>
          <p:cNvSpPr/>
          <p:nvPr/>
        </p:nvSpPr>
        <p:spPr>
          <a:xfrm>
            <a:off x="1141412" y="2926323"/>
            <a:ext cx="7771094" cy="219920"/>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flipV="1">
            <a:off x="1141412" y="2621665"/>
            <a:ext cx="12700" cy="414617"/>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3146243"/>
            <a:ext cx="7771094" cy="175691"/>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2910922"/>
            <a:ext cx="2233914" cy="646331"/>
          </a:xfrm>
          <a:prstGeom prst="rect">
            <a:avLst/>
          </a:prstGeom>
          <a:noFill/>
          <a:ln w="38100">
            <a:solidFill>
              <a:schemeClr val="accent1"/>
            </a:solidFill>
          </a:ln>
        </p:spPr>
        <p:txBody>
          <a:bodyPr wrap="square" rtlCol="0">
            <a:spAutoFit/>
          </a:bodyPr>
          <a:lstStyle/>
          <a:p>
            <a:pPr algn="ctr"/>
            <a:r>
              <a:rPr lang="en-US" dirty="0" smtClean="0"/>
              <a:t>Invoke Employee constructor explicitly</a:t>
            </a:r>
            <a:endParaRPr lang="en-US" dirty="0"/>
          </a:p>
        </p:txBody>
      </p:sp>
      <p:sp>
        <p:nvSpPr>
          <p:cNvPr id="7" name="Rectangle 6"/>
          <p:cNvSpPr/>
          <p:nvPr/>
        </p:nvSpPr>
        <p:spPr>
          <a:xfrm>
            <a:off x="1141411" y="4085721"/>
            <a:ext cx="7771094" cy="285366"/>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2" idx="1"/>
            <a:endCxn id="7" idx="1"/>
          </p:cNvCxnSpPr>
          <p:nvPr/>
        </p:nvCxnSpPr>
        <p:spPr>
          <a:xfrm rot="10800000" flipV="1">
            <a:off x="1141411" y="3234088"/>
            <a:ext cx="12700" cy="994315"/>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623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Trace</a:t>
            </a:r>
            <a:endParaRPr lang="en-US" dirty="0"/>
          </a:p>
        </p:txBody>
      </p:sp>
      <p:sp>
        <p:nvSpPr>
          <p:cNvPr id="6" name="Content Placeholder 5"/>
          <p:cNvSpPr>
            <a:spLocks noGrp="1"/>
          </p:cNvSpPr>
          <p:nvPr>
            <p:ph idx="1"/>
          </p:nvPr>
        </p:nvSpPr>
        <p:spPr>
          <a:xfrm>
            <a:off x="1141412" y="2097087"/>
            <a:ext cx="9905999" cy="4760913"/>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public class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Faculty</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super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"(4) Faculty's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this</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"(2) Invoke Employee’s overloaded constructor"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"(3) Employee's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Employee</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s)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public</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rgbClr val="FF0000"/>
                </a:solidFill>
                <a:latin typeface="Courier New" panose="02070309020205020404" pitchFamily="49" charset="0"/>
                <a:cs typeface="Courier New" panose="02070309020205020404" pitchFamily="49" charset="0"/>
              </a:rPr>
              <a:t>"(1) Person's no-</a:t>
            </a:r>
            <a:r>
              <a:rPr lang="en-US" altLang="en-US" dirty="0" err="1" smtClean="0">
                <a:solidFill>
                  <a:srgbClr val="FF0000"/>
                </a:solidFill>
                <a:latin typeface="Courier New" panose="02070309020205020404" pitchFamily="49" charset="0"/>
                <a:cs typeface="Courier New" panose="02070309020205020404" pitchFamily="49" charset="0"/>
              </a:rPr>
              <a:t>arg</a:t>
            </a:r>
            <a:r>
              <a:rPr lang="en-US" altLang="en-US" dirty="0" smtClean="0">
                <a:solidFill>
                  <a:srgbClr val="FF0000"/>
                </a:solidFill>
                <a:latin typeface="Courier New" panose="02070309020205020404" pitchFamily="49" charset="0"/>
                <a:cs typeface="Courier New" panose="02070309020205020404" pitchFamily="49" charset="0"/>
              </a:rPr>
              <a:t> constructor is invoked"</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1141411" y="4882665"/>
            <a:ext cx="7771094" cy="24306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912505" y="3238429"/>
            <a:ext cx="2233914" cy="2308324"/>
          </a:xfrm>
          <a:prstGeom prst="rect">
            <a:avLst/>
          </a:prstGeom>
          <a:noFill/>
          <a:ln w="38100">
            <a:solidFill>
              <a:schemeClr val="accent1"/>
            </a:solidFill>
          </a:ln>
        </p:spPr>
        <p:txBody>
          <a:bodyPr wrap="square" rtlCol="0">
            <a:spAutoFit/>
          </a:bodyPr>
          <a:lstStyle/>
          <a:p>
            <a:pPr algn="ctr"/>
            <a:r>
              <a:rPr lang="en-US" dirty="0" smtClean="0"/>
              <a:t>Invoke Employee constructor with</a:t>
            </a:r>
            <a:r>
              <a:rPr lang="en-US" dirty="0" smtClean="0">
                <a:solidFill>
                  <a:schemeClr val="accent3"/>
                </a:solidFill>
                <a:latin typeface="Courier New" panose="02070309020205020404" pitchFamily="49" charset="0"/>
                <a:cs typeface="Courier New" panose="02070309020205020404" pitchFamily="49" charset="0"/>
              </a:rPr>
              <a:t> this</a:t>
            </a:r>
            <a:r>
              <a:rPr lang="en-US" dirty="0" smtClean="0"/>
              <a:t>. If you use </a:t>
            </a:r>
            <a:r>
              <a:rPr lang="en-US" dirty="0" smtClean="0">
                <a:solidFill>
                  <a:schemeClr val="accent3"/>
                </a:solidFill>
                <a:latin typeface="Courier New" panose="02070309020205020404" pitchFamily="49" charset="0"/>
                <a:cs typeface="Courier New" panose="02070309020205020404" pitchFamily="49" charset="0"/>
              </a:rPr>
              <a:t>this</a:t>
            </a:r>
            <a:r>
              <a:rPr lang="en-US" dirty="0" smtClean="0"/>
              <a:t>, it must be the very first thing in the constructor. It supersedes even the call to </a:t>
            </a:r>
            <a:r>
              <a:rPr lang="en-US" dirty="0" smtClean="0">
                <a:solidFill>
                  <a:schemeClr val="accent3"/>
                </a:solidFill>
                <a:latin typeface="Courier New" panose="02070309020205020404" pitchFamily="49" charset="0"/>
                <a:cs typeface="Courier New" panose="02070309020205020404" pitchFamily="49" charset="0"/>
              </a:rPr>
              <a:t>super</a:t>
            </a:r>
            <a:r>
              <a:rPr lang="en-US" dirty="0" smtClean="0"/>
              <a:t>.</a:t>
            </a:r>
            <a:endParaRPr lang="en-US" dirty="0"/>
          </a:p>
        </p:txBody>
      </p:sp>
      <p:sp>
        <p:nvSpPr>
          <p:cNvPr id="7" name="Rectangle 6"/>
          <p:cNvSpPr/>
          <p:nvPr/>
        </p:nvSpPr>
        <p:spPr>
          <a:xfrm>
            <a:off x="1141411" y="4282633"/>
            <a:ext cx="7771094" cy="219918"/>
          </a:xfrm>
          <a:prstGeom prst="rect">
            <a:avLst/>
          </a:prstGeom>
          <a:solidFill>
            <a:srgbClr val="4A66AC">
              <a:alpha val="45098"/>
            </a:srgb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7" idx="1"/>
            <a:endCxn id="2" idx="1"/>
          </p:cNvCxnSpPr>
          <p:nvPr/>
        </p:nvCxnSpPr>
        <p:spPr>
          <a:xfrm rot="10800000" flipV="1">
            <a:off x="1141411" y="4392591"/>
            <a:ext cx="12700" cy="611607"/>
          </a:xfrm>
          <a:prstGeom prst="curved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954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3353</TotalTime>
  <Words>3880</Words>
  <Application>Microsoft Office PowerPoint</Application>
  <PresentationFormat>Widescreen</PresentationFormat>
  <Paragraphs>689</Paragraphs>
  <Slides>57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6" baseType="lpstr">
      <vt:lpstr>Arial</vt:lpstr>
      <vt:lpstr>Calibri</vt:lpstr>
      <vt:lpstr>Courier New</vt:lpstr>
      <vt:lpstr>Times New Roman</vt:lpstr>
      <vt:lpstr>Trebuchet MS</vt:lpstr>
      <vt:lpstr>Tw Cen MT</vt:lpstr>
      <vt:lpstr>Circuit</vt:lpstr>
      <vt:lpstr>Picture</vt:lpstr>
      <vt:lpstr>Microsoft Word Picture</vt:lpstr>
      <vt:lpstr>Chapter 11 Inheritance and Polymorphism</vt:lpstr>
      <vt:lpstr>Motivations</vt:lpstr>
      <vt:lpstr>Inheritance</vt:lpstr>
      <vt:lpstr>Inheritance in Java</vt:lpstr>
      <vt:lpstr>Construction in Inheritance</vt:lpstr>
      <vt:lpstr>Trace</vt:lpstr>
      <vt:lpstr>Trace</vt:lpstr>
      <vt:lpstr>Trace</vt:lpstr>
      <vt:lpstr>Trace</vt:lpstr>
      <vt:lpstr>Trace</vt:lpstr>
      <vt:lpstr>Trace</vt:lpstr>
      <vt:lpstr>Trace</vt:lpstr>
      <vt:lpstr>Trace</vt:lpstr>
      <vt:lpstr>Trace</vt:lpstr>
      <vt:lpstr>Super</vt:lpstr>
      <vt:lpstr>Find the error</vt:lpstr>
      <vt:lpstr>Defining a Subclass</vt:lpstr>
      <vt:lpstr>Overriding</vt:lpstr>
      <vt:lpstr>Overriding</vt:lpstr>
      <vt:lpstr>Overriding vs. Overloading</vt:lpstr>
      <vt:lpstr>Overriding</vt:lpstr>
      <vt:lpstr>The Java Object Class</vt:lpstr>
      <vt:lpstr>Object's toString() method</vt:lpstr>
      <vt:lpstr>Extended Example – A social network</vt:lpstr>
      <vt:lpstr>Social network</vt:lpstr>
      <vt:lpstr>UML diagram for accounts</vt:lpstr>
      <vt:lpstr>Social network</vt:lpstr>
      <vt:lpstr>Relationship</vt:lpstr>
      <vt:lpstr>Friend</vt:lpstr>
      <vt:lpstr>Follow</vt:lpstr>
      <vt:lpstr>Account</vt:lpstr>
      <vt:lpstr>Page</vt:lpstr>
      <vt:lpstr>Person – 1</vt:lpstr>
      <vt:lpstr>Person – 2</vt:lpstr>
      <vt:lpstr>Polymorphism</vt:lpstr>
      <vt:lpstr>Polymorphism</vt:lpstr>
      <vt:lpstr>Why would you ever do this?</vt:lpstr>
      <vt:lpstr>Why would you ever do this?</vt:lpstr>
      <vt:lpstr>Why would you ever do this?</vt:lpstr>
      <vt:lpstr>Polymorphism Demo</vt:lpstr>
      <vt:lpstr>Method Matching vs. Binding</vt:lpstr>
      <vt:lpstr>Type conversion revisited</vt:lpstr>
      <vt:lpstr>Polymorphism and type conversion</vt:lpstr>
      <vt:lpstr>The instanceof Operator</vt:lpstr>
      <vt:lpstr>Casting Analogy</vt:lpstr>
      <vt:lpstr>Java.lang.object's Equals method</vt:lpstr>
      <vt:lpstr>The protected visibility (scope) Modifier</vt:lpstr>
      <vt:lpstr>Accessibility Summary</vt:lpstr>
      <vt:lpstr>Visibility Modifiers full example </vt:lpstr>
      <vt:lpstr>A Subclass Cannot Weaken the Accessibility</vt:lpstr>
      <vt:lpstr>The final Modifier</vt:lpstr>
      <vt:lpstr>Ch. 13 Abstract classes and Interfaces</vt:lpstr>
      <vt:lpstr>Abstract Classes</vt:lpstr>
      <vt:lpstr>Some interesting points on abstract</vt:lpstr>
      <vt:lpstr>Interfaces</vt:lpstr>
      <vt:lpstr>Interfaces</vt:lpstr>
      <vt:lpstr>Interfaces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150  Introduction to Computing</dc:title>
  <dc:creator>Jory Denny</dc:creator>
  <cp:lastModifiedBy>Jory Denny</cp:lastModifiedBy>
  <cp:revision>354</cp:revision>
  <dcterms:created xsi:type="dcterms:W3CDTF">2016-08-19T17:15:05Z</dcterms:created>
  <dcterms:modified xsi:type="dcterms:W3CDTF">2017-04-01T14:52:11Z</dcterms:modified>
</cp:coreProperties>
</file>