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7"/>
  </p:notesMasterIdLst>
  <p:sldIdLst>
    <p:sldId id="329" r:id="rId2"/>
    <p:sldId id="623" r:id="rId3"/>
    <p:sldId id="737" r:id="rId4"/>
    <p:sldId id="738" r:id="rId5"/>
    <p:sldId id="561" r:id="rId6"/>
    <p:sldId id="625" r:id="rId7"/>
    <p:sldId id="626" r:id="rId8"/>
    <p:sldId id="627" r:id="rId9"/>
    <p:sldId id="629" r:id="rId10"/>
    <p:sldId id="631" r:id="rId11"/>
    <p:sldId id="739" r:id="rId12"/>
    <p:sldId id="740" r:id="rId13"/>
    <p:sldId id="742" r:id="rId14"/>
    <p:sldId id="743" r:id="rId15"/>
    <p:sldId id="744" r:id="rId16"/>
    <p:sldId id="745" r:id="rId17"/>
    <p:sldId id="563" r:id="rId18"/>
    <p:sldId id="564" r:id="rId19"/>
    <p:sldId id="746" r:id="rId20"/>
    <p:sldId id="747" r:id="rId21"/>
    <p:sldId id="748" r:id="rId22"/>
    <p:sldId id="632" r:id="rId23"/>
    <p:sldId id="633" r:id="rId24"/>
    <p:sldId id="635" r:id="rId25"/>
    <p:sldId id="636" r:id="rId26"/>
    <p:sldId id="638" r:id="rId27"/>
    <p:sldId id="749" r:id="rId28"/>
    <p:sldId id="750" r:id="rId29"/>
    <p:sldId id="751" r:id="rId30"/>
    <p:sldId id="752" r:id="rId31"/>
    <p:sldId id="753" r:id="rId32"/>
    <p:sldId id="754" r:id="rId33"/>
    <p:sldId id="755" r:id="rId34"/>
    <p:sldId id="756" r:id="rId35"/>
    <p:sldId id="646" r:id="rId36"/>
    <p:sldId id="647" r:id="rId37"/>
    <p:sldId id="648" r:id="rId38"/>
    <p:sldId id="758" r:id="rId39"/>
    <p:sldId id="759" r:id="rId40"/>
    <p:sldId id="760" r:id="rId41"/>
    <p:sldId id="761" r:id="rId42"/>
    <p:sldId id="762" r:id="rId43"/>
    <p:sldId id="763" r:id="rId44"/>
    <p:sldId id="764" r:id="rId45"/>
    <p:sldId id="765" r:id="rId46"/>
    <p:sldId id="766" r:id="rId47"/>
    <p:sldId id="767" r:id="rId48"/>
    <p:sldId id="768" r:id="rId49"/>
    <p:sldId id="769" r:id="rId50"/>
    <p:sldId id="770" r:id="rId51"/>
    <p:sldId id="652" r:id="rId52"/>
    <p:sldId id="653" r:id="rId53"/>
    <p:sldId id="660" r:id="rId54"/>
    <p:sldId id="665" r:id="rId55"/>
    <p:sldId id="667" r:id="rId56"/>
    <p:sldId id="668" r:id="rId57"/>
    <p:sldId id="670" r:id="rId58"/>
    <p:sldId id="672" r:id="rId59"/>
    <p:sldId id="771" r:id="rId60"/>
    <p:sldId id="606" r:id="rId61"/>
    <p:sldId id="609" r:id="rId62"/>
    <p:sldId id="678" r:id="rId63"/>
    <p:sldId id="679" r:id="rId64"/>
    <p:sldId id="680" r:id="rId65"/>
    <p:sldId id="681" r:id="rId66"/>
    <p:sldId id="675" r:id="rId67"/>
    <p:sldId id="757" r:id="rId68"/>
    <p:sldId id="677" r:id="rId69"/>
    <p:sldId id="698" r:id="rId70"/>
    <p:sldId id="772" r:id="rId71"/>
    <p:sldId id="773" r:id="rId72"/>
    <p:sldId id="774" r:id="rId73"/>
    <p:sldId id="775" r:id="rId74"/>
    <p:sldId id="776" r:id="rId75"/>
    <p:sldId id="621"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78FC59-15B1-4870-BA5F-8D77518E235F}">
          <p14:sldIdLst>
            <p14:sldId id="329"/>
            <p14:sldId id="623"/>
            <p14:sldId id="737"/>
            <p14:sldId id="738"/>
            <p14:sldId id="561"/>
            <p14:sldId id="625"/>
            <p14:sldId id="626"/>
            <p14:sldId id="627"/>
            <p14:sldId id="629"/>
            <p14:sldId id="631"/>
            <p14:sldId id="739"/>
            <p14:sldId id="740"/>
            <p14:sldId id="742"/>
            <p14:sldId id="743"/>
            <p14:sldId id="744"/>
            <p14:sldId id="745"/>
            <p14:sldId id="563"/>
            <p14:sldId id="564"/>
            <p14:sldId id="746"/>
            <p14:sldId id="747"/>
            <p14:sldId id="748"/>
            <p14:sldId id="632"/>
            <p14:sldId id="633"/>
            <p14:sldId id="635"/>
            <p14:sldId id="636"/>
            <p14:sldId id="638"/>
            <p14:sldId id="749"/>
            <p14:sldId id="750"/>
            <p14:sldId id="751"/>
            <p14:sldId id="752"/>
            <p14:sldId id="753"/>
            <p14:sldId id="754"/>
            <p14:sldId id="755"/>
            <p14:sldId id="756"/>
            <p14:sldId id="646"/>
            <p14:sldId id="647"/>
            <p14:sldId id="648"/>
            <p14:sldId id="758"/>
            <p14:sldId id="759"/>
            <p14:sldId id="760"/>
            <p14:sldId id="761"/>
            <p14:sldId id="762"/>
            <p14:sldId id="763"/>
            <p14:sldId id="764"/>
            <p14:sldId id="765"/>
            <p14:sldId id="766"/>
            <p14:sldId id="767"/>
            <p14:sldId id="768"/>
            <p14:sldId id="769"/>
            <p14:sldId id="770"/>
            <p14:sldId id="652"/>
            <p14:sldId id="653"/>
            <p14:sldId id="660"/>
            <p14:sldId id="665"/>
            <p14:sldId id="667"/>
            <p14:sldId id="668"/>
            <p14:sldId id="670"/>
            <p14:sldId id="672"/>
            <p14:sldId id="771"/>
            <p14:sldId id="606"/>
            <p14:sldId id="609"/>
            <p14:sldId id="678"/>
            <p14:sldId id="679"/>
            <p14:sldId id="680"/>
            <p14:sldId id="681"/>
            <p14:sldId id="675"/>
            <p14:sldId id="757"/>
            <p14:sldId id="677"/>
            <p14:sldId id="698"/>
            <p14:sldId id="772"/>
            <p14:sldId id="773"/>
            <p14:sldId id="774"/>
            <p14:sldId id="775"/>
            <p14:sldId id="776"/>
            <p14:sldId id="62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6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6" d="100"/>
          <a:sy n="66" d="100"/>
        </p:scale>
        <p:origin x="60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F81BA-29EF-4810-BED0-52C03834EBA6}" type="datetimeFigureOut">
              <a:rPr lang="en-US" smtClean="0"/>
              <a:t>3/21/2017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26BBF-FAE3-4B9C-98E9-6432FABD39A7}" type="slidenum">
              <a:rPr lang="en-US" smtClean="0"/>
              <a:t>‹#›</a:t>
            </a:fld>
            <a:endParaRPr lang="en-US"/>
          </a:p>
        </p:txBody>
      </p:sp>
    </p:spTree>
    <p:extLst>
      <p:ext uri="{BB962C8B-B14F-4D97-AF65-F5344CB8AC3E}">
        <p14:creationId xmlns:p14="http://schemas.microsoft.com/office/powerpoint/2010/main" val="223442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26BBF-FAE3-4B9C-98E9-6432FABD39A7}" type="slidenum">
              <a:rPr lang="en-US" smtClean="0"/>
              <a:t>1</a:t>
            </a:fld>
            <a:endParaRPr lang="en-US"/>
          </a:p>
        </p:txBody>
      </p:sp>
    </p:spTree>
    <p:extLst>
      <p:ext uri="{BB962C8B-B14F-4D97-AF65-F5344CB8AC3E}">
        <p14:creationId xmlns:p14="http://schemas.microsoft.com/office/powerpoint/2010/main" val="2294690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DF4AD38-F22D-9E4C-8026-868CC71B2D3E}" type="slidenum">
              <a:rPr lang="en-US"/>
              <a:pPr/>
              <a:t>42</a:t>
            </a:fld>
            <a:endParaRPr lang="en-US"/>
          </a:p>
        </p:txBody>
      </p:sp>
      <p:sp>
        <p:nvSpPr>
          <p:cNvPr id="93187" name="Rectangle 2"/>
          <p:cNvSpPr>
            <a:spLocks noGrp="1" noRot="1" noChangeAspect="1" noChangeArrowheads="1" noTextEdit="1"/>
          </p:cNvSpPr>
          <p:nvPr>
            <p:ph type="sldImg"/>
          </p:nvPr>
        </p:nvSpPr>
        <p:spPr>
          <a:xfrm>
            <a:off x="384175" y="684213"/>
            <a:ext cx="6091238" cy="3427412"/>
          </a:xfrm>
          <a:solidFill>
            <a:srgbClr val="FFFFFF"/>
          </a:solidFill>
          <a:ln/>
        </p:spPr>
      </p:sp>
      <p:sp>
        <p:nvSpPr>
          <p:cNvPr id="93188"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Main memory (on 64-bit machine since double is 64 bits).</a:t>
            </a:r>
          </a:p>
        </p:txBody>
      </p:sp>
    </p:spTree>
    <p:extLst>
      <p:ext uri="{BB962C8B-B14F-4D97-AF65-F5344CB8AC3E}">
        <p14:creationId xmlns:p14="http://schemas.microsoft.com/office/powerpoint/2010/main" val="3944242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DF4AD38-F22D-9E4C-8026-868CC71B2D3E}" type="slidenum">
              <a:rPr lang="en-US"/>
              <a:pPr/>
              <a:t>43</a:t>
            </a:fld>
            <a:endParaRPr lang="en-US"/>
          </a:p>
        </p:txBody>
      </p:sp>
      <p:sp>
        <p:nvSpPr>
          <p:cNvPr id="93187" name="Rectangle 2"/>
          <p:cNvSpPr>
            <a:spLocks noGrp="1" noRot="1" noChangeAspect="1" noChangeArrowheads="1" noTextEdit="1"/>
          </p:cNvSpPr>
          <p:nvPr>
            <p:ph type="sldImg"/>
          </p:nvPr>
        </p:nvSpPr>
        <p:spPr>
          <a:xfrm>
            <a:off x="384175" y="684213"/>
            <a:ext cx="6091238" cy="3427412"/>
          </a:xfrm>
          <a:solidFill>
            <a:srgbClr val="FFFFFF"/>
          </a:solidFill>
          <a:ln/>
        </p:spPr>
      </p:sp>
      <p:sp>
        <p:nvSpPr>
          <p:cNvPr id="93188"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Main memory (on 64-bit machine since double is 64 bits).</a:t>
            </a:r>
          </a:p>
        </p:txBody>
      </p:sp>
    </p:spTree>
    <p:extLst>
      <p:ext uri="{BB962C8B-B14F-4D97-AF65-F5344CB8AC3E}">
        <p14:creationId xmlns:p14="http://schemas.microsoft.com/office/powerpoint/2010/main" val="1853771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DF4AD38-F22D-9E4C-8026-868CC71B2D3E}" type="slidenum">
              <a:rPr lang="en-US"/>
              <a:pPr/>
              <a:t>44</a:t>
            </a:fld>
            <a:endParaRPr lang="en-US"/>
          </a:p>
        </p:txBody>
      </p:sp>
      <p:sp>
        <p:nvSpPr>
          <p:cNvPr id="93187" name="Rectangle 2"/>
          <p:cNvSpPr>
            <a:spLocks noGrp="1" noRot="1" noChangeAspect="1" noChangeArrowheads="1" noTextEdit="1"/>
          </p:cNvSpPr>
          <p:nvPr>
            <p:ph type="sldImg"/>
          </p:nvPr>
        </p:nvSpPr>
        <p:spPr>
          <a:xfrm>
            <a:off x="384175" y="684213"/>
            <a:ext cx="6091238" cy="3427412"/>
          </a:xfrm>
          <a:solidFill>
            <a:srgbClr val="FFFFFF"/>
          </a:solidFill>
          <a:ln/>
        </p:spPr>
      </p:sp>
      <p:sp>
        <p:nvSpPr>
          <p:cNvPr id="93188"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Main memory (on 64-bit machine since double is 64 bits).</a:t>
            </a:r>
          </a:p>
        </p:txBody>
      </p:sp>
    </p:spTree>
    <p:extLst>
      <p:ext uri="{BB962C8B-B14F-4D97-AF65-F5344CB8AC3E}">
        <p14:creationId xmlns:p14="http://schemas.microsoft.com/office/powerpoint/2010/main" val="2290189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DF4AD38-F22D-9E4C-8026-868CC71B2D3E}" type="slidenum">
              <a:rPr lang="en-US"/>
              <a:pPr/>
              <a:t>45</a:t>
            </a:fld>
            <a:endParaRPr lang="en-US"/>
          </a:p>
        </p:txBody>
      </p:sp>
      <p:sp>
        <p:nvSpPr>
          <p:cNvPr id="93187" name="Rectangle 2"/>
          <p:cNvSpPr>
            <a:spLocks noGrp="1" noRot="1" noChangeAspect="1" noChangeArrowheads="1" noTextEdit="1"/>
          </p:cNvSpPr>
          <p:nvPr>
            <p:ph type="sldImg"/>
          </p:nvPr>
        </p:nvSpPr>
        <p:spPr>
          <a:xfrm>
            <a:off x="384175" y="684213"/>
            <a:ext cx="6091238" cy="3427412"/>
          </a:xfrm>
          <a:solidFill>
            <a:srgbClr val="FFFFFF"/>
          </a:solidFill>
          <a:ln/>
        </p:spPr>
      </p:sp>
      <p:sp>
        <p:nvSpPr>
          <p:cNvPr id="93188"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Main memory (on 64-bit machine since double is 64 bits).</a:t>
            </a:r>
          </a:p>
        </p:txBody>
      </p:sp>
    </p:spTree>
    <p:extLst>
      <p:ext uri="{BB962C8B-B14F-4D97-AF65-F5344CB8AC3E}">
        <p14:creationId xmlns:p14="http://schemas.microsoft.com/office/powerpoint/2010/main" val="1208186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DF4AD38-F22D-9E4C-8026-868CC71B2D3E}" type="slidenum">
              <a:rPr lang="en-US"/>
              <a:pPr/>
              <a:t>46</a:t>
            </a:fld>
            <a:endParaRPr lang="en-US"/>
          </a:p>
        </p:txBody>
      </p:sp>
      <p:sp>
        <p:nvSpPr>
          <p:cNvPr id="93187" name="Rectangle 2"/>
          <p:cNvSpPr>
            <a:spLocks noGrp="1" noRot="1" noChangeAspect="1" noChangeArrowheads="1" noTextEdit="1"/>
          </p:cNvSpPr>
          <p:nvPr>
            <p:ph type="sldImg"/>
          </p:nvPr>
        </p:nvSpPr>
        <p:spPr>
          <a:xfrm>
            <a:off x="384175" y="684213"/>
            <a:ext cx="6091238" cy="3427412"/>
          </a:xfrm>
          <a:solidFill>
            <a:srgbClr val="FFFFFF"/>
          </a:solidFill>
          <a:ln/>
        </p:spPr>
      </p:sp>
      <p:sp>
        <p:nvSpPr>
          <p:cNvPr id="93188"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Main memory (on 64-bit machine since double is 64 bits).</a:t>
            </a:r>
          </a:p>
        </p:txBody>
      </p:sp>
    </p:spTree>
    <p:extLst>
      <p:ext uri="{BB962C8B-B14F-4D97-AF65-F5344CB8AC3E}">
        <p14:creationId xmlns:p14="http://schemas.microsoft.com/office/powerpoint/2010/main" val="2005671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DF4AD38-F22D-9E4C-8026-868CC71B2D3E}" type="slidenum">
              <a:rPr lang="en-US"/>
              <a:pPr/>
              <a:t>47</a:t>
            </a:fld>
            <a:endParaRPr lang="en-US"/>
          </a:p>
        </p:txBody>
      </p:sp>
      <p:sp>
        <p:nvSpPr>
          <p:cNvPr id="93187" name="Rectangle 2"/>
          <p:cNvSpPr>
            <a:spLocks noGrp="1" noRot="1" noChangeAspect="1" noChangeArrowheads="1" noTextEdit="1"/>
          </p:cNvSpPr>
          <p:nvPr>
            <p:ph type="sldImg"/>
          </p:nvPr>
        </p:nvSpPr>
        <p:spPr>
          <a:xfrm>
            <a:off x="384175" y="684213"/>
            <a:ext cx="6091238" cy="3427412"/>
          </a:xfrm>
          <a:solidFill>
            <a:srgbClr val="FFFFFF"/>
          </a:solidFill>
          <a:ln/>
        </p:spPr>
      </p:sp>
      <p:sp>
        <p:nvSpPr>
          <p:cNvPr id="93188"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Main memory (on 64-bit machine since double is 64 bits).</a:t>
            </a:r>
          </a:p>
        </p:txBody>
      </p:sp>
    </p:spTree>
    <p:extLst>
      <p:ext uri="{BB962C8B-B14F-4D97-AF65-F5344CB8AC3E}">
        <p14:creationId xmlns:p14="http://schemas.microsoft.com/office/powerpoint/2010/main" val="3277661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DF4AD38-F22D-9E4C-8026-868CC71B2D3E}" type="slidenum">
              <a:rPr lang="en-US"/>
              <a:pPr/>
              <a:t>48</a:t>
            </a:fld>
            <a:endParaRPr lang="en-US"/>
          </a:p>
        </p:txBody>
      </p:sp>
      <p:sp>
        <p:nvSpPr>
          <p:cNvPr id="93187" name="Rectangle 2"/>
          <p:cNvSpPr>
            <a:spLocks noGrp="1" noRot="1" noChangeAspect="1" noChangeArrowheads="1" noTextEdit="1"/>
          </p:cNvSpPr>
          <p:nvPr>
            <p:ph type="sldImg"/>
          </p:nvPr>
        </p:nvSpPr>
        <p:spPr>
          <a:xfrm>
            <a:off x="384175" y="684213"/>
            <a:ext cx="6091238" cy="3427412"/>
          </a:xfrm>
          <a:solidFill>
            <a:srgbClr val="FFFFFF"/>
          </a:solidFill>
          <a:ln/>
        </p:spPr>
      </p:sp>
      <p:sp>
        <p:nvSpPr>
          <p:cNvPr id="93188"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Main memory (on 64-bit machine since double is 64 bits).</a:t>
            </a:r>
          </a:p>
        </p:txBody>
      </p:sp>
    </p:spTree>
    <p:extLst>
      <p:ext uri="{BB962C8B-B14F-4D97-AF65-F5344CB8AC3E}">
        <p14:creationId xmlns:p14="http://schemas.microsoft.com/office/powerpoint/2010/main" val="271702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2B44EAA-1DB3-2C4F-9EF9-290822D0B6A6}" type="slidenum">
              <a:rPr lang="en-US"/>
              <a:pPr/>
              <a:t>50</a:t>
            </a:fld>
            <a:endParaRPr lang="en-US"/>
          </a:p>
        </p:txBody>
      </p:sp>
      <p:sp>
        <p:nvSpPr>
          <p:cNvPr id="91139" name="Rectangle 2"/>
          <p:cNvSpPr>
            <a:spLocks noGrp="1" noRot="1" noChangeAspect="1" noChangeArrowheads="1"/>
          </p:cNvSpPr>
          <p:nvPr>
            <p:ph type="sldImg"/>
          </p:nvPr>
        </p:nvSpPr>
        <p:spPr>
          <a:xfrm>
            <a:off x="384175" y="684213"/>
            <a:ext cx="6091238" cy="3427412"/>
          </a:xfrm>
          <a:solidFill>
            <a:srgbClr val="FFFFFF"/>
          </a:solidFill>
          <a:ln/>
        </p:spPr>
      </p:sp>
      <p:sp>
        <p:nvSpPr>
          <p:cNvPr id="91140"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Class to represent a moving ball in the unit square (between 0.0 and 1.0). Bounces upon collision with the boundary.</a:t>
            </a:r>
          </a:p>
          <a:p>
            <a:pPr eaLnBrk="1" hangingPunct="1"/>
            <a:r>
              <a:rPr lang="en-US">
                <a:latin typeface="Comic Sans MS" charset="0"/>
                <a:ea typeface="ＭＳ Ｐゴシック" charset="-128"/>
                <a:cs typeface="ＭＳ Ｐゴシック" charset="-128"/>
              </a:rPr>
              <a:t>[Simplified version of Body from N-body assignment]</a:t>
            </a:r>
          </a:p>
          <a:p>
            <a:pPr eaLnBrk="1" hangingPunct="1"/>
            <a:r>
              <a:rPr lang="en-US">
                <a:latin typeface="Comic Sans MS" charset="0"/>
                <a:ea typeface="ＭＳ Ｐゴシック" charset="-128"/>
                <a:cs typeface="ＭＳ Ｐゴシック" charset="-128"/>
              </a:rPr>
              <a:t>Note: method does not use static keyword. Don't worry about public/private. We'll talk about those later.</a:t>
            </a:r>
          </a:p>
          <a:p>
            <a:pPr eaLnBrk="1" hangingPunct="1"/>
            <a:r>
              <a:rPr lang="en-US">
                <a:latin typeface="Comic Sans MS" charset="0"/>
                <a:ea typeface="ＭＳ Ｐゴシック" charset="-128"/>
                <a:cs typeface="ＭＳ Ｐゴシック" charset="-128"/>
              </a:rPr>
              <a:t>How do we define a set of values?   Use other types, but declare outside any function or block.  double px means any of 2^64 real numbers, double px, py, vx, by means any of 2^(5*64) tuples of real numbers (set of values can be huge)</a:t>
            </a:r>
          </a:p>
          <a:p>
            <a:pPr eaLnBrk="1" hangingPunct="1"/>
            <a:r>
              <a:rPr lang="en-US">
                <a:latin typeface="Comic Sans MS" charset="0"/>
                <a:ea typeface="ＭＳ Ｐゴシック" charset="-128"/>
                <a:cs typeface="ＭＳ Ｐゴシック" charset="-128"/>
              </a:rPr>
              <a:t>How do we define operations?  Use functions. </a:t>
            </a:r>
          </a:p>
          <a:p>
            <a:pPr eaLnBrk="1" hangingPunct="1">
              <a:spcBef>
                <a:spcPct val="50000"/>
              </a:spcBef>
            </a:pPr>
            <a:r>
              <a:rPr lang="en-US">
                <a:solidFill>
                  <a:srgbClr val="006600"/>
                </a:solidFill>
                <a:latin typeface="Comic Sans MS" charset="0"/>
                <a:ea typeface="ＭＳ Ｐゴシック" charset="-128"/>
                <a:cs typeface="ＭＳ Ｐゴシック" charset="-128"/>
              </a:rPr>
              <a:t>constructor looks like a method with same name as class, but does not have a return type</a:t>
            </a:r>
          </a:p>
          <a:p>
            <a:pPr eaLnBrk="1" hangingPunct="1"/>
            <a:r>
              <a:rPr lang="en-US">
                <a:latin typeface="Comic Sans MS" charset="0"/>
                <a:ea typeface="ＭＳ Ｐゴシック" charset="-128"/>
                <a:cs typeface="ＭＳ Ｐゴシック" charset="-128"/>
              </a:rPr>
              <a:t>Default no-argument constructor initializes variables to 0 (which is why call to new Ball() worked before)</a:t>
            </a:r>
          </a:p>
          <a:p>
            <a:pPr eaLnBrk="1" hangingPunct="1"/>
            <a:r>
              <a:rPr lang="en-US">
                <a:latin typeface="Comic Sans MS" charset="0"/>
                <a:ea typeface="ＭＳ Ｐゴシック" charset="-128"/>
                <a:cs typeface="ＭＳ Ｐゴシック" charset="-128"/>
              </a:rPr>
              <a:t>constructor does not have a return type, not even void. (Also constructors are not inherited, but we haven't introduced inheritance)</a:t>
            </a:r>
          </a:p>
        </p:txBody>
      </p:sp>
    </p:spTree>
    <p:extLst>
      <p:ext uri="{BB962C8B-B14F-4D97-AF65-F5344CB8AC3E}">
        <p14:creationId xmlns:p14="http://schemas.microsoft.com/office/powerpoint/2010/main" val="4010898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F689F04E-A054-E541-8E0F-C361A069216F}" type="slidenum">
              <a:rPr lang="en-US"/>
              <a:pPr/>
              <a:t>60</a:t>
            </a:fld>
            <a:endParaRPr lang="en-US"/>
          </a:p>
        </p:txBody>
      </p:sp>
      <p:sp>
        <p:nvSpPr>
          <p:cNvPr id="109571" name="Rectangle 2"/>
          <p:cNvSpPr>
            <a:spLocks noGrp="1" noRot="1" noChangeAspect="1" noChangeArrowheads="1"/>
          </p:cNvSpPr>
          <p:nvPr>
            <p:ph type="sldImg"/>
          </p:nvPr>
        </p:nvSpPr>
        <p:spPr>
          <a:xfrm>
            <a:off x="384175" y="684213"/>
            <a:ext cx="6091238" cy="3427412"/>
          </a:xfrm>
          <a:solidFill>
            <a:srgbClr val="FFFFFF"/>
          </a:solidFill>
          <a:ln/>
        </p:spPr>
      </p:sp>
      <p:sp>
        <p:nvSpPr>
          <p:cNvPr id="109572"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This program reads in a command line parameter N and creates N bouncing balls, and then animates them.</a:t>
            </a:r>
          </a:p>
          <a:p>
            <a:pPr eaLnBrk="1" hangingPunct="1"/>
            <a:r>
              <a:rPr lang="en-US">
                <a:latin typeface="Comic Sans MS" charset="0"/>
                <a:ea typeface="ＭＳ Ｐゴシック" charset="-128"/>
                <a:cs typeface="ＭＳ Ｐゴシック" charset="-128"/>
              </a:rPr>
              <a:t>Note: need to use new to create the array (since array is an object!).</a:t>
            </a:r>
          </a:p>
          <a:p>
            <a:pPr eaLnBrk="1" hangingPunct="1"/>
            <a:r>
              <a:rPr lang="en-US">
                <a:latin typeface="Comic Sans MS" charset="0"/>
                <a:ea typeface="ＭＳ Ｐゴシック" charset="-128"/>
                <a:cs typeface="ＭＳ Ｐゴシック" charset="-128"/>
              </a:rPr>
              <a:t>Client program is in a separate file. Need to have Ball.java in current directory.</a:t>
            </a:r>
          </a:p>
        </p:txBody>
      </p:sp>
    </p:spTree>
    <p:extLst>
      <p:ext uri="{BB962C8B-B14F-4D97-AF65-F5344CB8AC3E}">
        <p14:creationId xmlns:p14="http://schemas.microsoft.com/office/powerpoint/2010/main" val="1040520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9D119BD-F5B4-AE48-BEDC-F277D9396B03}" type="slidenum">
              <a:rPr lang="en-US"/>
              <a:pPr/>
              <a:t>70</a:t>
            </a:fld>
            <a:endParaRPr lang="en-US"/>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b="1">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470851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26BBF-FAE3-4B9C-98E9-6432FABD39A7}" type="slidenum">
              <a:rPr lang="en-US" smtClean="0"/>
              <a:t>2</a:t>
            </a:fld>
            <a:endParaRPr lang="en-US"/>
          </a:p>
        </p:txBody>
      </p:sp>
    </p:spTree>
    <p:extLst>
      <p:ext uri="{BB962C8B-B14F-4D97-AF65-F5344CB8AC3E}">
        <p14:creationId xmlns:p14="http://schemas.microsoft.com/office/powerpoint/2010/main" val="285697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83609A1-A97D-944A-A642-127775EB6C59}" type="slidenum">
              <a:rPr lang="en-US"/>
              <a:pPr/>
              <a:t>71</a:t>
            </a:fld>
            <a:endParaRPr lang="en-US"/>
          </a:p>
        </p:txBody>
      </p:sp>
      <p:sp>
        <p:nvSpPr>
          <p:cNvPr id="44035" name="Rectangle 2"/>
          <p:cNvSpPr>
            <a:spLocks noGrp="1" noRot="1" noChangeAspect="1" noChangeArrowheads="1"/>
          </p:cNvSpPr>
          <p:nvPr>
            <p:ph type="sldImg"/>
          </p:nvPr>
        </p:nvSpPr>
        <p:spPr>
          <a:xfrm>
            <a:off x="382588" y="684213"/>
            <a:ext cx="6096000" cy="3429000"/>
          </a:xfrm>
          <a:solidFill>
            <a:srgbClr val="FFFFFF"/>
          </a:solidFill>
          <a:ln/>
        </p:spPr>
      </p:sp>
      <p:sp>
        <p:nvSpPr>
          <p:cNvPr id="44036" name="Rectangle 3"/>
          <p:cNvSpPr>
            <a:spLocks noGrp="1" noChangeArrowheads="1"/>
          </p:cNvSpPr>
          <p:nvPr>
            <p:ph type="body" idx="1"/>
          </p:nvPr>
        </p:nvSpPr>
        <p:spPr>
          <a:xfrm>
            <a:off x="915988" y="4341813"/>
            <a:ext cx="5026025" cy="4117975"/>
          </a:xfrm>
          <a:solidFill>
            <a:srgbClr val="FFFFFF"/>
          </a:solidFill>
          <a:ln>
            <a:solidFill>
              <a:srgbClr val="000000"/>
            </a:solidFill>
          </a:ln>
        </p:spPr>
        <p:txBody>
          <a:bodyPr lIns="86493" tIns="43247" rIns="86493" bIns="43247"/>
          <a:lstStyle/>
          <a:p>
            <a:pPr eaLnBrk="1" hangingPunct="1"/>
            <a:endParaRPr lang="en-US">
              <a:latin typeface="Comic Sans MS" charset="0"/>
              <a:ea typeface="ＭＳ Ｐゴシック" charset="-128"/>
              <a:cs typeface="ＭＳ Ｐゴシック" charset="-128"/>
            </a:endParaRPr>
          </a:p>
        </p:txBody>
      </p:sp>
    </p:spTree>
    <p:extLst>
      <p:ext uri="{BB962C8B-B14F-4D97-AF65-F5344CB8AC3E}">
        <p14:creationId xmlns:p14="http://schemas.microsoft.com/office/powerpoint/2010/main" val="831404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2214F79-C09F-0A45-BA94-602D51F1BBE1}" type="slidenum">
              <a:rPr lang="en-US"/>
              <a:pPr/>
              <a:t>72</a:t>
            </a:fld>
            <a:endParaRPr lang="en-US"/>
          </a:p>
        </p:txBody>
      </p:sp>
      <p:sp>
        <p:nvSpPr>
          <p:cNvPr id="46083" name="Rectangle 2"/>
          <p:cNvSpPr>
            <a:spLocks noGrp="1" noRot="1" noChangeAspect="1" noChangeArrowheads="1"/>
          </p:cNvSpPr>
          <p:nvPr>
            <p:ph type="sldImg"/>
          </p:nvPr>
        </p:nvSpPr>
        <p:spPr>
          <a:xfrm>
            <a:off x="382588" y="684213"/>
            <a:ext cx="6096000" cy="3429000"/>
          </a:xfrm>
          <a:solidFill>
            <a:srgbClr val="FFFFFF"/>
          </a:solidFill>
          <a:ln/>
        </p:spPr>
      </p:sp>
      <p:sp>
        <p:nvSpPr>
          <p:cNvPr id="46084" name="Rectangle 3"/>
          <p:cNvSpPr>
            <a:spLocks noGrp="1" noChangeArrowheads="1"/>
          </p:cNvSpPr>
          <p:nvPr>
            <p:ph type="body" idx="1"/>
          </p:nvPr>
        </p:nvSpPr>
        <p:spPr>
          <a:xfrm>
            <a:off x="915988" y="4341813"/>
            <a:ext cx="5026025" cy="4117975"/>
          </a:xfrm>
          <a:solidFill>
            <a:srgbClr val="FFFFFF"/>
          </a:solidFill>
          <a:ln>
            <a:solidFill>
              <a:srgbClr val="000000"/>
            </a:solidFill>
          </a:ln>
        </p:spPr>
        <p:txBody>
          <a:bodyPr lIns="86493" tIns="43247" rIns="86493" bIns="43247"/>
          <a:lstStyle/>
          <a:p>
            <a:pPr eaLnBrk="1" hangingPunct="1"/>
            <a:endParaRPr lang="en-US">
              <a:latin typeface="Comic Sans MS" charset="0"/>
              <a:ea typeface="ＭＳ Ｐゴシック" charset="-128"/>
              <a:cs typeface="ＭＳ Ｐゴシック" charset="-128"/>
            </a:endParaRPr>
          </a:p>
        </p:txBody>
      </p:sp>
    </p:spTree>
    <p:extLst>
      <p:ext uri="{BB962C8B-B14F-4D97-AF65-F5344CB8AC3E}">
        <p14:creationId xmlns:p14="http://schemas.microsoft.com/office/powerpoint/2010/main" val="1553712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02B43E7-5953-CB4D-BDB3-B2B8986EC30A}" type="slidenum">
              <a:rPr lang="en-US"/>
              <a:pPr/>
              <a:t>73</a:t>
            </a:fld>
            <a:endParaRPr lang="en-US"/>
          </a:p>
        </p:txBody>
      </p:sp>
      <p:sp>
        <p:nvSpPr>
          <p:cNvPr id="48131" name="Rectangle 2"/>
          <p:cNvSpPr>
            <a:spLocks noGrp="1" noRot="1" noChangeAspect="1" noChangeArrowheads="1"/>
          </p:cNvSpPr>
          <p:nvPr>
            <p:ph type="sldImg"/>
          </p:nvPr>
        </p:nvSpPr>
        <p:spPr>
          <a:xfrm>
            <a:off x="382588" y="684213"/>
            <a:ext cx="6096000" cy="3429000"/>
          </a:xfrm>
          <a:solidFill>
            <a:srgbClr val="FFFFFF"/>
          </a:solidFill>
          <a:ln/>
        </p:spPr>
      </p:sp>
      <p:sp>
        <p:nvSpPr>
          <p:cNvPr id="48132" name="Rectangle 3"/>
          <p:cNvSpPr>
            <a:spLocks noGrp="1" noChangeArrowheads="1"/>
          </p:cNvSpPr>
          <p:nvPr>
            <p:ph type="body" idx="1"/>
          </p:nvPr>
        </p:nvSpPr>
        <p:spPr>
          <a:xfrm>
            <a:off x="915988" y="4341813"/>
            <a:ext cx="5026025" cy="4117975"/>
          </a:xfrm>
          <a:solidFill>
            <a:srgbClr val="FFFFFF"/>
          </a:solidFill>
          <a:ln>
            <a:solidFill>
              <a:srgbClr val="000000"/>
            </a:solidFill>
          </a:ln>
        </p:spPr>
        <p:txBody>
          <a:bodyPr lIns="86493" tIns="43247" rIns="86493" bIns="43247"/>
          <a:lstStyle/>
          <a:p>
            <a:pPr eaLnBrk="1" hangingPunct="1"/>
            <a:endParaRPr lang="en-US">
              <a:latin typeface="Comic Sans MS" charset="0"/>
              <a:ea typeface="ＭＳ Ｐゴシック" charset="-128"/>
              <a:cs typeface="ＭＳ Ｐゴシック" charset="-128"/>
            </a:endParaRPr>
          </a:p>
        </p:txBody>
      </p:sp>
    </p:spTree>
    <p:extLst>
      <p:ext uri="{BB962C8B-B14F-4D97-AF65-F5344CB8AC3E}">
        <p14:creationId xmlns:p14="http://schemas.microsoft.com/office/powerpoint/2010/main" val="1853820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B53DC30-065A-9F41-BAEF-213AB9E18110}" type="slidenum">
              <a:rPr lang="en-US"/>
              <a:pPr/>
              <a:t>74</a:t>
            </a:fld>
            <a:endParaRPr lang="en-US"/>
          </a:p>
        </p:txBody>
      </p:sp>
      <p:sp>
        <p:nvSpPr>
          <p:cNvPr id="50179" name="Rectangle 2"/>
          <p:cNvSpPr>
            <a:spLocks noGrp="1" noRot="1" noChangeAspect="1" noChangeArrowheads="1"/>
          </p:cNvSpPr>
          <p:nvPr>
            <p:ph type="sldImg"/>
          </p:nvPr>
        </p:nvSpPr>
        <p:spPr>
          <a:xfrm>
            <a:off x="382588" y="684213"/>
            <a:ext cx="6096000" cy="3429000"/>
          </a:xfrm>
          <a:solidFill>
            <a:srgbClr val="FFFFFF"/>
          </a:solidFill>
          <a:ln/>
        </p:spPr>
      </p:sp>
      <p:sp>
        <p:nvSpPr>
          <p:cNvPr id="50180" name="Rectangle 3"/>
          <p:cNvSpPr>
            <a:spLocks noGrp="1" noChangeArrowheads="1"/>
          </p:cNvSpPr>
          <p:nvPr>
            <p:ph type="body" idx="1"/>
          </p:nvPr>
        </p:nvSpPr>
        <p:spPr>
          <a:xfrm>
            <a:off x="915988" y="4341813"/>
            <a:ext cx="5026025" cy="4117975"/>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produces a logarithmic spiral (or spira mirabilis) if N is infinity, or, in practice, sufficiently large</a:t>
            </a:r>
          </a:p>
        </p:txBody>
      </p:sp>
    </p:spTree>
    <p:extLst>
      <p:ext uri="{BB962C8B-B14F-4D97-AF65-F5344CB8AC3E}">
        <p14:creationId xmlns:p14="http://schemas.microsoft.com/office/powerpoint/2010/main" val="396962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17F3C-DB5F-DF43-BCA5-D4E65B932866}" type="slidenum">
              <a:rPr lang="en-US"/>
              <a:pPr/>
              <a:t>3</a:t>
            </a:fld>
            <a:endParaRPr lang="en-US"/>
          </a:p>
        </p:txBody>
      </p:sp>
      <p:sp>
        <p:nvSpPr>
          <p:cNvPr id="251906" name="Rectangle 2"/>
          <p:cNvSpPr>
            <a:spLocks noGrp="1" noRot="1" noChangeAspect="1" noChangeArrowheads="1" noTextEdit="1"/>
          </p:cNvSpPr>
          <p:nvPr>
            <p:ph type="sldImg"/>
          </p:nvPr>
        </p:nvSpPr>
        <p:spPr bwMode="auto">
          <a:xfrm>
            <a:off x="385763" y="687388"/>
            <a:ext cx="6088062" cy="3425825"/>
          </a:xfrm>
          <a:prstGeom prst="rect">
            <a:avLst/>
          </a:prstGeom>
          <a:solidFill>
            <a:srgbClr val="FFFFFF"/>
          </a:solidFill>
          <a:ln>
            <a:solidFill>
              <a:srgbClr val="000000"/>
            </a:solidFill>
            <a:miter lim="800000"/>
            <a:headEnd/>
            <a:tailEnd/>
          </a:ln>
        </p:spPr>
      </p:sp>
      <p:sp>
        <p:nvSpPr>
          <p:cNvPr id="251907" name="Rectangle 3"/>
          <p:cNvSpPr>
            <a:spLocks noGrp="1" noChangeArrowheads="1"/>
          </p:cNvSpPr>
          <p:nvPr>
            <p:ph type="body" idx="1"/>
          </p:nvPr>
        </p:nvSpPr>
        <p:spPr bwMode="auto">
          <a:xfrm>
            <a:off x="917575" y="4343400"/>
            <a:ext cx="5024438" cy="4113213"/>
          </a:xfrm>
          <a:prstGeom prst="rect">
            <a:avLst/>
          </a:prstGeom>
          <a:solidFill>
            <a:srgbClr val="FFFFFF"/>
          </a:solidFill>
          <a:ln>
            <a:solidFill>
              <a:srgbClr val="000000"/>
            </a:solidFill>
            <a:miter lim="800000"/>
            <a:headEnd/>
            <a:tailEnd/>
          </a:ln>
        </p:spPr>
        <p:txBody>
          <a:bodyPr lIns="86484" tIns="43241" rIns="86484" bIns="43241">
            <a:prstTxWarp prst="textNoShape">
              <a:avLst/>
            </a:prstTxWarp>
          </a:bodyPr>
          <a:lstStyle/>
          <a:p>
            <a:r>
              <a:rPr lang="en-US"/>
              <a:t>You've been writing one big function main. It's getting longer each time:  harder to read, harder to understand, easier to introduce bugs.</a:t>
            </a:r>
          </a:p>
          <a:p>
            <a:r>
              <a:rPr lang="en-US"/>
              <a:t>Answer:  divide program up into many functions.</a:t>
            </a:r>
          </a:p>
        </p:txBody>
      </p:sp>
    </p:spTree>
    <p:extLst>
      <p:ext uri="{BB962C8B-B14F-4D97-AF65-F5344CB8AC3E}">
        <p14:creationId xmlns:p14="http://schemas.microsoft.com/office/powerpoint/2010/main" val="161078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3366489-622C-4FAD-9436-E0EABE72EE9E}" type="slidenum">
              <a:rPr lang="en-US"/>
              <a:pPr/>
              <a:t>5</a:t>
            </a:fld>
            <a:endParaRPr lang="en-US"/>
          </a:p>
        </p:txBody>
      </p:sp>
      <p:sp>
        <p:nvSpPr>
          <p:cNvPr id="20483" name="Rectangle 2"/>
          <p:cNvSpPr>
            <a:spLocks noGrp="1" noRot="1" noChangeAspect="1" noChangeArrowheads="1"/>
          </p:cNvSpPr>
          <p:nvPr>
            <p:ph type="sldImg"/>
          </p:nvPr>
        </p:nvSpPr>
        <p:spPr>
          <a:xfrm>
            <a:off x="384175" y="684213"/>
            <a:ext cx="6091238" cy="3427412"/>
          </a:xfrm>
          <a:solidFill>
            <a:srgbClr val="FFFFFF"/>
          </a:solidFill>
          <a:ln/>
        </p:spPr>
      </p:sp>
      <p:sp>
        <p:nvSpPr>
          <p:cNvPr id="20484"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pitchFamily="-84" charset="0"/>
                <a:ea typeface="ＭＳ Ｐゴシック" pitchFamily="-84" charset="-128"/>
                <a:cs typeface="ＭＳ Ｐゴシック" pitchFamily="-84" charset="-128"/>
              </a:rPr>
              <a:t>Organizing a big software project is a highly nontrivial task. What would you do to manage dozens of programmers working on the same project?  Creating medium or large pieces of software requires careful organization and structure. Our goal will be to divide the project into smaller independent modules with clean and simple interfaces.</a:t>
            </a:r>
          </a:p>
          <a:p>
            <a:pPr eaLnBrk="1" hangingPunct="1"/>
            <a:r>
              <a:rPr lang="en-US">
                <a:latin typeface="Comic Sans MS" pitchFamily="-84" charset="0"/>
                <a:ea typeface="ＭＳ Ｐゴシック" pitchFamily="-84" charset="-128"/>
                <a:cs typeface="ＭＳ Ｐゴシック" pitchFamily="-84" charset="-128"/>
              </a:rPr>
              <a:t>more data types: Lists, playing cards, datasets, particles, sound waves, GUIs, . . .</a:t>
            </a:r>
          </a:p>
          <a:p>
            <a:pPr eaLnBrk="1" hangingPunct="1"/>
            <a:endParaRPr lang="en-US">
              <a:latin typeface="Comic Sans MS"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272279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altLang="en-US" smtClean="0"/>
          </a:p>
        </p:txBody>
      </p:sp>
      <p:sp>
        <p:nvSpPr>
          <p:cNvPr id="65540"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95E7F6A-DF07-4C9B-903D-5287CDD380E9}" type="slidenum">
              <a:rPr lang="en-US" altLang="en-US" sz="1000"/>
              <a:pPr/>
              <a:t>7</a:t>
            </a:fld>
            <a:endParaRPr lang="en-US" altLang="en-US" sz="1000"/>
          </a:p>
        </p:txBody>
      </p:sp>
    </p:spTree>
    <p:extLst>
      <p:ext uri="{BB962C8B-B14F-4D97-AF65-F5344CB8AC3E}">
        <p14:creationId xmlns:p14="http://schemas.microsoft.com/office/powerpoint/2010/main" val="26457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5B0EB86-8FB6-664D-B28B-50B9EB229BEB}" type="slidenum">
              <a:rPr lang="en-US"/>
              <a:pPr/>
              <a:t>11</a:t>
            </a:fld>
            <a:endParaRPr lang="en-US"/>
          </a:p>
        </p:txBody>
      </p:sp>
      <p:sp>
        <p:nvSpPr>
          <p:cNvPr id="17411" name="Rectangle 2"/>
          <p:cNvSpPr>
            <a:spLocks noGrp="1" noRot="1" noChangeAspect="1" noChangeArrowheads="1"/>
          </p:cNvSpPr>
          <p:nvPr>
            <p:ph type="sldImg"/>
          </p:nvPr>
        </p:nvSpPr>
        <p:spPr>
          <a:xfrm>
            <a:off x="384175" y="684213"/>
            <a:ext cx="6091238" cy="3427412"/>
          </a:xfrm>
          <a:solidFill>
            <a:srgbClr val="FFFFFF"/>
          </a:solidFill>
          <a:ln/>
        </p:spPr>
      </p:sp>
      <p:sp>
        <p:nvSpPr>
          <p:cNvPr id="17412"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endParaRPr lang="en-US">
              <a:latin typeface="Comic Sans MS" charset="0"/>
              <a:ea typeface="ＭＳ Ｐゴシック" charset="-128"/>
              <a:cs typeface="ＭＳ Ｐゴシック" charset="-128"/>
            </a:endParaRPr>
          </a:p>
        </p:txBody>
      </p:sp>
    </p:spTree>
    <p:extLst>
      <p:ext uri="{BB962C8B-B14F-4D97-AF65-F5344CB8AC3E}">
        <p14:creationId xmlns:p14="http://schemas.microsoft.com/office/powerpoint/2010/main" val="2184380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1F0DDCD-65AA-DE41-9AEB-FCFCBAADBB02}" type="slidenum">
              <a:rPr lang="en-US"/>
              <a:pPr/>
              <a:t>39</a:t>
            </a:fld>
            <a:endParaRPr lang="en-US"/>
          </a:p>
        </p:txBody>
      </p:sp>
      <p:sp>
        <p:nvSpPr>
          <p:cNvPr id="89091" name="Rectangle 2"/>
          <p:cNvSpPr>
            <a:spLocks noGrp="1" noRot="1" noChangeAspect="1" noChangeArrowheads="1"/>
          </p:cNvSpPr>
          <p:nvPr>
            <p:ph type="sldImg"/>
          </p:nvPr>
        </p:nvSpPr>
        <p:spPr>
          <a:xfrm>
            <a:off x="384175" y="684213"/>
            <a:ext cx="6091238" cy="3427412"/>
          </a:xfrm>
          <a:solidFill>
            <a:srgbClr val="FFFFFF"/>
          </a:solidFill>
          <a:ln/>
        </p:spPr>
      </p:sp>
      <p:sp>
        <p:nvSpPr>
          <p:cNvPr id="89092"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Class to represent a moving ball in the unit square (between 0.0 and 1.0). Bounces upon collision with the boundary.</a:t>
            </a:r>
          </a:p>
          <a:p>
            <a:pPr eaLnBrk="1" hangingPunct="1"/>
            <a:r>
              <a:rPr lang="en-US">
                <a:latin typeface="Comic Sans MS" charset="0"/>
                <a:ea typeface="ＭＳ Ｐゴシック" charset="-128"/>
                <a:cs typeface="ＭＳ Ｐゴシック" charset="-128"/>
              </a:rPr>
              <a:t>[Simplified version of Body from N-body assignment]</a:t>
            </a:r>
          </a:p>
          <a:p>
            <a:pPr eaLnBrk="1" hangingPunct="1"/>
            <a:r>
              <a:rPr lang="en-US">
                <a:latin typeface="Comic Sans MS" charset="0"/>
                <a:ea typeface="ＭＳ Ｐゴシック" charset="-128"/>
                <a:cs typeface="ＭＳ Ｐゴシック" charset="-128"/>
              </a:rPr>
              <a:t>Note: method does not use static keyword. Don't worry about public/private. We'll talk about those later.</a:t>
            </a:r>
          </a:p>
          <a:p>
            <a:pPr eaLnBrk="1" hangingPunct="1"/>
            <a:r>
              <a:rPr lang="en-US">
                <a:latin typeface="Comic Sans MS" charset="0"/>
                <a:ea typeface="ＭＳ Ｐゴシック" charset="-128"/>
                <a:cs typeface="ＭＳ Ｐゴシック" charset="-128"/>
              </a:rPr>
              <a:t>How do we define a set of values?   Use other types, but declare outside any function or block.  double px means any of 2^64 real numbers, double px, py, vx, by means any of 2^(5*64) tuples of real numbers (set of values can be huge)</a:t>
            </a:r>
          </a:p>
          <a:p>
            <a:pPr eaLnBrk="1" hangingPunct="1"/>
            <a:r>
              <a:rPr lang="en-US">
                <a:latin typeface="Comic Sans MS" charset="0"/>
                <a:ea typeface="ＭＳ Ｐゴシック" charset="-128"/>
                <a:cs typeface="ＭＳ Ｐゴシック" charset="-128"/>
              </a:rPr>
              <a:t>How do we define operations?  Use functions. </a:t>
            </a:r>
          </a:p>
          <a:p>
            <a:pPr eaLnBrk="1" hangingPunct="1">
              <a:spcBef>
                <a:spcPct val="50000"/>
              </a:spcBef>
            </a:pPr>
            <a:r>
              <a:rPr lang="en-US">
                <a:solidFill>
                  <a:srgbClr val="006600"/>
                </a:solidFill>
                <a:latin typeface="Comic Sans MS" charset="0"/>
                <a:ea typeface="ＭＳ Ｐゴシック" charset="-128"/>
                <a:cs typeface="ＭＳ Ｐゴシック" charset="-128"/>
              </a:rPr>
              <a:t>constructor looks like a method with same name as class, but does not have a return type</a:t>
            </a:r>
          </a:p>
          <a:p>
            <a:pPr eaLnBrk="1" hangingPunct="1"/>
            <a:r>
              <a:rPr lang="en-US">
                <a:latin typeface="Comic Sans MS" charset="0"/>
                <a:ea typeface="ＭＳ Ｐゴシック" charset="-128"/>
                <a:cs typeface="ＭＳ Ｐゴシック" charset="-128"/>
              </a:rPr>
              <a:t>Default no-argument constructor initializes variables to 0 (which is why call to new Ball() worked before)</a:t>
            </a:r>
          </a:p>
          <a:p>
            <a:pPr eaLnBrk="1" hangingPunct="1"/>
            <a:r>
              <a:rPr lang="en-US">
                <a:latin typeface="Comic Sans MS" charset="0"/>
                <a:ea typeface="ＭＳ Ｐゴシック" charset="-128"/>
                <a:cs typeface="ＭＳ Ｐゴシック" charset="-128"/>
              </a:rPr>
              <a:t>constructor does not have a return type, not even void. (Also constructors are not inherited, but we haven't introduced inheritance)</a:t>
            </a:r>
          </a:p>
        </p:txBody>
      </p:sp>
    </p:spTree>
    <p:extLst>
      <p:ext uri="{BB962C8B-B14F-4D97-AF65-F5344CB8AC3E}">
        <p14:creationId xmlns:p14="http://schemas.microsoft.com/office/powerpoint/2010/main" val="2077437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2B44EAA-1DB3-2C4F-9EF9-290822D0B6A6}" type="slidenum">
              <a:rPr lang="en-US"/>
              <a:pPr/>
              <a:t>40</a:t>
            </a:fld>
            <a:endParaRPr lang="en-US"/>
          </a:p>
        </p:txBody>
      </p:sp>
      <p:sp>
        <p:nvSpPr>
          <p:cNvPr id="91139" name="Rectangle 2"/>
          <p:cNvSpPr>
            <a:spLocks noGrp="1" noRot="1" noChangeAspect="1" noChangeArrowheads="1"/>
          </p:cNvSpPr>
          <p:nvPr>
            <p:ph type="sldImg"/>
          </p:nvPr>
        </p:nvSpPr>
        <p:spPr>
          <a:xfrm>
            <a:off x="384175" y="684213"/>
            <a:ext cx="6091238" cy="3427412"/>
          </a:xfrm>
          <a:solidFill>
            <a:srgbClr val="FFFFFF"/>
          </a:solidFill>
          <a:ln/>
        </p:spPr>
      </p:sp>
      <p:sp>
        <p:nvSpPr>
          <p:cNvPr id="91140"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Class to represent a moving ball in the unit square (between 0.0 and 1.0). Bounces upon collision with the boundary.</a:t>
            </a:r>
          </a:p>
          <a:p>
            <a:pPr eaLnBrk="1" hangingPunct="1"/>
            <a:r>
              <a:rPr lang="en-US">
                <a:latin typeface="Comic Sans MS" charset="0"/>
                <a:ea typeface="ＭＳ Ｐゴシック" charset="-128"/>
                <a:cs typeface="ＭＳ Ｐゴシック" charset="-128"/>
              </a:rPr>
              <a:t>[Simplified version of Body from N-body assignment]</a:t>
            </a:r>
          </a:p>
          <a:p>
            <a:pPr eaLnBrk="1" hangingPunct="1"/>
            <a:r>
              <a:rPr lang="en-US">
                <a:latin typeface="Comic Sans MS" charset="0"/>
                <a:ea typeface="ＭＳ Ｐゴシック" charset="-128"/>
                <a:cs typeface="ＭＳ Ｐゴシック" charset="-128"/>
              </a:rPr>
              <a:t>Note: method does not use static keyword. Don't worry about public/private. We'll talk about those later.</a:t>
            </a:r>
          </a:p>
          <a:p>
            <a:pPr eaLnBrk="1" hangingPunct="1"/>
            <a:r>
              <a:rPr lang="en-US">
                <a:latin typeface="Comic Sans MS" charset="0"/>
                <a:ea typeface="ＭＳ Ｐゴシック" charset="-128"/>
                <a:cs typeface="ＭＳ Ｐゴシック" charset="-128"/>
              </a:rPr>
              <a:t>How do we define a set of values?   Use other types, but declare outside any function or block.  double px means any of 2^64 real numbers, double px, py, vx, by means any of 2^(5*64) tuples of real numbers (set of values can be huge)</a:t>
            </a:r>
          </a:p>
          <a:p>
            <a:pPr eaLnBrk="1" hangingPunct="1"/>
            <a:r>
              <a:rPr lang="en-US">
                <a:latin typeface="Comic Sans MS" charset="0"/>
                <a:ea typeface="ＭＳ Ｐゴシック" charset="-128"/>
                <a:cs typeface="ＭＳ Ｐゴシック" charset="-128"/>
              </a:rPr>
              <a:t>How do we define operations?  Use functions. </a:t>
            </a:r>
          </a:p>
          <a:p>
            <a:pPr eaLnBrk="1" hangingPunct="1">
              <a:spcBef>
                <a:spcPct val="50000"/>
              </a:spcBef>
            </a:pPr>
            <a:r>
              <a:rPr lang="en-US">
                <a:solidFill>
                  <a:srgbClr val="006600"/>
                </a:solidFill>
                <a:latin typeface="Comic Sans MS" charset="0"/>
                <a:ea typeface="ＭＳ Ｐゴシック" charset="-128"/>
                <a:cs typeface="ＭＳ Ｐゴシック" charset="-128"/>
              </a:rPr>
              <a:t>constructor looks like a method with same name as class, but does not have a return type</a:t>
            </a:r>
          </a:p>
          <a:p>
            <a:pPr eaLnBrk="1" hangingPunct="1"/>
            <a:r>
              <a:rPr lang="en-US">
                <a:latin typeface="Comic Sans MS" charset="0"/>
                <a:ea typeface="ＭＳ Ｐゴシック" charset="-128"/>
                <a:cs typeface="ＭＳ Ｐゴシック" charset="-128"/>
              </a:rPr>
              <a:t>Default no-argument constructor initializes variables to 0 (which is why call to new Ball() worked before)</a:t>
            </a:r>
          </a:p>
          <a:p>
            <a:pPr eaLnBrk="1" hangingPunct="1"/>
            <a:r>
              <a:rPr lang="en-US">
                <a:latin typeface="Comic Sans MS" charset="0"/>
                <a:ea typeface="ＭＳ Ｐゴシック" charset="-128"/>
                <a:cs typeface="ＭＳ Ｐゴシック" charset="-128"/>
              </a:rPr>
              <a:t>constructor does not have a return type, not even void. (Also constructors are not inherited, but we haven't introduced inheritance)</a:t>
            </a:r>
          </a:p>
        </p:txBody>
      </p:sp>
    </p:spTree>
    <p:extLst>
      <p:ext uri="{BB962C8B-B14F-4D97-AF65-F5344CB8AC3E}">
        <p14:creationId xmlns:p14="http://schemas.microsoft.com/office/powerpoint/2010/main" val="2286213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DF4AD38-F22D-9E4C-8026-868CC71B2D3E}" type="slidenum">
              <a:rPr lang="en-US"/>
              <a:pPr/>
              <a:t>41</a:t>
            </a:fld>
            <a:endParaRPr lang="en-US"/>
          </a:p>
        </p:txBody>
      </p:sp>
      <p:sp>
        <p:nvSpPr>
          <p:cNvPr id="93187" name="Rectangle 2"/>
          <p:cNvSpPr>
            <a:spLocks noGrp="1" noRot="1" noChangeAspect="1" noChangeArrowheads="1" noTextEdit="1"/>
          </p:cNvSpPr>
          <p:nvPr>
            <p:ph type="sldImg"/>
          </p:nvPr>
        </p:nvSpPr>
        <p:spPr>
          <a:xfrm>
            <a:off x="384175" y="684213"/>
            <a:ext cx="6091238" cy="3427412"/>
          </a:xfrm>
          <a:solidFill>
            <a:srgbClr val="FFFFFF"/>
          </a:solidFill>
          <a:ln/>
        </p:spPr>
      </p:sp>
      <p:sp>
        <p:nvSpPr>
          <p:cNvPr id="93188"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Main memory (on 64-bit machine since double is 64 bits).</a:t>
            </a:r>
          </a:p>
        </p:txBody>
      </p:sp>
    </p:spTree>
    <p:extLst>
      <p:ext uri="{BB962C8B-B14F-4D97-AF65-F5344CB8AC3E}">
        <p14:creationId xmlns:p14="http://schemas.microsoft.com/office/powerpoint/2010/main" val="309367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1EBD1E8-7429-4C3A-9BA4-0F246C04BA64}" type="datetime1">
              <a:rPr lang="en-US" smtClean="0"/>
              <a:t>3/21/2017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D57B8-C66E-4AD6-BFFC-891DC06A836D}" type="datetime1">
              <a:rPr lang="en-US" smtClean="0"/>
              <a:t>3/21/2017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75ED4-ADA6-40A3-9DD2-90E7B280B9DB}" type="datetime1">
              <a:rPr lang="en-US" smtClean="0"/>
              <a:t>3/21/2017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C073FC-5CF9-4F13-A68E-DA5EEAC2F528}" type="datetime1">
              <a:rPr lang="en-US" smtClean="0"/>
              <a:t>3/21/2017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3C994D-B749-4C80-92D2-AA84520F31BC}" type="datetime1">
              <a:rPr lang="en-US" smtClean="0"/>
              <a:t>3/21/2017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C82CF16-EC12-4DB7-A3C8-EE290F40EC17}" type="datetime1">
              <a:rPr lang="en-US" smtClean="0"/>
              <a:t>3/21/2017</a:t>
            </a:fld>
            <a:endParaRPr lang="en-US" dirty="0"/>
          </a:p>
        </p:txBody>
      </p:sp>
      <p:sp>
        <p:nvSpPr>
          <p:cNvPr id="4" name="Footer Placeholder 3"/>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2D84B90-6712-4B74-A0BC-280D55F9DCC6}" type="datetime1">
              <a:rPr lang="en-US" smtClean="0"/>
              <a:t>3/21/2017</a:t>
            </a:fld>
            <a:endParaRPr lang="en-US" dirty="0"/>
          </a:p>
        </p:txBody>
      </p:sp>
      <p:sp>
        <p:nvSpPr>
          <p:cNvPr id="4" name="Footer Placeholder 3"/>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E6F259-76EA-4402-84FD-810630CD5EBE}" type="datetime1">
              <a:rPr lang="en-US" smtClean="0"/>
              <a:t>3/21/2017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0A663F-8B84-48D3-9EDC-465498A451C6}" type="datetime1">
              <a:rPr lang="en-US" smtClean="0"/>
              <a:t>3/21/2017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BDE11-1C49-44EE-9CDA-195DC45C9ADD}" type="datetime1">
              <a:rPr lang="en-US" smtClean="0"/>
              <a:t>3/21/2017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39CED6-AA3C-4E1E-97D1-8F0FD149391C}" type="datetime1">
              <a:rPr lang="en-US" smtClean="0"/>
              <a:t>3/21/2017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3F8D9C-B6D9-4483-8687-18C1028F128B}" type="datetime1">
              <a:rPr lang="en-US" smtClean="0"/>
              <a:t>3/21/2017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AC1233-DD98-46F5-9A84-342B373E6F38}" type="datetime1">
              <a:rPr lang="en-US" smtClean="0"/>
              <a:t>3/21/2017</a:t>
            </a:fld>
            <a:endParaRPr lang="en-US" dirty="0"/>
          </a:p>
        </p:txBody>
      </p:sp>
      <p:sp>
        <p:nvSpPr>
          <p:cNvPr id="8" name="Footer Placeholder 7"/>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AE4DBC-521C-45E6-B001-71D0172ED5EA}" type="datetime1">
              <a:rPr lang="en-US" smtClean="0"/>
              <a:t>3/21/2017</a:t>
            </a:fld>
            <a:endParaRPr lang="en-US" dirty="0"/>
          </a:p>
        </p:txBody>
      </p:sp>
      <p:sp>
        <p:nvSpPr>
          <p:cNvPr id="4" name="Footer Placeholder 3"/>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BBDE1-CACB-429D-875E-E63946A9D182}" type="datetime1">
              <a:rPr lang="en-US" smtClean="0"/>
              <a:t>3/21/2017</a:t>
            </a:fld>
            <a:endParaRPr lang="en-US" dirty="0"/>
          </a:p>
        </p:txBody>
      </p:sp>
      <p:sp>
        <p:nvSpPr>
          <p:cNvPr id="3" name="Footer Placeholder 2"/>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E088F0-0D41-4B8D-8457-72769D293220}" type="datetime1">
              <a:rPr lang="en-US" smtClean="0"/>
              <a:t>3/21/2017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9ADEC-FE90-4D7E-BF94-F4FEA3D0E65D}" type="datetime1">
              <a:rPr lang="en-US" smtClean="0"/>
              <a:t>3/21/2017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DF2512F-7F56-4938-B839-41298A25C61C}" type="datetime1">
              <a:rPr lang="en-US" smtClean="0"/>
              <a:t>3/21/2017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winword%20TestCircle.java"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winword%20TestMortgageClass.java"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winword%20TestCircle.jav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winword%20TestMortgageClass.java" TargetMode="Externa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1.w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hyperlink" Target="winword%20TestMortgageClass.java"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winword%20TestCircleWithConstructors.jav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17.wmf"/><Relationship Id="rId5" Type="http://schemas.openxmlformats.org/officeDocument/2006/relationships/oleObject" Target="../embeddings/oleObject8.bin"/><Relationship Id="rId4" Type="http://schemas.openxmlformats.org/officeDocument/2006/relationships/image" Target="../media/image16.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0.wmf"/></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winword%20TestMortgageClass.java" TargetMode="Externa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winword%20TestMortgageClass.java"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winword%20TestMortgageClass.java"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winword%20TestMortgageClass.java"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3.wmf"/><Relationship Id="rId4" Type="http://schemas.openxmlformats.org/officeDocument/2006/relationships/oleObject" Target="../embeddings/oleObject10.bin"/></Relationships>
</file>

<file path=ppt/slides/_rels/slide65.xml.rels><?xml version="1.0" encoding="UTF-8" standalone="yes"?>
<Relationships xmlns="http://schemas.openxmlformats.org/package/2006/relationships"><Relationship Id="rId3" Type="http://schemas.openxmlformats.org/officeDocument/2006/relationships/hyperlink" Target="winword%20TestMortgageClass.java" TargetMode="Externa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4.wmf"/><Relationship Id="rId4" Type="http://schemas.openxmlformats.org/officeDocument/2006/relationships/oleObject" Target="../embeddings/oleObject11.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normAutofit fontScale="90000"/>
          </a:bodyPr>
          <a:lstStyle/>
          <a:p>
            <a:r>
              <a:rPr lang="en-US" altLang="en-US" dirty="0" smtClean="0"/>
              <a:t>Chapter 9</a:t>
            </a:r>
            <a:br>
              <a:rPr lang="en-US" altLang="en-US" dirty="0" smtClean="0"/>
            </a:br>
            <a:r>
              <a:rPr lang="en-US" altLang="en-US" dirty="0" smtClean="0"/>
              <a:t>Objects and Classes</a:t>
            </a:r>
            <a:br>
              <a:rPr lang="en-US" altLang="en-US" dirty="0" smtClean="0"/>
            </a:br>
            <a:r>
              <a:rPr lang="en-US" altLang="en-US" dirty="0" smtClean="0"/>
              <a:t>Chapter 10</a:t>
            </a:r>
            <a:br>
              <a:rPr lang="en-US" altLang="en-US" dirty="0" smtClean="0"/>
            </a:br>
            <a:r>
              <a:rPr lang="en-US" altLang="en-US" dirty="0" smtClean="0"/>
              <a:t>Object-Oriented Thinking</a:t>
            </a:r>
            <a:endParaRPr lang="en-US" altLang="en-US" dirty="0"/>
          </a:p>
        </p:txBody>
      </p:sp>
      <p:sp>
        <p:nvSpPr>
          <p:cNvPr id="5" name="Subtitle 4"/>
          <p:cNvSpPr>
            <a:spLocks noGrp="1"/>
          </p:cNvSpPr>
          <p:nvPr>
            <p:ph type="subTitle" idx="1"/>
          </p:nvPr>
        </p:nvSpPr>
        <p:spPr/>
        <p:txBody>
          <a:bodyPr/>
          <a:lstStyle/>
          <a:p>
            <a:r>
              <a:rPr lang="en-US" dirty="0"/>
              <a:t>ACKNOWLEDGEMENT: THESE SLIDES ARE ADAPTED FROM SLIDES PROVIDED WITH Introduction to Java Programming, Liang (Pearson 2014)</a:t>
            </a:r>
          </a:p>
        </p:txBody>
      </p:sp>
    </p:spTree>
    <p:extLst>
      <p:ext uri="{BB962C8B-B14F-4D97-AF65-F5344CB8AC3E}">
        <p14:creationId xmlns:p14="http://schemas.microsoft.com/office/powerpoint/2010/main" val="196499566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dirty="0" smtClean="0"/>
              <a:t>Example UML Diagram</a:t>
            </a:r>
            <a:br>
              <a:rPr lang="en-US" altLang="en-US" dirty="0" smtClean="0"/>
            </a:br>
            <a:r>
              <a:rPr lang="en-US" altLang="en-US" sz="2800" dirty="0" smtClean="0"/>
              <a:t>Defining a TV object</a:t>
            </a:r>
            <a:endParaRPr lang="en-US" altLang="en-US" sz="2800" dirty="0">
              <a:hlinkClick r:id="rId3" action="ppaction://program"/>
            </a:endParaRPr>
          </a:p>
        </p:txBody>
      </p:sp>
      <p:sp>
        <p:nvSpPr>
          <p:cNvPr id="12297" name="Rectangle 11"/>
          <p:cNvSpPr>
            <a:spLocks noChangeArrowheads="1"/>
          </p:cNvSpPr>
          <p:nvPr/>
        </p:nvSpPr>
        <p:spPr bwMode="auto">
          <a:xfrm>
            <a:off x="1524001" y="202659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3" name="Object 10"/>
          <p:cNvGraphicFramePr>
            <a:graphicFrameLocks noGrp="1" noChangeAspect="1"/>
          </p:cNvGraphicFramePr>
          <p:nvPr>
            <p:ph idx="1"/>
            <p:extLst>
              <p:ext uri="{D42A27DB-BD31-4B8C-83A1-F6EECF244321}">
                <p14:modId xmlns:p14="http://schemas.microsoft.com/office/powerpoint/2010/main" val="882099979"/>
              </p:ext>
            </p:extLst>
          </p:nvPr>
        </p:nvGraphicFramePr>
        <p:xfrm>
          <a:off x="1311686" y="2488259"/>
          <a:ext cx="9989360" cy="4327943"/>
        </p:xfrm>
        <a:graphic>
          <a:graphicData uri="http://schemas.openxmlformats.org/presentationml/2006/ole">
            <mc:AlternateContent xmlns:mc="http://schemas.openxmlformats.org/markup-compatibility/2006">
              <mc:Choice xmlns:v="urn:schemas-microsoft-com:vml" Requires="v">
                <p:oleObj spid="_x0000_s351264" name="Picture" r:id="rId4" imgW="5422900" imgH="2349500" progId="Word.Picture.8">
                  <p:embed/>
                </p:oleObj>
              </mc:Choice>
              <mc:Fallback>
                <p:oleObj name="Picture" r:id="rId4" imgW="5422900" imgH="23495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1686" y="2488259"/>
                        <a:ext cx="9989360" cy="432794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82636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dirty="0" smtClean="0"/>
              <a:t>Object-Oriented Programming</a:t>
            </a:r>
            <a:endParaRPr lang="en-US" dirty="0"/>
          </a:p>
        </p:txBody>
      </p:sp>
      <p:sp>
        <p:nvSpPr>
          <p:cNvPr id="16388" name="Rectangle 3"/>
          <p:cNvSpPr>
            <a:spLocks noGrp="1" noChangeArrowheads="1"/>
          </p:cNvSpPr>
          <p:nvPr>
            <p:ph type="body" idx="1"/>
          </p:nvPr>
        </p:nvSpPr>
        <p:spPr/>
        <p:txBody>
          <a:bodyPr>
            <a:normAutofit/>
          </a:bodyPr>
          <a:lstStyle/>
          <a:p>
            <a:r>
              <a:rPr lang="en-US" b="1" dirty="0" smtClean="0">
                <a:solidFill>
                  <a:schemeClr val="accent3"/>
                </a:solidFill>
              </a:rPr>
              <a:t>Object-oriented Programming </a:t>
            </a:r>
            <a:r>
              <a:rPr lang="en-US" dirty="0" smtClean="0"/>
              <a:t>– design principle for large programs</a:t>
            </a:r>
          </a:p>
          <a:p>
            <a:pPr lvl="1"/>
            <a:r>
              <a:rPr lang="en-US" b="1" dirty="0" smtClean="0">
                <a:solidFill>
                  <a:schemeClr val="accent3"/>
                </a:solidFill>
              </a:rPr>
              <a:t>Abstraction </a:t>
            </a:r>
            <a:r>
              <a:rPr lang="en-US" dirty="0" smtClean="0"/>
              <a:t>– Modeling objects</a:t>
            </a:r>
          </a:p>
          <a:p>
            <a:pPr lvl="1"/>
            <a:r>
              <a:rPr lang="en-US" b="1" dirty="0" smtClean="0">
                <a:solidFill>
                  <a:schemeClr val="accent3"/>
                </a:solidFill>
              </a:rPr>
              <a:t>Composition</a:t>
            </a:r>
            <a:r>
              <a:rPr lang="en-US" dirty="0" smtClean="0"/>
              <a:t> – Modeling object associations (HAS-A relationship)</a:t>
            </a:r>
          </a:p>
          <a:p>
            <a:pPr lvl="1"/>
            <a:r>
              <a:rPr lang="en-US" b="1" dirty="0" smtClean="0">
                <a:solidFill>
                  <a:schemeClr val="accent3"/>
                </a:solidFill>
              </a:rPr>
              <a:t>Encapsulation</a:t>
            </a:r>
            <a:r>
              <a:rPr lang="en-US" dirty="0" smtClean="0"/>
              <a:t> – combining data and operations (methods); data hiding from misuse (private vs public)</a:t>
            </a:r>
          </a:p>
          <a:p>
            <a:pPr lvl="1"/>
            <a:r>
              <a:rPr lang="en-US" b="1" dirty="0" smtClean="0">
                <a:solidFill>
                  <a:schemeClr val="accent3"/>
                </a:solidFill>
              </a:rPr>
              <a:t>Inheritance</a:t>
            </a:r>
            <a:r>
              <a:rPr lang="en-US" dirty="0" smtClean="0"/>
              <a:t> – Types and sub-types (IS-A relationship)</a:t>
            </a:r>
          </a:p>
          <a:p>
            <a:pPr lvl="1"/>
            <a:r>
              <a:rPr lang="en-US" b="1" dirty="0" smtClean="0">
                <a:solidFill>
                  <a:schemeClr val="accent3"/>
                </a:solidFill>
              </a:rPr>
              <a:t>Polymorphism</a:t>
            </a:r>
            <a:r>
              <a:rPr lang="en-US" dirty="0" smtClean="0"/>
              <a:t> – Abstract types that can act as other types (for algorithm design)</a:t>
            </a:r>
          </a:p>
        </p:txBody>
      </p:sp>
    </p:spTree>
    <p:extLst>
      <p:ext uri="{BB962C8B-B14F-4D97-AF65-F5344CB8AC3E}">
        <p14:creationId xmlns:p14="http://schemas.microsoft.com/office/powerpoint/2010/main" val="354814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Abstraction and Encapsulation</a:t>
            </a:r>
            <a:endParaRPr lang="en-US" altLang="en-US" dirty="0" smtClean="0">
              <a:hlinkClick r:id="rId3" action="ppaction://program"/>
            </a:endParaRPr>
          </a:p>
        </p:txBody>
      </p:sp>
      <p:sp>
        <p:nvSpPr>
          <p:cNvPr id="6148" name="Rectangle 3"/>
          <p:cNvSpPr>
            <a:spLocks noGrp="1" noChangeArrowheads="1"/>
          </p:cNvSpPr>
          <p:nvPr>
            <p:ph type="body" idx="1"/>
          </p:nvPr>
        </p:nvSpPr>
        <p:spPr/>
        <p:txBody>
          <a:bodyPr/>
          <a:lstStyle/>
          <a:p>
            <a:r>
              <a:rPr lang="en-US" altLang="en-US" b="1" dirty="0" smtClean="0">
                <a:solidFill>
                  <a:schemeClr val="accent3"/>
                </a:solidFill>
              </a:rPr>
              <a:t>Abstraction</a:t>
            </a:r>
            <a:r>
              <a:rPr lang="en-US" altLang="en-US" dirty="0" smtClean="0"/>
              <a:t> means to separate class implementation from the use of the class. </a:t>
            </a:r>
          </a:p>
          <a:p>
            <a:pPr lvl="1"/>
            <a:r>
              <a:rPr lang="en-US" altLang="en-US" dirty="0" smtClean="0"/>
              <a:t>A description of the class lets the user know how the class can be used (class </a:t>
            </a:r>
            <a:r>
              <a:rPr lang="en-US" altLang="en-US" b="1" dirty="0" smtClean="0">
                <a:solidFill>
                  <a:schemeClr val="accent3"/>
                </a:solidFill>
              </a:rPr>
              <a:t>contract</a:t>
            </a:r>
            <a:r>
              <a:rPr lang="en-US" altLang="en-US" dirty="0" smtClean="0"/>
              <a:t>)</a:t>
            </a:r>
          </a:p>
          <a:p>
            <a:pPr lvl="1"/>
            <a:r>
              <a:rPr lang="en-US" altLang="en-US" dirty="0" smtClean="0"/>
              <a:t>Thus, the user of the class does not need to know how the class is implemented</a:t>
            </a:r>
          </a:p>
          <a:p>
            <a:pPr lvl="1"/>
            <a:r>
              <a:rPr lang="en-US" altLang="en-US" dirty="0" smtClean="0"/>
              <a:t>The detail of implementation is </a:t>
            </a:r>
            <a:r>
              <a:rPr lang="en-US" altLang="en-US" b="1" dirty="0" smtClean="0">
                <a:solidFill>
                  <a:schemeClr val="accent3"/>
                </a:solidFill>
              </a:rPr>
              <a:t>encapsulated</a:t>
            </a:r>
            <a:r>
              <a:rPr lang="en-US" altLang="en-US" dirty="0" smtClean="0"/>
              <a:t> and hidden from the user. </a:t>
            </a:r>
            <a:endParaRPr lang="en-US" altLang="en-US" dirty="0"/>
          </a:p>
        </p:txBody>
      </p:sp>
      <p:sp>
        <p:nvSpPr>
          <p:cNvPr id="6149" name="Rectangle 4"/>
          <p:cNvSpPr>
            <a:spLocks noChangeArrowheads="1"/>
          </p:cNvSpPr>
          <p:nvPr/>
        </p:nvSpPr>
        <p:spPr bwMode="auto">
          <a:xfrm>
            <a:off x="3438525" y="29718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6150" name="Object 5"/>
          <p:cNvGraphicFramePr>
            <a:graphicFrameLocks noChangeAspect="1"/>
          </p:cNvGraphicFramePr>
          <p:nvPr/>
        </p:nvGraphicFramePr>
        <p:xfrm>
          <a:off x="1789111" y="5203031"/>
          <a:ext cx="8610600" cy="1481138"/>
        </p:xfrm>
        <a:graphic>
          <a:graphicData uri="http://schemas.openxmlformats.org/presentationml/2006/ole">
            <mc:AlternateContent xmlns:mc="http://schemas.openxmlformats.org/markup-compatibility/2006">
              <mc:Choice xmlns:v="urn:schemas-microsoft-com:vml" Requires="v">
                <p:oleObj spid="_x0000_s465945" r:id="rId4" imgW="5315712" imgH="914400" progId="Word.Picture.8">
                  <p:embed/>
                </p:oleObj>
              </mc:Choice>
              <mc:Fallback>
                <p:oleObj r:id="rId4" imgW="5315712" imgH="9144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9111" y="5203031"/>
                        <a:ext cx="86106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7662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altLang="en-US" smtClean="0"/>
              <a:t>Object Composition</a:t>
            </a:r>
            <a:endParaRPr lang="en-US" altLang="en-US">
              <a:hlinkClick r:id="rId2" action="ppaction://program"/>
            </a:endParaRPr>
          </a:p>
        </p:txBody>
      </p:sp>
      <p:sp>
        <p:nvSpPr>
          <p:cNvPr id="10244" name="Rectangle 3"/>
          <p:cNvSpPr>
            <a:spLocks noGrp="1" noChangeArrowheads="1"/>
          </p:cNvSpPr>
          <p:nvPr>
            <p:ph type="body" idx="1"/>
          </p:nvPr>
        </p:nvSpPr>
        <p:spPr/>
        <p:txBody>
          <a:bodyPr/>
          <a:lstStyle/>
          <a:p>
            <a:r>
              <a:rPr lang="en-US" altLang="en-US" b="1" dirty="0" smtClean="0">
                <a:solidFill>
                  <a:schemeClr val="accent3"/>
                </a:solidFill>
              </a:rPr>
              <a:t>Composition/Aggregation</a:t>
            </a:r>
            <a:r>
              <a:rPr lang="en-US" altLang="en-US" dirty="0" smtClean="0"/>
              <a:t> models </a:t>
            </a:r>
            <a:r>
              <a:rPr lang="en-US" altLang="en-US" b="1" dirty="0" smtClean="0">
                <a:solidFill>
                  <a:schemeClr val="accent3"/>
                </a:solidFill>
              </a:rPr>
              <a:t>has-a relationships </a:t>
            </a:r>
            <a:r>
              <a:rPr lang="en-US" altLang="en-US" dirty="0" smtClean="0"/>
              <a:t>and represents an ownership relationship between two objects</a:t>
            </a:r>
          </a:p>
          <a:p>
            <a:pPr lvl="1"/>
            <a:r>
              <a:rPr lang="en-US" altLang="en-US" dirty="0" smtClean="0"/>
              <a:t>The owner object is called an aggregating object and its class an aggregating class. The subject object is called an aggregated object and its class an aggregated class. </a:t>
            </a:r>
          </a:p>
          <a:p>
            <a:pPr lvl="1"/>
            <a:r>
              <a:rPr lang="en-US" altLang="en-US" dirty="0" smtClean="0"/>
              <a:t>Typically represented as a data field in the aggregating object</a:t>
            </a:r>
          </a:p>
        </p:txBody>
      </p:sp>
      <p:sp>
        <p:nvSpPr>
          <p:cNvPr id="10245" name="Rectangle 4"/>
          <p:cNvSpPr>
            <a:spLocks noChangeArrowheads="1"/>
          </p:cNvSpPr>
          <p:nvPr/>
        </p:nvSpPr>
        <p:spPr bwMode="auto">
          <a:xfrm>
            <a:off x="1524001" y="27711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024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017" y="4987316"/>
            <a:ext cx="8840787" cy="118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898181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smtClean="0"/>
              <a:t>Aggregation or Composition </a:t>
            </a:r>
          </a:p>
        </p:txBody>
      </p:sp>
      <p:sp>
        <p:nvSpPr>
          <p:cNvPr id="12292" name="Rectangle 3"/>
          <p:cNvSpPr>
            <a:spLocks noGrp="1" noChangeArrowheads="1"/>
          </p:cNvSpPr>
          <p:nvPr>
            <p:ph sz="half" idx="1"/>
          </p:nvPr>
        </p:nvSpPr>
        <p:spPr>
          <a:xfrm>
            <a:off x="1141410" y="2249486"/>
            <a:ext cx="4878389" cy="4608514"/>
          </a:xfrm>
        </p:spPr>
        <p:txBody>
          <a:bodyPr>
            <a:normAutofit lnSpcReduction="10000"/>
          </a:bodyPr>
          <a:lstStyle/>
          <a:p>
            <a:r>
              <a:rPr lang="en-US" altLang="en-US" dirty="0" smtClean="0"/>
              <a:t>Many texts don’t differentiate between the two, calling them both compositions – the idea of an object owning another object</a:t>
            </a:r>
          </a:p>
          <a:p>
            <a:r>
              <a:rPr lang="en-US" altLang="en-US" dirty="0" smtClean="0"/>
              <a:t>However, the technical difference is:</a:t>
            </a:r>
          </a:p>
          <a:p>
            <a:pPr lvl="1"/>
            <a:r>
              <a:rPr lang="en-US" altLang="en-US" b="1" dirty="0" smtClean="0">
                <a:solidFill>
                  <a:schemeClr val="accent3"/>
                </a:solidFill>
              </a:rPr>
              <a:t>Composition</a:t>
            </a:r>
            <a:r>
              <a:rPr lang="en-US" altLang="en-US" dirty="0" smtClean="0"/>
              <a:t> – a relationship where the owned object cannot exist independent of the owner</a:t>
            </a:r>
          </a:p>
          <a:p>
            <a:pPr lvl="1"/>
            <a:r>
              <a:rPr lang="en-US" altLang="en-US" b="1" dirty="0" smtClean="0">
                <a:solidFill>
                  <a:schemeClr val="accent3"/>
                </a:solidFill>
              </a:rPr>
              <a:t>Aggregation</a:t>
            </a:r>
            <a:r>
              <a:rPr lang="en-US" altLang="en-US" dirty="0" smtClean="0"/>
              <a:t> – a relationship where the owned object can exist independent of the owner</a:t>
            </a:r>
          </a:p>
        </p:txBody>
      </p:sp>
      <p:pic>
        <p:nvPicPr>
          <p:cNvPr id="9" name="Picture 2" descr="Image result for difference between aggregation and composi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467927"/>
            <a:ext cx="4875213" cy="3104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292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Aggregation Between Same Class</a:t>
            </a:r>
            <a:endParaRPr lang="en-US" altLang="en-US" smtClean="0">
              <a:hlinkClick r:id="rId3" action="ppaction://program"/>
            </a:endParaRPr>
          </a:p>
        </p:txBody>
      </p:sp>
      <p:sp>
        <p:nvSpPr>
          <p:cNvPr id="13316" name="Rectangle 3"/>
          <p:cNvSpPr>
            <a:spLocks noGrp="1" noChangeArrowheads="1"/>
          </p:cNvSpPr>
          <p:nvPr>
            <p:ph type="body" idx="1"/>
          </p:nvPr>
        </p:nvSpPr>
        <p:spPr/>
        <p:txBody>
          <a:bodyPr/>
          <a:lstStyle/>
          <a:p>
            <a:r>
              <a:rPr lang="en-US" altLang="en-US" smtClean="0"/>
              <a:t>Aggregation may exist between objects of the same class. For example, a person may have a supervisor. </a:t>
            </a:r>
            <a:endParaRPr lang="en-US" altLang="en-US"/>
          </a:p>
        </p:txBody>
      </p:sp>
      <p:sp>
        <p:nvSpPr>
          <p:cNvPr id="13317" name="Rectangle 4"/>
          <p:cNvSpPr>
            <a:spLocks noChangeArrowheads="1"/>
          </p:cNvSpPr>
          <p:nvPr/>
        </p:nvSpPr>
        <p:spPr bwMode="auto">
          <a:xfrm>
            <a:off x="3429000" y="25908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3318" name="Rectangle 5"/>
          <p:cNvSpPr>
            <a:spLocks noChangeArrowheads="1"/>
          </p:cNvSpPr>
          <p:nvPr/>
        </p:nvSpPr>
        <p:spPr bwMode="auto">
          <a:xfrm>
            <a:off x="3429000" y="26289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3319" name="Rectangle 6"/>
          <p:cNvSpPr>
            <a:spLocks noChangeArrowheads="1"/>
          </p:cNvSpPr>
          <p:nvPr/>
        </p:nvSpPr>
        <p:spPr bwMode="auto">
          <a:xfrm>
            <a:off x="3429000" y="25908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3320" name="Rectangle 7"/>
          <p:cNvSpPr>
            <a:spLocks noChangeArrowheads="1"/>
          </p:cNvSpPr>
          <p:nvPr/>
        </p:nvSpPr>
        <p:spPr bwMode="auto">
          <a:xfrm>
            <a:off x="3429000" y="25908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3321" name="Rectangle 8"/>
          <p:cNvSpPr>
            <a:spLocks noChangeArrowheads="1"/>
          </p:cNvSpPr>
          <p:nvPr/>
        </p:nvSpPr>
        <p:spPr bwMode="auto">
          <a:xfrm>
            <a:off x="3429000" y="25908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3322" name="Rectangle 9"/>
          <p:cNvSpPr>
            <a:spLocks noChangeArrowheads="1"/>
          </p:cNvSpPr>
          <p:nvPr/>
        </p:nvSpPr>
        <p:spPr bwMode="auto">
          <a:xfrm>
            <a:off x="1524001" y="26457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3323" name="Object 10"/>
          <p:cNvGraphicFramePr>
            <a:graphicFrameLocks noChangeAspect="1"/>
          </p:cNvGraphicFramePr>
          <p:nvPr>
            <p:extLst>
              <p:ext uri="{D42A27DB-BD31-4B8C-83A1-F6EECF244321}">
                <p14:modId xmlns:p14="http://schemas.microsoft.com/office/powerpoint/2010/main" val="2122892802"/>
              </p:ext>
            </p:extLst>
          </p:nvPr>
        </p:nvGraphicFramePr>
        <p:xfrm>
          <a:off x="1143000" y="3668713"/>
          <a:ext cx="5259388" cy="1892300"/>
        </p:xfrm>
        <a:graphic>
          <a:graphicData uri="http://schemas.openxmlformats.org/presentationml/2006/ole">
            <mc:AlternateContent xmlns:mc="http://schemas.openxmlformats.org/markup-compatibility/2006">
              <mc:Choice xmlns:v="urn:schemas-microsoft-com:vml" Requires="v">
                <p:oleObj spid="_x0000_s468016" name="Picture" r:id="rId4" imgW="3073320" imgH="1104840" progId="Word.Picture.8">
                  <p:embed/>
                </p:oleObj>
              </mc:Choice>
              <mc:Fallback>
                <p:oleObj name="Picture" r:id="rId4" imgW="3073320" imgH="1104840" progId="Word.Picture.8">
                  <p:embed/>
                  <p:pic>
                    <p:nvPicPr>
                      <p:cNvPr id="0" name=""/>
                      <p:cNvPicPr>
                        <a:picLocks noChangeAspect="1" noChangeArrowheads="1"/>
                      </p:cNvPicPr>
                      <p:nvPr/>
                    </p:nvPicPr>
                    <p:blipFill>
                      <a:blip r:embed="rId5"/>
                      <a:srcRect/>
                      <a:stretch>
                        <a:fillRect/>
                      </a:stretch>
                    </p:blipFill>
                    <p:spPr bwMode="auto">
                      <a:xfrm>
                        <a:off x="1143000" y="3668713"/>
                        <a:ext cx="5259388"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2"/>
          <p:cNvGraphicFramePr>
            <a:graphicFrameLocks noChangeAspect="1"/>
          </p:cNvGraphicFramePr>
          <p:nvPr>
            <p:extLst>
              <p:ext uri="{D42A27DB-BD31-4B8C-83A1-F6EECF244321}">
                <p14:modId xmlns:p14="http://schemas.microsoft.com/office/powerpoint/2010/main" val="2055510457"/>
              </p:ext>
            </p:extLst>
          </p:nvPr>
        </p:nvGraphicFramePr>
        <p:xfrm>
          <a:off x="6096000" y="3670300"/>
          <a:ext cx="4681538" cy="1517650"/>
        </p:xfrm>
        <a:graphic>
          <a:graphicData uri="http://schemas.openxmlformats.org/presentationml/2006/ole">
            <mc:AlternateContent xmlns:mc="http://schemas.openxmlformats.org/markup-compatibility/2006">
              <mc:Choice xmlns:v="urn:schemas-microsoft-com:vml" Requires="v">
                <p:oleObj spid="_x0000_s468017" name="Picture" r:id="rId6" imgW="2679840" imgH="863640" progId="Word.Picture.8">
                  <p:embed/>
                </p:oleObj>
              </mc:Choice>
              <mc:Fallback>
                <p:oleObj name="Picture" r:id="rId6" imgW="2679840" imgH="863640" progId="Word.Picture.8">
                  <p:embed/>
                  <p:pic>
                    <p:nvPicPr>
                      <p:cNvPr id="0" name=""/>
                      <p:cNvPicPr>
                        <a:picLocks noChangeAspect="1" noChangeArrowheads="1"/>
                      </p:cNvPicPr>
                      <p:nvPr/>
                    </p:nvPicPr>
                    <p:blipFill>
                      <a:blip r:embed="rId7"/>
                      <a:srcRect/>
                      <a:stretch>
                        <a:fillRect/>
                      </a:stretch>
                    </p:blipFill>
                    <p:spPr bwMode="auto">
                      <a:xfrm>
                        <a:off x="6096000" y="3670300"/>
                        <a:ext cx="4681538"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2509377" y="5434654"/>
            <a:ext cx="2526631" cy="646331"/>
          </a:xfrm>
          <a:prstGeom prst="rect">
            <a:avLst/>
          </a:prstGeom>
          <a:noFill/>
        </p:spPr>
        <p:txBody>
          <a:bodyPr wrap="square" rtlCol="0">
            <a:spAutoFit/>
          </a:bodyPr>
          <a:lstStyle/>
          <a:p>
            <a:pPr algn="ctr"/>
            <a:r>
              <a:rPr lang="en-US" dirty="0" smtClean="0"/>
              <a:t>Aggregation of a single Person owning a person</a:t>
            </a:r>
            <a:endParaRPr lang="en-US" dirty="0"/>
          </a:p>
        </p:txBody>
      </p:sp>
      <p:sp>
        <p:nvSpPr>
          <p:cNvPr id="17" name="TextBox 16"/>
          <p:cNvSpPr txBox="1"/>
          <p:nvPr/>
        </p:nvSpPr>
        <p:spPr>
          <a:xfrm>
            <a:off x="7174245" y="5434654"/>
            <a:ext cx="2526631" cy="923330"/>
          </a:xfrm>
          <a:prstGeom prst="rect">
            <a:avLst/>
          </a:prstGeom>
          <a:noFill/>
        </p:spPr>
        <p:txBody>
          <a:bodyPr wrap="square" rtlCol="0">
            <a:spAutoFit/>
          </a:bodyPr>
          <a:lstStyle/>
          <a:p>
            <a:pPr algn="ctr"/>
            <a:r>
              <a:rPr lang="en-US" dirty="0" smtClean="0"/>
              <a:t>Aggregation of a single Person owning multiple persons</a:t>
            </a:r>
            <a:endParaRPr lang="en-US" dirty="0"/>
          </a:p>
        </p:txBody>
      </p:sp>
    </p:spTree>
    <p:extLst>
      <p:ext uri="{BB962C8B-B14F-4D97-AF65-F5344CB8AC3E}">
        <p14:creationId xmlns:p14="http://schemas.microsoft.com/office/powerpoint/2010/main" val="3406884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altLang="en-US" dirty="0" smtClean="0"/>
              <a:t>Example</a:t>
            </a:r>
            <a:br>
              <a:rPr lang="en-US" altLang="en-US" dirty="0" smtClean="0"/>
            </a:br>
            <a:r>
              <a:rPr lang="en-US" altLang="en-US" sz="2800" dirty="0" smtClean="0"/>
              <a:t>The Course Class</a:t>
            </a:r>
            <a:endParaRPr lang="en-US" altLang="en-US" sz="2800" dirty="0" smtClean="0">
              <a:hlinkClick r:id="rId3" action="ppaction://program"/>
            </a:endParaRPr>
          </a:p>
        </p:txBody>
      </p:sp>
      <p:sp>
        <p:nvSpPr>
          <p:cNvPr id="15364" name="Rectangle 3"/>
          <p:cNvSpPr>
            <a:spLocks noChangeArrowheads="1"/>
          </p:cNvSpPr>
          <p:nvPr/>
        </p:nvSpPr>
        <p:spPr bwMode="auto">
          <a:xfrm>
            <a:off x="4895850" y="23701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68" name="Rectangle 7"/>
          <p:cNvSpPr>
            <a:spLocks noChangeArrowheads="1"/>
          </p:cNvSpPr>
          <p:nvPr/>
        </p:nvSpPr>
        <p:spPr bwMode="auto">
          <a:xfrm>
            <a:off x="4579938" y="23701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69" name="Rectangle 8"/>
          <p:cNvSpPr>
            <a:spLocks noChangeArrowheads="1"/>
          </p:cNvSpPr>
          <p:nvPr/>
        </p:nvSpPr>
        <p:spPr bwMode="auto">
          <a:xfrm>
            <a:off x="1524000" y="18065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70" name="Rectangle 9"/>
          <p:cNvSpPr>
            <a:spLocks noChangeArrowheads="1"/>
          </p:cNvSpPr>
          <p:nvPr/>
        </p:nvSpPr>
        <p:spPr bwMode="auto">
          <a:xfrm>
            <a:off x="1524000" y="1806576"/>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tabLst>
                <a:tab pos="2286000" algn="l"/>
                <a:tab pos="2743200" algn="l"/>
                <a:tab pos="3200400" algn="l"/>
                <a:tab pos="3657600" algn="l"/>
                <a:tab pos="4114800" algn="l"/>
                <a:tab pos="4572000" algn="l"/>
                <a:tab pos="5029200"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2286000" algn="l"/>
                <a:tab pos="2743200" algn="l"/>
                <a:tab pos="3200400" algn="l"/>
                <a:tab pos="3657600" algn="l"/>
                <a:tab pos="4114800" algn="l"/>
                <a:tab pos="4572000" algn="l"/>
                <a:tab pos="5029200"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tabLst>
                <a:tab pos="2286000" algn="l"/>
                <a:tab pos="2743200" algn="l"/>
                <a:tab pos="3200400" algn="l"/>
                <a:tab pos="3657600" algn="l"/>
                <a:tab pos="4114800" algn="l"/>
                <a:tab pos="4572000" algn="l"/>
                <a:tab pos="5029200"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9pPr>
          </a:lstStyle>
          <a:p>
            <a:pPr>
              <a:spcBef>
                <a:spcPct val="0"/>
              </a:spcBef>
              <a:buClrTx/>
              <a:buSzTx/>
              <a:buFontTx/>
              <a:buNone/>
            </a:pPr>
            <a:r>
              <a:rPr lang="en-US" altLang="en-US" sz="1200" b="1" i="1">
                <a:solidFill>
                  <a:srgbClr val="0000FF"/>
                </a:solidFill>
                <a:latin typeface="Courier" charset="0"/>
                <a:cs typeface="Times New Roman" panose="02020603050405020304" pitchFamily="18" charset="0"/>
              </a:rPr>
              <a:t>	</a:t>
            </a:r>
          </a:p>
          <a:p>
            <a:pPr>
              <a:spcBef>
                <a:spcPct val="0"/>
              </a:spcBef>
              <a:buClrTx/>
              <a:buSzTx/>
              <a:buFontTx/>
              <a:buNone/>
            </a:pPr>
            <a:endParaRPr lang="en-US" altLang="en-US" sz="2400"/>
          </a:p>
        </p:txBody>
      </p:sp>
      <p:sp>
        <p:nvSpPr>
          <p:cNvPr id="15371" name="Rectangle 10"/>
          <p:cNvSpPr>
            <a:spLocks noChangeArrowheads="1"/>
          </p:cNvSpPr>
          <p:nvPr/>
        </p:nvSpPr>
        <p:spPr bwMode="auto">
          <a:xfrm>
            <a:off x="4081463" y="17287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72" name="Rectangle 11"/>
          <p:cNvSpPr>
            <a:spLocks noChangeArrowheads="1"/>
          </p:cNvSpPr>
          <p:nvPr/>
        </p:nvSpPr>
        <p:spPr bwMode="auto">
          <a:xfrm>
            <a:off x="1524000" y="159796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73" name="Rectangle 12"/>
          <p:cNvSpPr>
            <a:spLocks noChangeArrowheads="1"/>
          </p:cNvSpPr>
          <p:nvPr/>
        </p:nvSpPr>
        <p:spPr bwMode="auto">
          <a:xfrm>
            <a:off x="1524001" y="23980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74" name="Rectangle 15"/>
          <p:cNvSpPr>
            <a:spLocks noChangeArrowheads="1"/>
          </p:cNvSpPr>
          <p:nvPr/>
        </p:nvSpPr>
        <p:spPr bwMode="auto">
          <a:xfrm>
            <a:off x="1524000" y="232186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0" name="Object 14"/>
          <p:cNvGraphicFramePr>
            <a:graphicFrameLocks noGrp="1" noChangeAspect="1"/>
          </p:cNvGraphicFramePr>
          <p:nvPr>
            <p:ph idx="1"/>
          </p:nvPr>
        </p:nvGraphicFramePr>
        <p:xfrm>
          <a:off x="939074" y="2370139"/>
          <a:ext cx="10313853" cy="3589982"/>
        </p:xfrm>
        <a:graphic>
          <a:graphicData uri="http://schemas.openxmlformats.org/presentationml/2006/ole">
            <mc:AlternateContent xmlns:mc="http://schemas.openxmlformats.org/markup-compatibility/2006">
              <mc:Choice xmlns:v="urn:schemas-microsoft-com:vml" Requires="v">
                <p:oleObj spid="_x0000_s469017" name="Picture" r:id="rId4" imgW="4514760" imgH="1752480" progId="Word.Picture.8">
                  <p:embed/>
                </p:oleObj>
              </mc:Choice>
              <mc:Fallback>
                <p:oleObj name="Picture" r:id="rId4" imgW="4514760" imgH="1752480" progId="Word.Picture.8">
                  <p:embed/>
                  <p:pic>
                    <p:nvPicPr>
                      <p:cNvPr id="0" name=""/>
                      <p:cNvPicPr>
                        <a:picLocks noChangeAspect="1" noChangeArrowheads="1"/>
                      </p:cNvPicPr>
                      <p:nvPr/>
                    </p:nvPicPr>
                    <p:blipFill>
                      <a:blip r:embed="rId5"/>
                      <a:srcRect/>
                      <a:stretch>
                        <a:fillRect/>
                      </a:stretch>
                    </p:blipFill>
                    <p:spPr bwMode="auto">
                      <a:xfrm>
                        <a:off x="939074" y="2370139"/>
                        <a:ext cx="10313853" cy="3589982"/>
                      </a:xfrm>
                      <a:prstGeom prst="rect">
                        <a:avLst/>
                      </a:prstGeom>
                      <a:noFill/>
                      <a:ln>
                        <a:noFill/>
                      </a:ln>
                    </p:spPr>
                  </p:pic>
                </p:oleObj>
              </mc:Fallback>
            </mc:AlternateContent>
          </a:graphicData>
        </a:graphic>
      </p:graphicFrame>
      <p:sp>
        <p:nvSpPr>
          <p:cNvPr id="4" name="Rectangle 3"/>
          <p:cNvSpPr/>
          <p:nvPr/>
        </p:nvSpPr>
        <p:spPr>
          <a:xfrm>
            <a:off x="939074" y="3116179"/>
            <a:ext cx="2874937" cy="421105"/>
          </a:xfrm>
          <a:prstGeom prst="rect">
            <a:avLst/>
          </a:prstGeom>
          <a:solidFill>
            <a:srgbClr val="4A66AC">
              <a:alpha val="50196"/>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934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Describe objects (data and functions) for an Aquarium</a:t>
            </a:r>
          </a:p>
          <a:p>
            <a:pPr lvl="1"/>
            <a:r>
              <a:rPr lang="en-US" dirty="0" smtClean="0"/>
              <a:t>Be descriptive</a:t>
            </a:r>
          </a:p>
          <a:p>
            <a:pPr lvl="1"/>
            <a:r>
              <a:rPr lang="en-US" dirty="0" smtClean="0"/>
              <a:t>Objects can contain other objects!</a:t>
            </a:r>
          </a:p>
          <a:p>
            <a:pPr lvl="1"/>
            <a:r>
              <a:rPr lang="en-US" dirty="0" smtClean="0"/>
              <a:t>Objects interact with other objects!</a:t>
            </a:r>
            <a:endParaRPr lang="en-US" dirty="0"/>
          </a:p>
        </p:txBody>
      </p:sp>
      <p:pic>
        <p:nvPicPr>
          <p:cNvPr id="1026" name="Picture 2" descr="Image result for aquar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9702" y="3017520"/>
            <a:ext cx="5408481" cy="333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02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Describe objects (data and functions) for the world of Harry Potter</a:t>
            </a:r>
          </a:p>
          <a:p>
            <a:pPr lvl="1"/>
            <a:r>
              <a:rPr lang="en-US" dirty="0" smtClean="0"/>
              <a:t>Be descriptive</a:t>
            </a:r>
          </a:p>
          <a:p>
            <a:pPr lvl="1"/>
            <a:r>
              <a:rPr lang="en-US" dirty="0" smtClean="0"/>
              <a:t>Objects can contain other objects!</a:t>
            </a:r>
          </a:p>
          <a:p>
            <a:pPr lvl="1"/>
            <a:r>
              <a:rPr lang="en-US" dirty="0" smtClean="0"/>
              <a:t>Objects interact with other objects!</a:t>
            </a:r>
            <a:endParaRPr lang="en-US" dirty="0"/>
          </a:p>
        </p:txBody>
      </p:sp>
      <p:pic>
        <p:nvPicPr>
          <p:cNvPr id="9218" name="Picture 2" descr="Image result for harry potter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753" y="3053148"/>
            <a:ext cx="3084014" cy="3269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24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a:t>
            </a:r>
            <a:endParaRPr lang="en-US" dirty="0"/>
          </a:p>
        </p:txBody>
      </p:sp>
      <p:sp>
        <p:nvSpPr>
          <p:cNvPr id="3" name="Content Placeholder 2"/>
          <p:cNvSpPr>
            <a:spLocks noGrp="1"/>
          </p:cNvSpPr>
          <p:nvPr>
            <p:ph idx="1"/>
          </p:nvPr>
        </p:nvSpPr>
        <p:spPr>
          <a:xfrm>
            <a:off x="1141412" y="2249486"/>
            <a:ext cx="9905999" cy="4608513"/>
          </a:xfrm>
        </p:spPr>
        <p:txBody>
          <a:bodyPr>
            <a:normAutofit fontScale="77500" lnSpcReduction="20000"/>
          </a:bodyPr>
          <a:lstStyle/>
          <a:p>
            <a:pPr marL="692150" indent="-69215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Circle</a:t>
            </a:r>
            <a:r>
              <a:rPr lang="en-US" dirty="0" smtClean="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Radius of the circle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private double </a:t>
            </a:r>
            <a:r>
              <a:rPr lang="en-US" dirty="0" smtClean="0">
                <a:latin typeface="Courier New" panose="02070309020205020404" pitchFamily="49" charset="0"/>
                <a:cs typeface="Courier New" panose="02070309020205020404" pitchFamily="49" charset="0"/>
              </a:rPr>
              <a:t>radius =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Default construct a circle of radius 1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Circle</a:t>
            </a:r>
            <a:r>
              <a:rPr lang="en-US" dirty="0" smtClean="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a:t>
            </a:r>
            <a:r>
              <a:rPr lang="en-US" dirty="0" err="1" smtClean="0">
                <a:solidFill>
                  <a:schemeClr val="accent5"/>
                </a:solidFill>
                <a:latin typeface="Courier New" panose="02070309020205020404" pitchFamily="49" charset="0"/>
                <a:cs typeface="Courier New" panose="02070309020205020404" pitchFamily="49" charset="0"/>
              </a:rPr>
              <a:t>Contruct</a:t>
            </a:r>
            <a:r>
              <a:rPr lang="en-US" dirty="0" smtClean="0">
                <a:solidFill>
                  <a:schemeClr val="accent5"/>
                </a:solidFill>
                <a:latin typeface="Courier New" panose="02070309020205020404" pitchFamily="49" charset="0"/>
                <a:cs typeface="Courier New" panose="02070309020205020404" pitchFamily="49" charset="0"/>
              </a:rPr>
              <a:t> a circle of desired radius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 public </a:t>
            </a:r>
            <a:r>
              <a:rPr lang="en-US" b="1" dirty="0" smtClean="0">
                <a:latin typeface="Courier New" panose="02070309020205020404" pitchFamily="49" charset="0"/>
                <a:cs typeface="Courier New" panose="02070309020205020404" pitchFamily="49" charset="0"/>
              </a:rPr>
              <a:t>Circle</a:t>
            </a:r>
            <a:r>
              <a:rPr lang="en-US" dirty="0" smtClean="0">
                <a:latin typeface="Courier New" panose="02070309020205020404" pitchFamily="49" charset="0"/>
                <a:cs typeface="Courier New" panose="02070309020205020404" pitchFamily="49" charset="0"/>
              </a:rPr>
              <a:t>(</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r)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radius = r;</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Compute the area of the circle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double </a:t>
            </a:r>
            <a:r>
              <a:rPr lang="en-US" dirty="0" err="1" smtClean="0">
                <a:latin typeface="Courier New" panose="02070309020205020404" pitchFamily="49" charset="0"/>
                <a:cs typeface="Courier New" panose="02070309020205020404" pitchFamily="49" charset="0"/>
              </a:rPr>
              <a:t>getArea</a:t>
            </a:r>
            <a:r>
              <a:rPr lang="en-US" dirty="0" smtClean="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radius*radius*</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.PI</a:t>
            </a:r>
            <a:r>
              <a:rPr lang="en-US" dirty="0" smtClean="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a:t>
            </a:r>
          </a:p>
        </p:txBody>
      </p:sp>
      <p:sp>
        <p:nvSpPr>
          <p:cNvPr id="4" name="Right Brace 3"/>
          <p:cNvSpPr/>
          <p:nvPr/>
        </p:nvSpPr>
        <p:spPr>
          <a:xfrm>
            <a:off x="8827476" y="2579077"/>
            <a:ext cx="597876" cy="51581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a:off x="8827476" y="3094893"/>
            <a:ext cx="597876" cy="20867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8827476" y="5181599"/>
            <a:ext cx="597876" cy="110197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9542582" y="2652319"/>
            <a:ext cx="2168770" cy="369332"/>
          </a:xfrm>
          <a:prstGeom prst="rect">
            <a:avLst/>
          </a:prstGeom>
          <a:noFill/>
        </p:spPr>
        <p:txBody>
          <a:bodyPr wrap="square" rtlCol="0">
            <a:spAutoFit/>
          </a:bodyPr>
          <a:lstStyle/>
          <a:p>
            <a:r>
              <a:rPr lang="en-US" dirty="0" smtClean="0"/>
              <a:t>Data fields</a:t>
            </a:r>
            <a:endParaRPr lang="en-US" dirty="0"/>
          </a:p>
        </p:txBody>
      </p:sp>
      <p:sp>
        <p:nvSpPr>
          <p:cNvPr id="8" name="TextBox 7"/>
          <p:cNvSpPr txBox="1"/>
          <p:nvPr/>
        </p:nvSpPr>
        <p:spPr>
          <a:xfrm>
            <a:off x="9542582" y="3953579"/>
            <a:ext cx="2168770" cy="369332"/>
          </a:xfrm>
          <a:prstGeom prst="rect">
            <a:avLst/>
          </a:prstGeom>
          <a:noFill/>
        </p:spPr>
        <p:txBody>
          <a:bodyPr wrap="square" rtlCol="0">
            <a:spAutoFit/>
          </a:bodyPr>
          <a:lstStyle/>
          <a:p>
            <a:r>
              <a:rPr lang="en-US" dirty="0" smtClean="0"/>
              <a:t>Constructors</a:t>
            </a:r>
            <a:endParaRPr lang="en-US" dirty="0"/>
          </a:p>
        </p:txBody>
      </p:sp>
      <p:sp>
        <p:nvSpPr>
          <p:cNvPr id="9" name="TextBox 8"/>
          <p:cNvSpPr txBox="1"/>
          <p:nvPr/>
        </p:nvSpPr>
        <p:spPr>
          <a:xfrm>
            <a:off x="9542582" y="5547918"/>
            <a:ext cx="2168770" cy="369332"/>
          </a:xfrm>
          <a:prstGeom prst="rect">
            <a:avLst/>
          </a:prstGeom>
          <a:noFill/>
        </p:spPr>
        <p:txBody>
          <a:bodyPr wrap="square" rtlCol="0">
            <a:spAutoFit/>
          </a:bodyPr>
          <a:lstStyle/>
          <a:p>
            <a:r>
              <a:rPr lang="en-US" dirty="0" smtClean="0"/>
              <a:t>Methods</a:t>
            </a:r>
            <a:endParaRPr lang="en-US" dirty="0"/>
          </a:p>
        </p:txBody>
      </p:sp>
    </p:spTree>
    <p:extLst>
      <p:ext uri="{BB962C8B-B14F-4D97-AF65-F5344CB8AC3E}">
        <p14:creationId xmlns:p14="http://schemas.microsoft.com/office/powerpoint/2010/main" val="2750008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smtClean="0"/>
              <a:t>Motivations</a:t>
            </a:r>
            <a:endParaRPr lang="en-US" altLang="en-US"/>
          </a:p>
        </p:txBody>
      </p:sp>
      <p:sp>
        <p:nvSpPr>
          <p:cNvPr id="4100" name="Rectangle 3"/>
          <p:cNvSpPr>
            <a:spLocks noGrp="1" noChangeArrowheads="1"/>
          </p:cNvSpPr>
          <p:nvPr>
            <p:ph type="body" idx="1"/>
          </p:nvPr>
        </p:nvSpPr>
        <p:spPr/>
        <p:txBody>
          <a:bodyPr/>
          <a:lstStyle/>
          <a:p>
            <a:r>
              <a:rPr lang="en-US" altLang="en-US" dirty="0" smtClean="0"/>
              <a:t>Suppose you want to develop a graphical user interface as shown below. How do you program it?</a:t>
            </a:r>
          </a:p>
          <a:p>
            <a:endParaRPr lang="en-US" altLang="en-US" dirty="0"/>
          </a:p>
          <a:p>
            <a:endParaRPr lang="en-US" altLang="en-US" dirty="0" smtClean="0"/>
          </a:p>
          <a:p>
            <a:r>
              <a:rPr lang="en-US" altLang="en-US" dirty="0" smtClean="0"/>
              <a:t>Facebook?</a:t>
            </a:r>
          </a:p>
          <a:p>
            <a:r>
              <a:rPr lang="en-US" altLang="en-US" dirty="0" smtClean="0"/>
              <a:t>Simulation/animation for Pixar movies?</a:t>
            </a:r>
            <a:endParaRPr lang="en-US" altLang="en-US" dirty="0"/>
          </a:p>
        </p:txBody>
      </p:sp>
      <p:pic>
        <p:nvPicPr>
          <p:cNvPr id="41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898" y="3260706"/>
            <a:ext cx="89630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898" name="Picture 2" descr="Image result for pixar la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3753" y="4553031"/>
            <a:ext cx="1792170" cy="178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039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Classes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1900" b="1" dirty="0" smtClean="0">
                <a:latin typeface="Courier New" panose="02070309020205020404" pitchFamily="49" charset="0"/>
                <a:cs typeface="Courier New" panose="02070309020205020404" pitchFamily="49" charset="0"/>
              </a:rPr>
              <a:t>Circle</a:t>
            </a:r>
            <a:r>
              <a:rPr lang="en-US" sz="1900" dirty="0" smtClean="0">
                <a:latin typeface="Courier New" panose="02070309020205020404" pitchFamily="49" charset="0"/>
                <a:cs typeface="Courier New" panose="02070309020205020404" pitchFamily="49" charset="0"/>
              </a:rPr>
              <a:t> c1 = </a:t>
            </a:r>
            <a:r>
              <a:rPr lang="en-US" sz="1900" b="1" dirty="0" smtClean="0">
                <a:solidFill>
                  <a:schemeClr val="accent3"/>
                </a:solidFill>
                <a:latin typeface="Courier New" panose="02070309020205020404" pitchFamily="49" charset="0"/>
                <a:cs typeface="Courier New" panose="02070309020205020404" pitchFamily="49" charset="0"/>
              </a:rPr>
              <a:t>new</a:t>
            </a:r>
            <a:r>
              <a:rPr lang="en-US" sz="1900" dirty="0" smtClean="0">
                <a:latin typeface="Courier New" panose="02070309020205020404" pitchFamily="49" charset="0"/>
                <a:cs typeface="Courier New" panose="02070309020205020404" pitchFamily="49" charset="0"/>
              </a:rPr>
              <a:t> </a:t>
            </a:r>
            <a:r>
              <a:rPr lang="en-US" sz="1900" b="1" dirty="0" smtClean="0">
                <a:latin typeface="Courier New" panose="02070309020205020404" pitchFamily="49" charset="0"/>
                <a:cs typeface="Courier New" panose="02070309020205020404" pitchFamily="49" charset="0"/>
              </a:rPr>
              <a:t>Circle</a:t>
            </a:r>
            <a:r>
              <a:rPr lang="en-US" sz="1900" dirty="0" smtClean="0">
                <a:latin typeface="Courier New" panose="02070309020205020404" pitchFamily="49" charset="0"/>
                <a:cs typeface="Courier New" panose="02070309020205020404" pitchFamily="49" charset="0"/>
              </a:rPr>
              <a:t>();  </a:t>
            </a:r>
            <a:r>
              <a:rPr lang="en-US" sz="1900" dirty="0" smtClean="0">
                <a:solidFill>
                  <a:schemeClr val="accent5"/>
                </a:solidFill>
                <a:latin typeface="Courier New" panose="02070309020205020404" pitchFamily="49" charset="0"/>
                <a:cs typeface="Courier New" panose="02070309020205020404" pitchFamily="49" charset="0"/>
              </a:rPr>
              <a:t>//declare and instantiate a circle </a:t>
            </a:r>
            <a:br>
              <a:rPr lang="en-US" sz="1900" dirty="0" smtClean="0">
                <a:solidFill>
                  <a:schemeClr val="accent5"/>
                </a:solidFill>
                <a:latin typeface="Courier New" panose="02070309020205020404" pitchFamily="49" charset="0"/>
                <a:cs typeface="Courier New" panose="02070309020205020404" pitchFamily="49" charset="0"/>
              </a:rPr>
            </a:br>
            <a:r>
              <a:rPr lang="en-US" sz="1900" dirty="0" smtClean="0">
                <a:solidFill>
                  <a:schemeClr val="accent5"/>
                </a:solidFill>
                <a:latin typeface="Courier New" panose="02070309020205020404" pitchFamily="49" charset="0"/>
                <a:cs typeface="Courier New" panose="02070309020205020404" pitchFamily="49" charset="0"/>
              </a:rPr>
              <a:t>                           //with the default constructor</a:t>
            </a:r>
          </a:p>
          <a:p>
            <a:pPr marL="457200" indent="-457200">
              <a:buFont typeface="+mj-lt"/>
              <a:buAutoNum type="arabicPeriod"/>
            </a:pPr>
            <a:r>
              <a:rPr lang="en-US" sz="1900" b="1" dirty="0" smtClean="0">
                <a:latin typeface="Courier New" panose="02070309020205020404" pitchFamily="49" charset="0"/>
                <a:cs typeface="Courier New" panose="02070309020205020404" pitchFamily="49" charset="0"/>
              </a:rPr>
              <a:t>Circle</a:t>
            </a:r>
            <a:r>
              <a:rPr lang="en-US" sz="1900" dirty="0" smtClean="0">
                <a:latin typeface="Courier New" panose="02070309020205020404" pitchFamily="49" charset="0"/>
                <a:cs typeface="Courier New" panose="02070309020205020404" pitchFamily="49" charset="0"/>
              </a:rPr>
              <a:t> c2 = </a:t>
            </a:r>
            <a:r>
              <a:rPr lang="en-US" sz="1900" b="1" dirty="0" smtClean="0">
                <a:solidFill>
                  <a:schemeClr val="accent3"/>
                </a:solidFill>
                <a:latin typeface="Courier New" panose="02070309020205020404" pitchFamily="49" charset="0"/>
                <a:cs typeface="Courier New" panose="02070309020205020404" pitchFamily="49" charset="0"/>
              </a:rPr>
              <a:t>new</a:t>
            </a:r>
            <a:r>
              <a:rPr lang="en-US" sz="1900" dirty="0" smtClean="0">
                <a:latin typeface="Courier New" panose="02070309020205020404" pitchFamily="49" charset="0"/>
                <a:cs typeface="Courier New" panose="02070309020205020404" pitchFamily="49" charset="0"/>
              </a:rPr>
              <a:t> </a:t>
            </a:r>
            <a:r>
              <a:rPr lang="en-US" sz="1900" b="1" dirty="0" smtClean="0">
                <a:latin typeface="Courier New" panose="02070309020205020404" pitchFamily="49" charset="0"/>
                <a:cs typeface="Courier New" panose="02070309020205020404" pitchFamily="49" charset="0"/>
              </a:rPr>
              <a:t>Circle</a:t>
            </a:r>
            <a:r>
              <a:rPr lang="en-US" sz="1900" dirty="0" smtClean="0">
                <a:latin typeface="Courier New" panose="02070309020205020404" pitchFamily="49" charset="0"/>
                <a:cs typeface="Courier New" panose="02070309020205020404" pitchFamily="49" charset="0"/>
              </a:rPr>
              <a:t>(</a:t>
            </a:r>
            <a:r>
              <a:rPr lang="en-US" sz="1900" dirty="0" smtClean="0">
                <a:solidFill>
                  <a:srgbClr val="FF0000"/>
                </a:solidFill>
                <a:latin typeface="Courier New" panose="02070309020205020404" pitchFamily="49" charset="0"/>
                <a:cs typeface="Courier New" panose="02070309020205020404" pitchFamily="49" charset="0"/>
              </a:rPr>
              <a:t>5</a:t>
            </a:r>
            <a:r>
              <a:rPr lang="en-US" sz="1900" dirty="0" smtClean="0">
                <a:latin typeface="Courier New" panose="02070309020205020404" pitchFamily="49" charset="0"/>
                <a:cs typeface="Courier New" panose="02070309020205020404" pitchFamily="49" charset="0"/>
              </a:rPr>
              <a:t>); </a:t>
            </a:r>
            <a:r>
              <a:rPr lang="en-US" sz="1900" dirty="0" smtClean="0">
                <a:solidFill>
                  <a:schemeClr val="accent5"/>
                </a:solidFill>
                <a:latin typeface="Courier New" panose="02070309020205020404" pitchFamily="49" charset="0"/>
                <a:cs typeface="Courier New" panose="02070309020205020404" pitchFamily="49" charset="0"/>
              </a:rPr>
              <a:t>//declare and instantiate a circle</a:t>
            </a:r>
            <a:br>
              <a:rPr lang="en-US" sz="1900" dirty="0" smtClean="0">
                <a:solidFill>
                  <a:schemeClr val="accent5"/>
                </a:solidFill>
                <a:latin typeface="Courier New" panose="02070309020205020404" pitchFamily="49" charset="0"/>
                <a:cs typeface="Courier New" panose="02070309020205020404" pitchFamily="49" charset="0"/>
              </a:rPr>
            </a:br>
            <a:r>
              <a:rPr lang="en-US" sz="1900" dirty="0" smtClean="0">
                <a:solidFill>
                  <a:schemeClr val="accent5"/>
                </a:solidFill>
                <a:latin typeface="Courier New" panose="02070309020205020404" pitchFamily="49" charset="0"/>
                <a:cs typeface="Courier New" panose="02070309020205020404" pitchFamily="49" charset="0"/>
              </a:rPr>
              <a:t>                           //with radius 5</a:t>
            </a:r>
          </a:p>
          <a:p>
            <a:pPr marL="457200" indent="-457200">
              <a:buFont typeface="+mj-lt"/>
              <a:buAutoNum type="arabicPeriod"/>
            </a:pPr>
            <a:r>
              <a:rPr lang="en-US" sz="1900" b="1" dirty="0" err="1" smtClean="0">
                <a:latin typeface="Courier New" panose="02070309020205020404" pitchFamily="49" charset="0"/>
                <a:cs typeface="Courier New" panose="02070309020205020404" pitchFamily="49" charset="0"/>
              </a:rPr>
              <a:t>System</a:t>
            </a:r>
            <a:r>
              <a:rPr lang="en-US" sz="1900" dirty="0" err="1" smtClean="0">
                <a:latin typeface="Courier New" panose="02070309020205020404" pitchFamily="49" charset="0"/>
                <a:cs typeface="Courier New" panose="02070309020205020404" pitchFamily="49" charset="0"/>
              </a:rPr>
              <a:t>.out.println</a:t>
            </a:r>
            <a:r>
              <a:rPr lang="en-US" sz="1900" dirty="0" smtClean="0">
                <a:latin typeface="Courier New" panose="02070309020205020404" pitchFamily="49" charset="0"/>
                <a:cs typeface="Courier New" panose="02070309020205020404" pitchFamily="49" charset="0"/>
              </a:rPr>
              <a:t>(c2.getArea()); </a:t>
            </a:r>
            <a:r>
              <a:rPr lang="en-US" sz="1900" dirty="0" smtClean="0">
                <a:solidFill>
                  <a:schemeClr val="accent5"/>
                </a:solidFill>
                <a:latin typeface="Courier New" panose="02070309020205020404" pitchFamily="49" charset="0"/>
                <a:cs typeface="Courier New" panose="02070309020205020404" pitchFamily="49" charset="0"/>
              </a:rPr>
              <a:t>//Use the circle</a:t>
            </a:r>
          </a:p>
          <a:p>
            <a:pPr marL="457200" indent="-457200">
              <a:buFont typeface="+mj-lt"/>
              <a:buAutoNum type="arabicPeriod"/>
            </a:pPr>
            <a:r>
              <a:rPr lang="en-US" sz="1900" dirty="0" smtClean="0">
                <a:solidFill>
                  <a:schemeClr val="accent5"/>
                </a:solidFill>
                <a:latin typeface="Courier New" panose="02070309020205020404" pitchFamily="49" charset="0"/>
                <a:cs typeface="Courier New" panose="02070309020205020404" pitchFamily="49" charset="0"/>
              </a:rPr>
              <a:t>//</a:t>
            </a:r>
            <a:r>
              <a:rPr lang="en-US" sz="1900" dirty="0" err="1" smtClean="0">
                <a:solidFill>
                  <a:schemeClr val="accent5"/>
                </a:solidFill>
                <a:latin typeface="Courier New" panose="02070309020205020404" pitchFamily="49" charset="0"/>
                <a:cs typeface="Courier New" panose="02070309020205020404" pitchFamily="49" charset="0"/>
              </a:rPr>
              <a:t>System.out.println</a:t>
            </a:r>
            <a:r>
              <a:rPr lang="en-US" sz="1900" dirty="0" smtClean="0">
                <a:solidFill>
                  <a:schemeClr val="accent5"/>
                </a:solidFill>
                <a:latin typeface="Courier New" panose="02070309020205020404" pitchFamily="49" charset="0"/>
                <a:cs typeface="Courier New" panose="02070309020205020404" pitchFamily="49" charset="0"/>
              </a:rPr>
              <a:t>(c1.radius); //Compiler error! </a:t>
            </a:r>
            <a:br>
              <a:rPr lang="en-US" sz="1900" dirty="0" smtClean="0">
                <a:solidFill>
                  <a:schemeClr val="accent5"/>
                </a:solidFill>
                <a:latin typeface="Courier New" panose="02070309020205020404" pitchFamily="49" charset="0"/>
                <a:cs typeface="Courier New" panose="02070309020205020404" pitchFamily="49" charset="0"/>
              </a:rPr>
            </a:br>
            <a:r>
              <a:rPr lang="en-US" sz="1900" dirty="0" smtClean="0">
                <a:solidFill>
                  <a:schemeClr val="accent5"/>
                </a:solidFill>
                <a:latin typeface="Courier New" panose="02070309020205020404" pitchFamily="49" charset="0"/>
                <a:cs typeface="Courier New" panose="02070309020205020404" pitchFamily="49" charset="0"/>
              </a:rPr>
              <a:t>                                 //Cannot access radius.</a:t>
            </a:r>
            <a:endParaRPr lang="en-US" sz="1900" dirty="0">
              <a:solidFill>
                <a:schemeClr val="accent5"/>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12963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classes</a:t>
            </a:r>
            <a:endParaRPr lang="en-US" dirty="0"/>
          </a:p>
        </p:txBody>
      </p:sp>
      <p:sp>
        <p:nvSpPr>
          <p:cNvPr id="3" name="Content Placeholder 2"/>
          <p:cNvSpPr>
            <a:spLocks noGrp="1"/>
          </p:cNvSpPr>
          <p:nvPr>
            <p:ph sz="half" idx="1"/>
          </p:nvPr>
        </p:nvSpPr>
        <p:spPr>
          <a:xfrm>
            <a:off x="1141410" y="2249486"/>
            <a:ext cx="5030790" cy="4608514"/>
          </a:xfrm>
        </p:spPr>
        <p:txBody>
          <a:bodyPr>
            <a:normAutofit fontScale="62500" lnSpcReduction="20000"/>
          </a:bodyPr>
          <a:lstStyle/>
          <a:p>
            <a:r>
              <a:rPr lang="en-US" dirty="0" smtClean="0"/>
              <a:t>Fields, methods, and constructors can appear in any order. However, to make life easy, use the following template:</a:t>
            </a:r>
          </a:p>
          <a:p>
            <a:endParaRPr lang="en-US" dirty="0" smtClean="0"/>
          </a:p>
          <a:p>
            <a:pPr marL="0" indent="0">
              <a:spcBef>
                <a:spcPts val="0"/>
              </a:spcBef>
              <a:buNone/>
            </a:pPr>
            <a:r>
              <a:rPr lang="en-US" sz="2200" b="1" dirty="0" smtClean="0">
                <a:solidFill>
                  <a:schemeClr val="accent3"/>
                </a:solidFill>
                <a:latin typeface="Courier New" panose="02070309020205020404" pitchFamily="49" charset="0"/>
                <a:cs typeface="Courier New" panose="02070309020205020404" pitchFamily="49" charset="0"/>
              </a:rPr>
              <a:t>public class </a:t>
            </a:r>
            <a:r>
              <a:rPr lang="en-US" sz="2200" b="1" dirty="0" err="1" smtClean="0">
                <a:latin typeface="Courier New" panose="02070309020205020404" pitchFamily="49" charset="0"/>
                <a:cs typeface="Courier New" panose="02070309020205020404" pitchFamily="49" charset="0"/>
              </a:rPr>
              <a:t>ClassName</a:t>
            </a:r>
            <a:r>
              <a:rPr lang="en-US" sz="2200" dirty="0" smtClean="0">
                <a:latin typeface="Courier New" panose="02070309020205020404" pitchFamily="49" charset="0"/>
                <a:cs typeface="Courier New" panose="02070309020205020404" pitchFamily="49" charset="0"/>
              </a:rPr>
              <a:t> {</a:t>
            </a:r>
          </a:p>
          <a:p>
            <a:pPr marL="0" indent="0">
              <a:spcBef>
                <a:spcPts val="0"/>
              </a:spcBef>
              <a:buNone/>
            </a:pPr>
            <a:r>
              <a:rPr lang="en-US" sz="2200" dirty="0">
                <a:solidFill>
                  <a:schemeClr val="accent5"/>
                </a:solidFill>
                <a:latin typeface="Courier New" panose="02070309020205020404" pitchFamily="49" charset="0"/>
                <a:cs typeface="Courier New" panose="02070309020205020404" pitchFamily="49" charset="0"/>
              </a:rPr>
              <a:t> </a:t>
            </a:r>
            <a:r>
              <a:rPr lang="en-US" sz="2200" dirty="0" smtClean="0">
                <a:solidFill>
                  <a:schemeClr val="accent5"/>
                </a:solidFill>
                <a:latin typeface="Courier New" panose="02070309020205020404" pitchFamily="49" charset="0"/>
                <a:cs typeface="Courier New" panose="02070309020205020404" pitchFamily="49" charset="0"/>
              </a:rPr>
              <a:t> /** First, place all public data fields </a:t>
            </a:r>
            <a:br>
              <a:rPr lang="en-US" sz="2200" dirty="0" smtClean="0">
                <a:solidFill>
                  <a:schemeClr val="accent5"/>
                </a:solidFill>
                <a:latin typeface="Courier New" panose="02070309020205020404" pitchFamily="49" charset="0"/>
                <a:cs typeface="Courier New" panose="02070309020205020404" pitchFamily="49" charset="0"/>
              </a:rPr>
            </a:br>
            <a:r>
              <a:rPr lang="en-US" sz="2200" dirty="0" smtClean="0">
                <a:solidFill>
                  <a:schemeClr val="accent5"/>
                </a:solidFill>
                <a:latin typeface="Courier New" panose="02070309020205020404" pitchFamily="49" charset="0"/>
                <a:cs typeface="Courier New" panose="02070309020205020404" pitchFamily="49" charset="0"/>
              </a:rPr>
              <a:t>      (usually static, this is rare) */</a:t>
            </a:r>
          </a:p>
          <a:p>
            <a:pPr marL="0" indent="0">
              <a:spcBef>
                <a:spcPts val="0"/>
              </a:spcBef>
              <a:buNone/>
            </a:pPr>
            <a:r>
              <a:rPr lang="en-US" sz="2200" dirty="0">
                <a:solidFill>
                  <a:schemeClr val="accent5"/>
                </a:solidFill>
                <a:latin typeface="Courier New" panose="02070309020205020404" pitchFamily="49" charset="0"/>
                <a:cs typeface="Courier New" panose="02070309020205020404" pitchFamily="49" charset="0"/>
              </a:rPr>
              <a:t> </a:t>
            </a:r>
            <a:r>
              <a:rPr lang="en-US" sz="2200" dirty="0" smtClean="0">
                <a:solidFill>
                  <a:schemeClr val="accent5"/>
                </a:solidFill>
                <a:latin typeface="Courier New" panose="02070309020205020404" pitchFamily="49" charset="0"/>
                <a:cs typeface="Courier New" panose="02070309020205020404" pitchFamily="49" charset="0"/>
              </a:rPr>
              <a:t> /** Next, place all private fields here */</a:t>
            </a:r>
          </a:p>
          <a:p>
            <a:pPr marL="0" indent="0">
              <a:spcBef>
                <a:spcPts val="0"/>
              </a:spcBef>
              <a:buNone/>
            </a:pPr>
            <a:r>
              <a:rPr lang="en-US" sz="2200" dirty="0">
                <a:solidFill>
                  <a:schemeClr val="accent5"/>
                </a:solidFill>
                <a:latin typeface="Courier New" panose="02070309020205020404" pitchFamily="49" charset="0"/>
                <a:cs typeface="Courier New" panose="02070309020205020404" pitchFamily="49" charset="0"/>
              </a:rPr>
              <a:t> </a:t>
            </a:r>
            <a:r>
              <a:rPr lang="en-US" sz="2200" dirty="0" smtClean="0">
                <a:solidFill>
                  <a:schemeClr val="accent5"/>
                </a:solidFill>
                <a:latin typeface="Courier New" panose="02070309020205020404" pitchFamily="49" charset="0"/>
                <a:cs typeface="Courier New" panose="02070309020205020404" pitchFamily="49" charset="0"/>
              </a:rPr>
              <a:t> /** Next, define a default constructor</a:t>
            </a:r>
            <a:br>
              <a:rPr lang="en-US" sz="2200" dirty="0" smtClean="0">
                <a:solidFill>
                  <a:schemeClr val="accent5"/>
                </a:solidFill>
                <a:latin typeface="Courier New" panose="02070309020205020404" pitchFamily="49" charset="0"/>
                <a:cs typeface="Courier New" panose="02070309020205020404" pitchFamily="49" charset="0"/>
              </a:rPr>
            </a:br>
            <a:r>
              <a:rPr lang="en-US" sz="2200" dirty="0" smtClean="0">
                <a:solidFill>
                  <a:schemeClr val="accent5"/>
                </a:solidFill>
                <a:latin typeface="Courier New" panose="02070309020205020404" pitchFamily="49" charset="0"/>
                <a:cs typeface="Courier New" panose="02070309020205020404" pitchFamily="49" charset="0"/>
              </a:rPr>
              <a:t>      followed by non-default constructors */</a:t>
            </a:r>
          </a:p>
          <a:p>
            <a:pPr marL="0" indent="0">
              <a:spcBef>
                <a:spcPts val="0"/>
              </a:spcBef>
              <a:buNone/>
            </a:pPr>
            <a:r>
              <a:rPr lang="en-US" sz="2200" dirty="0">
                <a:solidFill>
                  <a:schemeClr val="accent5"/>
                </a:solidFill>
                <a:latin typeface="Courier New" panose="02070309020205020404" pitchFamily="49" charset="0"/>
                <a:cs typeface="Courier New" panose="02070309020205020404" pitchFamily="49" charset="0"/>
              </a:rPr>
              <a:t> </a:t>
            </a:r>
            <a:r>
              <a:rPr lang="en-US" sz="2200" dirty="0" smtClean="0">
                <a:solidFill>
                  <a:schemeClr val="accent5"/>
                </a:solidFill>
                <a:latin typeface="Courier New" panose="02070309020205020404" pitchFamily="49" charset="0"/>
                <a:cs typeface="Courier New" panose="02070309020205020404" pitchFamily="49" charset="0"/>
              </a:rPr>
              <a:t> /** Next, define all public methods */</a:t>
            </a:r>
          </a:p>
          <a:p>
            <a:pPr marL="0" indent="0">
              <a:spcBef>
                <a:spcPts val="0"/>
              </a:spcBef>
              <a:buNone/>
            </a:pPr>
            <a:r>
              <a:rPr lang="en-US" sz="2200" dirty="0">
                <a:solidFill>
                  <a:schemeClr val="accent5"/>
                </a:solidFill>
                <a:latin typeface="Courier New" panose="02070309020205020404" pitchFamily="49" charset="0"/>
                <a:cs typeface="Courier New" panose="02070309020205020404" pitchFamily="49" charset="0"/>
              </a:rPr>
              <a:t> </a:t>
            </a:r>
            <a:r>
              <a:rPr lang="en-US" sz="2200" dirty="0" smtClean="0">
                <a:solidFill>
                  <a:schemeClr val="accent5"/>
                </a:solidFill>
                <a:latin typeface="Courier New" panose="02070309020205020404" pitchFamily="49" charset="0"/>
                <a:cs typeface="Courier New" panose="02070309020205020404" pitchFamily="49" charset="0"/>
              </a:rPr>
              <a:t> /** Next, define all private methods </a:t>
            </a:r>
            <a:br>
              <a:rPr lang="en-US" sz="2200" dirty="0" smtClean="0">
                <a:solidFill>
                  <a:schemeClr val="accent5"/>
                </a:solidFill>
                <a:latin typeface="Courier New" panose="02070309020205020404" pitchFamily="49" charset="0"/>
                <a:cs typeface="Courier New" panose="02070309020205020404" pitchFamily="49" charset="0"/>
              </a:rPr>
            </a:br>
            <a:r>
              <a:rPr lang="en-US" sz="2200" dirty="0" smtClean="0">
                <a:solidFill>
                  <a:schemeClr val="accent5"/>
                </a:solidFill>
                <a:latin typeface="Courier New" panose="02070309020205020404" pitchFamily="49" charset="0"/>
                <a:cs typeface="Courier New" panose="02070309020205020404" pitchFamily="49" charset="0"/>
              </a:rPr>
              <a:t>      (helpers */</a:t>
            </a:r>
          </a:p>
          <a:p>
            <a:pPr marL="0" indent="0">
              <a:spcBef>
                <a:spcPts val="0"/>
              </a:spcBef>
              <a:buNone/>
            </a:pPr>
            <a:r>
              <a:rPr lang="en-US" sz="2200" dirty="0">
                <a:solidFill>
                  <a:schemeClr val="accent5"/>
                </a:solidFill>
                <a:latin typeface="Courier New" panose="02070309020205020404" pitchFamily="49" charset="0"/>
                <a:cs typeface="Courier New" panose="02070309020205020404" pitchFamily="49" charset="0"/>
              </a:rPr>
              <a:t> </a:t>
            </a:r>
            <a:r>
              <a:rPr lang="en-US" sz="2200" dirty="0" smtClean="0">
                <a:solidFill>
                  <a:schemeClr val="accent5"/>
                </a:solidFill>
                <a:latin typeface="Courier New" panose="02070309020205020404" pitchFamily="49" charset="0"/>
                <a:cs typeface="Courier New" panose="02070309020205020404" pitchFamily="49" charset="0"/>
              </a:rPr>
              <a:t> /** Last, define all static methods */</a:t>
            </a:r>
          </a:p>
          <a:p>
            <a:pPr marL="0" indent="0">
              <a:spcBef>
                <a:spcPts val="0"/>
              </a:spcBef>
              <a:buNone/>
            </a:pPr>
            <a:r>
              <a:rPr lang="en-US" sz="2200" dirty="0">
                <a:latin typeface="Courier New" panose="02070309020205020404" pitchFamily="49" charset="0"/>
                <a:cs typeface="Courier New" panose="02070309020205020404" pitchFamily="49" charset="0"/>
              </a:rPr>
              <a:t>}</a:t>
            </a:r>
          </a:p>
        </p:txBody>
      </p:sp>
      <p:sp>
        <p:nvSpPr>
          <p:cNvPr id="4" name="Content Placeholder 3"/>
          <p:cNvSpPr>
            <a:spLocks noGrp="1"/>
          </p:cNvSpPr>
          <p:nvPr>
            <p:ph sz="half" idx="2"/>
          </p:nvPr>
        </p:nvSpPr>
        <p:spPr>
          <a:xfrm>
            <a:off x="6172200" y="2249486"/>
            <a:ext cx="4875211" cy="4608514"/>
          </a:xfrm>
        </p:spPr>
        <p:txBody>
          <a:bodyPr>
            <a:normAutofit fontScale="62500" lnSpcReduction="20000"/>
          </a:bodyPr>
          <a:lstStyle/>
          <a:p>
            <a:r>
              <a:rPr lang="en-US" dirty="0" smtClean="0"/>
              <a:t>Example:</a:t>
            </a:r>
          </a:p>
          <a:p>
            <a:endParaRPr lang="en-US" dirty="0" smtClean="0"/>
          </a:p>
          <a:p>
            <a:pPr marL="0" indent="0">
              <a:spcBef>
                <a:spcPts val="0"/>
              </a:spcBef>
              <a:buNone/>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Color</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private </a:t>
            </a:r>
            <a:r>
              <a:rPr lang="en-US" b="1" dirty="0" err="1" smtClean="0">
                <a:solidFill>
                  <a:schemeClr val="accent3"/>
                </a:solidFill>
                <a:latin typeface="Courier New" panose="02070309020205020404" pitchFamily="49" charset="0"/>
                <a:cs typeface="Courier New" panose="02070309020205020404" pitchFamily="49" charset="0"/>
              </a:rPr>
              <a:t>int</a:t>
            </a:r>
            <a:r>
              <a:rPr lang="en-US" b="1" dirty="0" smtClean="0">
                <a:solidFill>
                  <a:schemeClr val="accent3"/>
                </a:solidFill>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red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green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blue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Color</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 public </a:t>
            </a:r>
            <a:r>
              <a:rPr lang="en-US" b="1" dirty="0" smtClean="0">
                <a:latin typeface="Courier New" panose="02070309020205020404" pitchFamily="49" charset="0"/>
                <a:cs typeface="Courier New" panose="02070309020205020404" pitchFamily="49" charset="0"/>
              </a:rPr>
              <a:t>Color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r,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g,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b)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red = r; green = g; blue = b;</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a:t>
            </a:r>
            <a:r>
              <a:rPr lang="en-US" b="1" dirty="0" err="1" smtClean="0">
                <a:solidFill>
                  <a:schemeClr val="accent3"/>
                </a:solidFill>
                <a:latin typeface="Courier New" panose="02070309020205020404" pitchFamily="49" charset="0"/>
                <a:cs typeface="Courier New" panose="02070309020205020404" pitchFamily="49" charset="0"/>
              </a:rPr>
              <a:t>int</a:t>
            </a:r>
            <a:r>
              <a:rPr lang="en-US" b="1" dirty="0" smtClean="0">
                <a:solidFill>
                  <a:schemeClr val="accent3"/>
                </a:solidFill>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getRed</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red;}</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a:t>
            </a:r>
            <a:r>
              <a:rPr lang="en-US" b="1" dirty="0" err="1" smtClean="0">
                <a:solidFill>
                  <a:schemeClr val="accent3"/>
                </a:solidFill>
                <a:latin typeface="Courier New" panose="02070309020205020404" pitchFamily="49" charset="0"/>
                <a:cs typeface="Courier New" panose="02070309020205020404" pitchFamily="49" charset="0"/>
              </a:rPr>
              <a:t>int</a:t>
            </a:r>
            <a:r>
              <a:rPr lang="en-US" b="1" dirty="0" smtClean="0">
                <a:solidFill>
                  <a:schemeClr val="accent3"/>
                </a:solidFill>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getGreen</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green;}</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a:t>
            </a:r>
            <a:r>
              <a:rPr lang="en-US" b="1" dirty="0" err="1" smtClean="0">
                <a:solidFill>
                  <a:schemeClr val="accent3"/>
                </a:solidFill>
                <a:latin typeface="Courier New" panose="02070309020205020404" pitchFamily="49" charset="0"/>
                <a:cs typeface="Courier New" panose="02070309020205020404" pitchFamily="49" charset="0"/>
              </a:rPr>
              <a:t>int</a:t>
            </a:r>
            <a:r>
              <a:rPr lang="en-US" b="1" dirty="0" smtClean="0">
                <a:solidFill>
                  <a:schemeClr val="accent3"/>
                </a:solidFill>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getBlue</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blue;}</a:t>
            </a:r>
          </a:p>
          <a:p>
            <a:pPr marL="0" indent="0">
              <a:spcBef>
                <a:spcPts val="0"/>
              </a:spcBef>
              <a:buNone/>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971755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Constructors</a:t>
            </a:r>
          </a:p>
        </p:txBody>
      </p:sp>
      <p:sp>
        <p:nvSpPr>
          <p:cNvPr id="13316" name="Rectangle 3"/>
          <p:cNvSpPr>
            <a:spLocks noGrp="1" noChangeArrowheads="1"/>
          </p:cNvSpPr>
          <p:nvPr>
            <p:ph sz="half" idx="1"/>
          </p:nvPr>
        </p:nvSpPr>
        <p:spPr/>
        <p:txBody>
          <a:bodyPr/>
          <a:lstStyle/>
          <a:p>
            <a:r>
              <a:rPr lang="en-US" altLang="en-US" b="1" dirty="0" smtClean="0">
                <a:solidFill>
                  <a:schemeClr val="accent3"/>
                </a:solidFill>
              </a:rPr>
              <a:t>Constructors</a:t>
            </a:r>
            <a:r>
              <a:rPr lang="en-US" altLang="en-US" dirty="0" smtClean="0"/>
              <a:t> are a special kind of methods that are invoked to construct objects.</a:t>
            </a:r>
          </a:p>
          <a:p>
            <a:r>
              <a:rPr lang="en-US" altLang="en-US" dirty="0" smtClean="0"/>
              <a:t>This is where you describe how memory for an object is </a:t>
            </a:r>
            <a:r>
              <a:rPr lang="en-US" altLang="en-US" b="1" dirty="0" smtClean="0">
                <a:solidFill>
                  <a:schemeClr val="accent3"/>
                </a:solidFill>
              </a:rPr>
              <a:t>initialized</a:t>
            </a:r>
          </a:p>
          <a:p>
            <a:endParaRPr lang="en-US" altLang="en-US" dirty="0" smtClean="0"/>
          </a:p>
        </p:txBody>
      </p:sp>
      <p:sp>
        <p:nvSpPr>
          <p:cNvPr id="4" name="Content Placeholder 3"/>
          <p:cNvSpPr>
            <a:spLocks noGrp="1"/>
          </p:cNvSpPr>
          <p:nvPr>
            <p:ph sz="half" idx="2"/>
          </p:nvPr>
        </p:nvSpPr>
        <p:spPr>
          <a:xfrm>
            <a:off x="6172200" y="2249486"/>
            <a:ext cx="5046785" cy="3541714"/>
          </a:xfrm>
        </p:spPr>
        <p:txBody>
          <a:bodyPr/>
          <a:lstStyle/>
          <a:p>
            <a:pPr marL="0" indent="0">
              <a:spcBef>
                <a:spcPts val="0"/>
              </a:spcBef>
              <a:buNone/>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p>
          <a:p>
            <a:pPr marL="0" indent="0">
              <a:spcBef>
                <a:spcPts val="0"/>
              </a:spcBef>
              <a:buNone/>
            </a:pPr>
            <a:r>
              <a:rPr lang="en-US" altLang="en-US" dirty="0" smtClean="0">
                <a:latin typeface="Courier New" panose="02070309020205020404" pitchFamily="49" charset="0"/>
                <a:cs typeface="Courier New" panose="02070309020205020404" pitchFamily="49" charset="0"/>
              </a:rPr>
              <a:t>}</a:t>
            </a:r>
          </a:p>
          <a:p>
            <a:pPr marL="0" indent="0">
              <a:spcBef>
                <a:spcPts val="0"/>
              </a:spcBef>
              <a:buNone/>
            </a:pPr>
            <a:endParaRPr lang="en-US" altLang="en-US" dirty="0" smtClean="0">
              <a:latin typeface="Courier New" panose="02070309020205020404" pitchFamily="49" charset="0"/>
              <a:cs typeface="Courier New" panose="02070309020205020404" pitchFamily="49" charset="0"/>
            </a:endParaRPr>
          </a:p>
          <a:p>
            <a:pPr marL="0" indent="0">
              <a:spcBef>
                <a:spcPts val="0"/>
              </a:spcBef>
              <a:buNone/>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a:t>
            </a:r>
            <a:r>
              <a:rPr lang="en-US" altLang="en-US" b="1" dirty="0" smtClean="0">
                <a:solidFill>
                  <a:schemeClr val="accent3"/>
                </a:solidFill>
                <a:latin typeface="Courier New" panose="02070309020205020404" pitchFamily="49" charset="0"/>
                <a:cs typeface="Courier New" panose="02070309020205020404" pitchFamily="49" charset="0"/>
              </a:rPr>
              <a:t>double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newRadius</a:t>
            </a:r>
            <a:r>
              <a:rPr lang="en-US" altLang="en-US" dirty="0" smtClean="0">
                <a:latin typeface="Courier New" panose="02070309020205020404" pitchFamily="49" charset="0"/>
                <a:cs typeface="Courier New" panose="02070309020205020404" pitchFamily="49" charset="0"/>
              </a:rPr>
              <a:t>) {  </a:t>
            </a:r>
          </a:p>
          <a:p>
            <a:pPr marL="0" indent="0">
              <a:spcBef>
                <a:spcPts val="0"/>
              </a:spcBef>
              <a:buNone/>
            </a:pPr>
            <a:r>
              <a:rPr lang="en-US" altLang="en-US" dirty="0" smtClean="0">
                <a:latin typeface="Courier New" panose="02070309020205020404" pitchFamily="49" charset="0"/>
                <a:cs typeface="Courier New" panose="02070309020205020404" pitchFamily="49" charset="0"/>
              </a:rPr>
              <a:t>  radius = </a:t>
            </a:r>
            <a:r>
              <a:rPr lang="en-US" altLang="en-US" dirty="0" err="1" smtClean="0">
                <a:latin typeface="Courier New" panose="02070309020205020404" pitchFamily="49" charset="0"/>
                <a:cs typeface="Courier New" panose="02070309020205020404" pitchFamily="49" charset="0"/>
              </a:rPr>
              <a:t>newRadius</a:t>
            </a:r>
            <a:r>
              <a:rPr lang="en-US" altLang="en-US" dirty="0" smtClean="0">
                <a:latin typeface="Courier New" panose="02070309020205020404" pitchFamily="49" charset="0"/>
                <a:cs typeface="Courier New" panose="02070309020205020404" pitchFamily="49" charset="0"/>
              </a:rPr>
              <a:t>;</a:t>
            </a:r>
          </a:p>
          <a:p>
            <a:pPr marL="0" indent="0">
              <a:spcBef>
                <a:spcPts val="0"/>
              </a:spcBef>
              <a:buNone/>
            </a:pPr>
            <a:r>
              <a:rPr lang="en-US" altLang="en-US" dirty="0" smtClean="0">
                <a:latin typeface="Courier New" panose="02070309020205020404" pitchFamily="49" charset="0"/>
                <a:cs typeface="Courier New" panose="02070309020205020404" pitchFamily="49" charset="0"/>
              </a:rPr>
              <a:t>}</a:t>
            </a:r>
          </a:p>
          <a:p>
            <a:endParaRPr lang="en-US" dirty="0"/>
          </a:p>
        </p:txBody>
      </p:sp>
    </p:spTree>
    <p:extLst>
      <p:ext uri="{BB962C8B-B14F-4D97-AF65-F5344CB8AC3E}">
        <p14:creationId xmlns:p14="http://schemas.microsoft.com/office/powerpoint/2010/main" val="3487576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dirty="0" smtClean="0"/>
              <a:t>Constructors</a:t>
            </a:r>
          </a:p>
        </p:txBody>
      </p:sp>
      <p:sp>
        <p:nvSpPr>
          <p:cNvPr id="3" name="Content Placeholder 2"/>
          <p:cNvSpPr>
            <a:spLocks noGrp="1"/>
          </p:cNvSpPr>
          <p:nvPr>
            <p:ph idx="1"/>
          </p:nvPr>
        </p:nvSpPr>
        <p:spPr/>
        <p:txBody>
          <a:bodyPr>
            <a:normAutofit/>
          </a:bodyPr>
          <a:lstStyle/>
          <a:p>
            <a:r>
              <a:rPr lang="en-US" altLang="en-US" dirty="0" smtClean="0"/>
              <a:t>A constructor with no parameters is referred to as a </a:t>
            </a:r>
            <a:r>
              <a:rPr lang="en-US" altLang="en-US" b="1" dirty="0" smtClean="0">
                <a:solidFill>
                  <a:schemeClr val="accent3"/>
                </a:solidFill>
              </a:rPr>
              <a:t>no-</a:t>
            </a:r>
            <a:r>
              <a:rPr lang="en-US" altLang="en-US" b="1" dirty="0" err="1" smtClean="0">
                <a:solidFill>
                  <a:schemeClr val="accent3"/>
                </a:solidFill>
              </a:rPr>
              <a:t>arg</a:t>
            </a:r>
            <a:r>
              <a:rPr lang="en-US" altLang="en-US" b="1" dirty="0" smtClean="0">
                <a:solidFill>
                  <a:schemeClr val="accent3"/>
                </a:solidFill>
              </a:rPr>
              <a:t> constructor</a:t>
            </a:r>
          </a:p>
          <a:p>
            <a:r>
              <a:rPr lang="en-US" altLang="en-US" dirty="0" smtClean="0"/>
              <a:t>Constructors must have the same name as the class itself</a:t>
            </a:r>
          </a:p>
          <a:p>
            <a:r>
              <a:rPr lang="en-US" altLang="en-US" dirty="0" smtClean="0"/>
              <a:t>Constructors do not have a return type, not even void</a:t>
            </a:r>
          </a:p>
          <a:p>
            <a:r>
              <a:rPr lang="en-US" altLang="en-US" dirty="0" smtClean="0"/>
              <a:t>Constructors are invoked using the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dirty="0" smtClean="0"/>
              <a:t> operator when an object is created. Constructors play the role of initializing objects.</a:t>
            </a:r>
          </a:p>
          <a:p>
            <a:pPr lvl="1"/>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ClassName</a:t>
            </a:r>
            <a:r>
              <a:rPr lang="en-US" altLang="en-US" dirty="0" smtClean="0">
                <a:latin typeface="Courier New" panose="02070309020205020404" pitchFamily="49" charset="0"/>
                <a:cs typeface="Courier New" panose="02070309020205020404" pitchFamily="49" charset="0"/>
              </a:rPr>
              <a:t>();</a:t>
            </a:r>
          </a:p>
          <a:p>
            <a:pPr lvl="1"/>
            <a:r>
              <a:rPr lang="en-US" altLang="en-US" dirty="0" smtClean="0"/>
              <a:t>Example: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dirty="0" smtClean="0">
                <a:latin typeface="Courier New" panose="02070309020205020404" pitchFamily="49" charset="0"/>
                <a:cs typeface="Courier New" panose="02070309020205020404" pitchFamily="49" charset="0"/>
              </a:rPr>
              <a:t> </a:t>
            </a: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2.3</a:t>
            </a:r>
            <a:r>
              <a:rPr lang="en-US" altLang="en-US" dirty="0" smtClean="0">
                <a:latin typeface="Courier New" panose="02070309020205020404" pitchFamily="49" charset="0"/>
                <a:cs typeface="Courier New" panose="02070309020205020404" pitchFamily="49" charset="0"/>
              </a:rPr>
              <a:t>);</a:t>
            </a:r>
          </a:p>
          <a:p>
            <a:endParaRPr lang="en-US" dirty="0"/>
          </a:p>
        </p:txBody>
      </p:sp>
    </p:spTree>
    <p:extLst>
      <p:ext uri="{BB962C8B-B14F-4D97-AF65-F5344CB8AC3E}">
        <p14:creationId xmlns:p14="http://schemas.microsoft.com/office/powerpoint/2010/main" val="1747380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smtClean="0"/>
              <a:t>Default Constructor</a:t>
            </a:r>
          </a:p>
        </p:txBody>
      </p:sp>
      <p:sp>
        <p:nvSpPr>
          <p:cNvPr id="3" name="Content Placeholder 2"/>
          <p:cNvSpPr>
            <a:spLocks noGrp="1"/>
          </p:cNvSpPr>
          <p:nvPr>
            <p:ph idx="1"/>
          </p:nvPr>
        </p:nvSpPr>
        <p:spPr/>
        <p:txBody>
          <a:bodyPr/>
          <a:lstStyle/>
          <a:p>
            <a:r>
              <a:rPr lang="en-US" altLang="en-US" dirty="0" smtClean="0"/>
              <a:t>A class may be defined without constructors</a:t>
            </a:r>
          </a:p>
          <a:p>
            <a:r>
              <a:rPr lang="en-US" altLang="en-US" dirty="0" smtClean="0"/>
              <a:t>In this case, a no-</a:t>
            </a:r>
            <a:r>
              <a:rPr lang="en-US" altLang="en-US" dirty="0" err="1" smtClean="0"/>
              <a:t>arg</a:t>
            </a:r>
            <a:r>
              <a:rPr lang="en-US" altLang="en-US" dirty="0" smtClean="0"/>
              <a:t> constructor with an empty body is implicitly defined in the class. </a:t>
            </a:r>
          </a:p>
          <a:p>
            <a:r>
              <a:rPr lang="en-US" altLang="en-US" dirty="0" smtClean="0"/>
              <a:t>This constructor, called a </a:t>
            </a:r>
            <a:r>
              <a:rPr lang="en-US" altLang="en-US" b="1" dirty="0" smtClean="0">
                <a:solidFill>
                  <a:schemeClr val="accent3"/>
                </a:solidFill>
              </a:rPr>
              <a:t>default constructor</a:t>
            </a:r>
            <a:r>
              <a:rPr lang="en-US" altLang="en-US" dirty="0" smtClean="0"/>
              <a:t>, is provided automatically only if no constructors are explicitly defined in the class.</a:t>
            </a:r>
            <a:endParaRPr lang="en-US" altLang="en-US" dirty="0"/>
          </a:p>
        </p:txBody>
      </p:sp>
    </p:spTree>
    <p:extLst>
      <p:ext uri="{BB962C8B-B14F-4D97-AF65-F5344CB8AC3E}">
        <p14:creationId xmlns:p14="http://schemas.microsoft.com/office/powerpoint/2010/main" val="889877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altLang="en-US" smtClean="0"/>
              <a:t>Declaring Object Reference Variables</a:t>
            </a:r>
            <a:endParaRPr lang="en-US" altLang="en-US"/>
          </a:p>
        </p:txBody>
      </p:sp>
      <p:sp>
        <p:nvSpPr>
          <p:cNvPr id="17412" name="Rectangle 3"/>
          <p:cNvSpPr>
            <a:spLocks noGrp="1" noChangeArrowheads="1"/>
          </p:cNvSpPr>
          <p:nvPr>
            <p:ph type="body" idx="1"/>
          </p:nvPr>
        </p:nvSpPr>
        <p:spPr>
          <a:xfrm>
            <a:off x="1141412" y="2249486"/>
            <a:ext cx="9905999" cy="4432667"/>
          </a:xfrm>
        </p:spPr>
        <p:txBody>
          <a:bodyPr>
            <a:normAutofit fontScale="92500" lnSpcReduction="10000"/>
          </a:bodyPr>
          <a:lstStyle/>
          <a:p>
            <a:r>
              <a:rPr lang="en-US" altLang="en-US" dirty="0" smtClean="0"/>
              <a:t>To reference an object, assign the object to a </a:t>
            </a:r>
            <a:r>
              <a:rPr lang="en-US" altLang="en-US" b="1" dirty="0" smtClean="0">
                <a:solidFill>
                  <a:schemeClr val="accent3"/>
                </a:solidFill>
              </a:rPr>
              <a:t>reference variable</a:t>
            </a:r>
            <a:r>
              <a:rPr lang="en-US" altLang="en-US" dirty="0" smtClean="0"/>
              <a:t> (we saw the same when discussing arrays)</a:t>
            </a:r>
          </a:p>
          <a:p>
            <a:r>
              <a:rPr lang="en-US" altLang="en-US" dirty="0" smtClean="0"/>
              <a:t>To declare a reference variable, use the syntax:</a:t>
            </a:r>
            <a:r>
              <a:rPr lang="en-US" altLang="en-US" dirty="0"/>
              <a:t/>
            </a:r>
            <a:br>
              <a:rPr lang="en-US" altLang="en-US" dirty="0"/>
            </a:br>
            <a:r>
              <a:rPr lang="en-US" altLang="en-US" b="1" dirty="0" err="1" smtClean="0">
                <a:latin typeface="Courier New" panose="02070309020205020404" pitchFamily="49" charset="0"/>
                <a:cs typeface="Courier New" panose="02070309020205020404" pitchFamily="49" charset="0"/>
              </a:rPr>
              <a:t>ClassName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objectRefVar</a:t>
            </a:r>
            <a:r>
              <a:rPr lang="en-US" altLang="en-US" dirty="0" smtClean="0">
                <a:latin typeface="Courier New" panose="02070309020205020404" pitchFamily="49" charset="0"/>
                <a:cs typeface="Courier New" panose="02070309020205020404" pitchFamily="49" charset="0"/>
              </a:rPr>
              <a:t>;</a:t>
            </a:r>
          </a:p>
          <a:p>
            <a:r>
              <a:rPr lang="en-US" altLang="en-US" dirty="0" smtClean="0"/>
              <a:t>Example:</a:t>
            </a:r>
            <a:br>
              <a:rPr lang="en-US" altLang="en-US" dirty="0" smtClean="0"/>
            </a:b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myCircle</a:t>
            </a:r>
            <a:r>
              <a:rPr lang="en-US" altLang="en-US" dirty="0" smtClean="0">
                <a:latin typeface="Courier New" panose="02070309020205020404" pitchFamily="49" charset="0"/>
                <a:cs typeface="Courier New" panose="02070309020205020404" pitchFamily="49" charset="0"/>
              </a:rPr>
              <a:t>;</a:t>
            </a:r>
          </a:p>
          <a:p>
            <a:r>
              <a:rPr lang="en-US" altLang="en-US" dirty="0" smtClean="0">
                <a:cs typeface="Courier New" panose="02070309020205020404" pitchFamily="49" charset="0"/>
              </a:rPr>
              <a:t>Like everything else, you may declare and initialize (create) in the same step</a:t>
            </a:r>
            <a:r>
              <a:rPr lang="en-US" altLang="en-US" dirty="0" smtClean="0">
                <a:latin typeface="Courier New" panose="02070309020205020404" pitchFamily="49" charset="0"/>
                <a:cs typeface="Courier New" panose="02070309020205020404" pitchFamily="49" charset="0"/>
              </a:rPr>
              <a:t/>
            </a:r>
            <a:br>
              <a:rPr lang="en-US" altLang="en-US" dirty="0" smtClean="0">
                <a:latin typeface="Courier New" panose="02070309020205020404" pitchFamily="49" charset="0"/>
                <a:cs typeface="Courier New" panose="02070309020205020404" pitchFamily="49" charset="0"/>
              </a:rPr>
            </a:br>
            <a:r>
              <a:rPr lang="en-US" altLang="en-US" b="1" dirty="0" err="1" smtClean="0">
                <a:latin typeface="Courier New" panose="02070309020205020404" pitchFamily="49" charset="0"/>
                <a:cs typeface="Courier New" panose="02070309020205020404" pitchFamily="49" charset="0"/>
              </a:rPr>
              <a:t>ClassName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objectRefVar</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ClassName</a:t>
            </a:r>
            <a:r>
              <a:rPr lang="en-US" altLang="en-US" dirty="0" smtClean="0">
                <a:latin typeface="Courier New" panose="02070309020205020404" pitchFamily="49" charset="0"/>
                <a:cs typeface="Courier New" panose="02070309020205020404" pitchFamily="49" charset="0"/>
              </a:rPr>
              <a:t>();</a:t>
            </a:r>
          </a:p>
          <a:p>
            <a:r>
              <a:rPr lang="en-US" altLang="en-US" dirty="0" smtClean="0">
                <a:cs typeface="Courier New" panose="02070309020205020404" pitchFamily="49" charset="0"/>
              </a:rPr>
              <a:t>Example:</a:t>
            </a:r>
          </a:p>
          <a:p>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403975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smtClean="0"/>
              <a:t>Accessing Object’s Members</a:t>
            </a:r>
          </a:p>
        </p:txBody>
      </p:sp>
      <p:sp>
        <p:nvSpPr>
          <p:cNvPr id="19460" name="Rectangle 3"/>
          <p:cNvSpPr>
            <a:spLocks noGrp="1" noChangeArrowheads="1"/>
          </p:cNvSpPr>
          <p:nvPr>
            <p:ph type="body" idx="1"/>
          </p:nvPr>
        </p:nvSpPr>
        <p:spPr/>
        <p:txBody>
          <a:bodyPr>
            <a:normAutofit/>
          </a:bodyPr>
          <a:lstStyle/>
          <a:p>
            <a:r>
              <a:rPr lang="en-US" altLang="en-US" dirty="0" smtClean="0"/>
              <a:t>Referencing the object’s data:</a:t>
            </a:r>
          </a:p>
          <a:p>
            <a:pPr lvl="1"/>
            <a:r>
              <a:rPr lang="en-US" altLang="en-US" dirty="0" err="1" smtClean="0">
                <a:latin typeface="Courier New" panose="02070309020205020404" pitchFamily="49" charset="0"/>
                <a:cs typeface="Courier New" panose="02070309020205020404" pitchFamily="49" charset="0"/>
              </a:rPr>
              <a:t>objectRefVar.data</a:t>
            </a:r>
            <a:endParaRPr lang="en-US" altLang="en-US" dirty="0" smtClean="0">
              <a:latin typeface="Courier New" panose="02070309020205020404" pitchFamily="49" charset="0"/>
              <a:cs typeface="Courier New" panose="02070309020205020404" pitchFamily="49" charset="0"/>
            </a:endParaRPr>
          </a:p>
          <a:p>
            <a:pPr lvl="1"/>
            <a:r>
              <a:rPr lang="en-US" altLang="en-US" dirty="0" smtClean="0"/>
              <a:t>e.g., </a:t>
            </a:r>
            <a:r>
              <a:rPr lang="en-US" altLang="en-US" dirty="0" err="1" smtClean="0">
                <a:latin typeface="Courier New" panose="02070309020205020404" pitchFamily="49" charset="0"/>
                <a:cs typeface="Courier New" panose="02070309020205020404" pitchFamily="49" charset="0"/>
              </a:rPr>
              <a:t>myCircle.radius</a:t>
            </a:r>
            <a:endParaRPr lang="en-US" altLang="en-US" dirty="0" smtClean="0">
              <a:latin typeface="Courier New" panose="02070309020205020404" pitchFamily="49" charset="0"/>
              <a:cs typeface="Courier New" panose="02070309020205020404" pitchFamily="49" charset="0"/>
            </a:endParaRPr>
          </a:p>
          <a:p>
            <a:r>
              <a:rPr lang="en-US" altLang="en-US" dirty="0" smtClean="0"/>
              <a:t>Invoking the object’s method:</a:t>
            </a:r>
          </a:p>
          <a:p>
            <a:pPr lvl="1"/>
            <a:r>
              <a:rPr lang="en-US" altLang="en-US" dirty="0" err="1" smtClean="0">
                <a:latin typeface="Courier New" panose="02070309020205020404" pitchFamily="49" charset="0"/>
                <a:cs typeface="Courier New" panose="02070309020205020404" pitchFamily="49" charset="0"/>
              </a:rPr>
              <a:t>objectRefVar.methodName</a:t>
            </a:r>
            <a:r>
              <a:rPr lang="en-US" altLang="en-US" dirty="0" smtClean="0">
                <a:latin typeface="Courier New" panose="02070309020205020404" pitchFamily="49" charset="0"/>
                <a:cs typeface="Courier New" panose="02070309020205020404" pitchFamily="49" charset="0"/>
              </a:rPr>
              <a:t>(arguments)</a:t>
            </a:r>
          </a:p>
          <a:p>
            <a:pPr lvl="1"/>
            <a:r>
              <a:rPr lang="en-US" altLang="en-US" dirty="0" smtClean="0"/>
              <a:t>e.g., </a:t>
            </a:r>
            <a:r>
              <a:rPr lang="en-US" altLang="en-US" dirty="0" err="1" smtClean="0">
                <a:latin typeface="Courier New" panose="02070309020205020404" pitchFamily="49" charset="0"/>
                <a:cs typeface="Courier New" panose="02070309020205020404" pitchFamily="49" charset="0"/>
              </a:rPr>
              <a:t>myCircle.getArea</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78855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Tracing</a:t>
            </a:r>
            <a:endParaRPr lang="en-US" dirty="0"/>
          </a:p>
        </p:txBody>
      </p:sp>
      <p:sp>
        <p:nvSpPr>
          <p:cNvPr id="3" name="Content Placeholder 2"/>
          <p:cNvSpPr>
            <a:spLocks noGrp="1"/>
          </p:cNvSpPr>
          <p:nvPr>
            <p:ph idx="1"/>
          </p:nvPr>
        </p:nvSpPr>
        <p:spPr/>
        <p:txBody>
          <a:bodyPr/>
          <a:lstStyle/>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5.0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yourCircle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err="1" smtClean="0">
                <a:latin typeface="Courier New" panose="02070309020205020404" pitchFamily="49" charset="0"/>
                <a:cs typeface="Courier New" panose="02070309020205020404" pitchFamily="49" charset="0"/>
              </a:rPr>
              <a:t>yourCircle.radius</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100</a:t>
            </a:r>
            <a:r>
              <a:rPr lang="en-US" altLang="en-US" dirty="0" smtClean="0">
                <a:latin typeface="Courier New" panose="02070309020205020404" pitchFamily="49" charset="0"/>
                <a:cs typeface="Courier New" panose="02070309020205020404" pitchFamily="49" charset="0"/>
              </a:rPr>
              <a:t>;</a:t>
            </a:r>
          </a:p>
          <a:p>
            <a:endParaRPr lang="en-US" dirty="0"/>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endParaRPr lang="en-US" dirty="0">
              <a:solidFill>
                <a:schemeClr val="tx1"/>
              </a:solidFill>
            </a:endParaRPr>
          </a:p>
        </p:txBody>
      </p:sp>
    </p:spTree>
    <p:extLst>
      <p:ext uri="{BB962C8B-B14F-4D97-AF65-F5344CB8AC3E}">
        <p14:creationId xmlns:p14="http://schemas.microsoft.com/office/powerpoint/2010/main" val="310510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Tracing</a:t>
            </a:r>
            <a:endParaRPr lang="en-US" dirty="0"/>
          </a:p>
        </p:txBody>
      </p:sp>
      <p:sp>
        <p:nvSpPr>
          <p:cNvPr id="3" name="Content Placeholder 2"/>
          <p:cNvSpPr>
            <a:spLocks noGrp="1"/>
          </p:cNvSpPr>
          <p:nvPr>
            <p:ph idx="1"/>
          </p:nvPr>
        </p:nvSpPr>
        <p:spPr/>
        <p:txBody>
          <a:bodyPr/>
          <a:lstStyle/>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5.0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yourCircle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err="1" smtClean="0">
                <a:latin typeface="Courier New" panose="02070309020205020404" pitchFamily="49" charset="0"/>
                <a:cs typeface="Courier New" panose="02070309020205020404" pitchFamily="49" charset="0"/>
              </a:rPr>
              <a:t>yourCircle.radius</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100</a:t>
            </a:r>
            <a:r>
              <a:rPr lang="en-US" altLang="en-US" dirty="0" smtClean="0">
                <a:latin typeface="Courier New" panose="02070309020205020404" pitchFamily="49" charset="0"/>
                <a:cs typeface="Courier New" panose="02070309020205020404" pitchFamily="49" charset="0"/>
              </a:rPr>
              <a:t>;</a:t>
            </a:r>
          </a:p>
          <a:p>
            <a:endParaRPr lang="en-US" dirty="0"/>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p>
          <a:p>
            <a:endParaRPr lang="en-US" dirty="0">
              <a:solidFill>
                <a:schemeClr val="tx1"/>
              </a:solidFill>
            </a:endParaRPr>
          </a:p>
          <a:p>
            <a:r>
              <a:rPr lang="en-US" dirty="0" err="1" smtClean="0">
                <a:solidFill>
                  <a:schemeClr val="tx1"/>
                </a:solidFill>
                <a:latin typeface="Courier New" panose="02070309020205020404" pitchFamily="49" charset="0"/>
                <a:cs typeface="Courier New" panose="02070309020205020404" pitchFamily="49" charset="0"/>
              </a:rPr>
              <a:t>myCircle</a:t>
            </a:r>
            <a:endParaRPr lang="en-US" dirty="0" smtClean="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null</a:t>
            </a:r>
            <a:endParaRPr lang="en-US" dirty="0">
              <a:solidFill>
                <a:schemeClr val="tx1"/>
              </a:solidFill>
              <a:latin typeface="Courier New" panose="02070309020205020404" pitchFamily="49" charset="0"/>
              <a:cs typeface="Courier New" panose="02070309020205020404" pitchFamily="49" charset="0"/>
            </a:endParaRPr>
          </a:p>
        </p:txBody>
      </p:sp>
      <p:sp>
        <p:nvSpPr>
          <p:cNvPr id="5" name="Rectangle 7"/>
          <p:cNvSpPr>
            <a:spLocks noChangeArrowheads="1"/>
          </p:cNvSpPr>
          <p:nvPr/>
        </p:nvSpPr>
        <p:spPr bwMode="auto">
          <a:xfrm>
            <a:off x="1141412" y="2249486"/>
            <a:ext cx="3383696" cy="5406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TextBox 3"/>
          <p:cNvSpPr txBox="1"/>
          <p:nvPr/>
        </p:nvSpPr>
        <p:spPr>
          <a:xfrm>
            <a:off x="1523999" y="4325815"/>
            <a:ext cx="1922585" cy="369332"/>
          </a:xfrm>
          <a:prstGeom prst="rect">
            <a:avLst/>
          </a:prstGeom>
          <a:noFill/>
          <a:ln w="38100">
            <a:solidFill>
              <a:schemeClr val="accent1"/>
            </a:solidFill>
          </a:ln>
        </p:spPr>
        <p:txBody>
          <a:bodyPr wrap="square" rtlCol="0">
            <a:spAutoFit/>
          </a:bodyPr>
          <a:lstStyle/>
          <a:p>
            <a:pPr algn="ctr"/>
            <a:r>
              <a:rPr lang="en-US" dirty="0" smtClean="0"/>
              <a:t>Declare </a:t>
            </a:r>
            <a:r>
              <a:rPr lang="en-US" dirty="0" err="1" smtClean="0"/>
              <a:t>myCircle</a:t>
            </a:r>
            <a:endParaRPr lang="en-US" dirty="0"/>
          </a:p>
        </p:txBody>
      </p:sp>
      <p:cxnSp>
        <p:nvCxnSpPr>
          <p:cNvPr id="7" name="Straight Arrow Connector 6"/>
          <p:cNvCxnSpPr>
            <a:stCxn id="4" idx="0"/>
            <a:endCxn id="5" idx="2"/>
          </p:cNvCxnSpPr>
          <p:nvPr/>
        </p:nvCxnSpPr>
        <p:spPr>
          <a:xfrm flipV="1">
            <a:off x="2485292" y="2790091"/>
            <a:ext cx="347968" cy="153572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313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Tracing</a:t>
            </a:r>
            <a:endParaRPr lang="en-US" dirty="0"/>
          </a:p>
        </p:txBody>
      </p:sp>
      <p:sp>
        <p:nvSpPr>
          <p:cNvPr id="3" name="Content Placeholder 2"/>
          <p:cNvSpPr>
            <a:spLocks noGrp="1"/>
          </p:cNvSpPr>
          <p:nvPr>
            <p:ph idx="1"/>
          </p:nvPr>
        </p:nvSpPr>
        <p:spPr/>
        <p:txBody>
          <a:bodyPr/>
          <a:lstStyle/>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5.0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yourCircle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err="1" smtClean="0">
                <a:latin typeface="Courier New" panose="02070309020205020404" pitchFamily="49" charset="0"/>
                <a:cs typeface="Courier New" panose="02070309020205020404" pitchFamily="49" charset="0"/>
              </a:rPr>
              <a:t>yourCircle.radius</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100</a:t>
            </a:r>
            <a:r>
              <a:rPr lang="en-US" altLang="en-US" dirty="0" smtClean="0">
                <a:latin typeface="Courier New" panose="02070309020205020404" pitchFamily="49" charset="0"/>
                <a:cs typeface="Courier New" panose="02070309020205020404" pitchFamily="49" charset="0"/>
              </a:rPr>
              <a:t>;</a:t>
            </a:r>
          </a:p>
          <a:p>
            <a:endParaRPr lang="en-US" dirty="0"/>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p>
          <a:p>
            <a:endParaRPr lang="en-US" dirty="0">
              <a:solidFill>
                <a:schemeClr val="tx1"/>
              </a:solidFill>
            </a:endParaRPr>
          </a:p>
          <a:p>
            <a:r>
              <a:rPr lang="en-US" dirty="0" err="1" smtClean="0">
                <a:solidFill>
                  <a:schemeClr val="tx1"/>
                </a:solidFill>
                <a:latin typeface="Courier New" panose="02070309020205020404" pitchFamily="49" charset="0"/>
                <a:cs typeface="Courier New" panose="02070309020205020404" pitchFamily="49" charset="0"/>
              </a:rPr>
              <a:t>myCircle</a:t>
            </a:r>
            <a:endParaRPr lang="en-US" dirty="0" smtClean="0">
              <a:solidFill>
                <a:schemeClr val="tx1"/>
              </a:solidFill>
              <a:latin typeface="Courier New" panose="02070309020205020404" pitchFamily="49" charset="0"/>
              <a:cs typeface="Courier New" panose="02070309020205020404" pitchFamily="49" charset="0"/>
            </a:endParaRPr>
          </a:p>
          <a:p>
            <a:r>
              <a:rPr lang="en-US" dirty="0">
                <a:solidFill>
                  <a:schemeClr val="tx1"/>
                </a:solidFill>
                <a:latin typeface="Courier New" panose="02070309020205020404" pitchFamily="49" charset="0"/>
                <a:cs typeface="Courier New" panose="02070309020205020404" pitchFamily="49" charset="0"/>
              </a:rPr>
              <a:t>n</a:t>
            </a:r>
            <a:r>
              <a:rPr lang="en-US" dirty="0" smtClean="0">
                <a:solidFill>
                  <a:schemeClr val="tx1"/>
                </a:solidFill>
                <a:latin typeface="Courier New" panose="02070309020205020404" pitchFamily="49" charset="0"/>
                <a:cs typeface="Courier New" panose="02070309020205020404" pitchFamily="49" charset="0"/>
              </a:rPr>
              <a:t>ull</a:t>
            </a:r>
          </a:p>
          <a:p>
            <a:endParaRPr lang="en-US" dirty="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a:t>
            </a:r>
            <a:endParaRPr lang="en-US" dirty="0">
              <a:solidFill>
                <a:schemeClr val="tx1"/>
              </a:solidFill>
              <a:latin typeface="Courier New" panose="02070309020205020404" pitchFamily="49" charset="0"/>
              <a:cs typeface="Courier New" panose="02070309020205020404" pitchFamily="49" charset="0"/>
            </a:endParaRPr>
          </a:p>
        </p:txBody>
      </p:sp>
      <p:sp>
        <p:nvSpPr>
          <p:cNvPr id="5" name="Rectangle 7"/>
          <p:cNvSpPr>
            <a:spLocks noChangeArrowheads="1"/>
          </p:cNvSpPr>
          <p:nvPr/>
        </p:nvSpPr>
        <p:spPr bwMode="auto">
          <a:xfrm>
            <a:off x="4869351" y="2249487"/>
            <a:ext cx="3090618" cy="5406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TextBox 3"/>
          <p:cNvSpPr txBox="1"/>
          <p:nvPr/>
        </p:nvSpPr>
        <p:spPr>
          <a:xfrm>
            <a:off x="1523999" y="4325815"/>
            <a:ext cx="1922585" cy="369332"/>
          </a:xfrm>
          <a:prstGeom prst="rect">
            <a:avLst/>
          </a:prstGeom>
          <a:noFill/>
          <a:ln w="38100">
            <a:solidFill>
              <a:schemeClr val="accent1"/>
            </a:solidFill>
          </a:ln>
        </p:spPr>
        <p:txBody>
          <a:bodyPr wrap="square" rtlCol="0">
            <a:spAutoFit/>
          </a:bodyPr>
          <a:lstStyle/>
          <a:p>
            <a:pPr algn="ctr"/>
            <a:r>
              <a:rPr lang="en-US" dirty="0" smtClean="0"/>
              <a:t>Create a circle</a:t>
            </a:r>
            <a:endParaRPr lang="en-US" dirty="0"/>
          </a:p>
        </p:txBody>
      </p:sp>
      <p:cxnSp>
        <p:nvCxnSpPr>
          <p:cNvPr id="7" name="Straight Arrow Connector 6"/>
          <p:cNvCxnSpPr>
            <a:stCxn id="4" idx="0"/>
            <a:endCxn id="5" idx="2"/>
          </p:cNvCxnSpPr>
          <p:nvPr/>
        </p:nvCxnSpPr>
        <p:spPr>
          <a:xfrm flipV="1">
            <a:off x="2485292" y="2790092"/>
            <a:ext cx="3929368" cy="153572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214169537"/>
              </p:ext>
            </p:extLst>
          </p:nvPr>
        </p:nvGraphicFramePr>
        <p:xfrm>
          <a:off x="5384004" y="5861538"/>
          <a:ext cx="1420813" cy="736600"/>
        </p:xfrm>
        <a:graphic>
          <a:graphicData uri="http://schemas.openxmlformats.org/drawingml/2006/table">
            <a:tbl>
              <a:tblPr firstRow="1" bandRow="1">
                <a:tableStyleId>{5C22544A-7EE6-4342-B048-85BDC9FD1C3A}</a:tableStyleId>
              </a:tblPr>
              <a:tblGrid>
                <a:gridCol w="798195"/>
                <a:gridCol w="622618"/>
              </a:tblGrid>
              <a:tr h="211275">
                <a:tc gridSpan="2">
                  <a:txBody>
                    <a:bodyPr/>
                    <a:lstStyle/>
                    <a:p>
                      <a:pPr algn="ctr"/>
                      <a:r>
                        <a:rPr lang="en-US" dirty="0" smtClean="0"/>
                        <a:t>Circle</a:t>
                      </a:r>
                      <a:endParaRPr lang="en-US" dirty="0"/>
                    </a:p>
                  </a:txBody>
                  <a:tcPr/>
                </a:tc>
                <a:tc hMerge="1">
                  <a:txBody>
                    <a:bodyPr/>
                    <a:lstStyle/>
                    <a:p>
                      <a:endParaRPr lang="en-US" dirty="0"/>
                    </a:p>
                  </a:txBody>
                  <a:tcPr/>
                </a:tc>
              </a:tr>
              <a:tr h="370840">
                <a:tc>
                  <a:txBody>
                    <a:bodyPr/>
                    <a:lstStyle/>
                    <a:p>
                      <a:r>
                        <a:rPr lang="en-US" dirty="0" smtClean="0"/>
                        <a:t>radius</a:t>
                      </a:r>
                      <a:endParaRPr lang="en-US" dirty="0"/>
                    </a:p>
                  </a:txBody>
                  <a:tcPr/>
                </a:tc>
                <a:tc>
                  <a:txBody>
                    <a:bodyPr/>
                    <a:lstStyle/>
                    <a:p>
                      <a:pPr algn="r"/>
                      <a:r>
                        <a:rPr lang="en-US" dirty="0" smtClean="0"/>
                        <a:t>5</a:t>
                      </a:r>
                      <a:endParaRPr lang="en-US" dirty="0"/>
                    </a:p>
                  </a:txBody>
                  <a:tcPr/>
                </a:tc>
              </a:tr>
            </a:tbl>
          </a:graphicData>
        </a:graphic>
      </p:graphicFrame>
    </p:spTree>
    <p:extLst>
      <p:ext uri="{BB962C8B-B14F-4D97-AF65-F5344CB8AC3E}">
        <p14:creationId xmlns:p14="http://schemas.microsoft.com/office/powerpoint/2010/main" val="492758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dirty="0" smtClean="0"/>
              <a:t>A Foundation for Programming</a:t>
            </a:r>
            <a:endParaRPr lang="en-US" dirty="0"/>
          </a:p>
        </p:txBody>
      </p:sp>
      <p:sp>
        <p:nvSpPr>
          <p:cNvPr id="250883" name="Rectangle 3"/>
          <p:cNvSpPr>
            <a:spLocks noChangeArrowheads="1"/>
          </p:cNvSpPr>
          <p:nvPr/>
        </p:nvSpPr>
        <p:spPr bwMode="auto">
          <a:xfrm>
            <a:off x="4444206" y="3124200"/>
            <a:ext cx="2870993" cy="533400"/>
          </a:xfrm>
          <a:prstGeom prst="rect">
            <a:avLst/>
          </a:prstGeom>
          <a:solidFill>
            <a:schemeClr val="accent3"/>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600" dirty="0">
                <a:solidFill>
                  <a:schemeClr val="bg1"/>
                </a:solidFill>
              </a:rPr>
              <a:t>Objects</a:t>
            </a:r>
          </a:p>
        </p:txBody>
      </p:sp>
      <p:sp>
        <p:nvSpPr>
          <p:cNvPr id="250884" name="Rectangle 4"/>
          <p:cNvSpPr>
            <a:spLocks noChangeArrowheads="1"/>
          </p:cNvSpPr>
          <p:nvPr/>
        </p:nvSpPr>
        <p:spPr bwMode="auto">
          <a:xfrm>
            <a:off x="4114800" y="3657600"/>
            <a:ext cx="3527425" cy="533400"/>
          </a:xfrm>
          <a:prstGeom prst="rect">
            <a:avLst/>
          </a:prstGeom>
          <a:solidFill>
            <a:schemeClr val="accent1"/>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600" dirty="0">
                <a:solidFill>
                  <a:schemeClr val="bg1"/>
                </a:solidFill>
              </a:rPr>
              <a:t>Functions and Modules</a:t>
            </a:r>
          </a:p>
        </p:txBody>
      </p:sp>
      <p:sp>
        <p:nvSpPr>
          <p:cNvPr id="250886" name="Rectangle 6"/>
          <p:cNvSpPr>
            <a:spLocks noChangeArrowheads="1"/>
          </p:cNvSpPr>
          <p:nvPr/>
        </p:nvSpPr>
        <p:spPr bwMode="auto">
          <a:xfrm>
            <a:off x="3854370" y="4191000"/>
            <a:ext cx="4040693" cy="533400"/>
          </a:xfrm>
          <a:prstGeom prst="rect">
            <a:avLst/>
          </a:prstGeom>
          <a:solidFill>
            <a:schemeClr val="accent1"/>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600" dirty="0">
                <a:solidFill>
                  <a:schemeClr val="bg1"/>
                </a:solidFill>
              </a:rPr>
              <a:t>A</a:t>
            </a:r>
            <a:r>
              <a:rPr lang="en-US" sz="1600" dirty="0" smtClean="0">
                <a:solidFill>
                  <a:schemeClr val="bg1"/>
                </a:solidFill>
              </a:rPr>
              <a:t>rrays</a:t>
            </a:r>
            <a:endParaRPr lang="en-US" sz="1600" dirty="0">
              <a:solidFill>
                <a:schemeClr val="bg1"/>
              </a:solidFill>
            </a:endParaRPr>
          </a:p>
        </p:txBody>
      </p:sp>
      <p:sp>
        <p:nvSpPr>
          <p:cNvPr id="250887" name="Rectangle 7"/>
          <p:cNvSpPr>
            <a:spLocks noChangeArrowheads="1"/>
          </p:cNvSpPr>
          <p:nvPr/>
        </p:nvSpPr>
        <p:spPr bwMode="auto">
          <a:xfrm>
            <a:off x="3298785" y="5248637"/>
            <a:ext cx="5168553" cy="533400"/>
          </a:xfrm>
          <a:prstGeom prst="rect">
            <a:avLst/>
          </a:prstGeom>
          <a:solidFill>
            <a:schemeClr val="accent1"/>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600" dirty="0">
                <a:solidFill>
                  <a:schemeClr val="bg1"/>
                </a:solidFill>
              </a:rPr>
              <a:t>C</a:t>
            </a:r>
            <a:r>
              <a:rPr lang="en-US" sz="1600" dirty="0" smtClean="0">
                <a:solidFill>
                  <a:schemeClr val="bg1"/>
                </a:solidFill>
              </a:rPr>
              <a:t>onditionals </a:t>
            </a:r>
            <a:r>
              <a:rPr lang="en-US" sz="1600" dirty="0">
                <a:solidFill>
                  <a:schemeClr val="bg1"/>
                </a:solidFill>
              </a:rPr>
              <a:t>and </a:t>
            </a:r>
            <a:r>
              <a:rPr lang="en-US" sz="1600" dirty="0" smtClean="0">
                <a:solidFill>
                  <a:schemeClr val="bg1"/>
                </a:solidFill>
              </a:rPr>
              <a:t>Loops</a:t>
            </a:r>
            <a:endParaRPr lang="en-US" sz="1600" dirty="0">
              <a:solidFill>
                <a:schemeClr val="bg1"/>
              </a:solidFill>
            </a:endParaRPr>
          </a:p>
        </p:txBody>
      </p:sp>
      <p:sp>
        <p:nvSpPr>
          <p:cNvPr id="250889" name="Rectangle 9"/>
          <p:cNvSpPr>
            <a:spLocks noChangeArrowheads="1"/>
          </p:cNvSpPr>
          <p:nvPr/>
        </p:nvSpPr>
        <p:spPr bwMode="auto">
          <a:xfrm>
            <a:off x="3593523" y="4706074"/>
            <a:ext cx="4626630" cy="533400"/>
          </a:xfrm>
          <a:prstGeom prst="rect">
            <a:avLst/>
          </a:prstGeom>
          <a:solidFill>
            <a:schemeClr val="accent1"/>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600" dirty="0" smtClean="0">
                <a:solidFill>
                  <a:schemeClr val="bg1"/>
                </a:solidFill>
              </a:rPr>
              <a:t>Input and Output</a:t>
            </a:r>
            <a:endParaRPr lang="en-US" sz="1600" dirty="0">
              <a:solidFill>
                <a:schemeClr val="bg1"/>
              </a:solidFill>
            </a:endParaRPr>
          </a:p>
        </p:txBody>
      </p:sp>
      <p:sp>
        <p:nvSpPr>
          <p:cNvPr id="250891" name="Rectangle 11"/>
          <p:cNvSpPr>
            <a:spLocks noChangeArrowheads="1"/>
          </p:cNvSpPr>
          <p:nvPr/>
        </p:nvSpPr>
        <p:spPr bwMode="auto">
          <a:xfrm>
            <a:off x="3001964" y="5791200"/>
            <a:ext cx="5771646" cy="533400"/>
          </a:xfrm>
          <a:prstGeom prst="rect">
            <a:avLst/>
          </a:prstGeom>
          <a:solidFill>
            <a:schemeClr val="accent1"/>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600" dirty="0">
                <a:solidFill>
                  <a:schemeClr val="bg1"/>
                </a:solidFill>
              </a:rPr>
              <a:t>P</a:t>
            </a:r>
            <a:r>
              <a:rPr lang="en-US" sz="1600" dirty="0" smtClean="0">
                <a:solidFill>
                  <a:schemeClr val="bg1"/>
                </a:solidFill>
              </a:rPr>
              <a:t>rimitive data, Expressions, Math, String</a:t>
            </a:r>
            <a:endParaRPr lang="en-US" sz="1600" dirty="0">
              <a:solidFill>
                <a:schemeClr val="bg1"/>
              </a:solidFill>
            </a:endParaRPr>
          </a:p>
        </p:txBody>
      </p:sp>
      <p:sp>
        <p:nvSpPr>
          <p:cNvPr id="250896" name="Rectangle 16"/>
          <p:cNvSpPr>
            <a:spLocks noChangeArrowheads="1"/>
          </p:cNvSpPr>
          <p:nvPr/>
        </p:nvSpPr>
        <p:spPr bwMode="auto">
          <a:xfrm>
            <a:off x="9655452" y="3061741"/>
            <a:ext cx="1778757" cy="646331"/>
          </a:xfrm>
          <a:prstGeom prst="rect">
            <a:avLst/>
          </a:prstGeom>
          <a:noFill/>
          <a:ln w="9525">
            <a:noFill/>
            <a:miter lim="800000"/>
            <a:headEnd/>
            <a:tailEnd type="none" w="sm" len="sm"/>
          </a:ln>
        </p:spPr>
        <p:txBody>
          <a:bodyPr wrap="none">
            <a:prstTxWarp prst="textNoShape">
              <a:avLst/>
            </a:prstTxWarp>
            <a:spAutoFit/>
          </a:bodyPr>
          <a:lstStyle/>
          <a:p>
            <a:pPr algn="ctr"/>
            <a:r>
              <a:rPr lang="en-US" dirty="0" smtClean="0">
                <a:solidFill>
                  <a:schemeClr val="accent1"/>
                </a:solidFill>
              </a:rPr>
              <a:t>Create your own </a:t>
            </a:r>
            <a:br>
              <a:rPr lang="en-US" dirty="0" smtClean="0">
                <a:solidFill>
                  <a:schemeClr val="accent1"/>
                </a:solidFill>
              </a:rPr>
            </a:br>
            <a:r>
              <a:rPr lang="en-US" dirty="0" smtClean="0">
                <a:solidFill>
                  <a:schemeClr val="accent1"/>
                </a:solidFill>
              </a:rPr>
              <a:t>data types</a:t>
            </a:r>
            <a:endParaRPr lang="en-US" dirty="0">
              <a:solidFill>
                <a:schemeClr val="accent1"/>
              </a:solidFill>
            </a:endParaRPr>
          </a:p>
        </p:txBody>
      </p:sp>
      <p:sp>
        <p:nvSpPr>
          <p:cNvPr id="250897" name="Line 17"/>
          <p:cNvSpPr>
            <a:spLocks noChangeShapeType="1"/>
          </p:cNvSpPr>
          <p:nvPr/>
        </p:nvSpPr>
        <p:spPr bwMode="auto">
          <a:xfrm flipH="1">
            <a:off x="8220152" y="3384906"/>
            <a:ext cx="990600" cy="0"/>
          </a:xfrm>
          <a:prstGeom prst="line">
            <a:avLst/>
          </a:prstGeom>
          <a:noFill/>
          <a:ln w="38100">
            <a:solidFill>
              <a:schemeClr val="accent1"/>
            </a:solidFill>
            <a:round/>
            <a:headEnd type="none" w="med" len="med"/>
            <a:tailEnd type="triangle" w="med" len="med"/>
          </a:ln>
        </p:spPr>
        <p:txBody>
          <a:bodyPr wrap="none" anchor="ctr">
            <a:prstTxWarp prst="textNoShape">
              <a:avLst/>
            </a:prstTxWarp>
          </a:bodyPr>
          <a:lstStyle/>
          <a:p>
            <a:endParaRPr lang="en-US"/>
          </a:p>
        </p:txBody>
      </p:sp>
      <p:sp>
        <p:nvSpPr>
          <p:cNvPr id="2" name="Left Brace 1"/>
          <p:cNvSpPr/>
          <p:nvPr/>
        </p:nvSpPr>
        <p:spPr>
          <a:xfrm>
            <a:off x="3194524" y="3101837"/>
            <a:ext cx="486137" cy="1064871"/>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1327932" y="3307867"/>
            <a:ext cx="1823001" cy="646331"/>
          </a:xfrm>
          <a:prstGeom prst="rect">
            <a:avLst/>
          </a:prstGeom>
          <a:noFill/>
          <a:ln w="9525">
            <a:noFill/>
            <a:miter lim="800000"/>
            <a:headEnd/>
            <a:tailEnd type="none" w="sm" len="sm"/>
          </a:ln>
        </p:spPr>
        <p:txBody>
          <a:bodyPr wrap="square">
            <a:prstTxWarp prst="textNoShape">
              <a:avLst/>
            </a:prstTxWarp>
            <a:spAutoFit/>
          </a:bodyPr>
          <a:lstStyle>
            <a:defPPr>
              <a:defRPr lang="en-US"/>
            </a:defPPr>
            <a:lvl1pPr algn="ctr">
              <a:defRPr>
                <a:solidFill>
                  <a:schemeClr val="accent1"/>
                </a:solidFill>
              </a:defRPr>
            </a:lvl1pPr>
          </a:lstStyle>
          <a:p>
            <a:r>
              <a:rPr lang="en-US" dirty="0"/>
              <a:t>Allows scaling to large programs!</a:t>
            </a:r>
          </a:p>
        </p:txBody>
      </p:sp>
      <p:pic>
        <p:nvPicPr>
          <p:cNvPr id="4" name="Picture 3"/>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265117" y="1869389"/>
            <a:ext cx="1242665" cy="1242665"/>
          </a:xfrm>
          <a:prstGeom prst="rect">
            <a:avLst/>
          </a:prstGeom>
        </p:spPr>
      </p:pic>
      <p:sp>
        <p:nvSpPr>
          <p:cNvPr id="5" name="TextBox 4"/>
          <p:cNvSpPr txBox="1"/>
          <p:nvPr/>
        </p:nvSpPr>
        <p:spPr>
          <a:xfrm>
            <a:off x="6507782" y="2097088"/>
            <a:ext cx="1959556" cy="830997"/>
          </a:xfrm>
          <a:prstGeom prst="rect">
            <a:avLst/>
          </a:prstGeom>
          <a:noFill/>
          <a:ln w="9525">
            <a:noFill/>
            <a:miter lim="800000"/>
            <a:headEnd/>
            <a:tailEnd type="none" w="sm" len="sm"/>
          </a:ln>
        </p:spPr>
        <p:txBody>
          <a:bodyPr wrap="square">
            <a:prstTxWarp prst="textNoShape">
              <a:avLst/>
            </a:prstTxWarp>
            <a:spAutoFit/>
          </a:bodyPr>
          <a:lstStyle>
            <a:defPPr>
              <a:defRPr lang="en-US"/>
            </a:defPPr>
            <a:lvl1pPr algn="ctr">
              <a:defRPr>
                <a:solidFill>
                  <a:schemeClr val="accent1"/>
                </a:solidFill>
              </a:defRPr>
            </a:lvl1pPr>
          </a:lstStyle>
          <a:p>
            <a:r>
              <a:rPr lang="en-US" sz="2400" dirty="0"/>
              <a:t>Any program you want!</a:t>
            </a:r>
          </a:p>
        </p:txBody>
      </p:sp>
    </p:spTree>
    <p:extLst>
      <p:ext uri="{BB962C8B-B14F-4D97-AF65-F5344CB8AC3E}">
        <p14:creationId xmlns:p14="http://schemas.microsoft.com/office/powerpoint/2010/main" val="409722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Tracing</a:t>
            </a:r>
            <a:endParaRPr lang="en-US" dirty="0"/>
          </a:p>
        </p:txBody>
      </p:sp>
      <p:sp>
        <p:nvSpPr>
          <p:cNvPr id="3" name="Content Placeholder 2"/>
          <p:cNvSpPr>
            <a:spLocks noGrp="1"/>
          </p:cNvSpPr>
          <p:nvPr>
            <p:ph idx="1"/>
          </p:nvPr>
        </p:nvSpPr>
        <p:spPr/>
        <p:txBody>
          <a:bodyPr/>
          <a:lstStyle/>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5.0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yourCircle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err="1" smtClean="0">
                <a:latin typeface="Courier New" panose="02070309020205020404" pitchFamily="49" charset="0"/>
                <a:cs typeface="Courier New" panose="02070309020205020404" pitchFamily="49" charset="0"/>
              </a:rPr>
              <a:t>yourCircle.radius</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100</a:t>
            </a:r>
            <a:r>
              <a:rPr lang="en-US" altLang="en-US" dirty="0" smtClean="0">
                <a:latin typeface="Courier New" panose="02070309020205020404" pitchFamily="49" charset="0"/>
                <a:cs typeface="Courier New" panose="02070309020205020404" pitchFamily="49" charset="0"/>
              </a:rPr>
              <a:t>;</a:t>
            </a:r>
          </a:p>
          <a:p>
            <a:endParaRPr lang="en-US" dirty="0"/>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p>
          <a:p>
            <a:endParaRPr lang="en-US" dirty="0">
              <a:solidFill>
                <a:schemeClr val="tx1"/>
              </a:solidFill>
            </a:endParaRPr>
          </a:p>
          <a:p>
            <a:r>
              <a:rPr lang="en-US" dirty="0" err="1" smtClean="0">
                <a:solidFill>
                  <a:schemeClr val="tx1"/>
                </a:solidFill>
                <a:latin typeface="Courier New" panose="02070309020205020404" pitchFamily="49" charset="0"/>
                <a:cs typeface="Courier New" panose="02070309020205020404" pitchFamily="49" charset="0"/>
              </a:rPr>
              <a:t>myCircle</a:t>
            </a:r>
            <a:endParaRPr lang="en-US" dirty="0" smtClean="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 (reference)</a:t>
            </a:r>
          </a:p>
          <a:p>
            <a:endParaRPr lang="en-US" dirty="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a:t>
            </a:r>
            <a:endParaRPr lang="en-US" dirty="0">
              <a:solidFill>
                <a:schemeClr val="tx1"/>
              </a:solidFill>
              <a:latin typeface="Courier New" panose="02070309020205020404" pitchFamily="49" charset="0"/>
              <a:cs typeface="Courier New" panose="02070309020205020404" pitchFamily="49" charset="0"/>
            </a:endParaRPr>
          </a:p>
        </p:txBody>
      </p:sp>
      <p:sp>
        <p:nvSpPr>
          <p:cNvPr id="5" name="Rectangle 7"/>
          <p:cNvSpPr>
            <a:spLocks noChangeArrowheads="1"/>
          </p:cNvSpPr>
          <p:nvPr/>
        </p:nvSpPr>
        <p:spPr bwMode="auto">
          <a:xfrm>
            <a:off x="2848709" y="2249487"/>
            <a:ext cx="2110154" cy="5406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TextBox 3"/>
          <p:cNvSpPr txBox="1"/>
          <p:nvPr/>
        </p:nvSpPr>
        <p:spPr>
          <a:xfrm>
            <a:off x="1523999" y="4325815"/>
            <a:ext cx="1922585" cy="923330"/>
          </a:xfrm>
          <a:prstGeom prst="rect">
            <a:avLst/>
          </a:prstGeom>
          <a:noFill/>
          <a:ln w="38100">
            <a:solidFill>
              <a:schemeClr val="accent1"/>
            </a:solidFill>
          </a:ln>
        </p:spPr>
        <p:txBody>
          <a:bodyPr wrap="square" rtlCol="0">
            <a:spAutoFit/>
          </a:bodyPr>
          <a:lstStyle/>
          <a:p>
            <a:pPr algn="ctr"/>
            <a:r>
              <a:rPr lang="en-US" dirty="0" smtClean="0"/>
              <a:t>Assign memory location to reference variable</a:t>
            </a:r>
            <a:endParaRPr lang="en-US" dirty="0"/>
          </a:p>
        </p:txBody>
      </p:sp>
      <p:cxnSp>
        <p:nvCxnSpPr>
          <p:cNvPr id="7" name="Straight Arrow Connector 6"/>
          <p:cNvCxnSpPr>
            <a:stCxn id="4" idx="0"/>
            <a:endCxn id="5" idx="2"/>
          </p:cNvCxnSpPr>
          <p:nvPr/>
        </p:nvCxnSpPr>
        <p:spPr>
          <a:xfrm flipV="1">
            <a:off x="2485292" y="2790092"/>
            <a:ext cx="1418494" cy="153572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615408969"/>
              </p:ext>
            </p:extLst>
          </p:nvPr>
        </p:nvGraphicFramePr>
        <p:xfrm>
          <a:off x="5384004" y="5861538"/>
          <a:ext cx="1420813" cy="736600"/>
        </p:xfrm>
        <a:graphic>
          <a:graphicData uri="http://schemas.openxmlformats.org/drawingml/2006/table">
            <a:tbl>
              <a:tblPr firstRow="1" bandRow="1">
                <a:tableStyleId>{5C22544A-7EE6-4342-B048-85BDC9FD1C3A}</a:tableStyleId>
              </a:tblPr>
              <a:tblGrid>
                <a:gridCol w="798195"/>
                <a:gridCol w="622618"/>
              </a:tblGrid>
              <a:tr h="211275">
                <a:tc gridSpan="2">
                  <a:txBody>
                    <a:bodyPr/>
                    <a:lstStyle/>
                    <a:p>
                      <a:pPr algn="ctr"/>
                      <a:r>
                        <a:rPr lang="en-US" dirty="0" smtClean="0"/>
                        <a:t>Circle</a:t>
                      </a:r>
                      <a:endParaRPr lang="en-US" dirty="0"/>
                    </a:p>
                  </a:txBody>
                  <a:tcPr/>
                </a:tc>
                <a:tc hMerge="1">
                  <a:txBody>
                    <a:bodyPr/>
                    <a:lstStyle/>
                    <a:p>
                      <a:endParaRPr lang="en-US" dirty="0"/>
                    </a:p>
                  </a:txBody>
                  <a:tcPr/>
                </a:tc>
              </a:tr>
              <a:tr h="370840">
                <a:tc>
                  <a:txBody>
                    <a:bodyPr/>
                    <a:lstStyle/>
                    <a:p>
                      <a:r>
                        <a:rPr lang="en-US" dirty="0" smtClean="0"/>
                        <a:t>radius</a:t>
                      </a:r>
                      <a:endParaRPr lang="en-US" dirty="0"/>
                    </a:p>
                  </a:txBody>
                  <a:tcPr/>
                </a:tc>
                <a:tc>
                  <a:txBody>
                    <a:bodyPr/>
                    <a:lstStyle/>
                    <a:p>
                      <a:pPr algn="r"/>
                      <a:r>
                        <a:rPr lang="en-US" dirty="0" smtClean="0"/>
                        <a:t>5</a:t>
                      </a:r>
                      <a:endParaRPr lang="en-US" dirty="0"/>
                    </a:p>
                  </a:txBody>
                  <a:tcPr/>
                </a:tc>
              </a:tr>
            </a:tbl>
          </a:graphicData>
        </a:graphic>
      </p:graphicFrame>
      <p:sp>
        <p:nvSpPr>
          <p:cNvPr id="12" name="Freeform 11"/>
          <p:cNvSpPr/>
          <p:nvPr/>
        </p:nvSpPr>
        <p:spPr>
          <a:xfrm>
            <a:off x="3993208" y="5354947"/>
            <a:ext cx="556595" cy="588653"/>
          </a:xfrm>
          <a:custGeom>
            <a:avLst/>
            <a:gdLst>
              <a:gd name="connsiteX0" fmla="*/ 515822 w 556595"/>
              <a:gd name="connsiteY0" fmla="*/ 0 h 588653"/>
              <a:gd name="connsiteX1" fmla="*/ 6 w 556595"/>
              <a:gd name="connsiteY1" fmla="*/ 293077 h 588653"/>
              <a:gd name="connsiteX2" fmla="*/ 504099 w 556595"/>
              <a:gd name="connsiteY2" fmla="*/ 562708 h 588653"/>
              <a:gd name="connsiteX3" fmla="*/ 515822 w 556595"/>
              <a:gd name="connsiteY3" fmla="*/ 562708 h 588653"/>
            </a:gdLst>
            <a:ahLst/>
            <a:cxnLst>
              <a:cxn ang="0">
                <a:pos x="connsiteX0" y="connsiteY0"/>
              </a:cxn>
              <a:cxn ang="0">
                <a:pos x="connsiteX1" y="connsiteY1"/>
              </a:cxn>
              <a:cxn ang="0">
                <a:pos x="connsiteX2" y="connsiteY2"/>
              </a:cxn>
              <a:cxn ang="0">
                <a:pos x="connsiteX3" y="connsiteY3"/>
              </a:cxn>
            </a:cxnLst>
            <a:rect l="l" t="t" r="r" b="b"/>
            <a:pathLst>
              <a:path w="556595" h="588653">
                <a:moveTo>
                  <a:pt x="515822" y="0"/>
                </a:moveTo>
                <a:cubicBezTo>
                  <a:pt x="258891" y="99646"/>
                  <a:pt x="1960" y="199292"/>
                  <a:pt x="6" y="293077"/>
                </a:cubicBezTo>
                <a:cubicBezTo>
                  <a:pt x="-1948" y="386862"/>
                  <a:pt x="418130" y="517770"/>
                  <a:pt x="504099" y="562708"/>
                </a:cubicBezTo>
                <a:cubicBezTo>
                  <a:pt x="590068" y="607647"/>
                  <a:pt x="552945" y="585177"/>
                  <a:pt x="515822" y="562708"/>
                </a:cubicBez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215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Tracing</a:t>
            </a:r>
            <a:endParaRPr lang="en-US" dirty="0"/>
          </a:p>
        </p:txBody>
      </p:sp>
      <p:sp>
        <p:nvSpPr>
          <p:cNvPr id="3" name="Content Placeholder 2"/>
          <p:cNvSpPr>
            <a:spLocks noGrp="1"/>
          </p:cNvSpPr>
          <p:nvPr>
            <p:ph idx="1"/>
          </p:nvPr>
        </p:nvSpPr>
        <p:spPr/>
        <p:txBody>
          <a:bodyPr/>
          <a:lstStyle/>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5.0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yourCircle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err="1" smtClean="0">
                <a:latin typeface="Courier New" panose="02070309020205020404" pitchFamily="49" charset="0"/>
                <a:cs typeface="Courier New" panose="02070309020205020404" pitchFamily="49" charset="0"/>
              </a:rPr>
              <a:t>yourCircle.radius</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100</a:t>
            </a:r>
            <a:r>
              <a:rPr lang="en-US" altLang="en-US" dirty="0" smtClean="0">
                <a:latin typeface="Courier New" panose="02070309020205020404" pitchFamily="49" charset="0"/>
                <a:cs typeface="Courier New" panose="02070309020205020404" pitchFamily="49" charset="0"/>
              </a:rPr>
              <a:t>;</a:t>
            </a:r>
          </a:p>
          <a:p>
            <a:endParaRPr lang="en-US" dirty="0"/>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p>
          <a:p>
            <a:endParaRPr lang="en-US" dirty="0">
              <a:solidFill>
                <a:schemeClr val="tx1"/>
              </a:solidFill>
            </a:endParaRPr>
          </a:p>
          <a:p>
            <a:r>
              <a:rPr lang="en-US" dirty="0" err="1" smtClean="0">
                <a:solidFill>
                  <a:schemeClr val="tx1"/>
                </a:solidFill>
                <a:latin typeface="Courier New" panose="02070309020205020404" pitchFamily="49" charset="0"/>
                <a:cs typeface="Courier New" panose="02070309020205020404" pitchFamily="49" charset="0"/>
              </a:rPr>
              <a:t>myCircle</a:t>
            </a:r>
            <a:r>
              <a:rPr lang="en-US" dirty="0" smtClean="0">
                <a:solidFill>
                  <a:schemeClr val="tx1"/>
                </a:solidFill>
                <a:latin typeface="Courier New" panose="02070309020205020404" pitchFamily="49" charset="0"/>
                <a:cs typeface="Courier New" panose="02070309020205020404" pitchFamily="49" charset="0"/>
              </a:rPr>
              <a:t>				</a:t>
            </a:r>
            <a:r>
              <a:rPr lang="en-US" dirty="0" err="1" smtClean="0">
                <a:solidFill>
                  <a:schemeClr val="tx1"/>
                </a:solidFill>
                <a:latin typeface="Courier New" panose="02070309020205020404" pitchFamily="49" charset="0"/>
                <a:cs typeface="Courier New" panose="02070309020205020404" pitchFamily="49" charset="0"/>
              </a:rPr>
              <a:t>yourCircle</a:t>
            </a:r>
            <a:endParaRPr lang="en-US" dirty="0" smtClean="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 (reference)		null</a:t>
            </a:r>
          </a:p>
          <a:p>
            <a:endParaRPr lang="en-US" dirty="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a:t>
            </a:r>
            <a:endParaRPr lang="en-US" dirty="0">
              <a:solidFill>
                <a:schemeClr val="tx1"/>
              </a:solidFill>
              <a:latin typeface="Courier New" panose="02070309020205020404" pitchFamily="49" charset="0"/>
              <a:cs typeface="Courier New" panose="02070309020205020404" pitchFamily="49" charset="0"/>
            </a:endParaRPr>
          </a:p>
        </p:txBody>
      </p:sp>
      <p:sp>
        <p:nvSpPr>
          <p:cNvPr id="5" name="Rectangle 7"/>
          <p:cNvSpPr>
            <a:spLocks noChangeArrowheads="1"/>
          </p:cNvSpPr>
          <p:nvPr/>
        </p:nvSpPr>
        <p:spPr bwMode="auto">
          <a:xfrm>
            <a:off x="1141412" y="2689156"/>
            <a:ext cx="3735388" cy="5406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TextBox 3"/>
          <p:cNvSpPr txBox="1"/>
          <p:nvPr/>
        </p:nvSpPr>
        <p:spPr>
          <a:xfrm>
            <a:off x="1523999" y="4325815"/>
            <a:ext cx="1922585" cy="369332"/>
          </a:xfrm>
          <a:prstGeom prst="rect">
            <a:avLst/>
          </a:prstGeom>
          <a:noFill/>
          <a:ln w="38100">
            <a:solidFill>
              <a:schemeClr val="accent1"/>
            </a:solidFill>
          </a:ln>
        </p:spPr>
        <p:txBody>
          <a:bodyPr wrap="square" rtlCol="0">
            <a:spAutoFit/>
          </a:bodyPr>
          <a:lstStyle/>
          <a:p>
            <a:pPr algn="ctr"/>
            <a:r>
              <a:rPr lang="en-US" dirty="0" smtClean="0"/>
              <a:t>Declare </a:t>
            </a:r>
            <a:r>
              <a:rPr lang="en-US" dirty="0" err="1" smtClean="0"/>
              <a:t>yourCircle</a:t>
            </a:r>
            <a:endParaRPr lang="en-US" dirty="0"/>
          </a:p>
        </p:txBody>
      </p:sp>
      <p:cxnSp>
        <p:nvCxnSpPr>
          <p:cNvPr id="7" name="Straight Arrow Connector 6"/>
          <p:cNvCxnSpPr>
            <a:stCxn id="4" idx="0"/>
            <a:endCxn id="5" idx="2"/>
          </p:cNvCxnSpPr>
          <p:nvPr/>
        </p:nvCxnSpPr>
        <p:spPr>
          <a:xfrm flipV="1">
            <a:off x="2485292" y="3229761"/>
            <a:ext cx="523814" cy="10960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575611352"/>
              </p:ext>
            </p:extLst>
          </p:nvPr>
        </p:nvGraphicFramePr>
        <p:xfrm>
          <a:off x="5384004" y="5861538"/>
          <a:ext cx="1420813" cy="736600"/>
        </p:xfrm>
        <a:graphic>
          <a:graphicData uri="http://schemas.openxmlformats.org/drawingml/2006/table">
            <a:tbl>
              <a:tblPr firstRow="1" bandRow="1">
                <a:tableStyleId>{5C22544A-7EE6-4342-B048-85BDC9FD1C3A}</a:tableStyleId>
              </a:tblPr>
              <a:tblGrid>
                <a:gridCol w="798195"/>
                <a:gridCol w="622618"/>
              </a:tblGrid>
              <a:tr h="211275">
                <a:tc gridSpan="2">
                  <a:txBody>
                    <a:bodyPr/>
                    <a:lstStyle/>
                    <a:p>
                      <a:pPr algn="ctr"/>
                      <a:r>
                        <a:rPr lang="en-US" dirty="0" smtClean="0"/>
                        <a:t>Circle</a:t>
                      </a:r>
                      <a:endParaRPr lang="en-US" dirty="0"/>
                    </a:p>
                  </a:txBody>
                  <a:tcPr/>
                </a:tc>
                <a:tc hMerge="1">
                  <a:txBody>
                    <a:bodyPr/>
                    <a:lstStyle/>
                    <a:p>
                      <a:endParaRPr lang="en-US" dirty="0"/>
                    </a:p>
                  </a:txBody>
                  <a:tcPr/>
                </a:tc>
              </a:tr>
              <a:tr h="370840">
                <a:tc>
                  <a:txBody>
                    <a:bodyPr/>
                    <a:lstStyle/>
                    <a:p>
                      <a:r>
                        <a:rPr lang="en-US" dirty="0" smtClean="0"/>
                        <a:t>radius</a:t>
                      </a:r>
                      <a:endParaRPr lang="en-US" dirty="0"/>
                    </a:p>
                  </a:txBody>
                  <a:tcPr/>
                </a:tc>
                <a:tc>
                  <a:txBody>
                    <a:bodyPr/>
                    <a:lstStyle/>
                    <a:p>
                      <a:pPr algn="r"/>
                      <a:r>
                        <a:rPr lang="en-US" dirty="0" smtClean="0"/>
                        <a:t>5</a:t>
                      </a:r>
                      <a:endParaRPr lang="en-US" dirty="0"/>
                    </a:p>
                  </a:txBody>
                  <a:tcPr/>
                </a:tc>
              </a:tr>
            </a:tbl>
          </a:graphicData>
        </a:graphic>
      </p:graphicFrame>
      <p:sp>
        <p:nvSpPr>
          <p:cNvPr id="12" name="Freeform 11"/>
          <p:cNvSpPr/>
          <p:nvPr/>
        </p:nvSpPr>
        <p:spPr>
          <a:xfrm>
            <a:off x="3993208" y="5354947"/>
            <a:ext cx="556595" cy="588653"/>
          </a:xfrm>
          <a:custGeom>
            <a:avLst/>
            <a:gdLst>
              <a:gd name="connsiteX0" fmla="*/ 515822 w 556595"/>
              <a:gd name="connsiteY0" fmla="*/ 0 h 588653"/>
              <a:gd name="connsiteX1" fmla="*/ 6 w 556595"/>
              <a:gd name="connsiteY1" fmla="*/ 293077 h 588653"/>
              <a:gd name="connsiteX2" fmla="*/ 504099 w 556595"/>
              <a:gd name="connsiteY2" fmla="*/ 562708 h 588653"/>
              <a:gd name="connsiteX3" fmla="*/ 515822 w 556595"/>
              <a:gd name="connsiteY3" fmla="*/ 562708 h 588653"/>
            </a:gdLst>
            <a:ahLst/>
            <a:cxnLst>
              <a:cxn ang="0">
                <a:pos x="connsiteX0" y="connsiteY0"/>
              </a:cxn>
              <a:cxn ang="0">
                <a:pos x="connsiteX1" y="connsiteY1"/>
              </a:cxn>
              <a:cxn ang="0">
                <a:pos x="connsiteX2" y="connsiteY2"/>
              </a:cxn>
              <a:cxn ang="0">
                <a:pos x="connsiteX3" y="connsiteY3"/>
              </a:cxn>
            </a:cxnLst>
            <a:rect l="l" t="t" r="r" b="b"/>
            <a:pathLst>
              <a:path w="556595" h="588653">
                <a:moveTo>
                  <a:pt x="515822" y="0"/>
                </a:moveTo>
                <a:cubicBezTo>
                  <a:pt x="258891" y="99646"/>
                  <a:pt x="1960" y="199292"/>
                  <a:pt x="6" y="293077"/>
                </a:cubicBezTo>
                <a:cubicBezTo>
                  <a:pt x="-1948" y="386862"/>
                  <a:pt x="418130" y="517770"/>
                  <a:pt x="504099" y="562708"/>
                </a:cubicBezTo>
                <a:cubicBezTo>
                  <a:pt x="590068" y="607647"/>
                  <a:pt x="552945" y="585177"/>
                  <a:pt x="515822" y="562708"/>
                </a:cubicBez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9642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Tracing</a:t>
            </a:r>
            <a:endParaRPr lang="en-US" dirty="0"/>
          </a:p>
        </p:txBody>
      </p:sp>
      <p:sp>
        <p:nvSpPr>
          <p:cNvPr id="3" name="Content Placeholder 2"/>
          <p:cNvSpPr>
            <a:spLocks noGrp="1"/>
          </p:cNvSpPr>
          <p:nvPr>
            <p:ph idx="1"/>
          </p:nvPr>
        </p:nvSpPr>
        <p:spPr/>
        <p:txBody>
          <a:bodyPr/>
          <a:lstStyle/>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5.0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yourCircle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err="1" smtClean="0">
                <a:latin typeface="Courier New" panose="02070309020205020404" pitchFamily="49" charset="0"/>
                <a:cs typeface="Courier New" panose="02070309020205020404" pitchFamily="49" charset="0"/>
              </a:rPr>
              <a:t>yourCircle.radius</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100</a:t>
            </a:r>
            <a:r>
              <a:rPr lang="en-US" altLang="en-US" dirty="0" smtClean="0">
                <a:latin typeface="Courier New" panose="02070309020205020404" pitchFamily="49" charset="0"/>
                <a:cs typeface="Courier New" panose="02070309020205020404" pitchFamily="49" charset="0"/>
              </a:rPr>
              <a:t>;</a:t>
            </a:r>
          </a:p>
          <a:p>
            <a:endParaRPr lang="en-US" dirty="0"/>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p>
          <a:p>
            <a:endParaRPr lang="en-US" dirty="0">
              <a:solidFill>
                <a:schemeClr val="tx1"/>
              </a:solidFill>
            </a:endParaRPr>
          </a:p>
          <a:p>
            <a:r>
              <a:rPr lang="en-US" dirty="0" err="1" smtClean="0">
                <a:solidFill>
                  <a:schemeClr val="tx1"/>
                </a:solidFill>
                <a:latin typeface="Courier New" panose="02070309020205020404" pitchFamily="49" charset="0"/>
                <a:cs typeface="Courier New" panose="02070309020205020404" pitchFamily="49" charset="0"/>
              </a:rPr>
              <a:t>myCircle</a:t>
            </a:r>
            <a:r>
              <a:rPr lang="en-US" dirty="0" smtClean="0">
                <a:solidFill>
                  <a:schemeClr val="tx1"/>
                </a:solidFill>
                <a:latin typeface="Courier New" panose="02070309020205020404" pitchFamily="49" charset="0"/>
                <a:cs typeface="Courier New" panose="02070309020205020404" pitchFamily="49" charset="0"/>
              </a:rPr>
              <a:t>				</a:t>
            </a:r>
            <a:r>
              <a:rPr lang="en-US" dirty="0" err="1" smtClean="0">
                <a:solidFill>
                  <a:schemeClr val="tx1"/>
                </a:solidFill>
                <a:latin typeface="Courier New" panose="02070309020205020404" pitchFamily="49" charset="0"/>
                <a:cs typeface="Courier New" panose="02070309020205020404" pitchFamily="49" charset="0"/>
              </a:rPr>
              <a:t>yourCircle</a:t>
            </a:r>
            <a:endParaRPr lang="en-US" dirty="0" smtClean="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 (reference)		null</a:t>
            </a:r>
          </a:p>
          <a:p>
            <a:endParaRPr lang="en-US" dirty="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						0xB</a:t>
            </a:r>
            <a:endParaRPr lang="en-US" dirty="0">
              <a:solidFill>
                <a:schemeClr val="tx1"/>
              </a:solidFill>
              <a:latin typeface="Courier New" panose="02070309020205020404" pitchFamily="49" charset="0"/>
              <a:cs typeface="Courier New" panose="02070309020205020404" pitchFamily="49" charset="0"/>
            </a:endParaRPr>
          </a:p>
        </p:txBody>
      </p:sp>
      <p:sp>
        <p:nvSpPr>
          <p:cNvPr id="5" name="Rectangle 7"/>
          <p:cNvSpPr>
            <a:spLocks noChangeArrowheads="1"/>
          </p:cNvSpPr>
          <p:nvPr/>
        </p:nvSpPr>
        <p:spPr bwMode="auto">
          <a:xfrm>
            <a:off x="4937123" y="2670846"/>
            <a:ext cx="2835277" cy="5406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TextBox 3"/>
          <p:cNvSpPr txBox="1"/>
          <p:nvPr/>
        </p:nvSpPr>
        <p:spPr>
          <a:xfrm>
            <a:off x="1523999" y="4325815"/>
            <a:ext cx="1922585" cy="369332"/>
          </a:xfrm>
          <a:prstGeom prst="rect">
            <a:avLst/>
          </a:prstGeom>
          <a:noFill/>
          <a:ln w="38100">
            <a:solidFill>
              <a:schemeClr val="accent1"/>
            </a:solidFill>
          </a:ln>
        </p:spPr>
        <p:txBody>
          <a:bodyPr wrap="square" rtlCol="0">
            <a:spAutoFit/>
          </a:bodyPr>
          <a:lstStyle/>
          <a:p>
            <a:pPr algn="ctr"/>
            <a:r>
              <a:rPr lang="en-US" dirty="0" smtClean="0"/>
              <a:t>Create a circle</a:t>
            </a:r>
            <a:endParaRPr lang="en-US" dirty="0"/>
          </a:p>
        </p:txBody>
      </p:sp>
      <p:cxnSp>
        <p:nvCxnSpPr>
          <p:cNvPr id="7" name="Straight Arrow Connector 6"/>
          <p:cNvCxnSpPr>
            <a:stCxn id="4" idx="0"/>
            <a:endCxn id="5" idx="2"/>
          </p:cNvCxnSpPr>
          <p:nvPr/>
        </p:nvCxnSpPr>
        <p:spPr>
          <a:xfrm flipV="1">
            <a:off x="2485292" y="3211451"/>
            <a:ext cx="3869470" cy="111436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575611352"/>
              </p:ext>
            </p:extLst>
          </p:nvPr>
        </p:nvGraphicFramePr>
        <p:xfrm>
          <a:off x="5384004" y="5861538"/>
          <a:ext cx="1420813" cy="736600"/>
        </p:xfrm>
        <a:graphic>
          <a:graphicData uri="http://schemas.openxmlformats.org/drawingml/2006/table">
            <a:tbl>
              <a:tblPr firstRow="1" bandRow="1">
                <a:tableStyleId>{5C22544A-7EE6-4342-B048-85BDC9FD1C3A}</a:tableStyleId>
              </a:tblPr>
              <a:tblGrid>
                <a:gridCol w="798195"/>
                <a:gridCol w="622618"/>
              </a:tblGrid>
              <a:tr h="211275">
                <a:tc gridSpan="2">
                  <a:txBody>
                    <a:bodyPr/>
                    <a:lstStyle/>
                    <a:p>
                      <a:pPr algn="ctr"/>
                      <a:r>
                        <a:rPr lang="en-US" dirty="0" smtClean="0"/>
                        <a:t>Circle</a:t>
                      </a:r>
                      <a:endParaRPr lang="en-US" dirty="0"/>
                    </a:p>
                  </a:txBody>
                  <a:tcPr/>
                </a:tc>
                <a:tc hMerge="1">
                  <a:txBody>
                    <a:bodyPr/>
                    <a:lstStyle/>
                    <a:p>
                      <a:endParaRPr lang="en-US" dirty="0"/>
                    </a:p>
                  </a:txBody>
                  <a:tcPr/>
                </a:tc>
              </a:tr>
              <a:tr h="370840">
                <a:tc>
                  <a:txBody>
                    <a:bodyPr/>
                    <a:lstStyle/>
                    <a:p>
                      <a:r>
                        <a:rPr lang="en-US" dirty="0" smtClean="0"/>
                        <a:t>radius</a:t>
                      </a:r>
                      <a:endParaRPr lang="en-US" dirty="0"/>
                    </a:p>
                  </a:txBody>
                  <a:tcPr/>
                </a:tc>
                <a:tc>
                  <a:txBody>
                    <a:bodyPr/>
                    <a:lstStyle/>
                    <a:p>
                      <a:pPr algn="r"/>
                      <a:r>
                        <a:rPr lang="en-US" dirty="0" smtClean="0"/>
                        <a:t>5</a:t>
                      </a:r>
                      <a:endParaRPr lang="en-US" dirty="0"/>
                    </a:p>
                  </a:txBody>
                  <a:tcPr/>
                </a:tc>
              </a:tr>
            </a:tbl>
          </a:graphicData>
        </a:graphic>
      </p:graphicFrame>
      <p:sp>
        <p:nvSpPr>
          <p:cNvPr id="12" name="Freeform 11"/>
          <p:cNvSpPr/>
          <p:nvPr/>
        </p:nvSpPr>
        <p:spPr>
          <a:xfrm>
            <a:off x="3993208" y="5354947"/>
            <a:ext cx="556595" cy="588653"/>
          </a:xfrm>
          <a:custGeom>
            <a:avLst/>
            <a:gdLst>
              <a:gd name="connsiteX0" fmla="*/ 515822 w 556595"/>
              <a:gd name="connsiteY0" fmla="*/ 0 h 588653"/>
              <a:gd name="connsiteX1" fmla="*/ 6 w 556595"/>
              <a:gd name="connsiteY1" fmla="*/ 293077 h 588653"/>
              <a:gd name="connsiteX2" fmla="*/ 504099 w 556595"/>
              <a:gd name="connsiteY2" fmla="*/ 562708 h 588653"/>
              <a:gd name="connsiteX3" fmla="*/ 515822 w 556595"/>
              <a:gd name="connsiteY3" fmla="*/ 562708 h 588653"/>
            </a:gdLst>
            <a:ahLst/>
            <a:cxnLst>
              <a:cxn ang="0">
                <a:pos x="connsiteX0" y="connsiteY0"/>
              </a:cxn>
              <a:cxn ang="0">
                <a:pos x="connsiteX1" y="connsiteY1"/>
              </a:cxn>
              <a:cxn ang="0">
                <a:pos x="connsiteX2" y="connsiteY2"/>
              </a:cxn>
              <a:cxn ang="0">
                <a:pos x="connsiteX3" y="connsiteY3"/>
              </a:cxn>
            </a:cxnLst>
            <a:rect l="l" t="t" r="r" b="b"/>
            <a:pathLst>
              <a:path w="556595" h="588653">
                <a:moveTo>
                  <a:pt x="515822" y="0"/>
                </a:moveTo>
                <a:cubicBezTo>
                  <a:pt x="258891" y="99646"/>
                  <a:pt x="1960" y="199292"/>
                  <a:pt x="6" y="293077"/>
                </a:cubicBezTo>
                <a:cubicBezTo>
                  <a:pt x="-1948" y="386862"/>
                  <a:pt x="418130" y="517770"/>
                  <a:pt x="504099" y="562708"/>
                </a:cubicBezTo>
                <a:cubicBezTo>
                  <a:pt x="590068" y="607647"/>
                  <a:pt x="552945" y="585177"/>
                  <a:pt x="515822" y="562708"/>
                </a:cubicBez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3001491289"/>
              </p:ext>
            </p:extLst>
          </p:nvPr>
        </p:nvGraphicFramePr>
        <p:xfrm>
          <a:off x="8050729" y="5861538"/>
          <a:ext cx="1420813" cy="736600"/>
        </p:xfrm>
        <a:graphic>
          <a:graphicData uri="http://schemas.openxmlformats.org/drawingml/2006/table">
            <a:tbl>
              <a:tblPr firstRow="1" bandRow="1">
                <a:tableStyleId>{5C22544A-7EE6-4342-B048-85BDC9FD1C3A}</a:tableStyleId>
              </a:tblPr>
              <a:tblGrid>
                <a:gridCol w="798195"/>
                <a:gridCol w="622618"/>
              </a:tblGrid>
              <a:tr h="211275">
                <a:tc gridSpan="2">
                  <a:txBody>
                    <a:bodyPr/>
                    <a:lstStyle/>
                    <a:p>
                      <a:pPr algn="ctr"/>
                      <a:r>
                        <a:rPr lang="en-US" dirty="0" smtClean="0"/>
                        <a:t>Circle</a:t>
                      </a:r>
                      <a:endParaRPr lang="en-US" dirty="0"/>
                    </a:p>
                  </a:txBody>
                  <a:tcPr/>
                </a:tc>
                <a:tc hMerge="1">
                  <a:txBody>
                    <a:bodyPr/>
                    <a:lstStyle/>
                    <a:p>
                      <a:endParaRPr lang="en-US" dirty="0"/>
                    </a:p>
                  </a:txBody>
                  <a:tcPr/>
                </a:tc>
              </a:tr>
              <a:tr h="370840">
                <a:tc>
                  <a:txBody>
                    <a:bodyPr/>
                    <a:lstStyle/>
                    <a:p>
                      <a:r>
                        <a:rPr lang="en-US" dirty="0" smtClean="0"/>
                        <a:t>radius</a:t>
                      </a:r>
                      <a:endParaRPr lang="en-US" dirty="0"/>
                    </a:p>
                  </a:txBody>
                  <a:tcPr/>
                </a:tc>
                <a:tc>
                  <a:txBody>
                    <a:bodyPr/>
                    <a:lstStyle/>
                    <a:p>
                      <a:pPr algn="r"/>
                      <a:r>
                        <a:rPr lang="en-US" dirty="0" smtClean="0"/>
                        <a:t>1</a:t>
                      </a:r>
                      <a:endParaRPr lang="en-US" dirty="0"/>
                    </a:p>
                  </a:txBody>
                  <a:tcPr/>
                </a:tc>
              </a:tr>
            </a:tbl>
          </a:graphicData>
        </a:graphic>
      </p:graphicFrame>
    </p:spTree>
    <p:extLst>
      <p:ext uri="{BB962C8B-B14F-4D97-AF65-F5344CB8AC3E}">
        <p14:creationId xmlns:p14="http://schemas.microsoft.com/office/powerpoint/2010/main" val="22824887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Tracing</a:t>
            </a:r>
            <a:endParaRPr lang="en-US" dirty="0"/>
          </a:p>
        </p:txBody>
      </p:sp>
      <p:sp>
        <p:nvSpPr>
          <p:cNvPr id="3" name="Content Placeholder 2"/>
          <p:cNvSpPr>
            <a:spLocks noGrp="1"/>
          </p:cNvSpPr>
          <p:nvPr>
            <p:ph idx="1"/>
          </p:nvPr>
        </p:nvSpPr>
        <p:spPr/>
        <p:txBody>
          <a:bodyPr/>
          <a:lstStyle/>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5.0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yourCircle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err="1" smtClean="0">
                <a:latin typeface="Courier New" panose="02070309020205020404" pitchFamily="49" charset="0"/>
                <a:cs typeface="Courier New" panose="02070309020205020404" pitchFamily="49" charset="0"/>
              </a:rPr>
              <a:t>yourCircle.radius</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100</a:t>
            </a:r>
            <a:r>
              <a:rPr lang="en-US" altLang="en-US" dirty="0" smtClean="0">
                <a:latin typeface="Courier New" panose="02070309020205020404" pitchFamily="49" charset="0"/>
                <a:cs typeface="Courier New" panose="02070309020205020404" pitchFamily="49" charset="0"/>
              </a:rPr>
              <a:t>;</a:t>
            </a:r>
          </a:p>
          <a:p>
            <a:endParaRPr lang="en-US" dirty="0"/>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p>
          <a:p>
            <a:endParaRPr lang="en-US" dirty="0">
              <a:solidFill>
                <a:schemeClr val="tx1"/>
              </a:solidFill>
            </a:endParaRPr>
          </a:p>
          <a:p>
            <a:r>
              <a:rPr lang="en-US" dirty="0" err="1" smtClean="0">
                <a:solidFill>
                  <a:schemeClr val="tx1"/>
                </a:solidFill>
                <a:latin typeface="Courier New" panose="02070309020205020404" pitchFamily="49" charset="0"/>
                <a:cs typeface="Courier New" panose="02070309020205020404" pitchFamily="49" charset="0"/>
              </a:rPr>
              <a:t>myCircle</a:t>
            </a:r>
            <a:r>
              <a:rPr lang="en-US" dirty="0" smtClean="0">
                <a:solidFill>
                  <a:schemeClr val="tx1"/>
                </a:solidFill>
                <a:latin typeface="Courier New" panose="02070309020205020404" pitchFamily="49" charset="0"/>
                <a:cs typeface="Courier New" panose="02070309020205020404" pitchFamily="49" charset="0"/>
              </a:rPr>
              <a:t>				</a:t>
            </a:r>
            <a:r>
              <a:rPr lang="en-US" dirty="0" err="1" smtClean="0">
                <a:solidFill>
                  <a:schemeClr val="tx1"/>
                </a:solidFill>
                <a:latin typeface="Courier New" panose="02070309020205020404" pitchFamily="49" charset="0"/>
                <a:cs typeface="Courier New" panose="02070309020205020404" pitchFamily="49" charset="0"/>
              </a:rPr>
              <a:t>yourCircle</a:t>
            </a:r>
            <a:endParaRPr lang="en-US" dirty="0" smtClean="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 (reference)		0xB</a:t>
            </a:r>
          </a:p>
          <a:p>
            <a:endParaRPr lang="en-US" dirty="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						0xB</a:t>
            </a:r>
            <a:endParaRPr lang="en-US" dirty="0">
              <a:solidFill>
                <a:schemeClr val="tx1"/>
              </a:solidFill>
              <a:latin typeface="Courier New" panose="02070309020205020404" pitchFamily="49" charset="0"/>
              <a:cs typeface="Courier New" panose="02070309020205020404" pitchFamily="49" charset="0"/>
            </a:endParaRPr>
          </a:p>
        </p:txBody>
      </p:sp>
      <p:sp>
        <p:nvSpPr>
          <p:cNvPr id="5" name="Rectangle 7"/>
          <p:cNvSpPr>
            <a:spLocks noChangeArrowheads="1"/>
          </p:cNvSpPr>
          <p:nvPr/>
        </p:nvSpPr>
        <p:spPr bwMode="auto">
          <a:xfrm>
            <a:off x="2853867" y="2670846"/>
            <a:ext cx="2421518" cy="5406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TextBox 3"/>
          <p:cNvSpPr txBox="1"/>
          <p:nvPr/>
        </p:nvSpPr>
        <p:spPr>
          <a:xfrm>
            <a:off x="1523999" y="4325815"/>
            <a:ext cx="1922585" cy="923330"/>
          </a:xfrm>
          <a:prstGeom prst="rect">
            <a:avLst/>
          </a:prstGeom>
          <a:noFill/>
          <a:ln w="38100">
            <a:solidFill>
              <a:schemeClr val="accent1"/>
            </a:solidFill>
          </a:ln>
        </p:spPr>
        <p:txBody>
          <a:bodyPr wrap="square" rtlCol="0">
            <a:spAutoFit/>
          </a:bodyPr>
          <a:lstStyle/>
          <a:p>
            <a:pPr algn="ctr"/>
            <a:r>
              <a:rPr lang="en-US" dirty="0"/>
              <a:t>Assign memory location to reference variable</a:t>
            </a:r>
          </a:p>
        </p:txBody>
      </p:sp>
      <p:cxnSp>
        <p:nvCxnSpPr>
          <p:cNvPr id="7" name="Straight Arrow Connector 6"/>
          <p:cNvCxnSpPr>
            <a:stCxn id="4" idx="0"/>
            <a:endCxn id="5" idx="2"/>
          </p:cNvCxnSpPr>
          <p:nvPr/>
        </p:nvCxnSpPr>
        <p:spPr>
          <a:xfrm flipV="1">
            <a:off x="2485292" y="3211451"/>
            <a:ext cx="1579334" cy="111436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575611352"/>
              </p:ext>
            </p:extLst>
          </p:nvPr>
        </p:nvGraphicFramePr>
        <p:xfrm>
          <a:off x="5384004" y="5861538"/>
          <a:ext cx="1420813" cy="736600"/>
        </p:xfrm>
        <a:graphic>
          <a:graphicData uri="http://schemas.openxmlformats.org/drawingml/2006/table">
            <a:tbl>
              <a:tblPr firstRow="1" bandRow="1">
                <a:tableStyleId>{5C22544A-7EE6-4342-B048-85BDC9FD1C3A}</a:tableStyleId>
              </a:tblPr>
              <a:tblGrid>
                <a:gridCol w="798195"/>
                <a:gridCol w="622618"/>
              </a:tblGrid>
              <a:tr h="211275">
                <a:tc gridSpan="2">
                  <a:txBody>
                    <a:bodyPr/>
                    <a:lstStyle/>
                    <a:p>
                      <a:pPr algn="ctr"/>
                      <a:r>
                        <a:rPr lang="en-US" dirty="0" smtClean="0"/>
                        <a:t>Circle</a:t>
                      </a:r>
                      <a:endParaRPr lang="en-US" dirty="0"/>
                    </a:p>
                  </a:txBody>
                  <a:tcPr/>
                </a:tc>
                <a:tc hMerge="1">
                  <a:txBody>
                    <a:bodyPr/>
                    <a:lstStyle/>
                    <a:p>
                      <a:endParaRPr lang="en-US" dirty="0"/>
                    </a:p>
                  </a:txBody>
                  <a:tcPr/>
                </a:tc>
              </a:tr>
              <a:tr h="370840">
                <a:tc>
                  <a:txBody>
                    <a:bodyPr/>
                    <a:lstStyle/>
                    <a:p>
                      <a:r>
                        <a:rPr lang="en-US" dirty="0" smtClean="0"/>
                        <a:t>radius</a:t>
                      </a:r>
                      <a:endParaRPr lang="en-US" dirty="0"/>
                    </a:p>
                  </a:txBody>
                  <a:tcPr/>
                </a:tc>
                <a:tc>
                  <a:txBody>
                    <a:bodyPr/>
                    <a:lstStyle/>
                    <a:p>
                      <a:pPr algn="r"/>
                      <a:r>
                        <a:rPr lang="en-US" dirty="0" smtClean="0"/>
                        <a:t>5</a:t>
                      </a:r>
                      <a:endParaRPr lang="en-US" dirty="0"/>
                    </a:p>
                  </a:txBody>
                  <a:tcPr/>
                </a:tc>
              </a:tr>
            </a:tbl>
          </a:graphicData>
        </a:graphic>
      </p:graphicFrame>
      <p:sp>
        <p:nvSpPr>
          <p:cNvPr id="12" name="Freeform 11"/>
          <p:cNvSpPr/>
          <p:nvPr/>
        </p:nvSpPr>
        <p:spPr>
          <a:xfrm>
            <a:off x="3993208" y="5354947"/>
            <a:ext cx="556595" cy="588653"/>
          </a:xfrm>
          <a:custGeom>
            <a:avLst/>
            <a:gdLst>
              <a:gd name="connsiteX0" fmla="*/ 515822 w 556595"/>
              <a:gd name="connsiteY0" fmla="*/ 0 h 588653"/>
              <a:gd name="connsiteX1" fmla="*/ 6 w 556595"/>
              <a:gd name="connsiteY1" fmla="*/ 293077 h 588653"/>
              <a:gd name="connsiteX2" fmla="*/ 504099 w 556595"/>
              <a:gd name="connsiteY2" fmla="*/ 562708 h 588653"/>
              <a:gd name="connsiteX3" fmla="*/ 515822 w 556595"/>
              <a:gd name="connsiteY3" fmla="*/ 562708 h 588653"/>
            </a:gdLst>
            <a:ahLst/>
            <a:cxnLst>
              <a:cxn ang="0">
                <a:pos x="connsiteX0" y="connsiteY0"/>
              </a:cxn>
              <a:cxn ang="0">
                <a:pos x="connsiteX1" y="connsiteY1"/>
              </a:cxn>
              <a:cxn ang="0">
                <a:pos x="connsiteX2" y="connsiteY2"/>
              </a:cxn>
              <a:cxn ang="0">
                <a:pos x="connsiteX3" y="connsiteY3"/>
              </a:cxn>
            </a:cxnLst>
            <a:rect l="l" t="t" r="r" b="b"/>
            <a:pathLst>
              <a:path w="556595" h="588653">
                <a:moveTo>
                  <a:pt x="515822" y="0"/>
                </a:moveTo>
                <a:cubicBezTo>
                  <a:pt x="258891" y="99646"/>
                  <a:pt x="1960" y="199292"/>
                  <a:pt x="6" y="293077"/>
                </a:cubicBezTo>
                <a:cubicBezTo>
                  <a:pt x="-1948" y="386862"/>
                  <a:pt x="418130" y="517770"/>
                  <a:pt x="504099" y="562708"/>
                </a:cubicBezTo>
                <a:cubicBezTo>
                  <a:pt x="590068" y="607647"/>
                  <a:pt x="552945" y="585177"/>
                  <a:pt x="515822" y="562708"/>
                </a:cubicBez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3001491289"/>
              </p:ext>
            </p:extLst>
          </p:nvPr>
        </p:nvGraphicFramePr>
        <p:xfrm>
          <a:off x="8050729" y="5861538"/>
          <a:ext cx="1420813" cy="736600"/>
        </p:xfrm>
        <a:graphic>
          <a:graphicData uri="http://schemas.openxmlformats.org/drawingml/2006/table">
            <a:tbl>
              <a:tblPr firstRow="1" bandRow="1">
                <a:tableStyleId>{5C22544A-7EE6-4342-B048-85BDC9FD1C3A}</a:tableStyleId>
              </a:tblPr>
              <a:tblGrid>
                <a:gridCol w="798195"/>
                <a:gridCol w="622618"/>
              </a:tblGrid>
              <a:tr h="211275">
                <a:tc gridSpan="2">
                  <a:txBody>
                    <a:bodyPr/>
                    <a:lstStyle/>
                    <a:p>
                      <a:pPr algn="ctr"/>
                      <a:r>
                        <a:rPr lang="en-US" dirty="0" smtClean="0"/>
                        <a:t>Circle</a:t>
                      </a:r>
                      <a:endParaRPr lang="en-US" dirty="0"/>
                    </a:p>
                  </a:txBody>
                  <a:tcPr/>
                </a:tc>
                <a:tc hMerge="1">
                  <a:txBody>
                    <a:bodyPr/>
                    <a:lstStyle/>
                    <a:p>
                      <a:endParaRPr lang="en-US" dirty="0"/>
                    </a:p>
                  </a:txBody>
                  <a:tcPr/>
                </a:tc>
              </a:tr>
              <a:tr h="370840">
                <a:tc>
                  <a:txBody>
                    <a:bodyPr/>
                    <a:lstStyle/>
                    <a:p>
                      <a:r>
                        <a:rPr lang="en-US" dirty="0" smtClean="0"/>
                        <a:t>radius</a:t>
                      </a:r>
                      <a:endParaRPr lang="en-US" dirty="0"/>
                    </a:p>
                  </a:txBody>
                  <a:tcPr/>
                </a:tc>
                <a:tc>
                  <a:txBody>
                    <a:bodyPr/>
                    <a:lstStyle/>
                    <a:p>
                      <a:pPr algn="r"/>
                      <a:r>
                        <a:rPr lang="en-US" dirty="0" smtClean="0"/>
                        <a:t>1</a:t>
                      </a:r>
                      <a:endParaRPr lang="en-US" dirty="0"/>
                    </a:p>
                  </a:txBody>
                  <a:tcPr/>
                </a:tc>
              </a:tr>
            </a:tbl>
          </a:graphicData>
        </a:graphic>
      </p:graphicFrame>
      <p:sp>
        <p:nvSpPr>
          <p:cNvPr id="14" name="Freeform 13"/>
          <p:cNvSpPr/>
          <p:nvPr/>
        </p:nvSpPr>
        <p:spPr>
          <a:xfrm>
            <a:off x="6884709" y="5354946"/>
            <a:ext cx="556595" cy="588653"/>
          </a:xfrm>
          <a:custGeom>
            <a:avLst/>
            <a:gdLst>
              <a:gd name="connsiteX0" fmla="*/ 515822 w 556595"/>
              <a:gd name="connsiteY0" fmla="*/ 0 h 588653"/>
              <a:gd name="connsiteX1" fmla="*/ 6 w 556595"/>
              <a:gd name="connsiteY1" fmla="*/ 293077 h 588653"/>
              <a:gd name="connsiteX2" fmla="*/ 504099 w 556595"/>
              <a:gd name="connsiteY2" fmla="*/ 562708 h 588653"/>
              <a:gd name="connsiteX3" fmla="*/ 515822 w 556595"/>
              <a:gd name="connsiteY3" fmla="*/ 562708 h 588653"/>
            </a:gdLst>
            <a:ahLst/>
            <a:cxnLst>
              <a:cxn ang="0">
                <a:pos x="connsiteX0" y="connsiteY0"/>
              </a:cxn>
              <a:cxn ang="0">
                <a:pos x="connsiteX1" y="connsiteY1"/>
              </a:cxn>
              <a:cxn ang="0">
                <a:pos x="connsiteX2" y="connsiteY2"/>
              </a:cxn>
              <a:cxn ang="0">
                <a:pos x="connsiteX3" y="connsiteY3"/>
              </a:cxn>
            </a:cxnLst>
            <a:rect l="l" t="t" r="r" b="b"/>
            <a:pathLst>
              <a:path w="556595" h="588653">
                <a:moveTo>
                  <a:pt x="515822" y="0"/>
                </a:moveTo>
                <a:cubicBezTo>
                  <a:pt x="258891" y="99646"/>
                  <a:pt x="1960" y="199292"/>
                  <a:pt x="6" y="293077"/>
                </a:cubicBezTo>
                <a:cubicBezTo>
                  <a:pt x="-1948" y="386862"/>
                  <a:pt x="418130" y="517770"/>
                  <a:pt x="504099" y="562708"/>
                </a:cubicBezTo>
                <a:cubicBezTo>
                  <a:pt x="590068" y="607647"/>
                  <a:pt x="552945" y="585177"/>
                  <a:pt x="515822" y="562708"/>
                </a:cubicBez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527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Tracing</a:t>
            </a:r>
            <a:endParaRPr lang="en-US" dirty="0"/>
          </a:p>
        </p:txBody>
      </p:sp>
      <p:sp>
        <p:nvSpPr>
          <p:cNvPr id="3" name="Content Placeholder 2"/>
          <p:cNvSpPr>
            <a:spLocks noGrp="1"/>
          </p:cNvSpPr>
          <p:nvPr>
            <p:ph idx="1"/>
          </p:nvPr>
        </p:nvSpPr>
        <p:spPr/>
        <p:txBody>
          <a:bodyPr/>
          <a:lstStyle/>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5.0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yourCircle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err="1" smtClean="0">
                <a:latin typeface="Courier New" panose="02070309020205020404" pitchFamily="49" charset="0"/>
                <a:cs typeface="Courier New" panose="02070309020205020404" pitchFamily="49" charset="0"/>
              </a:rPr>
              <a:t>yourCircle.radius</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100</a:t>
            </a:r>
            <a:r>
              <a:rPr lang="en-US" altLang="en-US" dirty="0" smtClean="0">
                <a:latin typeface="Courier New" panose="02070309020205020404" pitchFamily="49" charset="0"/>
                <a:cs typeface="Courier New" panose="02070309020205020404" pitchFamily="49" charset="0"/>
              </a:rPr>
              <a:t>;</a:t>
            </a:r>
          </a:p>
          <a:p>
            <a:endParaRPr lang="en-US" dirty="0"/>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p>
          <a:p>
            <a:endParaRPr lang="en-US" dirty="0">
              <a:solidFill>
                <a:schemeClr val="tx1"/>
              </a:solidFill>
            </a:endParaRPr>
          </a:p>
          <a:p>
            <a:r>
              <a:rPr lang="en-US" dirty="0" err="1" smtClean="0">
                <a:solidFill>
                  <a:schemeClr val="tx1"/>
                </a:solidFill>
                <a:latin typeface="Courier New" panose="02070309020205020404" pitchFamily="49" charset="0"/>
                <a:cs typeface="Courier New" panose="02070309020205020404" pitchFamily="49" charset="0"/>
              </a:rPr>
              <a:t>myCircle</a:t>
            </a:r>
            <a:r>
              <a:rPr lang="en-US" dirty="0" smtClean="0">
                <a:solidFill>
                  <a:schemeClr val="tx1"/>
                </a:solidFill>
                <a:latin typeface="Courier New" panose="02070309020205020404" pitchFamily="49" charset="0"/>
                <a:cs typeface="Courier New" panose="02070309020205020404" pitchFamily="49" charset="0"/>
              </a:rPr>
              <a:t>				</a:t>
            </a:r>
            <a:r>
              <a:rPr lang="en-US" dirty="0" err="1" smtClean="0">
                <a:solidFill>
                  <a:schemeClr val="tx1"/>
                </a:solidFill>
                <a:latin typeface="Courier New" panose="02070309020205020404" pitchFamily="49" charset="0"/>
                <a:cs typeface="Courier New" panose="02070309020205020404" pitchFamily="49" charset="0"/>
              </a:rPr>
              <a:t>yourCircle</a:t>
            </a:r>
            <a:endParaRPr lang="en-US" dirty="0" smtClean="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 (reference)		0xB</a:t>
            </a:r>
          </a:p>
          <a:p>
            <a:endParaRPr lang="en-US" dirty="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						0xB</a:t>
            </a:r>
            <a:endParaRPr lang="en-US" dirty="0">
              <a:solidFill>
                <a:schemeClr val="tx1"/>
              </a:solidFill>
              <a:latin typeface="Courier New" panose="02070309020205020404" pitchFamily="49" charset="0"/>
              <a:cs typeface="Courier New" panose="02070309020205020404" pitchFamily="49" charset="0"/>
            </a:endParaRPr>
          </a:p>
        </p:txBody>
      </p:sp>
      <p:sp>
        <p:nvSpPr>
          <p:cNvPr id="5" name="Rectangle 7"/>
          <p:cNvSpPr>
            <a:spLocks noChangeArrowheads="1"/>
          </p:cNvSpPr>
          <p:nvPr/>
        </p:nvSpPr>
        <p:spPr bwMode="auto">
          <a:xfrm>
            <a:off x="1141412" y="3152836"/>
            <a:ext cx="4931142" cy="5406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TextBox 3"/>
          <p:cNvSpPr txBox="1"/>
          <p:nvPr/>
        </p:nvSpPr>
        <p:spPr>
          <a:xfrm>
            <a:off x="1523999" y="4325815"/>
            <a:ext cx="1922585" cy="1200329"/>
          </a:xfrm>
          <a:prstGeom prst="rect">
            <a:avLst/>
          </a:prstGeom>
          <a:noFill/>
          <a:ln w="38100">
            <a:solidFill>
              <a:schemeClr val="accent1"/>
            </a:solidFill>
          </a:ln>
        </p:spPr>
        <p:txBody>
          <a:bodyPr wrap="square" rtlCol="0">
            <a:spAutoFit/>
          </a:bodyPr>
          <a:lstStyle/>
          <a:p>
            <a:pPr algn="ctr"/>
            <a:r>
              <a:rPr lang="en-US" dirty="0" smtClean="0"/>
              <a:t>Change radius in your circle</a:t>
            </a:r>
          </a:p>
          <a:p>
            <a:pPr algn="ctr"/>
            <a:r>
              <a:rPr lang="en-US" dirty="0" smtClean="0"/>
              <a:t>(code assumes radius is public)</a:t>
            </a:r>
            <a:endParaRPr lang="en-US" dirty="0"/>
          </a:p>
        </p:txBody>
      </p:sp>
      <p:cxnSp>
        <p:nvCxnSpPr>
          <p:cNvPr id="7" name="Straight Arrow Connector 6"/>
          <p:cNvCxnSpPr>
            <a:stCxn id="4" idx="0"/>
            <a:endCxn id="5" idx="2"/>
          </p:cNvCxnSpPr>
          <p:nvPr/>
        </p:nvCxnSpPr>
        <p:spPr>
          <a:xfrm flipV="1">
            <a:off x="2485292" y="3693441"/>
            <a:ext cx="1121691" cy="63237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575611352"/>
              </p:ext>
            </p:extLst>
          </p:nvPr>
        </p:nvGraphicFramePr>
        <p:xfrm>
          <a:off x="5384004" y="5861538"/>
          <a:ext cx="1420813" cy="736600"/>
        </p:xfrm>
        <a:graphic>
          <a:graphicData uri="http://schemas.openxmlformats.org/drawingml/2006/table">
            <a:tbl>
              <a:tblPr firstRow="1" bandRow="1">
                <a:tableStyleId>{5C22544A-7EE6-4342-B048-85BDC9FD1C3A}</a:tableStyleId>
              </a:tblPr>
              <a:tblGrid>
                <a:gridCol w="798195"/>
                <a:gridCol w="622618"/>
              </a:tblGrid>
              <a:tr h="211275">
                <a:tc gridSpan="2">
                  <a:txBody>
                    <a:bodyPr/>
                    <a:lstStyle/>
                    <a:p>
                      <a:pPr algn="ctr"/>
                      <a:r>
                        <a:rPr lang="en-US" dirty="0" smtClean="0"/>
                        <a:t>Circle</a:t>
                      </a:r>
                      <a:endParaRPr lang="en-US" dirty="0"/>
                    </a:p>
                  </a:txBody>
                  <a:tcPr/>
                </a:tc>
                <a:tc hMerge="1">
                  <a:txBody>
                    <a:bodyPr/>
                    <a:lstStyle/>
                    <a:p>
                      <a:endParaRPr lang="en-US" dirty="0"/>
                    </a:p>
                  </a:txBody>
                  <a:tcPr/>
                </a:tc>
              </a:tr>
              <a:tr h="370840">
                <a:tc>
                  <a:txBody>
                    <a:bodyPr/>
                    <a:lstStyle/>
                    <a:p>
                      <a:r>
                        <a:rPr lang="en-US" dirty="0" smtClean="0"/>
                        <a:t>radius</a:t>
                      </a:r>
                      <a:endParaRPr lang="en-US" dirty="0"/>
                    </a:p>
                  </a:txBody>
                  <a:tcPr/>
                </a:tc>
                <a:tc>
                  <a:txBody>
                    <a:bodyPr/>
                    <a:lstStyle/>
                    <a:p>
                      <a:pPr algn="r"/>
                      <a:r>
                        <a:rPr lang="en-US" dirty="0" smtClean="0"/>
                        <a:t>5</a:t>
                      </a:r>
                      <a:endParaRPr lang="en-US" dirty="0"/>
                    </a:p>
                  </a:txBody>
                  <a:tcPr/>
                </a:tc>
              </a:tr>
            </a:tbl>
          </a:graphicData>
        </a:graphic>
      </p:graphicFrame>
      <p:sp>
        <p:nvSpPr>
          <p:cNvPr id="12" name="Freeform 11"/>
          <p:cNvSpPr/>
          <p:nvPr/>
        </p:nvSpPr>
        <p:spPr>
          <a:xfrm>
            <a:off x="3993208" y="5354947"/>
            <a:ext cx="556595" cy="588653"/>
          </a:xfrm>
          <a:custGeom>
            <a:avLst/>
            <a:gdLst>
              <a:gd name="connsiteX0" fmla="*/ 515822 w 556595"/>
              <a:gd name="connsiteY0" fmla="*/ 0 h 588653"/>
              <a:gd name="connsiteX1" fmla="*/ 6 w 556595"/>
              <a:gd name="connsiteY1" fmla="*/ 293077 h 588653"/>
              <a:gd name="connsiteX2" fmla="*/ 504099 w 556595"/>
              <a:gd name="connsiteY2" fmla="*/ 562708 h 588653"/>
              <a:gd name="connsiteX3" fmla="*/ 515822 w 556595"/>
              <a:gd name="connsiteY3" fmla="*/ 562708 h 588653"/>
            </a:gdLst>
            <a:ahLst/>
            <a:cxnLst>
              <a:cxn ang="0">
                <a:pos x="connsiteX0" y="connsiteY0"/>
              </a:cxn>
              <a:cxn ang="0">
                <a:pos x="connsiteX1" y="connsiteY1"/>
              </a:cxn>
              <a:cxn ang="0">
                <a:pos x="connsiteX2" y="connsiteY2"/>
              </a:cxn>
              <a:cxn ang="0">
                <a:pos x="connsiteX3" y="connsiteY3"/>
              </a:cxn>
            </a:cxnLst>
            <a:rect l="l" t="t" r="r" b="b"/>
            <a:pathLst>
              <a:path w="556595" h="588653">
                <a:moveTo>
                  <a:pt x="515822" y="0"/>
                </a:moveTo>
                <a:cubicBezTo>
                  <a:pt x="258891" y="99646"/>
                  <a:pt x="1960" y="199292"/>
                  <a:pt x="6" y="293077"/>
                </a:cubicBezTo>
                <a:cubicBezTo>
                  <a:pt x="-1948" y="386862"/>
                  <a:pt x="418130" y="517770"/>
                  <a:pt x="504099" y="562708"/>
                </a:cubicBezTo>
                <a:cubicBezTo>
                  <a:pt x="590068" y="607647"/>
                  <a:pt x="552945" y="585177"/>
                  <a:pt x="515822" y="562708"/>
                </a:cubicBez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3044819802"/>
              </p:ext>
            </p:extLst>
          </p:nvPr>
        </p:nvGraphicFramePr>
        <p:xfrm>
          <a:off x="8050729" y="5861538"/>
          <a:ext cx="1420813" cy="736600"/>
        </p:xfrm>
        <a:graphic>
          <a:graphicData uri="http://schemas.openxmlformats.org/drawingml/2006/table">
            <a:tbl>
              <a:tblPr firstRow="1" bandRow="1">
                <a:tableStyleId>{5C22544A-7EE6-4342-B048-85BDC9FD1C3A}</a:tableStyleId>
              </a:tblPr>
              <a:tblGrid>
                <a:gridCol w="798195"/>
                <a:gridCol w="622618"/>
              </a:tblGrid>
              <a:tr h="211275">
                <a:tc gridSpan="2">
                  <a:txBody>
                    <a:bodyPr/>
                    <a:lstStyle/>
                    <a:p>
                      <a:pPr algn="ctr"/>
                      <a:r>
                        <a:rPr lang="en-US" dirty="0" smtClean="0"/>
                        <a:t>Circle</a:t>
                      </a:r>
                      <a:endParaRPr lang="en-US" dirty="0"/>
                    </a:p>
                  </a:txBody>
                  <a:tcPr/>
                </a:tc>
                <a:tc hMerge="1">
                  <a:txBody>
                    <a:bodyPr/>
                    <a:lstStyle/>
                    <a:p>
                      <a:endParaRPr lang="en-US" dirty="0"/>
                    </a:p>
                  </a:txBody>
                  <a:tcPr/>
                </a:tc>
              </a:tr>
              <a:tr h="370840">
                <a:tc>
                  <a:txBody>
                    <a:bodyPr/>
                    <a:lstStyle/>
                    <a:p>
                      <a:r>
                        <a:rPr lang="en-US" dirty="0" smtClean="0"/>
                        <a:t>radius</a:t>
                      </a:r>
                      <a:endParaRPr lang="en-US" dirty="0"/>
                    </a:p>
                  </a:txBody>
                  <a:tcPr/>
                </a:tc>
                <a:tc>
                  <a:txBody>
                    <a:bodyPr/>
                    <a:lstStyle/>
                    <a:p>
                      <a:pPr algn="r"/>
                      <a:r>
                        <a:rPr lang="en-US" dirty="0" smtClean="0"/>
                        <a:t>100</a:t>
                      </a:r>
                      <a:endParaRPr lang="en-US" dirty="0"/>
                    </a:p>
                  </a:txBody>
                  <a:tcPr/>
                </a:tc>
              </a:tr>
            </a:tbl>
          </a:graphicData>
        </a:graphic>
      </p:graphicFrame>
      <p:sp>
        <p:nvSpPr>
          <p:cNvPr id="14" name="Freeform 13"/>
          <p:cNvSpPr/>
          <p:nvPr/>
        </p:nvSpPr>
        <p:spPr>
          <a:xfrm>
            <a:off x="6884709" y="5354946"/>
            <a:ext cx="556595" cy="588653"/>
          </a:xfrm>
          <a:custGeom>
            <a:avLst/>
            <a:gdLst>
              <a:gd name="connsiteX0" fmla="*/ 515822 w 556595"/>
              <a:gd name="connsiteY0" fmla="*/ 0 h 588653"/>
              <a:gd name="connsiteX1" fmla="*/ 6 w 556595"/>
              <a:gd name="connsiteY1" fmla="*/ 293077 h 588653"/>
              <a:gd name="connsiteX2" fmla="*/ 504099 w 556595"/>
              <a:gd name="connsiteY2" fmla="*/ 562708 h 588653"/>
              <a:gd name="connsiteX3" fmla="*/ 515822 w 556595"/>
              <a:gd name="connsiteY3" fmla="*/ 562708 h 588653"/>
            </a:gdLst>
            <a:ahLst/>
            <a:cxnLst>
              <a:cxn ang="0">
                <a:pos x="connsiteX0" y="connsiteY0"/>
              </a:cxn>
              <a:cxn ang="0">
                <a:pos x="connsiteX1" y="connsiteY1"/>
              </a:cxn>
              <a:cxn ang="0">
                <a:pos x="connsiteX2" y="connsiteY2"/>
              </a:cxn>
              <a:cxn ang="0">
                <a:pos x="connsiteX3" y="connsiteY3"/>
              </a:cxn>
            </a:cxnLst>
            <a:rect l="l" t="t" r="r" b="b"/>
            <a:pathLst>
              <a:path w="556595" h="588653">
                <a:moveTo>
                  <a:pt x="515822" y="0"/>
                </a:moveTo>
                <a:cubicBezTo>
                  <a:pt x="258891" y="99646"/>
                  <a:pt x="1960" y="199292"/>
                  <a:pt x="6" y="293077"/>
                </a:cubicBezTo>
                <a:cubicBezTo>
                  <a:pt x="-1948" y="386862"/>
                  <a:pt x="418130" y="517770"/>
                  <a:pt x="504099" y="562708"/>
                </a:cubicBezTo>
                <a:cubicBezTo>
                  <a:pt x="590068" y="607647"/>
                  <a:pt x="552945" y="585177"/>
                  <a:pt x="515822" y="562708"/>
                </a:cubicBez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6941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altLang="en-US" smtClean="0"/>
              <a:t>Caution</a:t>
            </a:r>
            <a:endParaRPr lang="en-US" altLang="en-US" smtClean="0">
              <a:hlinkClick r:id="rId2" action="ppaction://program"/>
            </a:endParaRPr>
          </a:p>
        </p:txBody>
      </p:sp>
      <p:sp>
        <p:nvSpPr>
          <p:cNvPr id="27652" name="Rectangle 3"/>
          <p:cNvSpPr>
            <a:spLocks noGrp="1" noChangeArrowheads="1"/>
          </p:cNvSpPr>
          <p:nvPr>
            <p:ph type="body" idx="1"/>
          </p:nvPr>
        </p:nvSpPr>
        <p:spPr>
          <a:xfrm>
            <a:off x="1141412" y="2249486"/>
            <a:ext cx="9905999" cy="4608513"/>
          </a:xfrm>
        </p:spPr>
        <p:txBody>
          <a:bodyPr>
            <a:normAutofit/>
          </a:bodyPr>
          <a:lstStyle/>
          <a:p>
            <a:r>
              <a:rPr lang="en-US" altLang="en-US" dirty="0" smtClean="0"/>
              <a:t>Recall that you use the following to invoke a method in the Math class</a:t>
            </a:r>
          </a:p>
          <a:p>
            <a:pPr lvl="1"/>
            <a:r>
              <a:rPr lang="en-US" altLang="en-US" b="1" dirty="0" err="1" smtClean="0">
                <a:latin typeface="Courier New" panose="02070309020205020404" pitchFamily="49" charset="0"/>
                <a:cs typeface="Courier New" panose="02070309020205020404" pitchFamily="49" charset="0"/>
              </a:rPr>
              <a:t>Math</a:t>
            </a:r>
            <a:r>
              <a:rPr lang="en-US" altLang="en-US" dirty="0" err="1" smtClean="0">
                <a:latin typeface="Courier New" panose="02070309020205020404" pitchFamily="49" charset="0"/>
                <a:cs typeface="Courier New" panose="02070309020205020404" pitchFamily="49" charset="0"/>
              </a:rPr>
              <a:t>.methodName</a:t>
            </a:r>
            <a:r>
              <a:rPr lang="en-US" altLang="en-US" dirty="0" smtClean="0">
                <a:latin typeface="Courier New" panose="02070309020205020404" pitchFamily="49" charset="0"/>
                <a:cs typeface="Courier New" panose="02070309020205020404" pitchFamily="49" charset="0"/>
              </a:rPr>
              <a:t>(arguments) </a:t>
            </a:r>
            <a:r>
              <a:rPr lang="en-US" altLang="en-US" dirty="0" smtClean="0"/>
              <a:t>(e.g., </a:t>
            </a:r>
            <a:r>
              <a:rPr lang="en-US" altLang="en-US" b="1" dirty="0" err="1" smtClean="0">
                <a:latin typeface="Courier New" panose="02070309020205020404" pitchFamily="49" charset="0"/>
                <a:cs typeface="Courier New" panose="02070309020205020404" pitchFamily="49" charset="0"/>
              </a:rPr>
              <a:t>Math</a:t>
            </a:r>
            <a:r>
              <a:rPr lang="en-US" altLang="en-US" dirty="0" err="1" smtClean="0">
                <a:latin typeface="Courier New" panose="02070309020205020404" pitchFamily="49" charset="0"/>
                <a:cs typeface="Courier New" panose="02070309020205020404" pitchFamily="49" charset="0"/>
              </a:rPr>
              <a:t>.pow</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2.5</a:t>
            </a:r>
            <a:r>
              <a:rPr lang="en-US" altLang="en-US" dirty="0" smtClean="0">
                <a:latin typeface="Courier New" panose="02070309020205020404" pitchFamily="49" charset="0"/>
                <a:cs typeface="Courier New" panose="02070309020205020404" pitchFamily="49" charset="0"/>
              </a:rPr>
              <a:t>)</a:t>
            </a:r>
            <a:r>
              <a:rPr lang="en-US" altLang="en-US" dirty="0" smtClean="0"/>
              <a:t>) </a:t>
            </a:r>
          </a:p>
          <a:p>
            <a:r>
              <a:rPr lang="en-US" altLang="en-US" dirty="0" smtClean="0"/>
              <a:t>Can you invoke </a:t>
            </a:r>
            <a:r>
              <a:rPr lang="en-US" altLang="en-US" dirty="0" err="1" smtClean="0">
                <a:latin typeface="Courier New" panose="02070309020205020404" pitchFamily="49" charset="0"/>
                <a:cs typeface="Courier New" panose="02070309020205020404" pitchFamily="49" charset="0"/>
              </a:rPr>
              <a:t>getArea</a:t>
            </a:r>
            <a:r>
              <a:rPr lang="en-US" altLang="en-US" dirty="0" smtClean="0">
                <a:latin typeface="Courier New" panose="02070309020205020404" pitchFamily="49" charset="0"/>
                <a:cs typeface="Courier New" panose="02070309020205020404" pitchFamily="49" charset="0"/>
              </a:rPr>
              <a:t>() </a:t>
            </a:r>
            <a:r>
              <a:rPr lang="en-US" altLang="en-US" dirty="0" smtClean="0"/>
              <a:t>using </a:t>
            </a:r>
            <a:r>
              <a:rPr lang="en-US" altLang="en-US" b="1" dirty="0" err="1" smtClean="0">
                <a:latin typeface="Courier New" panose="02070309020205020404" pitchFamily="49" charset="0"/>
                <a:cs typeface="Courier New" panose="02070309020205020404" pitchFamily="49" charset="0"/>
              </a:rPr>
              <a:t>Circle</a:t>
            </a:r>
            <a:r>
              <a:rPr lang="en-US" altLang="en-US" dirty="0" err="1" smtClean="0">
                <a:latin typeface="Courier New" panose="02070309020205020404" pitchFamily="49" charset="0"/>
                <a:cs typeface="Courier New" panose="02070309020205020404" pitchFamily="49" charset="0"/>
              </a:rPr>
              <a:t>.getArea</a:t>
            </a:r>
            <a:r>
              <a:rPr lang="en-US" altLang="en-US" dirty="0" smtClean="0">
                <a:latin typeface="Courier New" panose="02070309020205020404" pitchFamily="49" charset="0"/>
                <a:cs typeface="Courier New" panose="02070309020205020404" pitchFamily="49" charset="0"/>
              </a:rPr>
              <a:t>()</a:t>
            </a:r>
            <a:r>
              <a:rPr lang="en-US" altLang="en-US" dirty="0" smtClean="0"/>
              <a:t>? </a:t>
            </a:r>
          </a:p>
          <a:p>
            <a:pPr lvl="1"/>
            <a:r>
              <a:rPr lang="en-US" altLang="en-US" dirty="0" smtClean="0"/>
              <a:t>The answer is no. All the methods used before this chapter are </a:t>
            </a:r>
            <a:r>
              <a:rPr lang="en-US" altLang="en-US" b="1" dirty="0" smtClean="0">
                <a:solidFill>
                  <a:schemeClr val="accent3"/>
                </a:solidFill>
              </a:rPr>
              <a:t>static</a:t>
            </a:r>
            <a:r>
              <a:rPr lang="en-US" altLang="en-US" dirty="0" smtClean="0"/>
              <a:t> methods, which are defined using the </a:t>
            </a:r>
            <a:r>
              <a:rPr lang="en-US" altLang="en-US" b="1" dirty="0" smtClean="0">
                <a:solidFill>
                  <a:schemeClr val="accent3"/>
                </a:solidFill>
                <a:latin typeface="Courier New" panose="02070309020205020404" pitchFamily="49" charset="0"/>
                <a:cs typeface="Courier New" panose="02070309020205020404" pitchFamily="49" charset="0"/>
              </a:rPr>
              <a:t>static </a:t>
            </a:r>
            <a:r>
              <a:rPr lang="en-US" altLang="en-US" dirty="0" smtClean="0"/>
              <a:t>keyword. However, </a:t>
            </a:r>
            <a:r>
              <a:rPr lang="en-US" altLang="en-US" dirty="0" err="1" smtClean="0">
                <a:latin typeface="Courier New" panose="02070309020205020404" pitchFamily="49" charset="0"/>
                <a:cs typeface="Courier New" panose="02070309020205020404" pitchFamily="49" charset="0"/>
              </a:rPr>
              <a:t>getArea</a:t>
            </a:r>
            <a:r>
              <a:rPr lang="en-US" altLang="en-US" dirty="0" smtClean="0">
                <a:latin typeface="Courier New" panose="02070309020205020404" pitchFamily="49" charset="0"/>
                <a:cs typeface="Courier New" panose="02070309020205020404" pitchFamily="49" charset="0"/>
              </a:rPr>
              <a:t>() </a:t>
            </a:r>
            <a:r>
              <a:rPr lang="en-US" altLang="en-US" dirty="0" smtClean="0"/>
              <a:t>is non-static. It must be invoked from an object using </a:t>
            </a:r>
          </a:p>
          <a:p>
            <a:pPr lvl="1"/>
            <a:r>
              <a:rPr lang="en-US" altLang="en-US" dirty="0" err="1" smtClean="0">
                <a:latin typeface="Courier New" panose="02070309020205020404" pitchFamily="49" charset="0"/>
                <a:cs typeface="Courier New" panose="02070309020205020404" pitchFamily="49" charset="0"/>
              </a:rPr>
              <a:t>objectRefVar.methodName</a:t>
            </a:r>
            <a:r>
              <a:rPr lang="en-US" altLang="en-US" dirty="0" smtClean="0">
                <a:latin typeface="Courier New" panose="02070309020205020404" pitchFamily="49" charset="0"/>
                <a:cs typeface="Courier New" panose="02070309020205020404" pitchFamily="49" charset="0"/>
              </a:rPr>
              <a:t>(arguments)</a:t>
            </a:r>
            <a:r>
              <a:rPr lang="en-US" altLang="en-US" dirty="0" smtClean="0"/>
              <a:t> (e.g., </a:t>
            </a:r>
            <a:r>
              <a:rPr lang="en-US" altLang="en-US" dirty="0" err="1" smtClean="0">
                <a:latin typeface="Courier New" panose="02070309020205020404" pitchFamily="49" charset="0"/>
                <a:cs typeface="Courier New" panose="02070309020205020404" pitchFamily="49" charset="0"/>
              </a:rPr>
              <a:t>myCircle.getArea</a:t>
            </a:r>
            <a:r>
              <a:rPr lang="en-US" altLang="en-US" dirty="0" smtClean="0">
                <a:latin typeface="Courier New" panose="02070309020205020404" pitchFamily="49" charset="0"/>
                <a:cs typeface="Courier New" panose="02070309020205020404" pitchFamily="49" charset="0"/>
              </a:rPr>
              <a:t>()</a:t>
            </a:r>
            <a:r>
              <a:rPr lang="en-US" altLang="en-US" dirty="0" smtClean="0"/>
              <a:t>). </a:t>
            </a:r>
          </a:p>
          <a:p>
            <a:r>
              <a:rPr lang="en-US" altLang="en-US" dirty="0" smtClean="0"/>
              <a:t>More on this later</a:t>
            </a:r>
            <a:endParaRPr lang="en-US" altLang="en-US" dirty="0"/>
          </a:p>
        </p:txBody>
      </p:sp>
    </p:spTree>
    <p:extLst>
      <p:ext uri="{BB962C8B-B14F-4D97-AF65-F5344CB8AC3E}">
        <p14:creationId xmlns:p14="http://schemas.microsoft.com/office/powerpoint/2010/main" val="84289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2">
                                            <p:txEl>
                                              <p:pRg st="3" end="3"/>
                                            </p:txEl>
                                          </p:spTgt>
                                        </p:tgtEl>
                                        <p:attrNameLst>
                                          <p:attrName>style.visibility</p:attrName>
                                        </p:attrNameLst>
                                      </p:cBhvr>
                                      <p:to>
                                        <p:strVal val="visible"/>
                                      </p:to>
                                    </p:set>
                                    <p:animEffect transition="in" filter="fade">
                                      <p:cBhvr>
                                        <p:cTn id="7" dur="500"/>
                                        <p:tgtEl>
                                          <p:spTgt spid="2765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652">
                                            <p:txEl>
                                              <p:pRg st="4" end="4"/>
                                            </p:txEl>
                                          </p:spTgt>
                                        </p:tgtEl>
                                        <p:attrNameLst>
                                          <p:attrName>style.visibility</p:attrName>
                                        </p:attrNameLst>
                                      </p:cBhvr>
                                      <p:to>
                                        <p:strVal val="visible"/>
                                      </p:to>
                                    </p:set>
                                    <p:animEffect transition="in" filter="fade">
                                      <p:cBhvr>
                                        <p:cTn id="10" dur="500"/>
                                        <p:tgtEl>
                                          <p:spTgt spid="2765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652">
                                            <p:txEl>
                                              <p:pRg st="5" end="5"/>
                                            </p:txEl>
                                          </p:spTgt>
                                        </p:tgtEl>
                                        <p:attrNameLst>
                                          <p:attrName>style.visibility</p:attrName>
                                        </p:attrNameLst>
                                      </p:cBhvr>
                                      <p:to>
                                        <p:strVal val="visible"/>
                                      </p:to>
                                    </p:set>
                                    <p:animEffect transition="in" filter="fade">
                                      <p:cBhvr>
                                        <p:cTn id="13" dur="500"/>
                                        <p:tgtEl>
                                          <p:spTgt spid="2765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altLang="en-US" dirty="0" smtClean="0"/>
              <a:t>Data Fields</a:t>
            </a:r>
          </a:p>
        </p:txBody>
      </p:sp>
      <p:sp>
        <p:nvSpPr>
          <p:cNvPr id="28676" name="Rectangle 3"/>
          <p:cNvSpPr>
            <a:spLocks noGrp="1" noChangeArrowheads="1"/>
          </p:cNvSpPr>
          <p:nvPr>
            <p:ph sz="half" idx="1"/>
          </p:nvPr>
        </p:nvSpPr>
        <p:spPr/>
        <p:txBody>
          <a:bodyPr>
            <a:normAutofit fontScale="92500" lnSpcReduction="10000"/>
          </a:bodyPr>
          <a:lstStyle/>
          <a:p>
            <a:r>
              <a:rPr lang="en-US" altLang="en-US" dirty="0" smtClean="0"/>
              <a:t>Unlike local variables, data fields are initialized with default values (if nothing else is specified)</a:t>
            </a:r>
          </a:p>
          <a:p>
            <a:r>
              <a:rPr lang="en-US" altLang="en-US" dirty="0" smtClean="0"/>
              <a:t>The data fields can be of reference types. For example, the following Student class contains a data field name of the String type.</a:t>
            </a:r>
          </a:p>
          <a:p>
            <a:r>
              <a:rPr lang="en-US" altLang="en-US" dirty="0" smtClean="0"/>
              <a:t>What would this look like in memory?</a:t>
            </a:r>
          </a:p>
          <a:p>
            <a:endParaRPr lang="en-US" altLang="en-US" dirty="0" smtClean="0"/>
          </a:p>
        </p:txBody>
      </p:sp>
      <p:sp>
        <p:nvSpPr>
          <p:cNvPr id="4" name="Content Placeholder 3"/>
          <p:cNvSpPr>
            <a:spLocks noGrp="1"/>
          </p:cNvSpPr>
          <p:nvPr>
            <p:ph sz="half" idx="2"/>
          </p:nvPr>
        </p:nvSpPr>
        <p:spPr>
          <a:xfrm>
            <a:off x="6019799" y="2249486"/>
            <a:ext cx="5468815" cy="3541714"/>
          </a:xfrm>
        </p:spPr>
        <p:txBody>
          <a:bodyPr>
            <a:noAutofit/>
          </a:bodyPr>
          <a:lstStyle/>
          <a:p>
            <a:pPr marL="457200" indent="-457200">
              <a:spcBef>
                <a:spcPts val="0"/>
              </a:spcBef>
              <a:buFont typeface="+mj-lt"/>
              <a:buAutoNum type="arabicPeriod"/>
            </a:pPr>
            <a:r>
              <a:rPr lang="en-US" altLang="en-US" sz="1600" b="1" dirty="0" smtClean="0">
                <a:solidFill>
                  <a:schemeClr val="accent3"/>
                </a:solidFill>
                <a:latin typeface="Courier New" panose="02070309020205020404" pitchFamily="49" charset="0"/>
                <a:cs typeface="Courier New" panose="02070309020205020404" pitchFamily="49" charset="0"/>
              </a:rPr>
              <a:t>public class </a:t>
            </a:r>
            <a:r>
              <a:rPr lang="en-US" altLang="en-US" sz="1600" b="1" dirty="0" smtClean="0">
                <a:latin typeface="Courier New" panose="02070309020205020404" pitchFamily="49" charset="0"/>
                <a:cs typeface="Courier New" panose="02070309020205020404" pitchFamily="49" charset="0"/>
              </a:rPr>
              <a:t>Student</a:t>
            </a:r>
            <a:r>
              <a:rPr lang="en-US" altLang="en-US" sz="1600"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  </a:t>
            </a:r>
            <a:r>
              <a:rPr lang="en-US" altLang="en-US" sz="1600" b="1" dirty="0" smtClean="0">
                <a:latin typeface="Courier New" panose="02070309020205020404" pitchFamily="49" charset="0"/>
                <a:cs typeface="Courier New" panose="02070309020205020404" pitchFamily="49" charset="0"/>
              </a:rPr>
              <a:t>String</a:t>
            </a:r>
            <a:r>
              <a:rPr lang="en-US" altLang="en-US" sz="1600" dirty="0" smtClean="0">
                <a:latin typeface="Courier New" panose="02070309020205020404" pitchFamily="49" charset="0"/>
                <a:cs typeface="Courier New" panose="02070309020205020404" pitchFamily="49" charset="0"/>
              </a:rPr>
              <a:t> name; </a:t>
            </a:r>
            <a:r>
              <a:rPr lang="en-US" altLang="en-US" sz="1600" dirty="0" smtClean="0">
                <a:solidFill>
                  <a:schemeClr val="accent5"/>
                </a:solidFill>
                <a:latin typeface="Courier New" panose="02070309020205020404" pitchFamily="49" charset="0"/>
                <a:cs typeface="Courier New" panose="02070309020205020404" pitchFamily="49" charset="0"/>
              </a:rPr>
              <a:t>//default value null</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  </a:t>
            </a:r>
            <a:r>
              <a:rPr lang="en-US" altLang="en-US" sz="1600" b="1" dirty="0" err="1" smtClean="0">
                <a:solidFill>
                  <a:schemeClr val="accent3"/>
                </a:solidFill>
                <a:latin typeface="Courier New" panose="02070309020205020404" pitchFamily="49" charset="0"/>
                <a:cs typeface="Courier New" panose="02070309020205020404" pitchFamily="49" charset="0"/>
              </a:rPr>
              <a:t>int</a:t>
            </a:r>
            <a:r>
              <a:rPr lang="en-US" altLang="en-US" sz="1600" dirty="0" smtClean="0">
                <a:latin typeface="Courier New" panose="02070309020205020404" pitchFamily="49" charset="0"/>
                <a:cs typeface="Courier New" panose="02070309020205020404" pitchFamily="49" charset="0"/>
              </a:rPr>
              <a:t> age;     </a:t>
            </a:r>
            <a:r>
              <a:rPr lang="en-US" altLang="en-US" sz="1600" dirty="0" smtClean="0">
                <a:solidFill>
                  <a:schemeClr val="accent5"/>
                </a:solidFill>
                <a:latin typeface="Courier New" panose="02070309020205020404" pitchFamily="49" charset="0"/>
                <a:cs typeface="Courier New" panose="02070309020205020404" pitchFamily="49" charset="0"/>
              </a:rPr>
              <a:t>//default value 0</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  </a:t>
            </a:r>
            <a:r>
              <a:rPr lang="en-US" altLang="en-US" sz="1600" b="1" dirty="0" err="1" smtClean="0">
                <a:solidFill>
                  <a:schemeClr val="accent3"/>
                </a:solidFill>
                <a:latin typeface="Courier New" panose="02070309020205020404" pitchFamily="49" charset="0"/>
                <a:cs typeface="Courier New" panose="02070309020205020404" pitchFamily="49" charset="0"/>
              </a:rPr>
              <a:t>boolean</a:t>
            </a:r>
            <a:r>
              <a:rPr lang="en-US" altLang="en-US" sz="1600" dirty="0" smtClean="0">
                <a:latin typeface="Courier New" panose="02070309020205020404" pitchFamily="49" charset="0"/>
                <a:cs typeface="Courier New" panose="02070309020205020404" pitchFamily="49" charset="0"/>
              </a:rPr>
              <a:t> </a:t>
            </a:r>
            <a:r>
              <a:rPr lang="en-US" altLang="en-US" sz="1600" dirty="0" err="1" smtClean="0">
                <a:latin typeface="Courier New" panose="02070309020205020404" pitchFamily="49" charset="0"/>
                <a:cs typeface="Courier New" panose="02070309020205020404" pitchFamily="49" charset="0"/>
              </a:rPr>
              <a:t>isScienceMajor</a:t>
            </a:r>
            <a:r>
              <a:rPr lang="en-US" altLang="en-US" sz="1600" dirty="0" smtClean="0">
                <a:latin typeface="Courier New" panose="02070309020205020404" pitchFamily="49" charset="0"/>
                <a:cs typeface="Courier New" panose="02070309020205020404" pitchFamily="49" charset="0"/>
              </a:rPr>
              <a:t>; </a:t>
            </a:r>
            <a:br>
              <a:rPr lang="en-US" altLang="en-US" sz="1600" dirty="0" smtClean="0">
                <a:latin typeface="Courier New" panose="02070309020205020404" pitchFamily="49" charset="0"/>
                <a:cs typeface="Courier New" panose="02070309020205020404" pitchFamily="49" charset="0"/>
              </a:rPr>
            </a:br>
            <a:r>
              <a:rPr lang="en-US" altLang="en-US" sz="1600" dirty="0" smtClean="0">
                <a:latin typeface="Courier New" panose="02070309020205020404" pitchFamily="49" charset="0"/>
                <a:cs typeface="Courier New" panose="02070309020205020404" pitchFamily="49" charset="0"/>
              </a:rPr>
              <a:t>               </a:t>
            </a:r>
            <a:r>
              <a:rPr lang="en-US" altLang="en-US" sz="1600" dirty="0" smtClean="0">
                <a:solidFill>
                  <a:schemeClr val="accent5"/>
                </a:solidFill>
                <a:latin typeface="Courier New" panose="02070309020205020404" pitchFamily="49" charset="0"/>
                <a:cs typeface="Courier New" panose="02070309020205020404" pitchFamily="49" charset="0"/>
              </a:rPr>
              <a:t>//default value false</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  </a:t>
            </a:r>
            <a:r>
              <a:rPr lang="en-US" altLang="en-US" sz="1600" b="1" dirty="0" smtClean="0">
                <a:solidFill>
                  <a:schemeClr val="accent3"/>
                </a:solidFill>
                <a:latin typeface="Courier New" panose="02070309020205020404" pitchFamily="49" charset="0"/>
                <a:cs typeface="Courier New" panose="02070309020205020404" pitchFamily="49" charset="0"/>
              </a:rPr>
              <a:t>char</a:t>
            </a:r>
            <a:r>
              <a:rPr lang="en-US" altLang="en-US" sz="1600" dirty="0" smtClean="0">
                <a:latin typeface="Courier New" panose="02070309020205020404" pitchFamily="49" charset="0"/>
                <a:cs typeface="Courier New" panose="02070309020205020404" pitchFamily="49" charset="0"/>
              </a:rPr>
              <a:t> gender; </a:t>
            </a:r>
            <a:r>
              <a:rPr lang="en-US" altLang="en-US" sz="1600" dirty="0" smtClean="0">
                <a:solidFill>
                  <a:schemeClr val="accent5"/>
                </a:solidFill>
                <a:latin typeface="Courier New" panose="02070309020205020404" pitchFamily="49" charset="0"/>
                <a:cs typeface="Courier New" panose="02070309020205020404" pitchFamily="49" charset="0"/>
              </a:rPr>
              <a:t>//default value '\u0000'</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88453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altLang="en-US" smtClean="0"/>
              <a:t>The null Value</a:t>
            </a:r>
          </a:p>
        </p:txBody>
      </p:sp>
      <p:sp>
        <p:nvSpPr>
          <p:cNvPr id="29700" name="Rectangle 3"/>
          <p:cNvSpPr>
            <a:spLocks noGrp="1" noChangeArrowheads="1"/>
          </p:cNvSpPr>
          <p:nvPr>
            <p:ph type="body" idx="1"/>
          </p:nvPr>
        </p:nvSpPr>
        <p:spPr/>
        <p:txBody>
          <a:bodyPr/>
          <a:lstStyle/>
          <a:p>
            <a:r>
              <a:rPr lang="en-US" altLang="en-US" dirty="0" smtClean="0"/>
              <a:t>When a reference variable does not reference any object, the data field holds a special literal value, </a:t>
            </a:r>
            <a:r>
              <a:rPr lang="en-US" altLang="en-US" b="1" dirty="0" smtClean="0">
                <a:solidFill>
                  <a:schemeClr val="accent3"/>
                </a:solidFill>
                <a:latin typeface="Courier New" panose="02070309020205020404" pitchFamily="49" charset="0"/>
                <a:cs typeface="Courier New" panose="02070309020205020404" pitchFamily="49" charset="0"/>
              </a:rPr>
              <a:t>null</a:t>
            </a:r>
            <a:r>
              <a:rPr lang="en-US" altLang="en-US" dirty="0" smtClean="0"/>
              <a:t>. </a:t>
            </a:r>
          </a:p>
          <a:p>
            <a:r>
              <a:rPr lang="en-US" altLang="en-US" dirty="0" smtClean="0"/>
              <a:t>Null is typically the literal memory address 0x0 or integer value 0</a:t>
            </a:r>
          </a:p>
          <a:p>
            <a:endParaRPr lang="en-US" altLang="en-US" dirty="0"/>
          </a:p>
        </p:txBody>
      </p:sp>
    </p:spTree>
    <p:extLst>
      <p:ext uri="{BB962C8B-B14F-4D97-AF65-F5344CB8AC3E}">
        <p14:creationId xmlns:p14="http://schemas.microsoft.com/office/powerpoint/2010/main" val="22495970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br>
              <a:rPr lang="en-US" dirty="0" smtClean="0"/>
            </a:br>
            <a:r>
              <a:rPr lang="en-US" dirty="0" smtClean="0"/>
              <a:t>Bouncing Ball</a:t>
            </a:r>
            <a:endParaRPr lang="en-US" dirty="0"/>
          </a:p>
        </p:txBody>
      </p:sp>
      <p:sp>
        <p:nvSpPr>
          <p:cNvPr id="3" name="Text Placeholder 2"/>
          <p:cNvSpPr>
            <a:spLocks noGrp="1"/>
          </p:cNvSpPr>
          <p:nvPr>
            <p:ph type="body" idx="1"/>
          </p:nvPr>
        </p:nvSpPr>
        <p:spPr/>
        <p:txBody>
          <a:bodyPr/>
          <a:lstStyle/>
          <a:p>
            <a:r>
              <a:rPr lang="en-US" dirty="0" smtClean="0"/>
              <a:t>Program Along</a:t>
            </a:r>
            <a:endParaRPr lang="en-US" dirty="0"/>
          </a:p>
        </p:txBody>
      </p:sp>
    </p:spTree>
    <p:extLst>
      <p:ext uri="{BB962C8B-B14F-4D97-AF65-F5344CB8AC3E}">
        <p14:creationId xmlns:p14="http://schemas.microsoft.com/office/powerpoint/2010/main" val="204472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18"/>
          <p:cNvSpPr>
            <a:spLocks noGrp="1" noChangeArrowheads="1"/>
          </p:cNvSpPr>
          <p:nvPr>
            <p:ph type="title"/>
          </p:nvPr>
        </p:nvSpPr>
        <p:spPr/>
        <p:txBody>
          <a:bodyPr/>
          <a:lstStyle/>
          <a:p>
            <a:r>
              <a:rPr lang="en-US" smtClean="0"/>
              <a:t>Example:  Bouncing Ball in Unit Square</a:t>
            </a:r>
            <a:endParaRPr lang="en-US"/>
          </a:p>
        </p:txBody>
      </p:sp>
      <p:sp>
        <p:nvSpPr>
          <p:cNvPr id="88068" name="Rectangle 19"/>
          <p:cNvSpPr>
            <a:spLocks noGrp="1" noChangeArrowheads="1"/>
          </p:cNvSpPr>
          <p:nvPr>
            <p:ph type="body" idx="1"/>
          </p:nvPr>
        </p:nvSpPr>
        <p:spPr/>
        <p:txBody>
          <a:bodyPr/>
          <a:lstStyle/>
          <a:p>
            <a:r>
              <a:rPr lang="en-US" dirty="0" smtClean="0"/>
              <a:t>Bouncing ball.  Model a bouncing ball moving in the unit square with constant velocity.</a:t>
            </a:r>
          </a:p>
          <a:p>
            <a:pPr lvl="1"/>
            <a:r>
              <a:rPr lang="en-US" dirty="0" smtClean="0"/>
              <a:t>Position x, y</a:t>
            </a:r>
          </a:p>
          <a:p>
            <a:pPr lvl="1"/>
            <a:r>
              <a:rPr lang="en-US" dirty="0" smtClean="0"/>
              <a:t>Velocity x, y</a:t>
            </a:r>
          </a:p>
          <a:p>
            <a:pPr lvl="1"/>
            <a:r>
              <a:rPr lang="en-US" dirty="0" smtClean="0"/>
              <a:t>Radius</a:t>
            </a:r>
          </a:p>
          <a:p>
            <a:pPr lvl="1"/>
            <a:endParaRPr lang="en-US" dirty="0"/>
          </a:p>
          <a:p>
            <a:pPr lvl="1"/>
            <a:r>
              <a:rPr lang="en-US" dirty="0" smtClean="0"/>
              <a:t>Simple movement model</a:t>
            </a:r>
          </a:p>
          <a:p>
            <a:pPr lvl="2"/>
            <a:r>
              <a:rPr lang="en-US" dirty="0" smtClean="0"/>
              <a:t>position’ = position + velocity</a:t>
            </a:r>
            <a:endParaRPr lang="en-US" dirty="0"/>
          </a:p>
        </p:txBody>
      </p:sp>
    </p:spTree>
    <p:extLst>
      <p:ext uri="{BB962C8B-B14F-4D97-AF65-F5344CB8AC3E}">
        <p14:creationId xmlns:p14="http://schemas.microsoft.com/office/powerpoint/2010/main" val="299133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isn’t “new” in “objects”?</a:t>
            </a:r>
            <a:endParaRPr lang="en-US" dirty="0"/>
          </a:p>
        </p:txBody>
      </p:sp>
      <p:sp>
        <p:nvSpPr>
          <p:cNvPr id="3" name="Content Placeholder 2"/>
          <p:cNvSpPr>
            <a:spLocks noGrp="1"/>
          </p:cNvSpPr>
          <p:nvPr>
            <p:ph idx="1"/>
          </p:nvPr>
        </p:nvSpPr>
        <p:spPr/>
        <p:txBody>
          <a:bodyPr/>
          <a:lstStyle/>
          <a:p>
            <a:r>
              <a:rPr lang="en-US" dirty="0" smtClean="0"/>
              <a:t>Some things we have seen and are familiar with, but do not fully understand the details:</a:t>
            </a:r>
          </a:p>
          <a:p>
            <a:pPr lvl="1"/>
            <a:r>
              <a:rPr lang="en-US" sz="1600" b="1" dirty="0" smtClean="0">
                <a:solidFill>
                  <a:schemeClr val="accent3"/>
                </a:solidFill>
                <a:latin typeface="Courier New" panose="02070309020205020404" pitchFamily="49" charset="0"/>
                <a:cs typeface="Courier New" panose="02070309020205020404" pitchFamily="49" charset="0"/>
              </a:rPr>
              <a:t>public class </a:t>
            </a:r>
            <a:r>
              <a:rPr lang="en-US" sz="1600" b="1" dirty="0" err="1" smtClean="0">
                <a:latin typeface="Courier New" panose="02070309020205020404" pitchFamily="49" charset="0"/>
                <a:cs typeface="Courier New" panose="02070309020205020404" pitchFamily="49" charset="0"/>
              </a:rPr>
              <a:t>MyProgram</a:t>
            </a:r>
            <a:r>
              <a:rPr lang="en-US" sz="1600" dirty="0" smtClean="0">
                <a:latin typeface="Courier New" panose="02070309020205020404" pitchFamily="49" charset="0"/>
                <a:cs typeface="Courier New" panose="02070309020205020404" pitchFamily="49" charset="0"/>
              </a:rPr>
              <a:t> </a:t>
            </a:r>
            <a:r>
              <a:rPr lang="en-US" sz="1600" dirty="0" smtClean="0">
                <a:solidFill>
                  <a:schemeClr val="accent5"/>
                </a:solidFill>
                <a:latin typeface="Courier New" panose="02070309020205020404" pitchFamily="49" charset="0"/>
                <a:cs typeface="Courier New" panose="02070309020205020404" pitchFamily="49" charset="0"/>
              </a:rPr>
              <a:t>//Seen this every program</a:t>
            </a:r>
          </a:p>
          <a:p>
            <a:pPr lvl="1"/>
            <a:r>
              <a:rPr lang="en-US" sz="1600" b="1" dirty="0" smtClean="0">
                <a:latin typeface="Courier New" panose="02070309020205020404" pitchFamily="49" charset="0"/>
                <a:cs typeface="Courier New" panose="02070309020205020404" pitchFamily="49" charset="0"/>
              </a:rPr>
              <a:t>String</a:t>
            </a:r>
            <a:r>
              <a:rPr lang="en-US" sz="1600" dirty="0" smtClean="0">
                <a:latin typeface="Courier New" panose="02070309020205020404" pitchFamily="49" charset="0"/>
                <a:cs typeface="Courier New" panose="02070309020205020404" pitchFamily="49" charset="0"/>
              </a:rPr>
              <a:t> s; </a:t>
            </a:r>
            <a:r>
              <a:rPr lang="en-US" sz="1600" dirty="0" smtClean="0">
                <a:solidFill>
                  <a:schemeClr val="accent5"/>
                </a:solidFill>
                <a:latin typeface="Courier New" panose="02070309020205020404" pitchFamily="49" charset="0"/>
                <a:cs typeface="Courier New" panose="02070309020205020404" pitchFamily="49" charset="0"/>
              </a:rPr>
              <a:t>//not an integer, character, </a:t>
            </a:r>
            <a:r>
              <a:rPr lang="en-US" sz="1600" dirty="0" err="1" smtClean="0">
                <a:solidFill>
                  <a:schemeClr val="accent5"/>
                </a:solidFill>
                <a:latin typeface="Courier New" panose="02070309020205020404" pitchFamily="49" charset="0"/>
                <a:cs typeface="Courier New" panose="02070309020205020404" pitchFamily="49" charset="0"/>
              </a:rPr>
              <a:t>boolean</a:t>
            </a:r>
            <a:r>
              <a:rPr lang="en-US" sz="1600" dirty="0" smtClean="0">
                <a:solidFill>
                  <a:schemeClr val="accent5"/>
                </a:solidFill>
                <a:latin typeface="Courier New" panose="02070309020205020404" pitchFamily="49" charset="0"/>
                <a:cs typeface="Courier New" panose="02070309020205020404" pitchFamily="49" charset="0"/>
              </a:rPr>
              <a:t>, or floating-point number</a:t>
            </a:r>
          </a:p>
          <a:p>
            <a:pPr lvl="1"/>
            <a:r>
              <a:rPr lang="en-US" sz="1600" b="1" dirty="0" smtClean="0">
                <a:latin typeface="Courier New" panose="02070309020205020404" pitchFamily="49" charset="0"/>
                <a:cs typeface="Courier New" panose="02070309020205020404" pitchFamily="49" charset="0"/>
              </a:rPr>
              <a:t>Scanner</a:t>
            </a:r>
            <a:r>
              <a:rPr lang="en-US" sz="1600" dirty="0" smtClean="0">
                <a:latin typeface="Courier New" panose="02070309020205020404" pitchFamily="49" charset="0"/>
                <a:cs typeface="Courier New" panose="02070309020205020404" pitchFamily="49" charset="0"/>
              </a:rPr>
              <a:t> in = </a:t>
            </a:r>
            <a:r>
              <a:rPr lang="en-US" sz="1600" b="1" dirty="0" smtClean="0">
                <a:solidFill>
                  <a:schemeClr val="accent3"/>
                </a:solidFill>
                <a:latin typeface="Courier New" panose="02070309020205020404" pitchFamily="49" charset="0"/>
                <a:cs typeface="Courier New" panose="02070309020205020404" pitchFamily="49" charset="0"/>
              </a:rPr>
              <a:t>new</a:t>
            </a:r>
            <a:r>
              <a:rPr lang="en-US" sz="1600"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Scanner</a:t>
            </a:r>
            <a:r>
              <a:rPr lang="en-US" sz="1600" dirty="0" smtClean="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System</a:t>
            </a:r>
            <a:r>
              <a:rPr lang="en-US" sz="1600" dirty="0" smtClean="0">
                <a:latin typeface="Courier New" panose="02070309020205020404" pitchFamily="49" charset="0"/>
                <a:cs typeface="Courier New" panose="02070309020205020404" pitchFamily="49" charset="0"/>
              </a:rPr>
              <a:t>.in); </a:t>
            </a:r>
            <a:r>
              <a:rPr lang="en-US" sz="1600" dirty="0" smtClean="0">
                <a:solidFill>
                  <a:schemeClr val="accent5"/>
                </a:solidFill>
                <a:latin typeface="Courier New" panose="02070309020205020404" pitchFamily="49" charset="0"/>
                <a:cs typeface="Courier New" panose="02070309020205020404" pitchFamily="49" charset="0"/>
              </a:rPr>
              <a:t>//Making variables of complex types</a:t>
            </a:r>
          </a:p>
          <a:p>
            <a:pPr lvl="1"/>
            <a:r>
              <a:rPr lang="en-US" sz="1600" dirty="0" err="1" smtClean="0">
                <a:latin typeface="Courier New" panose="02070309020205020404" pitchFamily="49" charset="0"/>
                <a:cs typeface="Courier New" panose="02070309020205020404" pitchFamily="49" charset="0"/>
              </a:rPr>
              <a:t>s.charAt</a:t>
            </a:r>
            <a:r>
              <a:rPr lang="en-US" sz="1600" dirty="0" smtClean="0">
                <a:latin typeface="Courier New" panose="02070309020205020404" pitchFamily="49" charset="0"/>
                <a:cs typeface="Courier New" panose="02070309020205020404" pitchFamily="49" charset="0"/>
              </a:rPr>
              <a:t>(</a:t>
            </a:r>
            <a:r>
              <a:rPr lang="en-US" sz="1600" dirty="0" smtClean="0">
                <a:solidFill>
                  <a:srgbClr val="FF0000"/>
                </a:solidFill>
                <a:latin typeface="Courier New" panose="02070309020205020404" pitchFamily="49" charset="0"/>
                <a:cs typeface="Courier New" panose="02070309020205020404" pitchFamily="49" charset="0"/>
              </a:rPr>
              <a:t>5</a:t>
            </a:r>
            <a:r>
              <a:rPr lang="en-US" sz="1600" dirty="0" smtClean="0">
                <a:latin typeface="Courier New" panose="02070309020205020404" pitchFamily="49" charset="0"/>
                <a:cs typeface="Courier New" panose="02070309020205020404" pitchFamily="49" charset="0"/>
              </a:rPr>
              <a:t>); </a:t>
            </a:r>
            <a:r>
              <a:rPr lang="en-US" sz="1600" dirty="0" smtClean="0">
                <a:solidFill>
                  <a:schemeClr val="accent5"/>
                </a:solidFill>
                <a:latin typeface="Courier New" panose="02070309020205020404" pitchFamily="49" charset="0"/>
                <a:cs typeface="Courier New" panose="02070309020205020404" pitchFamily="49" charset="0"/>
              </a:rPr>
              <a:t>//using methods tied to a variable’s value</a:t>
            </a:r>
            <a:endParaRPr lang="en-US" sz="1600" dirty="0">
              <a:solidFill>
                <a:schemeClr val="accent5"/>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288771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p:txBody>
          <a:bodyPr/>
          <a:lstStyle/>
          <a:p>
            <a:r>
              <a:rPr lang="en-US" smtClean="0"/>
              <a:t>Example:  Bouncing Ball in Unit Square</a:t>
            </a:r>
            <a:endParaRPr lang="en-US"/>
          </a:p>
        </p:txBody>
      </p:sp>
      <p:sp>
        <p:nvSpPr>
          <p:cNvPr id="4" name="Content Placeholder 3"/>
          <p:cNvSpPr>
            <a:spLocks noGrp="1"/>
          </p:cNvSpPr>
          <p:nvPr>
            <p:ph idx="1"/>
          </p:nvPr>
        </p:nvSpPr>
        <p:spPr>
          <a:xfrm>
            <a:off x="1141412" y="2249486"/>
            <a:ext cx="9905999" cy="4608513"/>
          </a:xfrm>
        </p:spPr>
        <p:txBody>
          <a:bodyPr>
            <a:normAutofit fontScale="55000" lnSpcReduction="20000"/>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   private double </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private double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private double </a:t>
            </a:r>
            <a:r>
              <a:rPr lang="en-US" dirty="0" smtClean="0">
                <a:latin typeface="Courier New" panose="02070309020205020404" pitchFamily="49" charset="0"/>
                <a:cs typeface="Courier New" panose="02070309020205020404" pitchFamily="49" charset="0"/>
              </a:rPr>
              <a:t>radius;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0.015</a:t>
            </a:r>
            <a:r>
              <a:rPr lang="en-US"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.random</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0.03</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0.015</a:t>
            </a:r>
            <a:r>
              <a:rPr lang="en-US"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.random</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0.03</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radius  = </a:t>
            </a:r>
            <a:r>
              <a:rPr lang="en-US" dirty="0" smtClean="0">
                <a:solidFill>
                  <a:srgbClr val="FF0000"/>
                </a:solidFill>
                <a:latin typeface="Courier New" panose="02070309020205020404" pitchFamily="49" charset="0"/>
                <a:cs typeface="Courier New" panose="02070309020205020404" pitchFamily="49" charset="0"/>
              </a:rPr>
              <a:t>0.01</a:t>
            </a:r>
            <a:r>
              <a:rPr lang="en-US"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.random</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0.01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void </a:t>
            </a:r>
            <a:r>
              <a:rPr lang="en-US" dirty="0" smtClean="0">
                <a:latin typeface="Courier New" panose="02070309020205020404" pitchFamily="49" charset="0"/>
                <a:cs typeface="Courier New" panose="02070309020205020404" pitchFamily="49" charset="0"/>
              </a:rPr>
              <a:t>move()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 </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 &gt;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 &gt;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void </a:t>
            </a:r>
            <a:r>
              <a:rPr lang="en-US" dirty="0" smtClean="0">
                <a:latin typeface="Courier New" panose="02070309020205020404" pitchFamily="49" charset="0"/>
                <a:cs typeface="Courier New" panose="02070309020205020404" pitchFamily="49" charset="0"/>
              </a:rPr>
              <a:t>draw()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.filledCircle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radius);</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886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r>
              <a:rPr lang="en-US" smtClean="0"/>
              <a:t>Object Pointers – “References”</a:t>
            </a:r>
            <a:endParaRPr lang="en-US" dirty="0"/>
          </a:p>
        </p:txBody>
      </p:sp>
      <p:sp>
        <p:nvSpPr>
          <p:cNvPr id="92164" name="Rectangle 3"/>
          <p:cNvSpPr>
            <a:spLocks noGrp="1" noChangeArrowheads="1"/>
          </p:cNvSpPr>
          <p:nvPr>
            <p:ph type="body" idx="1"/>
          </p:nvPr>
        </p:nvSpPr>
        <p:spPr>
          <a:xfrm>
            <a:off x="1141412" y="2249486"/>
            <a:ext cx="9905999" cy="4608513"/>
          </a:xfrm>
        </p:spPr>
        <p:txBody>
          <a:bodyPr>
            <a:normAutofit fontScale="85000" lnSpcReduction="10000"/>
          </a:bodyPr>
          <a:lstStyle/>
          <a:p>
            <a:r>
              <a:rPr lang="en-US" dirty="0" smtClean="0"/>
              <a:t>Object reference.</a:t>
            </a:r>
          </a:p>
          <a:p>
            <a:pPr lvl="1"/>
            <a:r>
              <a:rPr lang="en-US" dirty="0" smtClean="0"/>
              <a:t>Allow client to manipulate an object as a single entity.</a:t>
            </a:r>
          </a:p>
          <a:p>
            <a:pPr lvl="1"/>
            <a:r>
              <a:rPr lang="en-US" dirty="0" smtClean="0"/>
              <a:t>Essentially a machine address (pointer).</a:t>
            </a:r>
          </a:p>
          <a:p>
            <a:endParaRPr lang="en-US" dirty="0" smtClean="0"/>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b1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b2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 = b1;</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endParaRPr lang="en-US" dirty="0"/>
          </a:p>
        </p:txBody>
      </p:sp>
      <p:graphicFrame>
        <p:nvGraphicFramePr>
          <p:cNvPr id="4" name="Table 3"/>
          <p:cNvGraphicFramePr>
            <a:graphicFrameLocks noGrp="1"/>
          </p:cNvGraphicFramePr>
          <p:nvPr>
            <p:extLst/>
          </p:nvPr>
        </p:nvGraphicFramePr>
        <p:xfrm>
          <a:off x="8761405" y="1666239"/>
          <a:ext cx="1808989" cy="5191760"/>
        </p:xfrm>
        <a:graphic>
          <a:graphicData uri="http://schemas.openxmlformats.org/drawingml/2006/table">
            <a:tbl>
              <a:tblPr firstRow="1" bandRow="1">
                <a:tableStyleId>{5C22544A-7EE6-4342-B048-85BDC9FD1C3A}</a:tableStyleId>
              </a:tblPr>
              <a:tblGrid>
                <a:gridCol w="1020890"/>
                <a:gridCol w="788099"/>
              </a:tblGrid>
              <a:tr h="370840">
                <a:tc>
                  <a:txBody>
                    <a:bodyPr/>
                    <a:lstStyle/>
                    <a:p>
                      <a:r>
                        <a:rPr lang="en-US" dirty="0" smtClean="0"/>
                        <a:t>Address</a:t>
                      </a:r>
                      <a:endParaRPr lang="en-US" dirty="0"/>
                    </a:p>
                  </a:txBody>
                  <a:tcPr/>
                </a:tc>
                <a:tc>
                  <a:txBody>
                    <a:bodyPr/>
                    <a:lstStyle/>
                    <a:p>
                      <a:r>
                        <a:rPr lang="en-US" dirty="0" smtClean="0"/>
                        <a:t>Value</a:t>
                      </a:r>
                      <a:endParaRPr lang="en-US" dirty="0"/>
                    </a:p>
                  </a:txBody>
                  <a:tcPr/>
                </a:tc>
              </a:tr>
              <a:tr h="370840">
                <a:tc>
                  <a:txBody>
                    <a:bodyPr/>
                    <a:lstStyle/>
                    <a:p>
                      <a:r>
                        <a:rPr lang="en-US" dirty="0" smtClean="0"/>
                        <a:t>0x0</a:t>
                      </a:r>
                      <a:endParaRPr lang="en-US" dirty="0"/>
                    </a:p>
                  </a:txBody>
                  <a:tcPr/>
                </a:tc>
                <a:tc>
                  <a:txBody>
                    <a:bodyPr/>
                    <a:lstStyle/>
                    <a:p>
                      <a:r>
                        <a:rPr lang="en-US" dirty="0" smtClean="0"/>
                        <a:t>0</a:t>
                      </a:r>
                      <a:endParaRPr lang="en-US" dirty="0"/>
                    </a:p>
                  </a:txBody>
                  <a:tcPr/>
                </a:tc>
              </a:tr>
              <a:tr h="370840">
                <a:tc>
                  <a:txBody>
                    <a:bodyPr/>
                    <a:lstStyle/>
                    <a:p>
                      <a:r>
                        <a:rPr lang="en-US" dirty="0" smtClean="0"/>
                        <a:t>0x1</a:t>
                      </a:r>
                      <a:endParaRPr lang="en-US" dirty="0"/>
                    </a:p>
                  </a:txBody>
                  <a:tcPr/>
                </a:tc>
                <a:tc>
                  <a:txBody>
                    <a:bodyPr/>
                    <a:lstStyle/>
                    <a:p>
                      <a:r>
                        <a:rPr lang="en-US" dirty="0" smtClean="0"/>
                        <a:t>0</a:t>
                      </a:r>
                      <a:endParaRPr lang="en-US" dirty="0"/>
                    </a:p>
                  </a:txBody>
                  <a:tcPr/>
                </a:tc>
              </a:tr>
              <a:tr h="370840">
                <a:tc>
                  <a:txBody>
                    <a:bodyPr/>
                    <a:lstStyle/>
                    <a:p>
                      <a:r>
                        <a:rPr lang="en-US" dirty="0" smtClean="0"/>
                        <a:t>0x2</a:t>
                      </a:r>
                      <a:endParaRPr lang="en-US" dirty="0"/>
                    </a:p>
                  </a:txBody>
                  <a:tcPr/>
                </a:tc>
                <a:tc>
                  <a:txBody>
                    <a:bodyPr/>
                    <a:lstStyle/>
                    <a:p>
                      <a:r>
                        <a:rPr lang="en-US" dirty="0" smtClean="0"/>
                        <a:t>0</a:t>
                      </a:r>
                      <a:endParaRPr lang="en-US" dirty="0"/>
                    </a:p>
                  </a:txBody>
                  <a:tcPr/>
                </a:tc>
              </a:tr>
              <a:tr h="370840">
                <a:tc>
                  <a:txBody>
                    <a:bodyPr/>
                    <a:lstStyle/>
                    <a:p>
                      <a:r>
                        <a:rPr lang="en-US" dirty="0" smtClean="0"/>
                        <a:t>0x3</a:t>
                      </a:r>
                      <a:endParaRPr lang="en-US" dirty="0"/>
                    </a:p>
                  </a:txBody>
                  <a:tcPr/>
                </a:tc>
                <a:tc>
                  <a:txBody>
                    <a:bodyPr/>
                    <a:lstStyle/>
                    <a:p>
                      <a:r>
                        <a:rPr lang="en-US" dirty="0" smtClean="0"/>
                        <a:t>0</a:t>
                      </a:r>
                      <a:endParaRPr lang="en-US" dirty="0"/>
                    </a:p>
                  </a:txBody>
                  <a:tcPr/>
                </a:tc>
              </a:tr>
              <a:tr h="370840">
                <a:tc>
                  <a:txBody>
                    <a:bodyPr/>
                    <a:lstStyle/>
                    <a:p>
                      <a:r>
                        <a:rPr lang="en-US" dirty="0" smtClean="0"/>
                        <a:t>0x4</a:t>
                      </a:r>
                      <a:endParaRPr lang="en-US" dirty="0"/>
                    </a:p>
                  </a:txBody>
                  <a:tcPr/>
                </a:tc>
                <a:tc>
                  <a:txBody>
                    <a:bodyPr/>
                    <a:lstStyle/>
                    <a:p>
                      <a:r>
                        <a:rPr lang="en-US" dirty="0" smtClean="0"/>
                        <a:t>0</a:t>
                      </a:r>
                      <a:endParaRPr lang="en-US" dirty="0"/>
                    </a:p>
                  </a:txBody>
                  <a:tcPr/>
                </a:tc>
              </a:tr>
              <a:tr h="370840">
                <a:tc>
                  <a:txBody>
                    <a:bodyPr/>
                    <a:lstStyle/>
                    <a:p>
                      <a:r>
                        <a:rPr lang="en-US" dirty="0" smtClean="0"/>
                        <a:t>0x5</a:t>
                      </a:r>
                      <a:endParaRPr lang="en-US" dirty="0"/>
                    </a:p>
                  </a:txBody>
                  <a:tcPr/>
                </a:tc>
                <a:tc>
                  <a:txBody>
                    <a:bodyPr/>
                    <a:lstStyle/>
                    <a:p>
                      <a:r>
                        <a:rPr lang="en-US" dirty="0" smtClean="0"/>
                        <a:t>0</a:t>
                      </a:r>
                      <a:endParaRPr lang="en-US" dirty="0"/>
                    </a:p>
                  </a:txBody>
                  <a:tcPr/>
                </a:tc>
              </a:tr>
              <a:tr h="370840">
                <a:tc>
                  <a:txBody>
                    <a:bodyPr/>
                    <a:lstStyle/>
                    <a:p>
                      <a:r>
                        <a:rPr lang="en-US" dirty="0" smtClean="0"/>
                        <a:t>0x6</a:t>
                      </a:r>
                      <a:endParaRPr lang="en-US" dirty="0"/>
                    </a:p>
                  </a:txBody>
                  <a:tcPr/>
                </a:tc>
                <a:tc>
                  <a:txBody>
                    <a:bodyPr/>
                    <a:lstStyle/>
                    <a:p>
                      <a:r>
                        <a:rPr lang="en-US" dirty="0" smtClean="0"/>
                        <a:t>0</a:t>
                      </a:r>
                      <a:endParaRPr lang="en-US" dirty="0"/>
                    </a:p>
                  </a:txBody>
                  <a:tcPr/>
                </a:tc>
              </a:tr>
              <a:tr h="370840">
                <a:tc>
                  <a:txBody>
                    <a:bodyPr/>
                    <a:lstStyle/>
                    <a:p>
                      <a:r>
                        <a:rPr lang="en-US" dirty="0" smtClean="0"/>
                        <a:t>0x7</a:t>
                      </a:r>
                    </a:p>
                  </a:txBody>
                  <a:tcPr/>
                </a:tc>
                <a:tc>
                  <a:txBody>
                    <a:bodyPr/>
                    <a:lstStyle/>
                    <a:p>
                      <a:r>
                        <a:rPr lang="en-US" dirty="0" smtClean="0"/>
                        <a:t>0</a:t>
                      </a:r>
                      <a:endParaRPr lang="en-US" dirty="0"/>
                    </a:p>
                  </a:txBody>
                  <a:tcPr/>
                </a:tc>
              </a:tr>
              <a:tr h="370840">
                <a:tc>
                  <a:txBody>
                    <a:bodyPr/>
                    <a:lstStyle/>
                    <a:p>
                      <a:r>
                        <a:rPr lang="en-US" dirty="0" smtClean="0"/>
                        <a:t>0x8</a:t>
                      </a:r>
                      <a:endParaRPr lang="en-US" dirty="0"/>
                    </a:p>
                  </a:txBody>
                  <a:tcPr/>
                </a:tc>
                <a:tc>
                  <a:txBody>
                    <a:bodyPr/>
                    <a:lstStyle/>
                    <a:p>
                      <a:r>
                        <a:rPr lang="en-US" dirty="0" smtClean="0"/>
                        <a:t>0</a:t>
                      </a:r>
                      <a:endParaRPr lang="en-US" dirty="0"/>
                    </a:p>
                  </a:txBody>
                  <a:tcPr/>
                </a:tc>
              </a:tr>
              <a:tr h="370840">
                <a:tc>
                  <a:txBody>
                    <a:bodyPr/>
                    <a:lstStyle/>
                    <a:p>
                      <a:r>
                        <a:rPr lang="en-US" dirty="0" smtClean="0"/>
                        <a:t>0x9</a:t>
                      </a:r>
                      <a:endParaRPr lang="en-US" dirty="0"/>
                    </a:p>
                  </a:txBody>
                  <a:tcPr/>
                </a:tc>
                <a:tc>
                  <a:txBody>
                    <a:bodyPr/>
                    <a:lstStyle/>
                    <a:p>
                      <a:r>
                        <a:rPr lang="en-US" dirty="0" smtClean="0"/>
                        <a:t>0</a:t>
                      </a:r>
                      <a:endParaRPr lang="en-US" dirty="0"/>
                    </a:p>
                  </a:txBody>
                  <a:tcPr/>
                </a:tc>
              </a:tr>
              <a:tr h="370840">
                <a:tc>
                  <a:txBody>
                    <a:bodyPr/>
                    <a:lstStyle/>
                    <a:p>
                      <a:r>
                        <a:rPr lang="en-US" dirty="0" smtClean="0"/>
                        <a:t>0xA</a:t>
                      </a:r>
                      <a:endParaRPr lang="en-US" dirty="0"/>
                    </a:p>
                  </a:txBody>
                  <a:tcPr/>
                </a:tc>
                <a:tc>
                  <a:txBody>
                    <a:bodyPr/>
                    <a:lstStyle/>
                    <a:p>
                      <a:r>
                        <a:rPr lang="en-US" dirty="0" smtClean="0"/>
                        <a:t>0</a:t>
                      </a:r>
                      <a:endParaRPr lang="en-US" dirty="0"/>
                    </a:p>
                  </a:txBody>
                  <a:tcPr/>
                </a:tc>
              </a:tr>
              <a:tr h="370840">
                <a:tc>
                  <a:txBody>
                    <a:bodyPr/>
                    <a:lstStyle/>
                    <a:p>
                      <a:r>
                        <a:rPr lang="en-US" dirty="0" smtClean="0"/>
                        <a:t>0xB</a:t>
                      </a:r>
                      <a:endParaRPr lang="en-US" dirty="0"/>
                    </a:p>
                  </a:txBody>
                  <a:tcPr/>
                </a:tc>
                <a:tc>
                  <a:txBody>
                    <a:bodyPr/>
                    <a:lstStyle/>
                    <a:p>
                      <a:r>
                        <a:rPr lang="en-US" dirty="0" smtClean="0"/>
                        <a:t>0</a:t>
                      </a:r>
                      <a:endParaRPr lang="en-US" dirty="0"/>
                    </a:p>
                  </a:txBody>
                  <a:tcPr/>
                </a:tc>
              </a:tr>
              <a:tr h="370840">
                <a:tc>
                  <a:txBody>
                    <a:bodyPr/>
                    <a:lstStyle/>
                    <a:p>
                      <a:r>
                        <a:rPr lang="en-US" dirty="0" smtClean="0"/>
                        <a:t>0xC</a:t>
                      </a:r>
                      <a:endParaRPr lang="en-US" dirty="0"/>
                    </a:p>
                  </a:txBody>
                  <a:tcPr/>
                </a:tc>
                <a:tc>
                  <a:txBody>
                    <a:bodyPr/>
                    <a:lstStyle/>
                    <a:p>
                      <a:r>
                        <a:rPr lang="en-US" dirty="0" smtClean="0"/>
                        <a:t>0</a:t>
                      </a:r>
                      <a:endParaRPr lang="en-US" dirty="0"/>
                    </a:p>
                  </a:txBody>
                  <a:tcPr/>
                </a:tc>
              </a:tr>
            </a:tbl>
          </a:graphicData>
        </a:graphic>
      </p:graphicFrame>
    </p:spTree>
    <p:extLst>
      <p:ext uri="{BB962C8B-B14F-4D97-AF65-F5344CB8AC3E}">
        <p14:creationId xmlns:p14="http://schemas.microsoft.com/office/powerpoint/2010/main" val="38117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997" y="2249484"/>
            <a:ext cx="4460150" cy="493715"/>
          </a:xfrm>
          <a:prstGeom prst="rect">
            <a:avLst/>
          </a:prstGeom>
          <a:solidFill>
            <a:srgbClr val="4A66AC">
              <a:alpha val="4509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3" name="Rectangle 2"/>
          <p:cNvSpPr>
            <a:spLocks noGrp="1" noChangeArrowheads="1"/>
          </p:cNvSpPr>
          <p:nvPr>
            <p:ph type="title"/>
          </p:nvPr>
        </p:nvSpPr>
        <p:spPr/>
        <p:txBody>
          <a:bodyPr/>
          <a:lstStyle/>
          <a:p>
            <a:r>
              <a:rPr lang="en-US" dirty="0"/>
              <a:t>Tracing</a:t>
            </a:r>
          </a:p>
        </p:txBody>
      </p:sp>
      <p:sp>
        <p:nvSpPr>
          <p:cNvPr id="92164" name="Rectangle 3"/>
          <p:cNvSpPr>
            <a:spLocks noGrp="1" noChangeArrowheads="1"/>
          </p:cNvSpPr>
          <p:nvPr>
            <p:ph type="body" idx="1"/>
          </p:nvPr>
        </p:nvSpPr>
        <p:spPr>
          <a:xfrm>
            <a:off x="1141412" y="2249486"/>
            <a:ext cx="9905999" cy="4608513"/>
          </a:xfrm>
        </p:spPr>
        <p:txBody>
          <a:bodyPr>
            <a:normAutofit/>
          </a:bodyPr>
          <a:lstStyle/>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b1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b2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 = b1;</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endParaRPr lang="en-US" dirty="0"/>
          </a:p>
        </p:txBody>
      </p:sp>
      <p:graphicFrame>
        <p:nvGraphicFramePr>
          <p:cNvPr id="4" name="Table 3"/>
          <p:cNvGraphicFramePr>
            <a:graphicFrameLocks noGrp="1"/>
          </p:cNvGraphicFramePr>
          <p:nvPr>
            <p:extLst/>
          </p:nvPr>
        </p:nvGraphicFramePr>
        <p:xfrm>
          <a:off x="8761405" y="1666239"/>
          <a:ext cx="1808989" cy="5191760"/>
        </p:xfrm>
        <a:graphic>
          <a:graphicData uri="http://schemas.openxmlformats.org/drawingml/2006/table">
            <a:tbl>
              <a:tblPr firstRow="1" bandRow="1">
                <a:tableStyleId>{5C22544A-7EE6-4342-B048-85BDC9FD1C3A}</a:tableStyleId>
              </a:tblPr>
              <a:tblGrid>
                <a:gridCol w="1020890"/>
                <a:gridCol w="788099"/>
              </a:tblGrid>
              <a:tr h="370840">
                <a:tc>
                  <a:txBody>
                    <a:bodyPr/>
                    <a:lstStyle/>
                    <a:p>
                      <a:r>
                        <a:rPr lang="en-US" dirty="0" smtClean="0"/>
                        <a:t>Address</a:t>
                      </a:r>
                      <a:endParaRPr lang="en-US" dirty="0"/>
                    </a:p>
                  </a:txBody>
                  <a:tcPr/>
                </a:tc>
                <a:tc>
                  <a:txBody>
                    <a:bodyPr/>
                    <a:lstStyle/>
                    <a:p>
                      <a:r>
                        <a:rPr lang="en-US" dirty="0" smtClean="0"/>
                        <a:t>Value</a:t>
                      </a:r>
                      <a:endParaRPr lang="en-US" dirty="0"/>
                    </a:p>
                  </a:txBody>
                  <a:tcPr/>
                </a:tc>
              </a:tr>
              <a:tr h="370840">
                <a:tc>
                  <a:txBody>
                    <a:bodyPr/>
                    <a:lstStyle/>
                    <a:p>
                      <a:r>
                        <a:rPr lang="en-US" dirty="0" smtClean="0"/>
                        <a:t>0x0</a:t>
                      </a:r>
                      <a:endParaRPr lang="en-US" dirty="0"/>
                    </a:p>
                  </a:txBody>
                  <a:tcPr/>
                </a:tc>
                <a:tc>
                  <a:txBody>
                    <a:bodyPr/>
                    <a:lstStyle/>
                    <a:p>
                      <a:r>
                        <a:rPr lang="en-US" b="1" dirty="0" smtClean="0"/>
                        <a:t>0.5</a:t>
                      </a:r>
                      <a:endParaRPr lang="en-US" b="1" dirty="0"/>
                    </a:p>
                  </a:txBody>
                  <a:tcPr/>
                </a:tc>
              </a:tr>
              <a:tr h="370840">
                <a:tc>
                  <a:txBody>
                    <a:bodyPr/>
                    <a:lstStyle/>
                    <a:p>
                      <a:r>
                        <a:rPr lang="en-US" dirty="0" smtClean="0"/>
                        <a:t>0x1</a:t>
                      </a:r>
                      <a:endParaRPr lang="en-US" dirty="0"/>
                    </a:p>
                  </a:txBody>
                  <a:tcPr/>
                </a:tc>
                <a:tc>
                  <a:txBody>
                    <a:bodyPr/>
                    <a:lstStyle/>
                    <a:p>
                      <a:r>
                        <a:rPr lang="en-US" b="1" dirty="0" smtClean="0"/>
                        <a:t>0.5</a:t>
                      </a:r>
                      <a:endParaRPr lang="en-US" b="1" dirty="0"/>
                    </a:p>
                  </a:txBody>
                  <a:tcPr/>
                </a:tc>
              </a:tr>
              <a:tr h="370840">
                <a:tc>
                  <a:txBody>
                    <a:bodyPr/>
                    <a:lstStyle/>
                    <a:p>
                      <a:r>
                        <a:rPr lang="en-US" dirty="0" smtClean="0"/>
                        <a:t>0x2</a:t>
                      </a:r>
                      <a:endParaRPr lang="en-US" dirty="0"/>
                    </a:p>
                  </a:txBody>
                  <a:tcPr/>
                </a:tc>
                <a:tc>
                  <a:txBody>
                    <a:bodyPr/>
                    <a:lstStyle/>
                    <a:p>
                      <a:r>
                        <a:rPr lang="en-US" b="1" dirty="0" smtClean="0"/>
                        <a:t>0.05</a:t>
                      </a:r>
                      <a:endParaRPr lang="en-US" b="1" dirty="0"/>
                    </a:p>
                  </a:txBody>
                  <a:tcPr/>
                </a:tc>
              </a:tr>
              <a:tr h="370840">
                <a:tc>
                  <a:txBody>
                    <a:bodyPr/>
                    <a:lstStyle/>
                    <a:p>
                      <a:r>
                        <a:rPr lang="en-US" dirty="0" smtClean="0"/>
                        <a:t>0x3</a:t>
                      </a:r>
                      <a:endParaRPr lang="en-US" dirty="0"/>
                    </a:p>
                  </a:txBody>
                  <a:tcPr/>
                </a:tc>
                <a:tc>
                  <a:txBody>
                    <a:bodyPr/>
                    <a:lstStyle/>
                    <a:p>
                      <a:r>
                        <a:rPr lang="en-US" b="1" dirty="0" smtClean="0"/>
                        <a:t>0.01</a:t>
                      </a:r>
                      <a:endParaRPr lang="en-US" b="1" dirty="0"/>
                    </a:p>
                  </a:txBody>
                  <a:tcPr/>
                </a:tc>
              </a:tr>
              <a:tr h="370840">
                <a:tc>
                  <a:txBody>
                    <a:bodyPr/>
                    <a:lstStyle/>
                    <a:p>
                      <a:r>
                        <a:rPr lang="en-US" dirty="0" smtClean="0"/>
                        <a:t>0x4</a:t>
                      </a:r>
                      <a:endParaRPr lang="en-US" dirty="0"/>
                    </a:p>
                  </a:txBody>
                  <a:tcPr/>
                </a:tc>
                <a:tc>
                  <a:txBody>
                    <a:bodyPr/>
                    <a:lstStyle/>
                    <a:p>
                      <a:r>
                        <a:rPr lang="en-US" b="1" dirty="0" smtClean="0"/>
                        <a:t>0.03</a:t>
                      </a:r>
                    </a:p>
                  </a:txBody>
                  <a:tcPr/>
                </a:tc>
              </a:tr>
              <a:tr h="370840">
                <a:tc>
                  <a:txBody>
                    <a:bodyPr/>
                    <a:lstStyle/>
                    <a:p>
                      <a:r>
                        <a:rPr lang="en-US" dirty="0" smtClean="0"/>
                        <a:t>0x5</a:t>
                      </a:r>
                      <a:endParaRPr lang="en-US" dirty="0"/>
                    </a:p>
                  </a:txBody>
                  <a:tcPr/>
                </a:tc>
                <a:tc>
                  <a:txBody>
                    <a:bodyPr/>
                    <a:lstStyle/>
                    <a:p>
                      <a:r>
                        <a:rPr lang="en-US" dirty="0" smtClean="0"/>
                        <a:t>0</a:t>
                      </a:r>
                      <a:endParaRPr lang="en-US" dirty="0"/>
                    </a:p>
                  </a:txBody>
                  <a:tcPr/>
                </a:tc>
              </a:tr>
              <a:tr h="370840">
                <a:tc>
                  <a:txBody>
                    <a:bodyPr/>
                    <a:lstStyle/>
                    <a:p>
                      <a:r>
                        <a:rPr lang="en-US" dirty="0" smtClean="0"/>
                        <a:t>0x6</a:t>
                      </a:r>
                      <a:endParaRPr lang="en-US" dirty="0"/>
                    </a:p>
                  </a:txBody>
                  <a:tcPr/>
                </a:tc>
                <a:tc>
                  <a:txBody>
                    <a:bodyPr/>
                    <a:lstStyle/>
                    <a:p>
                      <a:r>
                        <a:rPr lang="en-US" dirty="0" smtClean="0"/>
                        <a:t>0</a:t>
                      </a:r>
                      <a:endParaRPr lang="en-US" dirty="0"/>
                    </a:p>
                  </a:txBody>
                  <a:tcPr/>
                </a:tc>
              </a:tr>
              <a:tr h="370840">
                <a:tc>
                  <a:txBody>
                    <a:bodyPr/>
                    <a:lstStyle/>
                    <a:p>
                      <a:r>
                        <a:rPr lang="en-US" dirty="0" smtClean="0"/>
                        <a:t>0x7</a:t>
                      </a:r>
                    </a:p>
                  </a:txBody>
                  <a:tcPr/>
                </a:tc>
                <a:tc>
                  <a:txBody>
                    <a:bodyPr/>
                    <a:lstStyle/>
                    <a:p>
                      <a:r>
                        <a:rPr lang="en-US" dirty="0" smtClean="0"/>
                        <a:t>0</a:t>
                      </a:r>
                      <a:endParaRPr lang="en-US" dirty="0"/>
                    </a:p>
                  </a:txBody>
                  <a:tcPr/>
                </a:tc>
              </a:tr>
              <a:tr h="370840">
                <a:tc>
                  <a:txBody>
                    <a:bodyPr/>
                    <a:lstStyle/>
                    <a:p>
                      <a:r>
                        <a:rPr lang="en-US" dirty="0" smtClean="0"/>
                        <a:t>0x8</a:t>
                      </a:r>
                      <a:endParaRPr lang="en-US" dirty="0"/>
                    </a:p>
                  </a:txBody>
                  <a:tcPr/>
                </a:tc>
                <a:tc>
                  <a:txBody>
                    <a:bodyPr/>
                    <a:lstStyle/>
                    <a:p>
                      <a:r>
                        <a:rPr lang="en-US" dirty="0" smtClean="0"/>
                        <a:t>0</a:t>
                      </a:r>
                      <a:endParaRPr lang="en-US" dirty="0"/>
                    </a:p>
                  </a:txBody>
                  <a:tcPr/>
                </a:tc>
              </a:tr>
              <a:tr h="370840">
                <a:tc>
                  <a:txBody>
                    <a:bodyPr/>
                    <a:lstStyle/>
                    <a:p>
                      <a:r>
                        <a:rPr lang="en-US" dirty="0" smtClean="0"/>
                        <a:t>0x9</a:t>
                      </a:r>
                      <a:endParaRPr lang="en-US" dirty="0"/>
                    </a:p>
                  </a:txBody>
                  <a:tcPr/>
                </a:tc>
                <a:tc>
                  <a:txBody>
                    <a:bodyPr/>
                    <a:lstStyle/>
                    <a:p>
                      <a:r>
                        <a:rPr lang="en-US" dirty="0" smtClean="0"/>
                        <a:t>0</a:t>
                      </a:r>
                      <a:endParaRPr lang="en-US" dirty="0"/>
                    </a:p>
                  </a:txBody>
                  <a:tcPr/>
                </a:tc>
              </a:tr>
              <a:tr h="370840">
                <a:tc>
                  <a:txBody>
                    <a:bodyPr/>
                    <a:lstStyle/>
                    <a:p>
                      <a:r>
                        <a:rPr lang="en-US" dirty="0" smtClean="0"/>
                        <a:t>0xA</a:t>
                      </a:r>
                      <a:endParaRPr lang="en-US" dirty="0"/>
                    </a:p>
                  </a:txBody>
                  <a:tcPr/>
                </a:tc>
                <a:tc>
                  <a:txBody>
                    <a:bodyPr/>
                    <a:lstStyle/>
                    <a:p>
                      <a:r>
                        <a:rPr lang="en-US" dirty="0" smtClean="0"/>
                        <a:t>0</a:t>
                      </a:r>
                      <a:endParaRPr lang="en-US" dirty="0"/>
                    </a:p>
                  </a:txBody>
                  <a:tcPr/>
                </a:tc>
              </a:tr>
              <a:tr h="370840">
                <a:tc>
                  <a:txBody>
                    <a:bodyPr/>
                    <a:lstStyle/>
                    <a:p>
                      <a:r>
                        <a:rPr lang="en-US" dirty="0" smtClean="0"/>
                        <a:t>0xB</a:t>
                      </a:r>
                      <a:endParaRPr lang="en-US" dirty="0"/>
                    </a:p>
                  </a:txBody>
                  <a:tcPr/>
                </a:tc>
                <a:tc>
                  <a:txBody>
                    <a:bodyPr/>
                    <a:lstStyle/>
                    <a:p>
                      <a:r>
                        <a:rPr lang="en-US" dirty="0" smtClean="0"/>
                        <a:t>0</a:t>
                      </a:r>
                      <a:endParaRPr lang="en-US" dirty="0"/>
                    </a:p>
                  </a:txBody>
                  <a:tcPr/>
                </a:tc>
              </a:tr>
              <a:tr h="370840">
                <a:tc>
                  <a:txBody>
                    <a:bodyPr/>
                    <a:lstStyle/>
                    <a:p>
                      <a:r>
                        <a:rPr lang="en-US" dirty="0" smtClean="0"/>
                        <a:t>0xC</a:t>
                      </a:r>
                      <a:endParaRPr lang="en-US" dirty="0"/>
                    </a:p>
                  </a:txBody>
                  <a:tcPr/>
                </a:tc>
                <a:tc>
                  <a:txBody>
                    <a:bodyPr/>
                    <a:lstStyle/>
                    <a:p>
                      <a:r>
                        <a:rPr lang="en-US" dirty="0" smtClean="0"/>
                        <a:t>0</a:t>
                      </a:r>
                      <a:endParaRPr lang="en-US" dirty="0"/>
                    </a:p>
                  </a:txBody>
                  <a:tcPr/>
                </a:tc>
              </a:tr>
            </a:tbl>
          </a:graphicData>
        </a:graphic>
      </p:graphicFrame>
      <p:graphicFrame>
        <p:nvGraphicFramePr>
          <p:cNvPr id="3" name="Table 2"/>
          <p:cNvGraphicFramePr>
            <a:graphicFrameLocks noGrp="1"/>
          </p:cNvGraphicFramePr>
          <p:nvPr>
            <p:extLst/>
          </p:nvPr>
        </p:nvGraphicFramePr>
        <p:xfrm>
          <a:off x="6656252" y="359373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b1</a:t>
                      </a:r>
                      <a:endParaRPr lang="en-US" dirty="0"/>
                    </a:p>
                  </a:txBody>
                  <a:tcPr/>
                </a:tc>
              </a:tr>
              <a:tr h="370840">
                <a:tc>
                  <a:txBody>
                    <a:bodyPr/>
                    <a:lstStyle/>
                    <a:p>
                      <a:r>
                        <a:rPr lang="en-US" dirty="0" smtClean="0"/>
                        <a:t>0x0</a:t>
                      </a:r>
                    </a:p>
                  </a:txBody>
                  <a:tcPr/>
                </a:tc>
              </a:tr>
            </a:tbl>
          </a:graphicData>
        </a:graphic>
      </p:graphicFrame>
      <p:cxnSp>
        <p:nvCxnSpPr>
          <p:cNvPr id="17" name="Elbow Connector 16"/>
          <p:cNvCxnSpPr>
            <a:stCxn id="3" idx="0"/>
          </p:cNvCxnSpPr>
          <p:nvPr/>
        </p:nvCxnSpPr>
        <p:spPr>
          <a:xfrm rot="5400000" flipH="1" flipV="1">
            <a:off x="7189580" y="2021911"/>
            <a:ext cx="1344250" cy="179940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76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5012" y="2771388"/>
            <a:ext cx="3809411" cy="411649"/>
          </a:xfrm>
          <a:prstGeom prst="rect">
            <a:avLst/>
          </a:prstGeom>
          <a:solidFill>
            <a:srgbClr val="4A66AC">
              <a:alpha val="4509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3" name="Rectangle 2"/>
          <p:cNvSpPr>
            <a:spLocks noGrp="1" noChangeArrowheads="1"/>
          </p:cNvSpPr>
          <p:nvPr>
            <p:ph type="title"/>
          </p:nvPr>
        </p:nvSpPr>
        <p:spPr/>
        <p:txBody>
          <a:bodyPr/>
          <a:lstStyle/>
          <a:p>
            <a:r>
              <a:rPr lang="en-US" dirty="0"/>
              <a:t>Tracing</a:t>
            </a:r>
          </a:p>
        </p:txBody>
      </p:sp>
      <p:sp>
        <p:nvSpPr>
          <p:cNvPr id="92164" name="Rectangle 3"/>
          <p:cNvSpPr>
            <a:spLocks noGrp="1" noChangeArrowheads="1"/>
          </p:cNvSpPr>
          <p:nvPr>
            <p:ph type="body" idx="1"/>
          </p:nvPr>
        </p:nvSpPr>
        <p:spPr>
          <a:xfrm>
            <a:off x="1141412" y="2249486"/>
            <a:ext cx="9905999" cy="4608513"/>
          </a:xfrm>
        </p:spPr>
        <p:txBody>
          <a:bodyPr>
            <a:normAutofit/>
          </a:bodyPr>
          <a:lstStyle/>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b1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b2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 = b1;</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endParaRPr lang="en-US" dirty="0"/>
          </a:p>
        </p:txBody>
      </p:sp>
      <p:graphicFrame>
        <p:nvGraphicFramePr>
          <p:cNvPr id="4" name="Table 3"/>
          <p:cNvGraphicFramePr>
            <a:graphicFrameLocks noGrp="1"/>
          </p:cNvGraphicFramePr>
          <p:nvPr>
            <p:extLst/>
          </p:nvPr>
        </p:nvGraphicFramePr>
        <p:xfrm>
          <a:off x="8761405" y="1666239"/>
          <a:ext cx="1808989" cy="5191760"/>
        </p:xfrm>
        <a:graphic>
          <a:graphicData uri="http://schemas.openxmlformats.org/drawingml/2006/table">
            <a:tbl>
              <a:tblPr firstRow="1" bandRow="1">
                <a:tableStyleId>{5C22544A-7EE6-4342-B048-85BDC9FD1C3A}</a:tableStyleId>
              </a:tblPr>
              <a:tblGrid>
                <a:gridCol w="1020890"/>
                <a:gridCol w="788099"/>
              </a:tblGrid>
              <a:tr h="370840">
                <a:tc>
                  <a:txBody>
                    <a:bodyPr/>
                    <a:lstStyle/>
                    <a:p>
                      <a:r>
                        <a:rPr lang="en-US" dirty="0" smtClean="0"/>
                        <a:t>Address</a:t>
                      </a:r>
                      <a:endParaRPr lang="en-US" dirty="0"/>
                    </a:p>
                  </a:txBody>
                  <a:tcPr/>
                </a:tc>
                <a:tc>
                  <a:txBody>
                    <a:bodyPr/>
                    <a:lstStyle/>
                    <a:p>
                      <a:r>
                        <a:rPr lang="en-US" dirty="0" smtClean="0"/>
                        <a:t>Value</a:t>
                      </a:r>
                      <a:endParaRPr lang="en-US" dirty="0"/>
                    </a:p>
                  </a:txBody>
                  <a:tcPr/>
                </a:tc>
              </a:tr>
              <a:tr h="370840">
                <a:tc>
                  <a:txBody>
                    <a:bodyPr/>
                    <a:lstStyle/>
                    <a:p>
                      <a:r>
                        <a:rPr lang="en-US" dirty="0" smtClean="0"/>
                        <a:t>0x0</a:t>
                      </a:r>
                      <a:endParaRPr lang="en-US" dirty="0"/>
                    </a:p>
                  </a:txBody>
                  <a:tcPr/>
                </a:tc>
                <a:tc>
                  <a:txBody>
                    <a:bodyPr/>
                    <a:lstStyle/>
                    <a:p>
                      <a:r>
                        <a:rPr lang="en-US" b="1" dirty="0" smtClean="0"/>
                        <a:t>0.55</a:t>
                      </a:r>
                      <a:endParaRPr lang="en-US" b="1" dirty="0"/>
                    </a:p>
                  </a:txBody>
                  <a:tcPr/>
                </a:tc>
              </a:tr>
              <a:tr h="370840">
                <a:tc>
                  <a:txBody>
                    <a:bodyPr/>
                    <a:lstStyle/>
                    <a:p>
                      <a:r>
                        <a:rPr lang="en-US" dirty="0" smtClean="0"/>
                        <a:t>0x1</a:t>
                      </a:r>
                      <a:endParaRPr lang="en-US" dirty="0"/>
                    </a:p>
                  </a:txBody>
                  <a:tcPr/>
                </a:tc>
                <a:tc>
                  <a:txBody>
                    <a:bodyPr/>
                    <a:lstStyle/>
                    <a:p>
                      <a:r>
                        <a:rPr lang="en-US" b="1" dirty="0" smtClean="0"/>
                        <a:t>0.51</a:t>
                      </a:r>
                      <a:endParaRPr lang="en-US" b="1" dirty="0"/>
                    </a:p>
                  </a:txBody>
                  <a:tcPr/>
                </a:tc>
              </a:tr>
              <a:tr h="370840">
                <a:tc>
                  <a:txBody>
                    <a:bodyPr/>
                    <a:lstStyle/>
                    <a:p>
                      <a:r>
                        <a:rPr lang="en-US" dirty="0" smtClean="0"/>
                        <a:t>0x2</a:t>
                      </a:r>
                      <a:endParaRPr lang="en-US" dirty="0"/>
                    </a:p>
                  </a:txBody>
                  <a:tcPr/>
                </a:tc>
                <a:tc>
                  <a:txBody>
                    <a:bodyPr/>
                    <a:lstStyle/>
                    <a:p>
                      <a:r>
                        <a:rPr lang="en-US" dirty="0" smtClean="0"/>
                        <a:t>0.05</a:t>
                      </a:r>
                      <a:endParaRPr lang="en-US" dirty="0"/>
                    </a:p>
                  </a:txBody>
                  <a:tcPr/>
                </a:tc>
              </a:tr>
              <a:tr h="370840">
                <a:tc>
                  <a:txBody>
                    <a:bodyPr/>
                    <a:lstStyle/>
                    <a:p>
                      <a:r>
                        <a:rPr lang="en-US" dirty="0" smtClean="0"/>
                        <a:t>0x3</a:t>
                      </a:r>
                      <a:endParaRPr lang="en-US" dirty="0"/>
                    </a:p>
                  </a:txBody>
                  <a:tcPr/>
                </a:tc>
                <a:tc>
                  <a:txBody>
                    <a:bodyPr/>
                    <a:lstStyle/>
                    <a:p>
                      <a:r>
                        <a:rPr lang="en-US" dirty="0" smtClean="0"/>
                        <a:t>0.01</a:t>
                      </a:r>
                      <a:endParaRPr lang="en-US" dirty="0"/>
                    </a:p>
                  </a:txBody>
                  <a:tcPr/>
                </a:tc>
              </a:tr>
              <a:tr h="370840">
                <a:tc>
                  <a:txBody>
                    <a:bodyPr/>
                    <a:lstStyle/>
                    <a:p>
                      <a:r>
                        <a:rPr lang="en-US" dirty="0" smtClean="0"/>
                        <a:t>0x4</a:t>
                      </a:r>
                      <a:endParaRPr lang="en-US" dirty="0"/>
                    </a:p>
                  </a:txBody>
                  <a:tcPr/>
                </a:tc>
                <a:tc>
                  <a:txBody>
                    <a:bodyPr/>
                    <a:lstStyle/>
                    <a:p>
                      <a:r>
                        <a:rPr lang="en-US" dirty="0" smtClean="0"/>
                        <a:t>0.03</a:t>
                      </a:r>
                    </a:p>
                  </a:txBody>
                  <a:tcPr/>
                </a:tc>
              </a:tr>
              <a:tr h="370840">
                <a:tc>
                  <a:txBody>
                    <a:bodyPr/>
                    <a:lstStyle/>
                    <a:p>
                      <a:r>
                        <a:rPr lang="en-US" dirty="0" smtClean="0"/>
                        <a:t>0x5</a:t>
                      </a:r>
                      <a:endParaRPr lang="en-US" dirty="0"/>
                    </a:p>
                  </a:txBody>
                  <a:tcPr/>
                </a:tc>
                <a:tc>
                  <a:txBody>
                    <a:bodyPr/>
                    <a:lstStyle/>
                    <a:p>
                      <a:r>
                        <a:rPr lang="en-US" dirty="0" smtClean="0"/>
                        <a:t>0</a:t>
                      </a:r>
                      <a:endParaRPr lang="en-US" dirty="0"/>
                    </a:p>
                  </a:txBody>
                  <a:tcPr/>
                </a:tc>
              </a:tr>
              <a:tr h="370840">
                <a:tc>
                  <a:txBody>
                    <a:bodyPr/>
                    <a:lstStyle/>
                    <a:p>
                      <a:r>
                        <a:rPr lang="en-US" dirty="0" smtClean="0"/>
                        <a:t>0x6</a:t>
                      </a:r>
                      <a:endParaRPr lang="en-US" dirty="0"/>
                    </a:p>
                  </a:txBody>
                  <a:tcPr/>
                </a:tc>
                <a:tc>
                  <a:txBody>
                    <a:bodyPr/>
                    <a:lstStyle/>
                    <a:p>
                      <a:r>
                        <a:rPr lang="en-US" dirty="0" smtClean="0"/>
                        <a:t>0</a:t>
                      </a:r>
                      <a:endParaRPr lang="en-US" dirty="0"/>
                    </a:p>
                  </a:txBody>
                  <a:tcPr/>
                </a:tc>
              </a:tr>
              <a:tr h="370840">
                <a:tc>
                  <a:txBody>
                    <a:bodyPr/>
                    <a:lstStyle/>
                    <a:p>
                      <a:r>
                        <a:rPr lang="en-US" dirty="0" smtClean="0"/>
                        <a:t>0x7</a:t>
                      </a:r>
                    </a:p>
                  </a:txBody>
                  <a:tcPr/>
                </a:tc>
                <a:tc>
                  <a:txBody>
                    <a:bodyPr/>
                    <a:lstStyle/>
                    <a:p>
                      <a:r>
                        <a:rPr lang="en-US" dirty="0" smtClean="0"/>
                        <a:t>0</a:t>
                      </a:r>
                      <a:endParaRPr lang="en-US" dirty="0"/>
                    </a:p>
                  </a:txBody>
                  <a:tcPr/>
                </a:tc>
              </a:tr>
              <a:tr h="370840">
                <a:tc>
                  <a:txBody>
                    <a:bodyPr/>
                    <a:lstStyle/>
                    <a:p>
                      <a:r>
                        <a:rPr lang="en-US" dirty="0" smtClean="0"/>
                        <a:t>0x8</a:t>
                      </a:r>
                      <a:endParaRPr lang="en-US" dirty="0"/>
                    </a:p>
                  </a:txBody>
                  <a:tcPr/>
                </a:tc>
                <a:tc>
                  <a:txBody>
                    <a:bodyPr/>
                    <a:lstStyle/>
                    <a:p>
                      <a:r>
                        <a:rPr lang="en-US" dirty="0" smtClean="0"/>
                        <a:t>0</a:t>
                      </a:r>
                      <a:endParaRPr lang="en-US" dirty="0"/>
                    </a:p>
                  </a:txBody>
                  <a:tcPr/>
                </a:tc>
              </a:tr>
              <a:tr h="370840">
                <a:tc>
                  <a:txBody>
                    <a:bodyPr/>
                    <a:lstStyle/>
                    <a:p>
                      <a:r>
                        <a:rPr lang="en-US" dirty="0" smtClean="0"/>
                        <a:t>0x9</a:t>
                      </a:r>
                      <a:endParaRPr lang="en-US" dirty="0"/>
                    </a:p>
                  </a:txBody>
                  <a:tcPr/>
                </a:tc>
                <a:tc>
                  <a:txBody>
                    <a:bodyPr/>
                    <a:lstStyle/>
                    <a:p>
                      <a:r>
                        <a:rPr lang="en-US" dirty="0" smtClean="0"/>
                        <a:t>0</a:t>
                      </a:r>
                      <a:endParaRPr lang="en-US" dirty="0"/>
                    </a:p>
                  </a:txBody>
                  <a:tcPr/>
                </a:tc>
              </a:tr>
              <a:tr h="370840">
                <a:tc>
                  <a:txBody>
                    <a:bodyPr/>
                    <a:lstStyle/>
                    <a:p>
                      <a:r>
                        <a:rPr lang="en-US" dirty="0" smtClean="0"/>
                        <a:t>0xA</a:t>
                      </a:r>
                      <a:endParaRPr lang="en-US" dirty="0"/>
                    </a:p>
                  </a:txBody>
                  <a:tcPr/>
                </a:tc>
                <a:tc>
                  <a:txBody>
                    <a:bodyPr/>
                    <a:lstStyle/>
                    <a:p>
                      <a:r>
                        <a:rPr lang="en-US" dirty="0" smtClean="0"/>
                        <a:t>0</a:t>
                      </a:r>
                      <a:endParaRPr lang="en-US" dirty="0"/>
                    </a:p>
                  </a:txBody>
                  <a:tcPr/>
                </a:tc>
              </a:tr>
              <a:tr h="370840">
                <a:tc>
                  <a:txBody>
                    <a:bodyPr/>
                    <a:lstStyle/>
                    <a:p>
                      <a:r>
                        <a:rPr lang="en-US" dirty="0" smtClean="0"/>
                        <a:t>0xB</a:t>
                      </a:r>
                      <a:endParaRPr lang="en-US" dirty="0"/>
                    </a:p>
                  </a:txBody>
                  <a:tcPr/>
                </a:tc>
                <a:tc>
                  <a:txBody>
                    <a:bodyPr/>
                    <a:lstStyle/>
                    <a:p>
                      <a:r>
                        <a:rPr lang="en-US" dirty="0" smtClean="0"/>
                        <a:t>0</a:t>
                      </a:r>
                      <a:endParaRPr lang="en-US" dirty="0"/>
                    </a:p>
                  </a:txBody>
                  <a:tcPr/>
                </a:tc>
              </a:tr>
              <a:tr h="370840">
                <a:tc>
                  <a:txBody>
                    <a:bodyPr/>
                    <a:lstStyle/>
                    <a:p>
                      <a:r>
                        <a:rPr lang="en-US" dirty="0" smtClean="0"/>
                        <a:t>0xC</a:t>
                      </a:r>
                      <a:endParaRPr lang="en-US" dirty="0"/>
                    </a:p>
                  </a:txBody>
                  <a:tcPr/>
                </a:tc>
                <a:tc>
                  <a:txBody>
                    <a:bodyPr/>
                    <a:lstStyle/>
                    <a:p>
                      <a:r>
                        <a:rPr lang="en-US" dirty="0" smtClean="0"/>
                        <a:t>0</a:t>
                      </a:r>
                      <a:endParaRPr lang="en-US" dirty="0"/>
                    </a:p>
                  </a:txBody>
                  <a:tcPr/>
                </a:tc>
              </a:tr>
            </a:tbl>
          </a:graphicData>
        </a:graphic>
      </p:graphicFrame>
      <p:graphicFrame>
        <p:nvGraphicFramePr>
          <p:cNvPr id="3" name="Table 2"/>
          <p:cNvGraphicFramePr>
            <a:graphicFrameLocks noGrp="1"/>
          </p:cNvGraphicFramePr>
          <p:nvPr>
            <p:extLst/>
          </p:nvPr>
        </p:nvGraphicFramePr>
        <p:xfrm>
          <a:off x="6656252" y="359373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b1</a:t>
                      </a:r>
                      <a:endParaRPr lang="en-US" dirty="0"/>
                    </a:p>
                  </a:txBody>
                  <a:tcPr/>
                </a:tc>
              </a:tr>
              <a:tr h="370840">
                <a:tc>
                  <a:txBody>
                    <a:bodyPr/>
                    <a:lstStyle/>
                    <a:p>
                      <a:r>
                        <a:rPr lang="en-US" dirty="0" smtClean="0"/>
                        <a:t>0x0</a:t>
                      </a:r>
                    </a:p>
                  </a:txBody>
                  <a:tcPr/>
                </a:tc>
              </a:tr>
            </a:tbl>
          </a:graphicData>
        </a:graphic>
      </p:graphicFrame>
      <p:cxnSp>
        <p:nvCxnSpPr>
          <p:cNvPr id="17" name="Elbow Connector 16"/>
          <p:cNvCxnSpPr>
            <a:stCxn id="3" idx="0"/>
          </p:cNvCxnSpPr>
          <p:nvPr/>
        </p:nvCxnSpPr>
        <p:spPr>
          <a:xfrm rot="5400000" flipH="1" flipV="1">
            <a:off x="7189580" y="2021911"/>
            <a:ext cx="1344250" cy="179940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7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997" y="3226393"/>
            <a:ext cx="3809411" cy="367344"/>
          </a:xfrm>
          <a:prstGeom prst="rect">
            <a:avLst/>
          </a:prstGeom>
          <a:solidFill>
            <a:srgbClr val="4A66AC">
              <a:alpha val="4509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3" name="Rectangle 2"/>
          <p:cNvSpPr>
            <a:spLocks noGrp="1" noChangeArrowheads="1"/>
          </p:cNvSpPr>
          <p:nvPr>
            <p:ph type="title"/>
          </p:nvPr>
        </p:nvSpPr>
        <p:spPr/>
        <p:txBody>
          <a:bodyPr/>
          <a:lstStyle/>
          <a:p>
            <a:r>
              <a:rPr lang="en-US" dirty="0"/>
              <a:t>Tracing</a:t>
            </a:r>
          </a:p>
        </p:txBody>
      </p:sp>
      <p:sp>
        <p:nvSpPr>
          <p:cNvPr id="92164" name="Rectangle 3"/>
          <p:cNvSpPr>
            <a:spLocks noGrp="1" noChangeArrowheads="1"/>
          </p:cNvSpPr>
          <p:nvPr>
            <p:ph type="body" idx="1"/>
          </p:nvPr>
        </p:nvSpPr>
        <p:spPr>
          <a:xfrm>
            <a:off x="1141412" y="2249486"/>
            <a:ext cx="9905999" cy="4608513"/>
          </a:xfrm>
        </p:spPr>
        <p:txBody>
          <a:bodyPr>
            <a:normAutofit/>
          </a:bodyPr>
          <a:lstStyle/>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b1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b2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 = b1;</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endParaRPr lang="en-US" dirty="0"/>
          </a:p>
        </p:txBody>
      </p:sp>
      <p:graphicFrame>
        <p:nvGraphicFramePr>
          <p:cNvPr id="4" name="Table 3"/>
          <p:cNvGraphicFramePr>
            <a:graphicFrameLocks noGrp="1"/>
          </p:cNvGraphicFramePr>
          <p:nvPr>
            <p:extLst/>
          </p:nvPr>
        </p:nvGraphicFramePr>
        <p:xfrm>
          <a:off x="8761405" y="1666239"/>
          <a:ext cx="1808989" cy="5191760"/>
        </p:xfrm>
        <a:graphic>
          <a:graphicData uri="http://schemas.openxmlformats.org/drawingml/2006/table">
            <a:tbl>
              <a:tblPr firstRow="1" bandRow="1">
                <a:tableStyleId>{5C22544A-7EE6-4342-B048-85BDC9FD1C3A}</a:tableStyleId>
              </a:tblPr>
              <a:tblGrid>
                <a:gridCol w="1020890"/>
                <a:gridCol w="788099"/>
              </a:tblGrid>
              <a:tr h="370840">
                <a:tc>
                  <a:txBody>
                    <a:bodyPr/>
                    <a:lstStyle/>
                    <a:p>
                      <a:r>
                        <a:rPr lang="en-US" dirty="0" smtClean="0"/>
                        <a:t>Address</a:t>
                      </a:r>
                      <a:endParaRPr lang="en-US" dirty="0"/>
                    </a:p>
                  </a:txBody>
                  <a:tcPr/>
                </a:tc>
                <a:tc>
                  <a:txBody>
                    <a:bodyPr/>
                    <a:lstStyle/>
                    <a:p>
                      <a:r>
                        <a:rPr lang="en-US" dirty="0" smtClean="0"/>
                        <a:t>Value</a:t>
                      </a:r>
                      <a:endParaRPr lang="en-US" dirty="0"/>
                    </a:p>
                  </a:txBody>
                  <a:tcPr/>
                </a:tc>
              </a:tr>
              <a:tr h="370840">
                <a:tc>
                  <a:txBody>
                    <a:bodyPr/>
                    <a:lstStyle/>
                    <a:p>
                      <a:r>
                        <a:rPr lang="en-US" dirty="0" smtClean="0"/>
                        <a:t>0x0</a:t>
                      </a:r>
                      <a:endParaRPr lang="en-US" dirty="0"/>
                    </a:p>
                  </a:txBody>
                  <a:tcPr/>
                </a:tc>
                <a:tc>
                  <a:txBody>
                    <a:bodyPr/>
                    <a:lstStyle/>
                    <a:p>
                      <a:r>
                        <a:rPr lang="en-US" b="1" dirty="0" smtClean="0"/>
                        <a:t>0.60</a:t>
                      </a:r>
                      <a:endParaRPr lang="en-US" b="1" dirty="0"/>
                    </a:p>
                  </a:txBody>
                  <a:tcPr/>
                </a:tc>
              </a:tr>
              <a:tr h="370840">
                <a:tc>
                  <a:txBody>
                    <a:bodyPr/>
                    <a:lstStyle/>
                    <a:p>
                      <a:r>
                        <a:rPr lang="en-US" dirty="0" smtClean="0"/>
                        <a:t>0x1</a:t>
                      </a:r>
                      <a:endParaRPr lang="en-US" dirty="0"/>
                    </a:p>
                  </a:txBody>
                  <a:tcPr/>
                </a:tc>
                <a:tc>
                  <a:txBody>
                    <a:bodyPr/>
                    <a:lstStyle/>
                    <a:p>
                      <a:r>
                        <a:rPr lang="en-US" b="1" dirty="0" smtClean="0"/>
                        <a:t>0.52</a:t>
                      </a:r>
                      <a:endParaRPr lang="en-US" b="1" dirty="0"/>
                    </a:p>
                  </a:txBody>
                  <a:tcPr/>
                </a:tc>
              </a:tr>
              <a:tr h="370840">
                <a:tc>
                  <a:txBody>
                    <a:bodyPr/>
                    <a:lstStyle/>
                    <a:p>
                      <a:r>
                        <a:rPr lang="en-US" dirty="0" smtClean="0"/>
                        <a:t>0x2</a:t>
                      </a:r>
                      <a:endParaRPr lang="en-US" dirty="0"/>
                    </a:p>
                  </a:txBody>
                  <a:tcPr/>
                </a:tc>
                <a:tc>
                  <a:txBody>
                    <a:bodyPr/>
                    <a:lstStyle/>
                    <a:p>
                      <a:r>
                        <a:rPr lang="en-US" dirty="0" smtClean="0"/>
                        <a:t>0.05</a:t>
                      </a:r>
                      <a:endParaRPr lang="en-US" dirty="0"/>
                    </a:p>
                  </a:txBody>
                  <a:tcPr/>
                </a:tc>
              </a:tr>
              <a:tr h="370840">
                <a:tc>
                  <a:txBody>
                    <a:bodyPr/>
                    <a:lstStyle/>
                    <a:p>
                      <a:r>
                        <a:rPr lang="en-US" dirty="0" smtClean="0"/>
                        <a:t>0x3</a:t>
                      </a:r>
                      <a:endParaRPr lang="en-US" dirty="0"/>
                    </a:p>
                  </a:txBody>
                  <a:tcPr/>
                </a:tc>
                <a:tc>
                  <a:txBody>
                    <a:bodyPr/>
                    <a:lstStyle/>
                    <a:p>
                      <a:r>
                        <a:rPr lang="en-US" dirty="0" smtClean="0"/>
                        <a:t>0.01</a:t>
                      </a:r>
                      <a:endParaRPr lang="en-US" dirty="0"/>
                    </a:p>
                  </a:txBody>
                  <a:tcPr/>
                </a:tc>
              </a:tr>
              <a:tr h="370840">
                <a:tc>
                  <a:txBody>
                    <a:bodyPr/>
                    <a:lstStyle/>
                    <a:p>
                      <a:r>
                        <a:rPr lang="en-US" dirty="0" smtClean="0"/>
                        <a:t>0x4</a:t>
                      </a:r>
                      <a:endParaRPr lang="en-US" dirty="0"/>
                    </a:p>
                  </a:txBody>
                  <a:tcPr/>
                </a:tc>
                <a:tc>
                  <a:txBody>
                    <a:bodyPr/>
                    <a:lstStyle/>
                    <a:p>
                      <a:r>
                        <a:rPr lang="en-US" dirty="0" smtClean="0"/>
                        <a:t>0.03</a:t>
                      </a:r>
                    </a:p>
                  </a:txBody>
                  <a:tcPr/>
                </a:tc>
              </a:tr>
              <a:tr h="370840">
                <a:tc>
                  <a:txBody>
                    <a:bodyPr/>
                    <a:lstStyle/>
                    <a:p>
                      <a:r>
                        <a:rPr lang="en-US" dirty="0" smtClean="0"/>
                        <a:t>0x5</a:t>
                      </a:r>
                      <a:endParaRPr lang="en-US" dirty="0"/>
                    </a:p>
                  </a:txBody>
                  <a:tcPr/>
                </a:tc>
                <a:tc>
                  <a:txBody>
                    <a:bodyPr/>
                    <a:lstStyle/>
                    <a:p>
                      <a:r>
                        <a:rPr lang="en-US" dirty="0" smtClean="0"/>
                        <a:t>0</a:t>
                      </a:r>
                      <a:endParaRPr lang="en-US" dirty="0"/>
                    </a:p>
                  </a:txBody>
                  <a:tcPr/>
                </a:tc>
              </a:tr>
              <a:tr h="370840">
                <a:tc>
                  <a:txBody>
                    <a:bodyPr/>
                    <a:lstStyle/>
                    <a:p>
                      <a:r>
                        <a:rPr lang="en-US" dirty="0" smtClean="0"/>
                        <a:t>0x6</a:t>
                      </a:r>
                      <a:endParaRPr lang="en-US" dirty="0"/>
                    </a:p>
                  </a:txBody>
                  <a:tcPr/>
                </a:tc>
                <a:tc>
                  <a:txBody>
                    <a:bodyPr/>
                    <a:lstStyle/>
                    <a:p>
                      <a:r>
                        <a:rPr lang="en-US" dirty="0" smtClean="0"/>
                        <a:t>0</a:t>
                      </a:r>
                      <a:endParaRPr lang="en-US" dirty="0"/>
                    </a:p>
                  </a:txBody>
                  <a:tcPr/>
                </a:tc>
              </a:tr>
              <a:tr h="370840">
                <a:tc>
                  <a:txBody>
                    <a:bodyPr/>
                    <a:lstStyle/>
                    <a:p>
                      <a:r>
                        <a:rPr lang="en-US" dirty="0" smtClean="0"/>
                        <a:t>0x7</a:t>
                      </a:r>
                    </a:p>
                  </a:txBody>
                  <a:tcPr/>
                </a:tc>
                <a:tc>
                  <a:txBody>
                    <a:bodyPr/>
                    <a:lstStyle/>
                    <a:p>
                      <a:r>
                        <a:rPr lang="en-US" dirty="0" smtClean="0"/>
                        <a:t>0</a:t>
                      </a:r>
                      <a:endParaRPr lang="en-US" dirty="0"/>
                    </a:p>
                  </a:txBody>
                  <a:tcPr/>
                </a:tc>
              </a:tr>
              <a:tr h="370840">
                <a:tc>
                  <a:txBody>
                    <a:bodyPr/>
                    <a:lstStyle/>
                    <a:p>
                      <a:r>
                        <a:rPr lang="en-US" dirty="0" smtClean="0"/>
                        <a:t>0x8</a:t>
                      </a:r>
                      <a:endParaRPr lang="en-US" dirty="0"/>
                    </a:p>
                  </a:txBody>
                  <a:tcPr/>
                </a:tc>
                <a:tc>
                  <a:txBody>
                    <a:bodyPr/>
                    <a:lstStyle/>
                    <a:p>
                      <a:r>
                        <a:rPr lang="en-US" dirty="0" smtClean="0"/>
                        <a:t>0</a:t>
                      </a:r>
                      <a:endParaRPr lang="en-US" dirty="0"/>
                    </a:p>
                  </a:txBody>
                  <a:tcPr/>
                </a:tc>
              </a:tr>
              <a:tr h="370840">
                <a:tc>
                  <a:txBody>
                    <a:bodyPr/>
                    <a:lstStyle/>
                    <a:p>
                      <a:r>
                        <a:rPr lang="en-US" dirty="0" smtClean="0"/>
                        <a:t>0x9</a:t>
                      </a:r>
                      <a:endParaRPr lang="en-US" dirty="0"/>
                    </a:p>
                  </a:txBody>
                  <a:tcPr/>
                </a:tc>
                <a:tc>
                  <a:txBody>
                    <a:bodyPr/>
                    <a:lstStyle/>
                    <a:p>
                      <a:r>
                        <a:rPr lang="en-US" dirty="0" smtClean="0"/>
                        <a:t>0</a:t>
                      </a:r>
                      <a:endParaRPr lang="en-US" dirty="0"/>
                    </a:p>
                  </a:txBody>
                  <a:tcPr/>
                </a:tc>
              </a:tr>
              <a:tr h="370840">
                <a:tc>
                  <a:txBody>
                    <a:bodyPr/>
                    <a:lstStyle/>
                    <a:p>
                      <a:r>
                        <a:rPr lang="en-US" dirty="0" smtClean="0"/>
                        <a:t>0xA</a:t>
                      </a:r>
                      <a:endParaRPr lang="en-US" dirty="0"/>
                    </a:p>
                  </a:txBody>
                  <a:tcPr/>
                </a:tc>
                <a:tc>
                  <a:txBody>
                    <a:bodyPr/>
                    <a:lstStyle/>
                    <a:p>
                      <a:r>
                        <a:rPr lang="en-US" dirty="0" smtClean="0"/>
                        <a:t>0</a:t>
                      </a:r>
                      <a:endParaRPr lang="en-US" dirty="0"/>
                    </a:p>
                  </a:txBody>
                  <a:tcPr/>
                </a:tc>
              </a:tr>
              <a:tr h="370840">
                <a:tc>
                  <a:txBody>
                    <a:bodyPr/>
                    <a:lstStyle/>
                    <a:p>
                      <a:r>
                        <a:rPr lang="en-US" dirty="0" smtClean="0"/>
                        <a:t>0xB</a:t>
                      </a:r>
                      <a:endParaRPr lang="en-US" dirty="0"/>
                    </a:p>
                  </a:txBody>
                  <a:tcPr/>
                </a:tc>
                <a:tc>
                  <a:txBody>
                    <a:bodyPr/>
                    <a:lstStyle/>
                    <a:p>
                      <a:r>
                        <a:rPr lang="en-US" dirty="0" smtClean="0"/>
                        <a:t>0</a:t>
                      </a:r>
                      <a:endParaRPr lang="en-US" dirty="0"/>
                    </a:p>
                  </a:txBody>
                  <a:tcPr/>
                </a:tc>
              </a:tr>
              <a:tr h="370840">
                <a:tc>
                  <a:txBody>
                    <a:bodyPr/>
                    <a:lstStyle/>
                    <a:p>
                      <a:r>
                        <a:rPr lang="en-US" dirty="0" smtClean="0"/>
                        <a:t>0xC</a:t>
                      </a:r>
                      <a:endParaRPr lang="en-US" dirty="0"/>
                    </a:p>
                  </a:txBody>
                  <a:tcPr/>
                </a:tc>
                <a:tc>
                  <a:txBody>
                    <a:bodyPr/>
                    <a:lstStyle/>
                    <a:p>
                      <a:r>
                        <a:rPr lang="en-US" dirty="0" smtClean="0"/>
                        <a:t>0</a:t>
                      </a:r>
                      <a:endParaRPr lang="en-US" dirty="0"/>
                    </a:p>
                  </a:txBody>
                  <a:tcPr/>
                </a:tc>
              </a:tr>
            </a:tbl>
          </a:graphicData>
        </a:graphic>
      </p:graphicFrame>
      <p:graphicFrame>
        <p:nvGraphicFramePr>
          <p:cNvPr id="3" name="Table 2"/>
          <p:cNvGraphicFramePr>
            <a:graphicFrameLocks noGrp="1"/>
          </p:cNvGraphicFramePr>
          <p:nvPr>
            <p:extLst/>
          </p:nvPr>
        </p:nvGraphicFramePr>
        <p:xfrm>
          <a:off x="6656252" y="359373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b1</a:t>
                      </a:r>
                      <a:endParaRPr lang="en-US" dirty="0"/>
                    </a:p>
                  </a:txBody>
                  <a:tcPr/>
                </a:tc>
              </a:tr>
              <a:tr h="370840">
                <a:tc>
                  <a:txBody>
                    <a:bodyPr/>
                    <a:lstStyle/>
                    <a:p>
                      <a:r>
                        <a:rPr lang="en-US" dirty="0" smtClean="0"/>
                        <a:t>0x0</a:t>
                      </a:r>
                    </a:p>
                  </a:txBody>
                  <a:tcPr/>
                </a:tc>
              </a:tr>
            </a:tbl>
          </a:graphicData>
        </a:graphic>
      </p:graphicFrame>
      <p:cxnSp>
        <p:nvCxnSpPr>
          <p:cNvPr id="17" name="Elbow Connector 16"/>
          <p:cNvCxnSpPr>
            <a:stCxn id="3" idx="0"/>
          </p:cNvCxnSpPr>
          <p:nvPr/>
        </p:nvCxnSpPr>
        <p:spPr>
          <a:xfrm rot="5400000" flipH="1" flipV="1">
            <a:off x="7189580" y="2021911"/>
            <a:ext cx="1344250" cy="179940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23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412" y="4111896"/>
            <a:ext cx="4437585" cy="355932"/>
          </a:xfrm>
          <a:prstGeom prst="rect">
            <a:avLst/>
          </a:prstGeom>
          <a:solidFill>
            <a:srgbClr val="4A66AC">
              <a:alpha val="4509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3" name="Rectangle 2"/>
          <p:cNvSpPr>
            <a:spLocks noGrp="1" noChangeArrowheads="1"/>
          </p:cNvSpPr>
          <p:nvPr>
            <p:ph type="title"/>
          </p:nvPr>
        </p:nvSpPr>
        <p:spPr/>
        <p:txBody>
          <a:bodyPr/>
          <a:lstStyle/>
          <a:p>
            <a:r>
              <a:rPr lang="en-US" dirty="0"/>
              <a:t>Tracing</a:t>
            </a:r>
          </a:p>
        </p:txBody>
      </p:sp>
      <p:sp>
        <p:nvSpPr>
          <p:cNvPr id="92164" name="Rectangle 3"/>
          <p:cNvSpPr>
            <a:spLocks noGrp="1" noChangeArrowheads="1"/>
          </p:cNvSpPr>
          <p:nvPr>
            <p:ph type="body" idx="1"/>
          </p:nvPr>
        </p:nvSpPr>
        <p:spPr>
          <a:xfrm>
            <a:off x="1141412" y="2249486"/>
            <a:ext cx="9905999" cy="4608513"/>
          </a:xfrm>
        </p:spPr>
        <p:txBody>
          <a:bodyPr>
            <a:normAutofit/>
          </a:bodyPr>
          <a:lstStyle/>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b1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b2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 = b1;</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endParaRPr lang="en-US" dirty="0"/>
          </a:p>
        </p:txBody>
      </p:sp>
      <p:graphicFrame>
        <p:nvGraphicFramePr>
          <p:cNvPr id="4" name="Table 3"/>
          <p:cNvGraphicFramePr>
            <a:graphicFrameLocks noGrp="1"/>
          </p:cNvGraphicFramePr>
          <p:nvPr>
            <p:extLst/>
          </p:nvPr>
        </p:nvGraphicFramePr>
        <p:xfrm>
          <a:off x="8761405" y="1666239"/>
          <a:ext cx="1808989" cy="5191760"/>
        </p:xfrm>
        <a:graphic>
          <a:graphicData uri="http://schemas.openxmlformats.org/drawingml/2006/table">
            <a:tbl>
              <a:tblPr firstRow="1" bandRow="1">
                <a:tableStyleId>{5C22544A-7EE6-4342-B048-85BDC9FD1C3A}</a:tableStyleId>
              </a:tblPr>
              <a:tblGrid>
                <a:gridCol w="1020890"/>
                <a:gridCol w="788099"/>
              </a:tblGrid>
              <a:tr h="370840">
                <a:tc>
                  <a:txBody>
                    <a:bodyPr/>
                    <a:lstStyle/>
                    <a:p>
                      <a:r>
                        <a:rPr lang="en-US" dirty="0" smtClean="0"/>
                        <a:t>Address</a:t>
                      </a:r>
                      <a:endParaRPr lang="en-US" dirty="0"/>
                    </a:p>
                  </a:txBody>
                  <a:tcPr/>
                </a:tc>
                <a:tc>
                  <a:txBody>
                    <a:bodyPr/>
                    <a:lstStyle/>
                    <a:p>
                      <a:r>
                        <a:rPr lang="en-US" dirty="0" smtClean="0"/>
                        <a:t>Value</a:t>
                      </a:r>
                      <a:endParaRPr lang="en-US" dirty="0"/>
                    </a:p>
                  </a:txBody>
                  <a:tcPr/>
                </a:tc>
              </a:tr>
              <a:tr h="370840">
                <a:tc>
                  <a:txBody>
                    <a:bodyPr/>
                    <a:lstStyle/>
                    <a:p>
                      <a:r>
                        <a:rPr lang="en-US" dirty="0" smtClean="0"/>
                        <a:t>0x0</a:t>
                      </a:r>
                      <a:endParaRPr lang="en-US" dirty="0"/>
                    </a:p>
                  </a:txBody>
                  <a:tcPr/>
                </a:tc>
                <a:tc>
                  <a:txBody>
                    <a:bodyPr/>
                    <a:lstStyle/>
                    <a:p>
                      <a:r>
                        <a:rPr lang="en-US" b="0" dirty="0" smtClean="0"/>
                        <a:t>0.60</a:t>
                      </a:r>
                      <a:endParaRPr lang="en-US" b="0" dirty="0"/>
                    </a:p>
                  </a:txBody>
                  <a:tcPr/>
                </a:tc>
              </a:tr>
              <a:tr h="370840">
                <a:tc>
                  <a:txBody>
                    <a:bodyPr/>
                    <a:lstStyle/>
                    <a:p>
                      <a:r>
                        <a:rPr lang="en-US" dirty="0" smtClean="0"/>
                        <a:t>0x1</a:t>
                      </a:r>
                      <a:endParaRPr lang="en-US" dirty="0"/>
                    </a:p>
                  </a:txBody>
                  <a:tcPr/>
                </a:tc>
                <a:tc>
                  <a:txBody>
                    <a:bodyPr/>
                    <a:lstStyle/>
                    <a:p>
                      <a:r>
                        <a:rPr lang="en-US" b="0" dirty="0" smtClean="0"/>
                        <a:t>0.52</a:t>
                      </a:r>
                      <a:endParaRPr lang="en-US" b="0" dirty="0"/>
                    </a:p>
                  </a:txBody>
                  <a:tcPr/>
                </a:tc>
              </a:tr>
              <a:tr h="370840">
                <a:tc>
                  <a:txBody>
                    <a:bodyPr/>
                    <a:lstStyle/>
                    <a:p>
                      <a:r>
                        <a:rPr lang="en-US" dirty="0" smtClean="0"/>
                        <a:t>0x2</a:t>
                      </a:r>
                      <a:endParaRPr lang="en-US" dirty="0"/>
                    </a:p>
                  </a:txBody>
                  <a:tcPr/>
                </a:tc>
                <a:tc>
                  <a:txBody>
                    <a:bodyPr/>
                    <a:lstStyle/>
                    <a:p>
                      <a:r>
                        <a:rPr lang="en-US" dirty="0" smtClean="0"/>
                        <a:t>0.05</a:t>
                      </a:r>
                      <a:endParaRPr lang="en-US" dirty="0"/>
                    </a:p>
                  </a:txBody>
                  <a:tcPr/>
                </a:tc>
              </a:tr>
              <a:tr h="370840">
                <a:tc>
                  <a:txBody>
                    <a:bodyPr/>
                    <a:lstStyle/>
                    <a:p>
                      <a:r>
                        <a:rPr lang="en-US" dirty="0" smtClean="0"/>
                        <a:t>0x3</a:t>
                      </a:r>
                      <a:endParaRPr lang="en-US" dirty="0"/>
                    </a:p>
                  </a:txBody>
                  <a:tcPr/>
                </a:tc>
                <a:tc>
                  <a:txBody>
                    <a:bodyPr/>
                    <a:lstStyle/>
                    <a:p>
                      <a:r>
                        <a:rPr lang="en-US" dirty="0" smtClean="0"/>
                        <a:t>0.01</a:t>
                      </a:r>
                      <a:endParaRPr lang="en-US" dirty="0"/>
                    </a:p>
                  </a:txBody>
                  <a:tcPr/>
                </a:tc>
              </a:tr>
              <a:tr h="370840">
                <a:tc>
                  <a:txBody>
                    <a:bodyPr/>
                    <a:lstStyle/>
                    <a:p>
                      <a:r>
                        <a:rPr lang="en-US" dirty="0" smtClean="0"/>
                        <a:t>0x4</a:t>
                      </a:r>
                      <a:endParaRPr lang="en-US" dirty="0"/>
                    </a:p>
                  </a:txBody>
                  <a:tcPr/>
                </a:tc>
                <a:tc>
                  <a:txBody>
                    <a:bodyPr/>
                    <a:lstStyle/>
                    <a:p>
                      <a:r>
                        <a:rPr lang="en-US" dirty="0" smtClean="0"/>
                        <a:t>0.03</a:t>
                      </a:r>
                    </a:p>
                  </a:txBody>
                  <a:tcPr/>
                </a:tc>
              </a:tr>
              <a:tr h="370840">
                <a:tc>
                  <a:txBody>
                    <a:bodyPr/>
                    <a:lstStyle/>
                    <a:p>
                      <a:r>
                        <a:rPr lang="en-US" dirty="0" smtClean="0"/>
                        <a:t>0x5</a:t>
                      </a:r>
                      <a:endParaRPr lang="en-US" dirty="0"/>
                    </a:p>
                  </a:txBody>
                  <a:tcPr/>
                </a:tc>
                <a:tc>
                  <a:txBody>
                    <a:bodyPr/>
                    <a:lstStyle/>
                    <a:p>
                      <a:r>
                        <a:rPr lang="en-US" dirty="0" smtClean="0"/>
                        <a:t>0</a:t>
                      </a:r>
                      <a:endParaRPr lang="en-US" dirty="0"/>
                    </a:p>
                  </a:txBody>
                  <a:tcPr/>
                </a:tc>
              </a:tr>
              <a:tr h="370840">
                <a:tc>
                  <a:txBody>
                    <a:bodyPr/>
                    <a:lstStyle/>
                    <a:p>
                      <a:r>
                        <a:rPr lang="en-US" dirty="0" smtClean="0"/>
                        <a:t>0x6</a:t>
                      </a:r>
                      <a:endParaRPr lang="en-US" dirty="0"/>
                    </a:p>
                  </a:txBody>
                  <a:tcPr/>
                </a:tc>
                <a:tc>
                  <a:txBody>
                    <a:bodyPr/>
                    <a:lstStyle/>
                    <a:p>
                      <a:r>
                        <a:rPr lang="en-US" dirty="0" smtClean="0"/>
                        <a:t>0</a:t>
                      </a:r>
                      <a:endParaRPr lang="en-US" dirty="0"/>
                    </a:p>
                  </a:txBody>
                  <a:tcPr/>
                </a:tc>
              </a:tr>
              <a:tr h="370840">
                <a:tc>
                  <a:txBody>
                    <a:bodyPr/>
                    <a:lstStyle/>
                    <a:p>
                      <a:r>
                        <a:rPr lang="en-US" dirty="0" smtClean="0"/>
                        <a:t>0x7</a:t>
                      </a:r>
                    </a:p>
                  </a:txBody>
                  <a:tcPr/>
                </a:tc>
                <a:tc>
                  <a:txBody>
                    <a:bodyPr/>
                    <a:lstStyle/>
                    <a:p>
                      <a:r>
                        <a:rPr lang="en-US" b="1" dirty="0" smtClean="0"/>
                        <a:t>0.5</a:t>
                      </a:r>
                      <a:endParaRPr lang="en-US" b="1" dirty="0"/>
                    </a:p>
                  </a:txBody>
                  <a:tcPr/>
                </a:tc>
              </a:tr>
              <a:tr h="370840">
                <a:tc>
                  <a:txBody>
                    <a:bodyPr/>
                    <a:lstStyle/>
                    <a:p>
                      <a:r>
                        <a:rPr lang="en-US" dirty="0" smtClean="0"/>
                        <a:t>0x8</a:t>
                      </a:r>
                      <a:endParaRPr lang="en-US" dirty="0"/>
                    </a:p>
                  </a:txBody>
                  <a:tcPr/>
                </a:tc>
                <a:tc>
                  <a:txBody>
                    <a:bodyPr/>
                    <a:lstStyle/>
                    <a:p>
                      <a:r>
                        <a:rPr lang="en-US" b="1" dirty="0" smtClean="0"/>
                        <a:t>0.5</a:t>
                      </a:r>
                      <a:endParaRPr lang="en-US" b="1" dirty="0"/>
                    </a:p>
                  </a:txBody>
                  <a:tcPr/>
                </a:tc>
              </a:tr>
              <a:tr h="370840">
                <a:tc>
                  <a:txBody>
                    <a:bodyPr/>
                    <a:lstStyle/>
                    <a:p>
                      <a:r>
                        <a:rPr lang="en-US" dirty="0" smtClean="0"/>
                        <a:t>0x9</a:t>
                      </a:r>
                      <a:endParaRPr lang="en-US" dirty="0"/>
                    </a:p>
                  </a:txBody>
                  <a:tcPr/>
                </a:tc>
                <a:tc>
                  <a:txBody>
                    <a:bodyPr/>
                    <a:lstStyle/>
                    <a:p>
                      <a:r>
                        <a:rPr lang="en-US" b="1" dirty="0" smtClean="0"/>
                        <a:t>0.07</a:t>
                      </a:r>
                      <a:endParaRPr lang="en-US" b="1" dirty="0"/>
                    </a:p>
                  </a:txBody>
                  <a:tcPr/>
                </a:tc>
              </a:tr>
              <a:tr h="370840">
                <a:tc>
                  <a:txBody>
                    <a:bodyPr/>
                    <a:lstStyle/>
                    <a:p>
                      <a:r>
                        <a:rPr lang="en-US" dirty="0" smtClean="0"/>
                        <a:t>0xA</a:t>
                      </a:r>
                      <a:endParaRPr lang="en-US" dirty="0"/>
                    </a:p>
                  </a:txBody>
                  <a:tcPr/>
                </a:tc>
                <a:tc>
                  <a:txBody>
                    <a:bodyPr/>
                    <a:lstStyle/>
                    <a:p>
                      <a:r>
                        <a:rPr lang="en-US" b="1" dirty="0" smtClean="0"/>
                        <a:t>0.04</a:t>
                      </a:r>
                      <a:endParaRPr lang="en-US" b="1" dirty="0"/>
                    </a:p>
                  </a:txBody>
                  <a:tcPr/>
                </a:tc>
              </a:tr>
              <a:tr h="370840">
                <a:tc>
                  <a:txBody>
                    <a:bodyPr/>
                    <a:lstStyle/>
                    <a:p>
                      <a:r>
                        <a:rPr lang="en-US" dirty="0" smtClean="0"/>
                        <a:t>0xB</a:t>
                      </a:r>
                      <a:endParaRPr lang="en-US" dirty="0"/>
                    </a:p>
                  </a:txBody>
                  <a:tcPr/>
                </a:tc>
                <a:tc>
                  <a:txBody>
                    <a:bodyPr/>
                    <a:lstStyle/>
                    <a:p>
                      <a:r>
                        <a:rPr lang="en-US" b="1" dirty="0" smtClean="0"/>
                        <a:t>0.04</a:t>
                      </a:r>
                      <a:endParaRPr lang="en-US" b="1" dirty="0"/>
                    </a:p>
                  </a:txBody>
                  <a:tcPr/>
                </a:tc>
              </a:tr>
              <a:tr h="370840">
                <a:tc>
                  <a:txBody>
                    <a:bodyPr/>
                    <a:lstStyle/>
                    <a:p>
                      <a:r>
                        <a:rPr lang="en-US" dirty="0" smtClean="0"/>
                        <a:t>0xC</a:t>
                      </a:r>
                      <a:endParaRPr lang="en-US" dirty="0"/>
                    </a:p>
                  </a:txBody>
                  <a:tcPr/>
                </a:tc>
                <a:tc>
                  <a:txBody>
                    <a:bodyPr/>
                    <a:lstStyle/>
                    <a:p>
                      <a:r>
                        <a:rPr lang="en-US" dirty="0" smtClean="0"/>
                        <a:t>0</a:t>
                      </a:r>
                      <a:endParaRPr lang="en-US" dirty="0"/>
                    </a:p>
                  </a:txBody>
                  <a:tcPr/>
                </a:tc>
              </a:tr>
            </a:tbl>
          </a:graphicData>
        </a:graphic>
      </p:graphicFrame>
      <p:graphicFrame>
        <p:nvGraphicFramePr>
          <p:cNvPr id="3" name="Table 2"/>
          <p:cNvGraphicFramePr>
            <a:graphicFrameLocks noGrp="1"/>
          </p:cNvGraphicFramePr>
          <p:nvPr>
            <p:extLst/>
          </p:nvPr>
        </p:nvGraphicFramePr>
        <p:xfrm>
          <a:off x="6656252" y="359373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b1</a:t>
                      </a:r>
                      <a:endParaRPr lang="en-US" dirty="0"/>
                    </a:p>
                  </a:txBody>
                  <a:tcPr/>
                </a:tc>
              </a:tr>
              <a:tr h="370840">
                <a:tc>
                  <a:txBody>
                    <a:bodyPr/>
                    <a:lstStyle/>
                    <a:p>
                      <a:r>
                        <a:rPr lang="en-US" dirty="0" smtClean="0"/>
                        <a:t>0x0</a:t>
                      </a:r>
                    </a:p>
                  </a:txBody>
                  <a:tcPr/>
                </a:tc>
              </a:tr>
            </a:tbl>
          </a:graphicData>
        </a:graphic>
      </p:graphicFrame>
      <p:cxnSp>
        <p:nvCxnSpPr>
          <p:cNvPr id="17" name="Elbow Connector 16"/>
          <p:cNvCxnSpPr>
            <a:stCxn id="3" idx="0"/>
          </p:cNvCxnSpPr>
          <p:nvPr/>
        </p:nvCxnSpPr>
        <p:spPr>
          <a:xfrm rot="5400000" flipH="1" flipV="1">
            <a:off x="7189580" y="2021911"/>
            <a:ext cx="1344250" cy="179940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nvPr>
        </p:nvGraphicFramePr>
        <p:xfrm>
          <a:off x="6661060" y="489482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B2</a:t>
                      </a:r>
                      <a:endParaRPr lang="en-US" dirty="0"/>
                    </a:p>
                  </a:txBody>
                  <a:tcPr/>
                </a:tc>
              </a:tr>
              <a:tr h="370840">
                <a:tc>
                  <a:txBody>
                    <a:bodyPr/>
                    <a:lstStyle/>
                    <a:p>
                      <a:r>
                        <a:rPr lang="en-US" dirty="0" smtClean="0"/>
                        <a:t>0x7</a:t>
                      </a:r>
                    </a:p>
                  </a:txBody>
                  <a:tcPr/>
                </a:tc>
              </a:tr>
            </a:tbl>
          </a:graphicData>
        </a:graphic>
      </p:graphicFrame>
      <p:cxnSp>
        <p:nvCxnSpPr>
          <p:cNvPr id="6" name="Elbow Connector 5"/>
          <p:cNvCxnSpPr>
            <a:stCxn id="8" idx="0"/>
          </p:cNvCxnSpPr>
          <p:nvPr/>
        </p:nvCxnSpPr>
        <p:spPr>
          <a:xfrm rot="5400000" flipH="1" flipV="1">
            <a:off x="7813729" y="3947152"/>
            <a:ext cx="100758" cy="179459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87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997" y="4513474"/>
            <a:ext cx="3809411" cy="381353"/>
          </a:xfrm>
          <a:prstGeom prst="rect">
            <a:avLst/>
          </a:prstGeom>
          <a:solidFill>
            <a:srgbClr val="4A66AC">
              <a:alpha val="4509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3" name="Rectangle 2"/>
          <p:cNvSpPr>
            <a:spLocks noGrp="1" noChangeArrowheads="1"/>
          </p:cNvSpPr>
          <p:nvPr>
            <p:ph type="title"/>
          </p:nvPr>
        </p:nvSpPr>
        <p:spPr/>
        <p:txBody>
          <a:bodyPr/>
          <a:lstStyle/>
          <a:p>
            <a:r>
              <a:rPr lang="en-US" dirty="0"/>
              <a:t>Tracing</a:t>
            </a:r>
          </a:p>
        </p:txBody>
      </p:sp>
      <p:sp>
        <p:nvSpPr>
          <p:cNvPr id="92164" name="Rectangle 3"/>
          <p:cNvSpPr>
            <a:spLocks noGrp="1" noChangeArrowheads="1"/>
          </p:cNvSpPr>
          <p:nvPr>
            <p:ph type="body" idx="1"/>
          </p:nvPr>
        </p:nvSpPr>
        <p:spPr>
          <a:xfrm>
            <a:off x="1141412" y="2249486"/>
            <a:ext cx="9905999" cy="4608513"/>
          </a:xfrm>
        </p:spPr>
        <p:txBody>
          <a:bodyPr>
            <a:normAutofit/>
          </a:bodyPr>
          <a:lstStyle/>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b1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b2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 = b1;</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endParaRPr lang="en-US" dirty="0"/>
          </a:p>
        </p:txBody>
      </p:sp>
      <p:graphicFrame>
        <p:nvGraphicFramePr>
          <p:cNvPr id="4" name="Table 3"/>
          <p:cNvGraphicFramePr>
            <a:graphicFrameLocks noGrp="1"/>
          </p:cNvGraphicFramePr>
          <p:nvPr>
            <p:extLst/>
          </p:nvPr>
        </p:nvGraphicFramePr>
        <p:xfrm>
          <a:off x="8761405" y="1666239"/>
          <a:ext cx="1808989" cy="5191760"/>
        </p:xfrm>
        <a:graphic>
          <a:graphicData uri="http://schemas.openxmlformats.org/drawingml/2006/table">
            <a:tbl>
              <a:tblPr firstRow="1" bandRow="1">
                <a:tableStyleId>{5C22544A-7EE6-4342-B048-85BDC9FD1C3A}</a:tableStyleId>
              </a:tblPr>
              <a:tblGrid>
                <a:gridCol w="1020890"/>
                <a:gridCol w="788099"/>
              </a:tblGrid>
              <a:tr h="370840">
                <a:tc>
                  <a:txBody>
                    <a:bodyPr/>
                    <a:lstStyle/>
                    <a:p>
                      <a:r>
                        <a:rPr lang="en-US" dirty="0" smtClean="0"/>
                        <a:t>Address</a:t>
                      </a:r>
                      <a:endParaRPr lang="en-US" dirty="0"/>
                    </a:p>
                  </a:txBody>
                  <a:tcPr/>
                </a:tc>
                <a:tc>
                  <a:txBody>
                    <a:bodyPr/>
                    <a:lstStyle/>
                    <a:p>
                      <a:r>
                        <a:rPr lang="en-US" dirty="0" smtClean="0"/>
                        <a:t>Value</a:t>
                      </a:r>
                      <a:endParaRPr lang="en-US" dirty="0"/>
                    </a:p>
                  </a:txBody>
                  <a:tcPr/>
                </a:tc>
              </a:tr>
              <a:tr h="370840">
                <a:tc>
                  <a:txBody>
                    <a:bodyPr/>
                    <a:lstStyle/>
                    <a:p>
                      <a:r>
                        <a:rPr lang="en-US" dirty="0" smtClean="0"/>
                        <a:t>0x0</a:t>
                      </a:r>
                      <a:endParaRPr lang="en-US" dirty="0"/>
                    </a:p>
                  </a:txBody>
                  <a:tcPr/>
                </a:tc>
                <a:tc>
                  <a:txBody>
                    <a:bodyPr/>
                    <a:lstStyle/>
                    <a:p>
                      <a:r>
                        <a:rPr lang="en-US" b="0" dirty="0" smtClean="0"/>
                        <a:t>0.60</a:t>
                      </a:r>
                      <a:endParaRPr lang="en-US" b="0" dirty="0"/>
                    </a:p>
                  </a:txBody>
                  <a:tcPr/>
                </a:tc>
              </a:tr>
              <a:tr h="370840">
                <a:tc>
                  <a:txBody>
                    <a:bodyPr/>
                    <a:lstStyle/>
                    <a:p>
                      <a:r>
                        <a:rPr lang="en-US" dirty="0" smtClean="0"/>
                        <a:t>0x1</a:t>
                      </a:r>
                      <a:endParaRPr lang="en-US" dirty="0"/>
                    </a:p>
                  </a:txBody>
                  <a:tcPr/>
                </a:tc>
                <a:tc>
                  <a:txBody>
                    <a:bodyPr/>
                    <a:lstStyle/>
                    <a:p>
                      <a:r>
                        <a:rPr lang="en-US" b="0" dirty="0" smtClean="0"/>
                        <a:t>0.52</a:t>
                      </a:r>
                      <a:endParaRPr lang="en-US" b="0" dirty="0"/>
                    </a:p>
                  </a:txBody>
                  <a:tcPr/>
                </a:tc>
              </a:tr>
              <a:tr h="370840">
                <a:tc>
                  <a:txBody>
                    <a:bodyPr/>
                    <a:lstStyle/>
                    <a:p>
                      <a:r>
                        <a:rPr lang="en-US" dirty="0" smtClean="0"/>
                        <a:t>0x2</a:t>
                      </a:r>
                      <a:endParaRPr lang="en-US" dirty="0"/>
                    </a:p>
                  </a:txBody>
                  <a:tcPr/>
                </a:tc>
                <a:tc>
                  <a:txBody>
                    <a:bodyPr/>
                    <a:lstStyle/>
                    <a:p>
                      <a:r>
                        <a:rPr lang="en-US" dirty="0" smtClean="0"/>
                        <a:t>0.05</a:t>
                      </a:r>
                      <a:endParaRPr lang="en-US" dirty="0"/>
                    </a:p>
                  </a:txBody>
                  <a:tcPr/>
                </a:tc>
              </a:tr>
              <a:tr h="370840">
                <a:tc>
                  <a:txBody>
                    <a:bodyPr/>
                    <a:lstStyle/>
                    <a:p>
                      <a:r>
                        <a:rPr lang="en-US" dirty="0" smtClean="0"/>
                        <a:t>0x3</a:t>
                      </a:r>
                      <a:endParaRPr lang="en-US" dirty="0"/>
                    </a:p>
                  </a:txBody>
                  <a:tcPr/>
                </a:tc>
                <a:tc>
                  <a:txBody>
                    <a:bodyPr/>
                    <a:lstStyle/>
                    <a:p>
                      <a:r>
                        <a:rPr lang="en-US" dirty="0" smtClean="0"/>
                        <a:t>0.01</a:t>
                      </a:r>
                      <a:endParaRPr lang="en-US" dirty="0"/>
                    </a:p>
                  </a:txBody>
                  <a:tcPr/>
                </a:tc>
              </a:tr>
              <a:tr h="370840">
                <a:tc>
                  <a:txBody>
                    <a:bodyPr/>
                    <a:lstStyle/>
                    <a:p>
                      <a:r>
                        <a:rPr lang="en-US" dirty="0" smtClean="0"/>
                        <a:t>0x4</a:t>
                      </a:r>
                      <a:endParaRPr lang="en-US" dirty="0"/>
                    </a:p>
                  </a:txBody>
                  <a:tcPr/>
                </a:tc>
                <a:tc>
                  <a:txBody>
                    <a:bodyPr/>
                    <a:lstStyle/>
                    <a:p>
                      <a:r>
                        <a:rPr lang="en-US" dirty="0" smtClean="0"/>
                        <a:t>0.03</a:t>
                      </a:r>
                    </a:p>
                  </a:txBody>
                  <a:tcPr/>
                </a:tc>
              </a:tr>
              <a:tr h="370840">
                <a:tc>
                  <a:txBody>
                    <a:bodyPr/>
                    <a:lstStyle/>
                    <a:p>
                      <a:r>
                        <a:rPr lang="en-US" dirty="0" smtClean="0"/>
                        <a:t>0x5</a:t>
                      </a:r>
                      <a:endParaRPr lang="en-US" dirty="0"/>
                    </a:p>
                  </a:txBody>
                  <a:tcPr/>
                </a:tc>
                <a:tc>
                  <a:txBody>
                    <a:bodyPr/>
                    <a:lstStyle/>
                    <a:p>
                      <a:r>
                        <a:rPr lang="en-US" dirty="0" smtClean="0"/>
                        <a:t>0</a:t>
                      </a:r>
                      <a:endParaRPr lang="en-US" dirty="0"/>
                    </a:p>
                  </a:txBody>
                  <a:tcPr/>
                </a:tc>
              </a:tr>
              <a:tr h="370840">
                <a:tc>
                  <a:txBody>
                    <a:bodyPr/>
                    <a:lstStyle/>
                    <a:p>
                      <a:r>
                        <a:rPr lang="en-US" dirty="0" smtClean="0"/>
                        <a:t>0x6</a:t>
                      </a:r>
                      <a:endParaRPr lang="en-US" dirty="0"/>
                    </a:p>
                  </a:txBody>
                  <a:tcPr/>
                </a:tc>
                <a:tc>
                  <a:txBody>
                    <a:bodyPr/>
                    <a:lstStyle/>
                    <a:p>
                      <a:r>
                        <a:rPr lang="en-US" dirty="0" smtClean="0"/>
                        <a:t>0</a:t>
                      </a:r>
                      <a:endParaRPr lang="en-US" dirty="0"/>
                    </a:p>
                  </a:txBody>
                  <a:tcPr/>
                </a:tc>
              </a:tr>
              <a:tr h="370840">
                <a:tc>
                  <a:txBody>
                    <a:bodyPr/>
                    <a:lstStyle/>
                    <a:p>
                      <a:r>
                        <a:rPr lang="en-US" dirty="0" smtClean="0"/>
                        <a:t>0x7</a:t>
                      </a:r>
                    </a:p>
                  </a:txBody>
                  <a:tcPr/>
                </a:tc>
                <a:tc>
                  <a:txBody>
                    <a:bodyPr/>
                    <a:lstStyle/>
                    <a:p>
                      <a:r>
                        <a:rPr lang="en-US" b="1" dirty="0" smtClean="0"/>
                        <a:t>0.57</a:t>
                      </a:r>
                      <a:endParaRPr lang="en-US" b="1" dirty="0"/>
                    </a:p>
                  </a:txBody>
                  <a:tcPr/>
                </a:tc>
              </a:tr>
              <a:tr h="370840">
                <a:tc>
                  <a:txBody>
                    <a:bodyPr/>
                    <a:lstStyle/>
                    <a:p>
                      <a:r>
                        <a:rPr lang="en-US" dirty="0" smtClean="0"/>
                        <a:t>0x8</a:t>
                      </a:r>
                      <a:endParaRPr lang="en-US" dirty="0"/>
                    </a:p>
                  </a:txBody>
                  <a:tcPr/>
                </a:tc>
                <a:tc>
                  <a:txBody>
                    <a:bodyPr/>
                    <a:lstStyle/>
                    <a:p>
                      <a:r>
                        <a:rPr lang="en-US" b="1" dirty="0" smtClean="0"/>
                        <a:t>0.54</a:t>
                      </a:r>
                      <a:endParaRPr lang="en-US" b="1" dirty="0"/>
                    </a:p>
                  </a:txBody>
                  <a:tcPr/>
                </a:tc>
              </a:tr>
              <a:tr h="370840">
                <a:tc>
                  <a:txBody>
                    <a:bodyPr/>
                    <a:lstStyle/>
                    <a:p>
                      <a:r>
                        <a:rPr lang="en-US" dirty="0" smtClean="0"/>
                        <a:t>0x9</a:t>
                      </a:r>
                      <a:endParaRPr lang="en-US" dirty="0"/>
                    </a:p>
                  </a:txBody>
                  <a:tcPr/>
                </a:tc>
                <a:tc>
                  <a:txBody>
                    <a:bodyPr/>
                    <a:lstStyle/>
                    <a:p>
                      <a:r>
                        <a:rPr lang="en-US" b="0" dirty="0" smtClean="0"/>
                        <a:t>0.07</a:t>
                      </a:r>
                      <a:endParaRPr lang="en-US" b="0" dirty="0"/>
                    </a:p>
                  </a:txBody>
                  <a:tcPr/>
                </a:tc>
              </a:tr>
              <a:tr h="370840">
                <a:tc>
                  <a:txBody>
                    <a:bodyPr/>
                    <a:lstStyle/>
                    <a:p>
                      <a:r>
                        <a:rPr lang="en-US" dirty="0" smtClean="0"/>
                        <a:t>0xA</a:t>
                      </a:r>
                      <a:endParaRPr lang="en-US" dirty="0"/>
                    </a:p>
                  </a:txBody>
                  <a:tcPr/>
                </a:tc>
                <a:tc>
                  <a:txBody>
                    <a:bodyPr/>
                    <a:lstStyle/>
                    <a:p>
                      <a:r>
                        <a:rPr lang="en-US" b="0" dirty="0" smtClean="0"/>
                        <a:t>0.04</a:t>
                      </a:r>
                      <a:endParaRPr lang="en-US" b="0" dirty="0"/>
                    </a:p>
                  </a:txBody>
                  <a:tcPr/>
                </a:tc>
              </a:tr>
              <a:tr h="370840">
                <a:tc>
                  <a:txBody>
                    <a:bodyPr/>
                    <a:lstStyle/>
                    <a:p>
                      <a:r>
                        <a:rPr lang="en-US" dirty="0" smtClean="0"/>
                        <a:t>0xB</a:t>
                      </a:r>
                      <a:endParaRPr lang="en-US" dirty="0"/>
                    </a:p>
                  </a:txBody>
                  <a:tcPr/>
                </a:tc>
                <a:tc>
                  <a:txBody>
                    <a:bodyPr/>
                    <a:lstStyle/>
                    <a:p>
                      <a:r>
                        <a:rPr lang="en-US" b="0" dirty="0" smtClean="0"/>
                        <a:t>0.04</a:t>
                      </a:r>
                      <a:endParaRPr lang="en-US" b="0" dirty="0"/>
                    </a:p>
                  </a:txBody>
                  <a:tcPr/>
                </a:tc>
              </a:tr>
              <a:tr h="370840">
                <a:tc>
                  <a:txBody>
                    <a:bodyPr/>
                    <a:lstStyle/>
                    <a:p>
                      <a:r>
                        <a:rPr lang="en-US" dirty="0" smtClean="0"/>
                        <a:t>0xC</a:t>
                      </a:r>
                      <a:endParaRPr lang="en-US" dirty="0"/>
                    </a:p>
                  </a:txBody>
                  <a:tcPr/>
                </a:tc>
                <a:tc>
                  <a:txBody>
                    <a:bodyPr/>
                    <a:lstStyle/>
                    <a:p>
                      <a:r>
                        <a:rPr lang="en-US" dirty="0" smtClean="0"/>
                        <a:t>0</a:t>
                      </a:r>
                      <a:endParaRPr lang="en-US" dirty="0"/>
                    </a:p>
                  </a:txBody>
                  <a:tcPr/>
                </a:tc>
              </a:tr>
            </a:tbl>
          </a:graphicData>
        </a:graphic>
      </p:graphicFrame>
      <p:graphicFrame>
        <p:nvGraphicFramePr>
          <p:cNvPr id="3" name="Table 2"/>
          <p:cNvGraphicFramePr>
            <a:graphicFrameLocks noGrp="1"/>
          </p:cNvGraphicFramePr>
          <p:nvPr>
            <p:extLst/>
          </p:nvPr>
        </p:nvGraphicFramePr>
        <p:xfrm>
          <a:off x="6656252" y="359373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b1</a:t>
                      </a:r>
                      <a:endParaRPr lang="en-US" dirty="0"/>
                    </a:p>
                  </a:txBody>
                  <a:tcPr/>
                </a:tc>
              </a:tr>
              <a:tr h="370840">
                <a:tc>
                  <a:txBody>
                    <a:bodyPr/>
                    <a:lstStyle/>
                    <a:p>
                      <a:r>
                        <a:rPr lang="en-US" dirty="0" smtClean="0"/>
                        <a:t>0x0</a:t>
                      </a:r>
                    </a:p>
                  </a:txBody>
                  <a:tcPr/>
                </a:tc>
              </a:tr>
            </a:tbl>
          </a:graphicData>
        </a:graphic>
      </p:graphicFrame>
      <p:cxnSp>
        <p:nvCxnSpPr>
          <p:cNvPr id="17" name="Elbow Connector 16"/>
          <p:cNvCxnSpPr>
            <a:stCxn id="3" idx="0"/>
          </p:cNvCxnSpPr>
          <p:nvPr/>
        </p:nvCxnSpPr>
        <p:spPr>
          <a:xfrm rot="5400000" flipH="1" flipV="1">
            <a:off x="7189580" y="2021911"/>
            <a:ext cx="1344250" cy="179940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nvPr>
        </p:nvGraphicFramePr>
        <p:xfrm>
          <a:off x="6661060" y="489482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B2</a:t>
                      </a:r>
                      <a:endParaRPr lang="en-US" dirty="0"/>
                    </a:p>
                  </a:txBody>
                  <a:tcPr/>
                </a:tc>
              </a:tr>
              <a:tr h="370840">
                <a:tc>
                  <a:txBody>
                    <a:bodyPr/>
                    <a:lstStyle/>
                    <a:p>
                      <a:r>
                        <a:rPr lang="en-US" dirty="0" smtClean="0"/>
                        <a:t>0x7</a:t>
                      </a:r>
                    </a:p>
                  </a:txBody>
                  <a:tcPr/>
                </a:tc>
              </a:tr>
            </a:tbl>
          </a:graphicData>
        </a:graphic>
      </p:graphicFrame>
      <p:cxnSp>
        <p:nvCxnSpPr>
          <p:cNvPr id="6" name="Elbow Connector 5"/>
          <p:cNvCxnSpPr>
            <a:stCxn id="8" idx="0"/>
          </p:cNvCxnSpPr>
          <p:nvPr/>
        </p:nvCxnSpPr>
        <p:spPr>
          <a:xfrm rot="5400000" flipH="1" flipV="1">
            <a:off x="7813729" y="3947152"/>
            <a:ext cx="100758" cy="179459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12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412" y="5347504"/>
            <a:ext cx="3809411" cy="439838"/>
          </a:xfrm>
          <a:prstGeom prst="rect">
            <a:avLst/>
          </a:prstGeom>
          <a:solidFill>
            <a:srgbClr val="4A66AC">
              <a:alpha val="4509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3" name="Rectangle 2"/>
          <p:cNvSpPr>
            <a:spLocks noGrp="1" noChangeArrowheads="1"/>
          </p:cNvSpPr>
          <p:nvPr>
            <p:ph type="title"/>
          </p:nvPr>
        </p:nvSpPr>
        <p:spPr/>
        <p:txBody>
          <a:bodyPr/>
          <a:lstStyle/>
          <a:p>
            <a:r>
              <a:rPr lang="en-US" dirty="0"/>
              <a:t>Tracing</a:t>
            </a:r>
          </a:p>
        </p:txBody>
      </p:sp>
      <p:sp>
        <p:nvSpPr>
          <p:cNvPr id="92164" name="Rectangle 3"/>
          <p:cNvSpPr>
            <a:spLocks noGrp="1" noChangeArrowheads="1"/>
          </p:cNvSpPr>
          <p:nvPr>
            <p:ph type="body" idx="1"/>
          </p:nvPr>
        </p:nvSpPr>
        <p:spPr>
          <a:xfrm>
            <a:off x="1141412" y="2249486"/>
            <a:ext cx="9905999" cy="4608513"/>
          </a:xfrm>
        </p:spPr>
        <p:txBody>
          <a:bodyPr>
            <a:normAutofit/>
          </a:bodyPr>
          <a:lstStyle/>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b1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b2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 = b1;</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endParaRPr lang="en-US" dirty="0"/>
          </a:p>
        </p:txBody>
      </p:sp>
      <p:graphicFrame>
        <p:nvGraphicFramePr>
          <p:cNvPr id="4" name="Table 3"/>
          <p:cNvGraphicFramePr>
            <a:graphicFrameLocks noGrp="1"/>
          </p:cNvGraphicFramePr>
          <p:nvPr>
            <p:extLst/>
          </p:nvPr>
        </p:nvGraphicFramePr>
        <p:xfrm>
          <a:off x="8761405" y="1666239"/>
          <a:ext cx="1808989" cy="5191760"/>
        </p:xfrm>
        <a:graphic>
          <a:graphicData uri="http://schemas.openxmlformats.org/drawingml/2006/table">
            <a:tbl>
              <a:tblPr firstRow="1" bandRow="1">
                <a:tableStyleId>{5C22544A-7EE6-4342-B048-85BDC9FD1C3A}</a:tableStyleId>
              </a:tblPr>
              <a:tblGrid>
                <a:gridCol w="1020890"/>
                <a:gridCol w="788099"/>
              </a:tblGrid>
              <a:tr h="370840">
                <a:tc>
                  <a:txBody>
                    <a:bodyPr/>
                    <a:lstStyle/>
                    <a:p>
                      <a:r>
                        <a:rPr lang="en-US" dirty="0" smtClean="0"/>
                        <a:t>Address</a:t>
                      </a:r>
                      <a:endParaRPr lang="en-US" dirty="0"/>
                    </a:p>
                  </a:txBody>
                  <a:tcPr/>
                </a:tc>
                <a:tc>
                  <a:txBody>
                    <a:bodyPr/>
                    <a:lstStyle/>
                    <a:p>
                      <a:r>
                        <a:rPr lang="en-US" dirty="0" smtClean="0"/>
                        <a:t>Value</a:t>
                      </a:r>
                      <a:endParaRPr lang="en-US" dirty="0"/>
                    </a:p>
                  </a:txBody>
                  <a:tcPr/>
                </a:tc>
              </a:tr>
              <a:tr h="370840">
                <a:tc>
                  <a:txBody>
                    <a:bodyPr/>
                    <a:lstStyle/>
                    <a:p>
                      <a:r>
                        <a:rPr lang="en-US" dirty="0" smtClean="0"/>
                        <a:t>0x0</a:t>
                      </a:r>
                      <a:endParaRPr lang="en-US" dirty="0"/>
                    </a:p>
                  </a:txBody>
                  <a:tcPr/>
                </a:tc>
                <a:tc>
                  <a:txBody>
                    <a:bodyPr/>
                    <a:lstStyle/>
                    <a:p>
                      <a:r>
                        <a:rPr lang="en-US" b="0" dirty="0" smtClean="0"/>
                        <a:t>0.60</a:t>
                      </a:r>
                      <a:endParaRPr lang="en-US" b="0" dirty="0"/>
                    </a:p>
                  </a:txBody>
                  <a:tcPr/>
                </a:tc>
              </a:tr>
              <a:tr h="370840">
                <a:tc>
                  <a:txBody>
                    <a:bodyPr/>
                    <a:lstStyle/>
                    <a:p>
                      <a:r>
                        <a:rPr lang="en-US" dirty="0" smtClean="0"/>
                        <a:t>0x1</a:t>
                      </a:r>
                      <a:endParaRPr lang="en-US" dirty="0"/>
                    </a:p>
                  </a:txBody>
                  <a:tcPr/>
                </a:tc>
                <a:tc>
                  <a:txBody>
                    <a:bodyPr/>
                    <a:lstStyle/>
                    <a:p>
                      <a:r>
                        <a:rPr lang="en-US" b="0" dirty="0" smtClean="0"/>
                        <a:t>0.52</a:t>
                      </a:r>
                      <a:endParaRPr lang="en-US" b="0" dirty="0"/>
                    </a:p>
                  </a:txBody>
                  <a:tcPr/>
                </a:tc>
              </a:tr>
              <a:tr h="370840">
                <a:tc>
                  <a:txBody>
                    <a:bodyPr/>
                    <a:lstStyle/>
                    <a:p>
                      <a:r>
                        <a:rPr lang="en-US" dirty="0" smtClean="0"/>
                        <a:t>0x2</a:t>
                      </a:r>
                      <a:endParaRPr lang="en-US" dirty="0"/>
                    </a:p>
                  </a:txBody>
                  <a:tcPr/>
                </a:tc>
                <a:tc>
                  <a:txBody>
                    <a:bodyPr/>
                    <a:lstStyle/>
                    <a:p>
                      <a:r>
                        <a:rPr lang="en-US" dirty="0" smtClean="0"/>
                        <a:t>0.05</a:t>
                      </a:r>
                      <a:endParaRPr lang="en-US" dirty="0"/>
                    </a:p>
                  </a:txBody>
                  <a:tcPr/>
                </a:tc>
              </a:tr>
              <a:tr h="370840">
                <a:tc>
                  <a:txBody>
                    <a:bodyPr/>
                    <a:lstStyle/>
                    <a:p>
                      <a:r>
                        <a:rPr lang="en-US" dirty="0" smtClean="0"/>
                        <a:t>0x3</a:t>
                      </a:r>
                      <a:endParaRPr lang="en-US" dirty="0"/>
                    </a:p>
                  </a:txBody>
                  <a:tcPr/>
                </a:tc>
                <a:tc>
                  <a:txBody>
                    <a:bodyPr/>
                    <a:lstStyle/>
                    <a:p>
                      <a:r>
                        <a:rPr lang="en-US" dirty="0" smtClean="0"/>
                        <a:t>0.01</a:t>
                      </a:r>
                      <a:endParaRPr lang="en-US" dirty="0"/>
                    </a:p>
                  </a:txBody>
                  <a:tcPr/>
                </a:tc>
              </a:tr>
              <a:tr h="370840">
                <a:tc>
                  <a:txBody>
                    <a:bodyPr/>
                    <a:lstStyle/>
                    <a:p>
                      <a:r>
                        <a:rPr lang="en-US" dirty="0" smtClean="0"/>
                        <a:t>0x4</a:t>
                      </a:r>
                      <a:endParaRPr lang="en-US" dirty="0"/>
                    </a:p>
                  </a:txBody>
                  <a:tcPr/>
                </a:tc>
                <a:tc>
                  <a:txBody>
                    <a:bodyPr/>
                    <a:lstStyle/>
                    <a:p>
                      <a:r>
                        <a:rPr lang="en-US" dirty="0" smtClean="0"/>
                        <a:t>0.03</a:t>
                      </a:r>
                    </a:p>
                  </a:txBody>
                  <a:tcPr/>
                </a:tc>
              </a:tr>
              <a:tr h="370840">
                <a:tc>
                  <a:txBody>
                    <a:bodyPr/>
                    <a:lstStyle/>
                    <a:p>
                      <a:r>
                        <a:rPr lang="en-US" dirty="0" smtClean="0"/>
                        <a:t>0x5</a:t>
                      </a:r>
                      <a:endParaRPr lang="en-US" dirty="0"/>
                    </a:p>
                  </a:txBody>
                  <a:tcPr/>
                </a:tc>
                <a:tc>
                  <a:txBody>
                    <a:bodyPr/>
                    <a:lstStyle/>
                    <a:p>
                      <a:r>
                        <a:rPr lang="en-US" dirty="0" smtClean="0"/>
                        <a:t>0</a:t>
                      </a:r>
                      <a:endParaRPr lang="en-US" dirty="0"/>
                    </a:p>
                  </a:txBody>
                  <a:tcPr/>
                </a:tc>
              </a:tr>
              <a:tr h="370840">
                <a:tc>
                  <a:txBody>
                    <a:bodyPr/>
                    <a:lstStyle/>
                    <a:p>
                      <a:r>
                        <a:rPr lang="en-US" dirty="0" smtClean="0"/>
                        <a:t>0x6</a:t>
                      </a:r>
                      <a:endParaRPr lang="en-US" dirty="0"/>
                    </a:p>
                  </a:txBody>
                  <a:tcPr/>
                </a:tc>
                <a:tc>
                  <a:txBody>
                    <a:bodyPr/>
                    <a:lstStyle/>
                    <a:p>
                      <a:r>
                        <a:rPr lang="en-US" dirty="0" smtClean="0"/>
                        <a:t>0</a:t>
                      </a:r>
                      <a:endParaRPr lang="en-US" dirty="0"/>
                    </a:p>
                  </a:txBody>
                  <a:tcPr/>
                </a:tc>
              </a:tr>
              <a:tr h="370840">
                <a:tc>
                  <a:txBody>
                    <a:bodyPr/>
                    <a:lstStyle/>
                    <a:p>
                      <a:r>
                        <a:rPr lang="en-US" dirty="0" smtClean="0"/>
                        <a:t>0x7</a:t>
                      </a:r>
                    </a:p>
                  </a:txBody>
                  <a:tcPr/>
                </a:tc>
                <a:tc>
                  <a:txBody>
                    <a:bodyPr/>
                    <a:lstStyle/>
                    <a:p>
                      <a:r>
                        <a:rPr lang="en-US" b="0" dirty="0" smtClean="0">
                          <a:solidFill>
                            <a:srgbClr val="FF0000"/>
                          </a:solidFill>
                        </a:rPr>
                        <a:t>0.57</a:t>
                      </a:r>
                      <a:endParaRPr lang="en-US" b="0" dirty="0">
                        <a:solidFill>
                          <a:srgbClr val="FF0000"/>
                        </a:solidFill>
                      </a:endParaRPr>
                    </a:p>
                  </a:txBody>
                  <a:tcPr/>
                </a:tc>
              </a:tr>
              <a:tr h="370840">
                <a:tc>
                  <a:txBody>
                    <a:bodyPr/>
                    <a:lstStyle/>
                    <a:p>
                      <a:r>
                        <a:rPr lang="en-US" dirty="0" smtClean="0"/>
                        <a:t>0x8</a:t>
                      </a:r>
                      <a:endParaRPr lang="en-US" dirty="0"/>
                    </a:p>
                  </a:txBody>
                  <a:tcPr/>
                </a:tc>
                <a:tc>
                  <a:txBody>
                    <a:bodyPr/>
                    <a:lstStyle/>
                    <a:p>
                      <a:r>
                        <a:rPr lang="en-US" b="0" dirty="0" smtClean="0">
                          <a:solidFill>
                            <a:srgbClr val="FF0000"/>
                          </a:solidFill>
                        </a:rPr>
                        <a:t>0.54</a:t>
                      </a:r>
                      <a:endParaRPr lang="en-US" b="0" dirty="0">
                        <a:solidFill>
                          <a:srgbClr val="FF0000"/>
                        </a:solidFill>
                      </a:endParaRPr>
                    </a:p>
                  </a:txBody>
                  <a:tcPr/>
                </a:tc>
              </a:tr>
              <a:tr h="370840">
                <a:tc>
                  <a:txBody>
                    <a:bodyPr/>
                    <a:lstStyle/>
                    <a:p>
                      <a:r>
                        <a:rPr lang="en-US" dirty="0" smtClean="0"/>
                        <a:t>0x9</a:t>
                      </a:r>
                      <a:endParaRPr lang="en-US" dirty="0"/>
                    </a:p>
                  </a:txBody>
                  <a:tcPr/>
                </a:tc>
                <a:tc>
                  <a:txBody>
                    <a:bodyPr/>
                    <a:lstStyle/>
                    <a:p>
                      <a:r>
                        <a:rPr lang="en-US" b="0" dirty="0" smtClean="0">
                          <a:solidFill>
                            <a:srgbClr val="FF0000"/>
                          </a:solidFill>
                        </a:rPr>
                        <a:t>0.07</a:t>
                      </a:r>
                      <a:endParaRPr lang="en-US" b="0" dirty="0">
                        <a:solidFill>
                          <a:srgbClr val="FF0000"/>
                        </a:solidFill>
                      </a:endParaRPr>
                    </a:p>
                  </a:txBody>
                  <a:tcPr/>
                </a:tc>
              </a:tr>
              <a:tr h="370840">
                <a:tc>
                  <a:txBody>
                    <a:bodyPr/>
                    <a:lstStyle/>
                    <a:p>
                      <a:r>
                        <a:rPr lang="en-US" dirty="0" smtClean="0"/>
                        <a:t>0xA</a:t>
                      </a:r>
                      <a:endParaRPr lang="en-US" dirty="0"/>
                    </a:p>
                  </a:txBody>
                  <a:tcPr/>
                </a:tc>
                <a:tc>
                  <a:txBody>
                    <a:bodyPr/>
                    <a:lstStyle/>
                    <a:p>
                      <a:r>
                        <a:rPr lang="en-US" b="0" dirty="0" smtClean="0">
                          <a:solidFill>
                            <a:srgbClr val="FF0000"/>
                          </a:solidFill>
                        </a:rPr>
                        <a:t>0.04</a:t>
                      </a:r>
                      <a:endParaRPr lang="en-US" b="0" dirty="0">
                        <a:solidFill>
                          <a:srgbClr val="FF0000"/>
                        </a:solidFill>
                      </a:endParaRPr>
                    </a:p>
                  </a:txBody>
                  <a:tcPr/>
                </a:tc>
              </a:tr>
              <a:tr h="370840">
                <a:tc>
                  <a:txBody>
                    <a:bodyPr/>
                    <a:lstStyle/>
                    <a:p>
                      <a:r>
                        <a:rPr lang="en-US" dirty="0" smtClean="0"/>
                        <a:t>0xB</a:t>
                      </a:r>
                      <a:endParaRPr lang="en-US" dirty="0"/>
                    </a:p>
                  </a:txBody>
                  <a:tcPr/>
                </a:tc>
                <a:tc>
                  <a:txBody>
                    <a:bodyPr/>
                    <a:lstStyle/>
                    <a:p>
                      <a:r>
                        <a:rPr lang="en-US" b="0" dirty="0" smtClean="0">
                          <a:solidFill>
                            <a:srgbClr val="FF0000"/>
                          </a:solidFill>
                        </a:rPr>
                        <a:t>0.04</a:t>
                      </a:r>
                      <a:endParaRPr lang="en-US" b="0" dirty="0">
                        <a:solidFill>
                          <a:srgbClr val="FF0000"/>
                        </a:solidFill>
                      </a:endParaRPr>
                    </a:p>
                  </a:txBody>
                  <a:tcPr/>
                </a:tc>
              </a:tr>
              <a:tr h="370840">
                <a:tc>
                  <a:txBody>
                    <a:bodyPr/>
                    <a:lstStyle/>
                    <a:p>
                      <a:r>
                        <a:rPr lang="en-US" dirty="0" smtClean="0"/>
                        <a:t>0xC</a:t>
                      </a:r>
                      <a:endParaRPr lang="en-US" dirty="0"/>
                    </a:p>
                  </a:txBody>
                  <a:tcPr/>
                </a:tc>
                <a:tc>
                  <a:txBody>
                    <a:bodyPr/>
                    <a:lstStyle/>
                    <a:p>
                      <a:r>
                        <a:rPr lang="en-US" dirty="0" smtClean="0"/>
                        <a:t>0</a:t>
                      </a:r>
                      <a:endParaRPr lang="en-US" dirty="0"/>
                    </a:p>
                  </a:txBody>
                  <a:tcPr/>
                </a:tc>
              </a:tr>
            </a:tbl>
          </a:graphicData>
        </a:graphic>
      </p:graphicFrame>
      <p:graphicFrame>
        <p:nvGraphicFramePr>
          <p:cNvPr id="3" name="Table 2"/>
          <p:cNvGraphicFramePr>
            <a:graphicFrameLocks noGrp="1"/>
          </p:cNvGraphicFramePr>
          <p:nvPr>
            <p:extLst/>
          </p:nvPr>
        </p:nvGraphicFramePr>
        <p:xfrm>
          <a:off x="6656252" y="359373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b1</a:t>
                      </a:r>
                      <a:endParaRPr lang="en-US" dirty="0"/>
                    </a:p>
                  </a:txBody>
                  <a:tcPr/>
                </a:tc>
              </a:tr>
              <a:tr h="370840">
                <a:tc>
                  <a:txBody>
                    <a:bodyPr/>
                    <a:lstStyle/>
                    <a:p>
                      <a:r>
                        <a:rPr lang="en-US" dirty="0" smtClean="0"/>
                        <a:t>0x0</a:t>
                      </a:r>
                    </a:p>
                  </a:txBody>
                  <a:tcPr/>
                </a:tc>
              </a:tr>
            </a:tbl>
          </a:graphicData>
        </a:graphic>
      </p:graphicFrame>
      <p:cxnSp>
        <p:nvCxnSpPr>
          <p:cNvPr id="17" name="Elbow Connector 16"/>
          <p:cNvCxnSpPr>
            <a:stCxn id="3" idx="0"/>
          </p:cNvCxnSpPr>
          <p:nvPr/>
        </p:nvCxnSpPr>
        <p:spPr>
          <a:xfrm rot="5400000" flipH="1" flipV="1">
            <a:off x="7189580" y="2021911"/>
            <a:ext cx="1344250" cy="179940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nvPr>
        </p:nvGraphicFramePr>
        <p:xfrm>
          <a:off x="6661060" y="489482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B2</a:t>
                      </a:r>
                      <a:endParaRPr lang="en-US" dirty="0"/>
                    </a:p>
                  </a:txBody>
                  <a:tcPr/>
                </a:tc>
              </a:tr>
              <a:tr h="370840">
                <a:tc>
                  <a:txBody>
                    <a:bodyPr/>
                    <a:lstStyle/>
                    <a:p>
                      <a:r>
                        <a:rPr lang="en-US" dirty="0" smtClean="0"/>
                        <a:t>0x0</a:t>
                      </a:r>
                    </a:p>
                  </a:txBody>
                  <a:tcPr/>
                </a:tc>
              </a:tr>
            </a:tbl>
          </a:graphicData>
        </a:graphic>
      </p:graphicFrame>
      <p:cxnSp>
        <p:nvCxnSpPr>
          <p:cNvPr id="6" name="Elbow Connector 5"/>
          <p:cNvCxnSpPr>
            <a:stCxn id="8" idx="0"/>
          </p:cNvCxnSpPr>
          <p:nvPr/>
        </p:nvCxnSpPr>
        <p:spPr>
          <a:xfrm rot="5400000" flipH="1" flipV="1">
            <a:off x="6521096" y="2755247"/>
            <a:ext cx="2585297" cy="1693865"/>
          </a:xfrm>
          <a:prstGeom prst="bentConnector3">
            <a:avLst>
              <a:gd name="adj1" fmla="val 16147"/>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69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411" y="5811401"/>
            <a:ext cx="3809411" cy="438928"/>
          </a:xfrm>
          <a:prstGeom prst="rect">
            <a:avLst/>
          </a:prstGeom>
          <a:solidFill>
            <a:srgbClr val="4A66AC">
              <a:alpha val="4509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3" name="Rectangle 2"/>
          <p:cNvSpPr>
            <a:spLocks noGrp="1" noChangeArrowheads="1"/>
          </p:cNvSpPr>
          <p:nvPr>
            <p:ph type="title"/>
          </p:nvPr>
        </p:nvSpPr>
        <p:spPr/>
        <p:txBody>
          <a:bodyPr/>
          <a:lstStyle/>
          <a:p>
            <a:r>
              <a:rPr lang="en-US" dirty="0" smtClean="0"/>
              <a:t>Tracing</a:t>
            </a:r>
            <a:endParaRPr lang="en-US" dirty="0"/>
          </a:p>
        </p:txBody>
      </p:sp>
      <p:sp>
        <p:nvSpPr>
          <p:cNvPr id="92164" name="Rectangle 3"/>
          <p:cNvSpPr>
            <a:spLocks noGrp="1" noChangeArrowheads="1"/>
          </p:cNvSpPr>
          <p:nvPr>
            <p:ph type="body" idx="1"/>
          </p:nvPr>
        </p:nvSpPr>
        <p:spPr>
          <a:xfrm>
            <a:off x="1141412" y="2249486"/>
            <a:ext cx="9905999" cy="4608513"/>
          </a:xfrm>
        </p:spPr>
        <p:txBody>
          <a:bodyPr>
            <a:normAutofit/>
          </a:bodyPr>
          <a:lstStyle/>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b1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b2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 = b1;</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endParaRPr lang="en-US" dirty="0"/>
          </a:p>
        </p:txBody>
      </p:sp>
      <p:graphicFrame>
        <p:nvGraphicFramePr>
          <p:cNvPr id="4" name="Table 3"/>
          <p:cNvGraphicFramePr>
            <a:graphicFrameLocks noGrp="1"/>
          </p:cNvGraphicFramePr>
          <p:nvPr>
            <p:extLst/>
          </p:nvPr>
        </p:nvGraphicFramePr>
        <p:xfrm>
          <a:off x="8761405" y="1666239"/>
          <a:ext cx="1808989" cy="5191760"/>
        </p:xfrm>
        <a:graphic>
          <a:graphicData uri="http://schemas.openxmlformats.org/drawingml/2006/table">
            <a:tbl>
              <a:tblPr firstRow="1" bandRow="1">
                <a:tableStyleId>{5C22544A-7EE6-4342-B048-85BDC9FD1C3A}</a:tableStyleId>
              </a:tblPr>
              <a:tblGrid>
                <a:gridCol w="1020890"/>
                <a:gridCol w="788099"/>
              </a:tblGrid>
              <a:tr h="370840">
                <a:tc>
                  <a:txBody>
                    <a:bodyPr/>
                    <a:lstStyle/>
                    <a:p>
                      <a:r>
                        <a:rPr lang="en-US" dirty="0" smtClean="0"/>
                        <a:t>Address</a:t>
                      </a:r>
                      <a:endParaRPr lang="en-US" dirty="0"/>
                    </a:p>
                  </a:txBody>
                  <a:tcPr/>
                </a:tc>
                <a:tc>
                  <a:txBody>
                    <a:bodyPr/>
                    <a:lstStyle/>
                    <a:p>
                      <a:r>
                        <a:rPr lang="en-US" dirty="0" smtClean="0"/>
                        <a:t>Value</a:t>
                      </a:r>
                      <a:endParaRPr lang="en-US" dirty="0"/>
                    </a:p>
                  </a:txBody>
                  <a:tcPr/>
                </a:tc>
              </a:tr>
              <a:tr h="370840">
                <a:tc>
                  <a:txBody>
                    <a:bodyPr/>
                    <a:lstStyle/>
                    <a:p>
                      <a:r>
                        <a:rPr lang="en-US" dirty="0" smtClean="0"/>
                        <a:t>0x0</a:t>
                      </a:r>
                      <a:endParaRPr lang="en-US" dirty="0"/>
                    </a:p>
                  </a:txBody>
                  <a:tcPr/>
                </a:tc>
                <a:tc>
                  <a:txBody>
                    <a:bodyPr/>
                    <a:lstStyle/>
                    <a:p>
                      <a:r>
                        <a:rPr lang="en-US" b="1" dirty="0" smtClean="0"/>
                        <a:t>0.65</a:t>
                      </a:r>
                      <a:endParaRPr lang="en-US" b="1" dirty="0"/>
                    </a:p>
                  </a:txBody>
                  <a:tcPr/>
                </a:tc>
              </a:tr>
              <a:tr h="370840">
                <a:tc>
                  <a:txBody>
                    <a:bodyPr/>
                    <a:lstStyle/>
                    <a:p>
                      <a:r>
                        <a:rPr lang="en-US" dirty="0" smtClean="0"/>
                        <a:t>0x1</a:t>
                      </a:r>
                      <a:endParaRPr lang="en-US" dirty="0"/>
                    </a:p>
                  </a:txBody>
                  <a:tcPr/>
                </a:tc>
                <a:tc>
                  <a:txBody>
                    <a:bodyPr/>
                    <a:lstStyle/>
                    <a:p>
                      <a:r>
                        <a:rPr lang="en-US" b="1" dirty="0" smtClean="0"/>
                        <a:t>0.53</a:t>
                      </a:r>
                      <a:endParaRPr lang="en-US" b="1" dirty="0"/>
                    </a:p>
                  </a:txBody>
                  <a:tcPr/>
                </a:tc>
              </a:tr>
              <a:tr h="370840">
                <a:tc>
                  <a:txBody>
                    <a:bodyPr/>
                    <a:lstStyle/>
                    <a:p>
                      <a:r>
                        <a:rPr lang="en-US" dirty="0" smtClean="0"/>
                        <a:t>0x2</a:t>
                      </a:r>
                      <a:endParaRPr lang="en-US" dirty="0"/>
                    </a:p>
                  </a:txBody>
                  <a:tcPr/>
                </a:tc>
                <a:tc>
                  <a:txBody>
                    <a:bodyPr/>
                    <a:lstStyle/>
                    <a:p>
                      <a:r>
                        <a:rPr lang="en-US" dirty="0" smtClean="0"/>
                        <a:t>0.05</a:t>
                      </a:r>
                      <a:endParaRPr lang="en-US" dirty="0"/>
                    </a:p>
                  </a:txBody>
                  <a:tcPr/>
                </a:tc>
              </a:tr>
              <a:tr h="370840">
                <a:tc>
                  <a:txBody>
                    <a:bodyPr/>
                    <a:lstStyle/>
                    <a:p>
                      <a:r>
                        <a:rPr lang="en-US" dirty="0" smtClean="0"/>
                        <a:t>0x3</a:t>
                      </a:r>
                      <a:endParaRPr lang="en-US" dirty="0"/>
                    </a:p>
                  </a:txBody>
                  <a:tcPr/>
                </a:tc>
                <a:tc>
                  <a:txBody>
                    <a:bodyPr/>
                    <a:lstStyle/>
                    <a:p>
                      <a:r>
                        <a:rPr lang="en-US" dirty="0" smtClean="0"/>
                        <a:t>0.01</a:t>
                      </a:r>
                      <a:endParaRPr lang="en-US" dirty="0"/>
                    </a:p>
                  </a:txBody>
                  <a:tcPr/>
                </a:tc>
              </a:tr>
              <a:tr h="370840">
                <a:tc>
                  <a:txBody>
                    <a:bodyPr/>
                    <a:lstStyle/>
                    <a:p>
                      <a:r>
                        <a:rPr lang="en-US" dirty="0" smtClean="0"/>
                        <a:t>0x4</a:t>
                      </a:r>
                      <a:endParaRPr lang="en-US" dirty="0"/>
                    </a:p>
                  </a:txBody>
                  <a:tcPr/>
                </a:tc>
                <a:tc>
                  <a:txBody>
                    <a:bodyPr/>
                    <a:lstStyle/>
                    <a:p>
                      <a:r>
                        <a:rPr lang="en-US" dirty="0" smtClean="0"/>
                        <a:t>0.03</a:t>
                      </a:r>
                    </a:p>
                  </a:txBody>
                  <a:tcPr/>
                </a:tc>
              </a:tr>
              <a:tr h="370840">
                <a:tc>
                  <a:txBody>
                    <a:bodyPr/>
                    <a:lstStyle/>
                    <a:p>
                      <a:r>
                        <a:rPr lang="en-US" dirty="0" smtClean="0"/>
                        <a:t>0x5</a:t>
                      </a:r>
                      <a:endParaRPr lang="en-US" dirty="0"/>
                    </a:p>
                  </a:txBody>
                  <a:tcPr/>
                </a:tc>
                <a:tc>
                  <a:txBody>
                    <a:bodyPr/>
                    <a:lstStyle/>
                    <a:p>
                      <a:r>
                        <a:rPr lang="en-US" dirty="0" smtClean="0"/>
                        <a:t>0</a:t>
                      </a:r>
                      <a:endParaRPr lang="en-US" dirty="0"/>
                    </a:p>
                  </a:txBody>
                  <a:tcPr/>
                </a:tc>
              </a:tr>
              <a:tr h="370840">
                <a:tc>
                  <a:txBody>
                    <a:bodyPr/>
                    <a:lstStyle/>
                    <a:p>
                      <a:r>
                        <a:rPr lang="en-US" dirty="0" smtClean="0"/>
                        <a:t>0x6</a:t>
                      </a:r>
                      <a:endParaRPr lang="en-US" dirty="0"/>
                    </a:p>
                  </a:txBody>
                  <a:tcPr/>
                </a:tc>
                <a:tc>
                  <a:txBody>
                    <a:bodyPr/>
                    <a:lstStyle/>
                    <a:p>
                      <a:r>
                        <a:rPr lang="en-US" dirty="0" smtClean="0"/>
                        <a:t>0</a:t>
                      </a:r>
                      <a:endParaRPr lang="en-US" dirty="0"/>
                    </a:p>
                  </a:txBody>
                  <a:tcPr/>
                </a:tc>
              </a:tr>
              <a:tr h="370840">
                <a:tc>
                  <a:txBody>
                    <a:bodyPr/>
                    <a:lstStyle/>
                    <a:p>
                      <a:r>
                        <a:rPr lang="en-US" dirty="0" smtClean="0"/>
                        <a:t>0x7</a:t>
                      </a:r>
                    </a:p>
                  </a:txBody>
                  <a:tcPr/>
                </a:tc>
                <a:tc>
                  <a:txBody>
                    <a:bodyPr/>
                    <a:lstStyle/>
                    <a:p>
                      <a:r>
                        <a:rPr lang="en-US" b="0" dirty="0" smtClean="0">
                          <a:solidFill>
                            <a:srgbClr val="FF0000"/>
                          </a:solidFill>
                        </a:rPr>
                        <a:t>0.57</a:t>
                      </a:r>
                      <a:endParaRPr lang="en-US" b="0" dirty="0">
                        <a:solidFill>
                          <a:srgbClr val="FF0000"/>
                        </a:solidFill>
                      </a:endParaRPr>
                    </a:p>
                  </a:txBody>
                  <a:tcPr/>
                </a:tc>
              </a:tr>
              <a:tr h="370840">
                <a:tc>
                  <a:txBody>
                    <a:bodyPr/>
                    <a:lstStyle/>
                    <a:p>
                      <a:r>
                        <a:rPr lang="en-US" dirty="0" smtClean="0"/>
                        <a:t>0x8</a:t>
                      </a:r>
                      <a:endParaRPr lang="en-US" dirty="0"/>
                    </a:p>
                  </a:txBody>
                  <a:tcPr/>
                </a:tc>
                <a:tc>
                  <a:txBody>
                    <a:bodyPr/>
                    <a:lstStyle/>
                    <a:p>
                      <a:r>
                        <a:rPr lang="en-US" b="0" dirty="0" smtClean="0">
                          <a:solidFill>
                            <a:srgbClr val="FF0000"/>
                          </a:solidFill>
                        </a:rPr>
                        <a:t>0.54</a:t>
                      </a:r>
                      <a:endParaRPr lang="en-US" b="0" dirty="0">
                        <a:solidFill>
                          <a:srgbClr val="FF0000"/>
                        </a:solidFill>
                      </a:endParaRPr>
                    </a:p>
                  </a:txBody>
                  <a:tcPr/>
                </a:tc>
              </a:tr>
              <a:tr h="370840">
                <a:tc>
                  <a:txBody>
                    <a:bodyPr/>
                    <a:lstStyle/>
                    <a:p>
                      <a:r>
                        <a:rPr lang="en-US" dirty="0" smtClean="0"/>
                        <a:t>0x9</a:t>
                      </a:r>
                      <a:endParaRPr lang="en-US" dirty="0"/>
                    </a:p>
                  </a:txBody>
                  <a:tcPr/>
                </a:tc>
                <a:tc>
                  <a:txBody>
                    <a:bodyPr/>
                    <a:lstStyle/>
                    <a:p>
                      <a:r>
                        <a:rPr lang="en-US" b="0" dirty="0" smtClean="0">
                          <a:solidFill>
                            <a:srgbClr val="FF0000"/>
                          </a:solidFill>
                        </a:rPr>
                        <a:t>0.07</a:t>
                      </a:r>
                      <a:endParaRPr lang="en-US" b="0" dirty="0">
                        <a:solidFill>
                          <a:srgbClr val="FF0000"/>
                        </a:solidFill>
                      </a:endParaRPr>
                    </a:p>
                  </a:txBody>
                  <a:tcPr/>
                </a:tc>
              </a:tr>
              <a:tr h="370840">
                <a:tc>
                  <a:txBody>
                    <a:bodyPr/>
                    <a:lstStyle/>
                    <a:p>
                      <a:r>
                        <a:rPr lang="en-US" dirty="0" smtClean="0"/>
                        <a:t>0xA</a:t>
                      </a:r>
                      <a:endParaRPr lang="en-US" dirty="0"/>
                    </a:p>
                  </a:txBody>
                  <a:tcPr/>
                </a:tc>
                <a:tc>
                  <a:txBody>
                    <a:bodyPr/>
                    <a:lstStyle/>
                    <a:p>
                      <a:r>
                        <a:rPr lang="en-US" b="0" dirty="0" smtClean="0">
                          <a:solidFill>
                            <a:srgbClr val="FF0000"/>
                          </a:solidFill>
                        </a:rPr>
                        <a:t>0.04</a:t>
                      </a:r>
                      <a:endParaRPr lang="en-US" b="0" dirty="0">
                        <a:solidFill>
                          <a:srgbClr val="FF0000"/>
                        </a:solidFill>
                      </a:endParaRPr>
                    </a:p>
                  </a:txBody>
                  <a:tcPr/>
                </a:tc>
              </a:tr>
              <a:tr h="370840">
                <a:tc>
                  <a:txBody>
                    <a:bodyPr/>
                    <a:lstStyle/>
                    <a:p>
                      <a:r>
                        <a:rPr lang="en-US" dirty="0" smtClean="0"/>
                        <a:t>0xB</a:t>
                      </a:r>
                      <a:endParaRPr lang="en-US" dirty="0"/>
                    </a:p>
                  </a:txBody>
                  <a:tcPr/>
                </a:tc>
                <a:tc>
                  <a:txBody>
                    <a:bodyPr/>
                    <a:lstStyle/>
                    <a:p>
                      <a:r>
                        <a:rPr lang="en-US" b="0" dirty="0" smtClean="0">
                          <a:solidFill>
                            <a:srgbClr val="FF0000"/>
                          </a:solidFill>
                        </a:rPr>
                        <a:t>0.04</a:t>
                      </a:r>
                      <a:endParaRPr lang="en-US" b="0" dirty="0">
                        <a:solidFill>
                          <a:srgbClr val="FF0000"/>
                        </a:solidFill>
                      </a:endParaRPr>
                    </a:p>
                  </a:txBody>
                  <a:tcPr/>
                </a:tc>
              </a:tr>
              <a:tr h="370840">
                <a:tc>
                  <a:txBody>
                    <a:bodyPr/>
                    <a:lstStyle/>
                    <a:p>
                      <a:r>
                        <a:rPr lang="en-US" dirty="0" smtClean="0"/>
                        <a:t>0xC</a:t>
                      </a:r>
                      <a:endParaRPr lang="en-US" dirty="0"/>
                    </a:p>
                  </a:txBody>
                  <a:tcPr/>
                </a:tc>
                <a:tc>
                  <a:txBody>
                    <a:bodyPr/>
                    <a:lstStyle/>
                    <a:p>
                      <a:r>
                        <a:rPr lang="en-US" dirty="0" smtClean="0"/>
                        <a:t>0</a:t>
                      </a:r>
                      <a:endParaRPr lang="en-US" dirty="0"/>
                    </a:p>
                  </a:txBody>
                  <a:tcPr/>
                </a:tc>
              </a:tr>
            </a:tbl>
          </a:graphicData>
        </a:graphic>
      </p:graphicFrame>
      <p:graphicFrame>
        <p:nvGraphicFramePr>
          <p:cNvPr id="3" name="Table 2"/>
          <p:cNvGraphicFramePr>
            <a:graphicFrameLocks noGrp="1"/>
          </p:cNvGraphicFramePr>
          <p:nvPr>
            <p:extLst/>
          </p:nvPr>
        </p:nvGraphicFramePr>
        <p:xfrm>
          <a:off x="6656252" y="359373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b1</a:t>
                      </a:r>
                      <a:endParaRPr lang="en-US" dirty="0"/>
                    </a:p>
                  </a:txBody>
                  <a:tcPr/>
                </a:tc>
              </a:tr>
              <a:tr h="370840">
                <a:tc>
                  <a:txBody>
                    <a:bodyPr/>
                    <a:lstStyle/>
                    <a:p>
                      <a:r>
                        <a:rPr lang="en-US" dirty="0" smtClean="0"/>
                        <a:t>0x0</a:t>
                      </a:r>
                    </a:p>
                  </a:txBody>
                  <a:tcPr/>
                </a:tc>
              </a:tr>
            </a:tbl>
          </a:graphicData>
        </a:graphic>
      </p:graphicFrame>
      <p:cxnSp>
        <p:nvCxnSpPr>
          <p:cNvPr id="17" name="Elbow Connector 16"/>
          <p:cNvCxnSpPr>
            <a:stCxn id="3" idx="0"/>
          </p:cNvCxnSpPr>
          <p:nvPr/>
        </p:nvCxnSpPr>
        <p:spPr>
          <a:xfrm rot="5400000" flipH="1" flipV="1">
            <a:off x="7189580" y="2021911"/>
            <a:ext cx="1344250" cy="179940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nvPr>
        </p:nvGraphicFramePr>
        <p:xfrm>
          <a:off x="6661060" y="489482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B2</a:t>
                      </a:r>
                      <a:endParaRPr lang="en-US" dirty="0"/>
                    </a:p>
                  </a:txBody>
                  <a:tcPr/>
                </a:tc>
              </a:tr>
              <a:tr h="370840">
                <a:tc>
                  <a:txBody>
                    <a:bodyPr/>
                    <a:lstStyle/>
                    <a:p>
                      <a:r>
                        <a:rPr lang="en-US" dirty="0" smtClean="0"/>
                        <a:t>0x0</a:t>
                      </a:r>
                    </a:p>
                  </a:txBody>
                  <a:tcPr/>
                </a:tc>
              </a:tr>
            </a:tbl>
          </a:graphicData>
        </a:graphic>
      </p:graphicFrame>
      <p:cxnSp>
        <p:nvCxnSpPr>
          <p:cNvPr id="6" name="Elbow Connector 5"/>
          <p:cNvCxnSpPr>
            <a:stCxn id="8" idx="0"/>
          </p:cNvCxnSpPr>
          <p:nvPr/>
        </p:nvCxnSpPr>
        <p:spPr>
          <a:xfrm rot="5400000" flipH="1" flipV="1">
            <a:off x="6521096" y="2755247"/>
            <a:ext cx="2585297" cy="1693865"/>
          </a:xfrm>
          <a:prstGeom prst="bentConnector3">
            <a:avLst>
              <a:gd name="adj1" fmla="val 16147"/>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16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abstraction Vector</a:t>
            </a:r>
            <a:endParaRPr lang="en-US" dirty="0"/>
          </a:p>
        </p:txBody>
      </p:sp>
      <p:sp>
        <p:nvSpPr>
          <p:cNvPr id="3" name="Content Placeholder 2"/>
          <p:cNvSpPr>
            <a:spLocks noGrp="1"/>
          </p:cNvSpPr>
          <p:nvPr>
            <p:ph idx="1"/>
          </p:nvPr>
        </p:nvSpPr>
        <p:spPr>
          <a:xfrm>
            <a:off x="1141412" y="2249486"/>
            <a:ext cx="9905999" cy="4608513"/>
          </a:xfrm>
        </p:spPr>
        <p:txBody>
          <a:bodyPr>
            <a:normAutofit fontScale="62500" lnSpcReduction="20000"/>
          </a:bodyPr>
          <a:lstStyle/>
          <a:p>
            <a:r>
              <a:rPr lang="en-US" dirty="0" smtClean="0"/>
              <a:t>We can modify our code to create an abstraction for vector</a:t>
            </a:r>
          </a:p>
          <a:p>
            <a:pPr marL="0" indent="0">
              <a:buNone/>
            </a:pPr>
            <a:endParaRPr lang="en-US" dirty="0" smtClean="0"/>
          </a:p>
          <a:p>
            <a:pPr marL="0" indent="0">
              <a:spcBef>
                <a:spcPts val="0"/>
              </a:spcBef>
              <a:buNone/>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Vector</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private double </a:t>
            </a:r>
            <a:r>
              <a:rPr lang="en-US" dirty="0" smtClean="0">
                <a:latin typeface="Courier New" panose="02070309020205020404" pitchFamily="49" charset="0"/>
                <a:cs typeface="Courier New" panose="02070309020205020404" pitchFamily="49" charset="0"/>
              </a:rPr>
              <a:t>x, y;</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Vector</a:t>
            </a:r>
            <a:r>
              <a:rPr lang="en-US" dirty="0" smtClean="0">
                <a:latin typeface="Courier New" panose="02070309020205020404" pitchFamily="49" charset="0"/>
                <a:cs typeface="Courier New" panose="02070309020205020404" pitchFamily="49" charset="0"/>
              </a:rPr>
              <a:t>(</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b)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x = a; y = b;</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Vector</a:t>
            </a:r>
            <a:r>
              <a:rPr lang="en-US"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Vector</a:t>
            </a:r>
            <a:r>
              <a:rPr lang="en-US" dirty="0" smtClean="0">
                <a:latin typeface="Courier New" panose="02070309020205020404" pitchFamily="49" charset="0"/>
                <a:cs typeface="Courier New" panose="02070309020205020404" pitchFamily="49" charset="0"/>
              </a:rPr>
              <a:t> other) { </a:t>
            </a:r>
            <a:r>
              <a:rPr lang="en-US" b="1" dirty="0" smtClean="0">
                <a:solidFill>
                  <a:schemeClr val="accent5"/>
                </a:solidFill>
                <a:latin typeface="Courier New" panose="02070309020205020404" pitchFamily="49" charset="0"/>
                <a:cs typeface="Courier New" panose="02070309020205020404" pitchFamily="49" charset="0"/>
              </a:rPr>
              <a:t>//Note. This is a copy constructor</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x = </a:t>
            </a:r>
            <a:r>
              <a:rPr lang="en-US" dirty="0" err="1" smtClean="0">
                <a:latin typeface="Courier New" panose="02070309020205020404" pitchFamily="49" charset="0"/>
                <a:cs typeface="Courier New" panose="02070309020205020404" pitchFamily="49" charset="0"/>
              </a:rPr>
              <a:t>other.x</a:t>
            </a:r>
            <a:r>
              <a:rPr lang="en-US" dirty="0" smtClean="0">
                <a:latin typeface="Courier New" panose="02070309020205020404" pitchFamily="49" charset="0"/>
                <a:cs typeface="Courier New" panose="02070309020205020404" pitchFamily="49" charset="0"/>
              </a:rPr>
              <a:t>; y = </a:t>
            </a:r>
            <a:r>
              <a:rPr lang="en-US" dirty="0" err="1" smtClean="0">
                <a:latin typeface="Courier New" panose="02070309020205020404" pitchFamily="49" charset="0"/>
                <a:cs typeface="Courier New" panose="02070309020205020404" pitchFamily="49" charset="0"/>
              </a:rPr>
              <a:t>other.y</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double </a:t>
            </a:r>
            <a:r>
              <a:rPr lang="en-US" dirty="0" smtClean="0">
                <a:latin typeface="Courier New" panose="02070309020205020404" pitchFamily="49" charset="0"/>
                <a:cs typeface="Courier New" panose="02070309020205020404" pitchFamily="49" charset="0"/>
              </a:rPr>
              <a:t>x()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x;}</a:t>
            </a:r>
          </a:p>
          <a:p>
            <a:pPr marL="0" indent="0">
              <a:spcBef>
                <a:spcPts val="0"/>
              </a:spcBef>
              <a:buNone/>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double </a:t>
            </a:r>
            <a:r>
              <a:rPr lang="en-US" dirty="0" smtClean="0">
                <a:latin typeface="Courier New" panose="02070309020205020404" pitchFamily="49" charset="0"/>
                <a:cs typeface="Courier New" panose="02070309020205020404" pitchFamily="49" charset="0"/>
              </a:rPr>
              <a:t>y()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y;}</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Vector</a:t>
            </a:r>
            <a:r>
              <a:rPr lang="en-US" dirty="0" smtClean="0">
                <a:latin typeface="Courier New" panose="02070309020205020404" pitchFamily="49" charset="0"/>
                <a:cs typeface="Courier New" panose="02070309020205020404" pitchFamily="49" charset="0"/>
              </a:rPr>
              <a:t> add(</a:t>
            </a:r>
            <a:r>
              <a:rPr lang="en-US" b="1" dirty="0" smtClean="0">
                <a:latin typeface="Courier New" panose="02070309020205020404" pitchFamily="49" charset="0"/>
                <a:cs typeface="Courier New" panose="02070309020205020404" pitchFamily="49" charset="0"/>
              </a:rPr>
              <a:t>Vector</a:t>
            </a:r>
            <a:r>
              <a:rPr lang="en-US" dirty="0" smtClean="0">
                <a:latin typeface="Courier New" panose="02070309020205020404" pitchFamily="49" charset="0"/>
                <a:cs typeface="Courier New" panose="02070309020205020404" pitchFamily="49" charset="0"/>
              </a:rPr>
              <a:t> other)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Vector</a:t>
            </a:r>
            <a:r>
              <a:rPr lang="en-US" dirty="0" smtClean="0">
                <a:latin typeface="Courier New" panose="02070309020205020404" pitchFamily="49" charset="0"/>
                <a:cs typeface="Courier New" panose="02070309020205020404" pitchFamily="49" charset="0"/>
              </a:rPr>
              <a:t>(x + </a:t>
            </a:r>
            <a:r>
              <a:rPr lang="en-US" dirty="0" err="1" smtClean="0">
                <a:latin typeface="Courier New" panose="02070309020205020404" pitchFamily="49" charset="0"/>
                <a:cs typeface="Courier New" panose="02070309020205020404" pitchFamily="49" charset="0"/>
              </a:rPr>
              <a:t>other.x</a:t>
            </a:r>
            <a:r>
              <a:rPr lang="en-US" dirty="0" smtClean="0">
                <a:latin typeface="Courier New" panose="02070309020205020404" pitchFamily="49" charset="0"/>
                <a:cs typeface="Courier New" panose="02070309020205020404" pitchFamily="49" charset="0"/>
              </a:rPr>
              <a:t>, y + </a:t>
            </a:r>
            <a:r>
              <a:rPr lang="en-US" dirty="0" err="1" smtClean="0">
                <a:latin typeface="Courier New" panose="02070309020205020404" pitchFamily="49" charset="0"/>
                <a:cs typeface="Courier New" panose="02070309020205020404" pitchFamily="49" charset="0"/>
              </a:rPr>
              <a:t>other.y</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void </a:t>
            </a:r>
            <a:r>
              <a:rPr lang="en-US" dirty="0" err="1" smtClean="0">
                <a:latin typeface="Courier New" panose="02070309020205020404" pitchFamily="49" charset="0"/>
                <a:cs typeface="Courier New" panose="02070309020205020404" pitchFamily="49" charset="0"/>
              </a:rPr>
              <a:t>addeq</a:t>
            </a:r>
            <a:r>
              <a:rPr lang="en-US"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Vector</a:t>
            </a:r>
            <a:r>
              <a:rPr lang="en-US" dirty="0" smtClean="0">
                <a:latin typeface="Courier New" panose="02070309020205020404" pitchFamily="49" charset="0"/>
                <a:cs typeface="Courier New" panose="02070309020205020404" pitchFamily="49" charset="0"/>
              </a:rPr>
              <a:t> other)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x += </a:t>
            </a:r>
            <a:r>
              <a:rPr lang="en-US" dirty="0" err="1" smtClean="0">
                <a:latin typeface="Courier New" panose="02070309020205020404" pitchFamily="49" charset="0"/>
                <a:cs typeface="Courier New" panose="02070309020205020404" pitchFamily="49" charset="0"/>
              </a:rPr>
              <a:t>other.x</a:t>
            </a:r>
            <a:r>
              <a:rPr lang="en-US" dirty="0" smtClean="0">
                <a:latin typeface="Courier New" panose="02070309020205020404" pitchFamily="49" charset="0"/>
                <a:cs typeface="Courier New" panose="02070309020205020404" pitchFamily="49" charset="0"/>
              </a:rPr>
              <a:t>; y += </a:t>
            </a:r>
            <a:r>
              <a:rPr lang="en-US" dirty="0" err="1" smtClean="0">
                <a:latin typeface="Courier New" panose="02070309020205020404" pitchFamily="49" charset="0"/>
                <a:cs typeface="Courier New" panose="02070309020205020404" pitchFamily="49" charset="0"/>
              </a:rPr>
              <a:t>other.y</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p:txBody>
      </p:sp>
      <p:cxnSp>
        <p:nvCxnSpPr>
          <p:cNvPr id="5" name="Straight Arrow Connector 4"/>
          <p:cNvCxnSpPr/>
          <p:nvPr/>
        </p:nvCxnSpPr>
        <p:spPr>
          <a:xfrm flipV="1">
            <a:off x="8882743" y="1136469"/>
            <a:ext cx="992777" cy="960619"/>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65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smtClean="0"/>
              <a:t>Data Types</a:t>
            </a:r>
            <a:endParaRPr lang="en-US"/>
          </a:p>
        </p:txBody>
      </p:sp>
      <p:sp>
        <p:nvSpPr>
          <p:cNvPr id="19460" name="Rectangle 3"/>
          <p:cNvSpPr>
            <a:spLocks noGrp="1" noChangeArrowheads="1"/>
          </p:cNvSpPr>
          <p:nvPr>
            <p:ph type="body" idx="1"/>
          </p:nvPr>
        </p:nvSpPr>
        <p:spPr>
          <a:xfrm>
            <a:off x="1141412" y="2249486"/>
            <a:ext cx="9905999" cy="4608513"/>
          </a:xfrm>
        </p:spPr>
        <p:txBody>
          <a:bodyPr>
            <a:normAutofit/>
          </a:bodyPr>
          <a:lstStyle/>
          <a:p>
            <a:r>
              <a:rPr lang="en-US" b="1" dirty="0" smtClean="0">
                <a:solidFill>
                  <a:schemeClr val="accent3"/>
                </a:solidFill>
              </a:rPr>
              <a:t>Data type.  </a:t>
            </a:r>
            <a:r>
              <a:rPr lang="en-US" dirty="0" smtClean="0"/>
              <a:t>Set of values and operations on those values.</a:t>
            </a:r>
          </a:p>
          <a:p>
            <a:r>
              <a:rPr lang="en-US" b="1" dirty="0" smtClean="0">
                <a:solidFill>
                  <a:schemeClr val="accent3"/>
                </a:solidFill>
              </a:rPr>
              <a:t>Primitive types.  </a:t>
            </a:r>
            <a:r>
              <a:rPr lang="en-US" dirty="0" smtClean="0"/>
              <a:t>Values directly map to machine representation;</a:t>
            </a:r>
            <a:r>
              <a:rPr lang="en-US" dirty="0"/>
              <a:t> </a:t>
            </a:r>
            <a:r>
              <a:rPr lang="en-US" dirty="0" smtClean="0"/>
              <a:t>operations directly map to machine instructions.</a:t>
            </a:r>
          </a:p>
          <a:p>
            <a:pPr lvl="1"/>
            <a:endParaRPr lang="en-US" dirty="0" smtClean="0"/>
          </a:p>
          <a:p>
            <a:pPr lvl="1"/>
            <a:endParaRPr lang="en-US" dirty="0" smtClean="0"/>
          </a:p>
          <a:p>
            <a:pPr lvl="1"/>
            <a:endParaRPr lang="en-US" dirty="0" smtClean="0"/>
          </a:p>
          <a:p>
            <a:pPr marL="457200" lvl="1" indent="0">
              <a:buNone/>
            </a:pPr>
            <a:endParaRPr lang="en-US" dirty="0" smtClean="0"/>
          </a:p>
          <a:p>
            <a:r>
              <a:rPr lang="en-US" dirty="0" smtClean="0"/>
              <a:t>We want to write programs that process other types of data.</a:t>
            </a:r>
          </a:p>
          <a:p>
            <a:pPr lvl="1"/>
            <a:r>
              <a:rPr lang="en-US" dirty="0" smtClean="0"/>
              <a:t>Colors, pictures, strings, vectors, polygons, input streams, …</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600035134"/>
                  </p:ext>
                </p:extLst>
              </p:nvPr>
            </p:nvGraphicFramePr>
            <p:xfrm>
              <a:off x="2030411" y="3814602"/>
              <a:ext cx="8127999" cy="1478280"/>
            </p:xfrm>
            <a:graphic>
              <a:graphicData uri="http://schemas.openxmlformats.org/drawingml/2006/table">
                <a:tbl>
                  <a:tblPr firstRow="1" bandRow="1">
                    <a:tableStyleId>{5C22544A-7EE6-4342-B048-85BDC9FD1C3A}</a:tableStyleId>
                  </a:tblPr>
                  <a:tblGrid>
                    <a:gridCol w="2709333"/>
                    <a:gridCol w="2709333"/>
                    <a:gridCol w="2709333"/>
                  </a:tblGrid>
                  <a:tr h="0">
                    <a:tc>
                      <a:txBody>
                        <a:bodyPr/>
                        <a:lstStyle/>
                        <a:p>
                          <a:r>
                            <a:rPr lang="en-US" dirty="0" smtClean="0"/>
                            <a:t>Data Type</a:t>
                          </a:r>
                          <a:endParaRPr lang="en-US" dirty="0"/>
                        </a:p>
                      </a:txBody>
                      <a:tcPr/>
                    </a:tc>
                    <a:tc>
                      <a:txBody>
                        <a:bodyPr/>
                        <a:lstStyle/>
                        <a:p>
                          <a:r>
                            <a:rPr lang="en-US" dirty="0" smtClean="0"/>
                            <a:t>Set of Values</a:t>
                          </a:r>
                          <a:endParaRPr lang="en-US" dirty="0"/>
                        </a:p>
                      </a:txBody>
                      <a:tcPr/>
                    </a:tc>
                    <a:tc>
                      <a:txBody>
                        <a:bodyPr/>
                        <a:lstStyle/>
                        <a:p>
                          <a:r>
                            <a:rPr lang="en-US" dirty="0" smtClean="0"/>
                            <a:t>Operations</a:t>
                          </a:r>
                          <a:endParaRPr lang="en-US" dirty="0"/>
                        </a:p>
                      </a:txBody>
                      <a:tcPr/>
                    </a:tc>
                  </a:tr>
                  <a:tr h="370840">
                    <a:tc>
                      <a:txBody>
                        <a:bodyPr/>
                        <a:lstStyle/>
                        <a:p>
                          <a:r>
                            <a:rPr lang="en-US" b="1" dirty="0" err="1" smtClean="0">
                              <a:solidFill>
                                <a:schemeClr val="accent3"/>
                              </a:solidFill>
                              <a:latin typeface="Courier New" panose="02070309020205020404" pitchFamily="49" charset="0"/>
                              <a:cs typeface="Courier New" panose="02070309020205020404" pitchFamily="49" charset="0"/>
                            </a:rPr>
                            <a:t>boolean</a:t>
                          </a:r>
                          <a:endParaRPr lang="en-US" b="1" dirty="0">
                            <a:solidFill>
                              <a:schemeClr val="accent3"/>
                            </a:solidFill>
                            <a:latin typeface="Courier New" panose="02070309020205020404" pitchFamily="49" charset="0"/>
                            <a:cs typeface="Courier New" panose="02070309020205020404" pitchFamily="49" charset="0"/>
                          </a:endParaRPr>
                        </a:p>
                      </a:txBody>
                      <a:tcPr/>
                    </a:tc>
                    <a:tc>
                      <a:txBody>
                        <a:bodyPr/>
                        <a:lstStyle/>
                        <a:p>
                          <a:r>
                            <a:rPr lang="en-US" b="1" dirty="0" smtClean="0">
                              <a:solidFill>
                                <a:schemeClr val="accent3"/>
                              </a:solidFill>
                              <a:latin typeface="Courier New" panose="02070309020205020404" pitchFamily="49" charset="0"/>
                              <a:cs typeface="Courier New" panose="02070309020205020404" pitchFamily="49" charset="0"/>
                            </a:rPr>
                            <a:t>true</a:t>
                          </a:r>
                          <a:r>
                            <a:rPr lang="en-US" b="1" dirty="0" smtClean="0">
                              <a:solidFill>
                                <a:schemeClr val="tx1"/>
                              </a:solidFill>
                              <a:latin typeface="+mn-lt"/>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false</a:t>
                          </a:r>
                          <a:endParaRPr lang="en-US" b="1" dirty="0">
                            <a:solidFill>
                              <a:schemeClr val="accent3"/>
                            </a:solidFill>
                            <a:latin typeface="Courier New" panose="02070309020205020404" pitchFamily="49" charset="0"/>
                            <a:cs typeface="Courier New" panose="02070309020205020404" pitchFamily="49" charset="0"/>
                          </a:endParaRPr>
                        </a:p>
                      </a:txBody>
                      <a:tcPr/>
                    </a:tc>
                    <a:tc>
                      <a:txBody>
                        <a:bodyPr/>
                        <a:lstStyle/>
                        <a:p>
                          <a:r>
                            <a:rPr lang="en-US" smtClean="0"/>
                            <a:t>not, </a:t>
                          </a:r>
                          <a:r>
                            <a:rPr lang="en-US" dirty="0" smtClean="0"/>
                            <a:t>and, or, </a:t>
                          </a:r>
                          <a:r>
                            <a:rPr lang="en-US" dirty="0" err="1" smtClean="0"/>
                            <a:t>xor</a:t>
                          </a:r>
                          <a:endParaRPr lang="en-US" dirty="0"/>
                        </a:p>
                      </a:txBody>
                      <a:tcPr/>
                    </a:tc>
                  </a:tr>
                  <a:tr h="370840">
                    <a:tc>
                      <a:txBody>
                        <a:bodyPr/>
                        <a:lstStyle/>
                        <a:p>
                          <a:r>
                            <a:rPr lang="en-US" b="1" dirty="0" err="1" smtClean="0">
                              <a:solidFill>
                                <a:schemeClr val="accent3"/>
                              </a:solidFill>
                              <a:latin typeface="Courier New" panose="02070309020205020404" pitchFamily="49" charset="0"/>
                              <a:cs typeface="Courier New" panose="02070309020205020404" pitchFamily="49" charset="0"/>
                            </a:rPr>
                            <a:t>int</a:t>
                          </a:r>
                          <a:endParaRPr lang="en-US" b="1" dirty="0">
                            <a:solidFill>
                              <a:schemeClr val="accent3"/>
                            </a:solidFill>
                            <a:latin typeface="Courier New" panose="02070309020205020404" pitchFamily="49" charset="0"/>
                            <a:cs typeface="Courier New" panose="02070309020205020404" pitchFamily="49"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31</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31</m:t>
                                    </m:r>
                                  </m:sup>
                                </m:sSup>
                                <m:r>
                                  <a:rPr lang="en-US" b="0" i="1" smtClean="0">
                                    <a:latin typeface="Cambria Math" panose="02040503050406030204" pitchFamily="18" charset="0"/>
                                  </a:rPr>
                                  <m:t>)</m:t>
                                </m:r>
                              </m:oMath>
                            </m:oMathPara>
                          </a14:m>
                          <a:endParaRPr lang="en-US" dirty="0"/>
                        </a:p>
                      </a:txBody>
                      <a:tcPr/>
                    </a:tc>
                    <a:tc>
                      <a:txBody>
                        <a:bodyPr/>
                        <a:lstStyle/>
                        <a:p>
                          <a:r>
                            <a:rPr lang="en-US" dirty="0" smtClean="0"/>
                            <a:t>add, subtract, multiply</a:t>
                          </a:r>
                          <a:endParaRPr lang="en-US" dirty="0"/>
                        </a:p>
                      </a:txBody>
                      <a:tcPr/>
                    </a:tc>
                  </a:tr>
                  <a:tr h="370840">
                    <a:tc>
                      <a:txBody>
                        <a:bodyPr/>
                        <a:lstStyle/>
                        <a:p>
                          <a:r>
                            <a:rPr lang="en-US" b="1" dirty="0" smtClean="0">
                              <a:solidFill>
                                <a:schemeClr val="accent3"/>
                              </a:solidFill>
                              <a:latin typeface="Courier New" panose="02070309020205020404" pitchFamily="49" charset="0"/>
                              <a:cs typeface="Courier New" panose="02070309020205020404" pitchFamily="49" charset="0"/>
                            </a:rPr>
                            <a:t>double</a:t>
                          </a:r>
                          <a:endParaRPr lang="en-US" b="1" dirty="0">
                            <a:solidFill>
                              <a:schemeClr val="accent3"/>
                            </a:solidFill>
                            <a:latin typeface="Courier New" panose="02070309020205020404" pitchFamily="49" charset="0"/>
                            <a:cs typeface="Courier New" panose="02070309020205020404" pitchFamily="49" charset="0"/>
                          </a:endParaRPr>
                        </a:p>
                      </a:txBody>
                      <a:tcPr/>
                    </a:tc>
                    <a:tc>
                      <a:txBody>
                        <a:bodyPr/>
                        <a:lstStyle/>
                        <a:p>
                          <a:r>
                            <a:rPr lang="en-US" dirty="0" smtClean="0"/>
                            <a:t>any of </a:t>
                          </a:r>
                          <a14:m>
                            <m:oMath xmlns:m="http://schemas.openxmlformats.org/officeDocument/2006/math">
                              <m:r>
                                <a:rPr lang="en-US" b="0" i="1" smtClean="0">
                                  <a:latin typeface="Cambria Math" panose="02040503050406030204" pitchFamily="18" charset="0"/>
                                </a:rPr>
                                <m:t>2^64</m:t>
                              </m:r>
                            </m:oMath>
                          </a14:m>
                          <a:r>
                            <a:rPr lang="en-US" dirty="0" smtClean="0"/>
                            <a:t> real numbers</a:t>
                          </a:r>
                          <a:endParaRPr lang="en-US" dirty="0"/>
                        </a:p>
                      </a:txBody>
                      <a:tcPr/>
                    </a:tc>
                    <a:tc>
                      <a:txBody>
                        <a:bodyPr/>
                        <a:lstStyle/>
                        <a:p>
                          <a:r>
                            <a:rPr lang="en-US" dirty="0" smtClean="0"/>
                            <a:t>add, subtract, multiply</a:t>
                          </a:r>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600035134"/>
                  </p:ext>
                </p:extLst>
              </p:nvPr>
            </p:nvGraphicFramePr>
            <p:xfrm>
              <a:off x="2030411" y="3814602"/>
              <a:ext cx="8127999" cy="1478280"/>
            </p:xfrm>
            <a:graphic>
              <a:graphicData uri="http://schemas.openxmlformats.org/drawingml/2006/table">
                <a:tbl>
                  <a:tblPr firstRow="1" bandRow="1">
                    <a:tableStyleId>{5C22544A-7EE6-4342-B048-85BDC9FD1C3A}</a:tableStyleId>
                  </a:tblPr>
                  <a:tblGrid>
                    <a:gridCol w="2709333"/>
                    <a:gridCol w="2709333"/>
                    <a:gridCol w="2709333"/>
                  </a:tblGrid>
                  <a:tr h="365760">
                    <a:tc>
                      <a:txBody>
                        <a:bodyPr/>
                        <a:lstStyle/>
                        <a:p>
                          <a:r>
                            <a:rPr lang="en-US" dirty="0" smtClean="0"/>
                            <a:t>Data Type</a:t>
                          </a:r>
                          <a:endParaRPr lang="en-US" dirty="0"/>
                        </a:p>
                      </a:txBody>
                      <a:tcPr/>
                    </a:tc>
                    <a:tc>
                      <a:txBody>
                        <a:bodyPr/>
                        <a:lstStyle/>
                        <a:p>
                          <a:r>
                            <a:rPr lang="en-US" dirty="0" smtClean="0"/>
                            <a:t>Set of Values</a:t>
                          </a:r>
                          <a:endParaRPr lang="en-US" dirty="0"/>
                        </a:p>
                      </a:txBody>
                      <a:tcPr/>
                    </a:tc>
                    <a:tc>
                      <a:txBody>
                        <a:bodyPr/>
                        <a:lstStyle/>
                        <a:p>
                          <a:r>
                            <a:rPr lang="en-US" dirty="0" smtClean="0"/>
                            <a:t>Operations</a:t>
                          </a:r>
                          <a:endParaRPr lang="en-US" dirty="0"/>
                        </a:p>
                      </a:txBody>
                      <a:tcPr/>
                    </a:tc>
                  </a:tr>
                  <a:tr h="370840">
                    <a:tc>
                      <a:txBody>
                        <a:bodyPr/>
                        <a:lstStyle/>
                        <a:p>
                          <a:r>
                            <a:rPr lang="en-US" b="1" dirty="0" err="1" smtClean="0">
                              <a:solidFill>
                                <a:schemeClr val="accent3"/>
                              </a:solidFill>
                              <a:latin typeface="Courier New" panose="02070309020205020404" pitchFamily="49" charset="0"/>
                              <a:cs typeface="Courier New" panose="02070309020205020404" pitchFamily="49" charset="0"/>
                            </a:rPr>
                            <a:t>boolean</a:t>
                          </a:r>
                          <a:endParaRPr lang="en-US" b="1" dirty="0">
                            <a:solidFill>
                              <a:schemeClr val="accent3"/>
                            </a:solidFill>
                            <a:latin typeface="Courier New" panose="02070309020205020404" pitchFamily="49" charset="0"/>
                            <a:cs typeface="Courier New" panose="02070309020205020404" pitchFamily="49" charset="0"/>
                          </a:endParaRPr>
                        </a:p>
                      </a:txBody>
                      <a:tcPr/>
                    </a:tc>
                    <a:tc>
                      <a:txBody>
                        <a:bodyPr/>
                        <a:lstStyle/>
                        <a:p>
                          <a:r>
                            <a:rPr lang="en-US" b="1" dirty="0" smtClean="0">
                              <a:solidFill>
                                <a:schemeClr val="accent3"/>
                              </a:solidFill>
                              <a:latin typeface="Courier New" panose="02070309020205020404" pitchFamily="49" charset="0"/>
                              <a:cs typeface="Courier New" panose="02070309020205020404" pitchFamily="49" charset="0"/>
                            </a:rPr>
                            <a:t>true</a:t>
                          </a:r>
                          <a:r>
                            <a:rPr lang="en-US" b="1" dirty="0" smtClean="0">
                              <a:solidFill>
                                <a:schemeClr val="tx1"/>
                              </a:solidFill>
                              <a:latin typeface="+mn-lt"/>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false</a:t>
                          </a:r>
                          <a:endParaRPr lang="en-US" b="1" dirty="0">
                            <a:solidFill>
                              <a:schemeClr val="accent3"/>
                            </a:solidFill>
                            <a:latin typeface="Courier New" panose="02070309020205020404" pitchFamily="49" charset="0"/>
                            <a:cs typeface="Courier New" panose="02070309020205020404" pitchFamily="49" charset="0"/>
                          </a:endParaRPr>
                        </a:p>
                      </a:txBody>
                      <a:tcPr/>
                    </a:tc>
                    <a:tc>
                      <a:txBody>
                        <a:bodyPr/>
                        <a:lstStyle/>
                        <a:p>
                          <a:r>
                            <a:rPr lang="en-US" smtClean="0"/>
                            <a:t>not, </a:t>
                          </a:r>
                          <a:r>
                            <a:rPr lang="en-US" dirty="0" smtClean="0"/>
                            <a:t>and, or, </a:t>
                          </a:r>
                          <a:r>
                            <a:rPr lang="en-US" dirty="0" err="1" smtClean="0"/>
                            <a:t>xor</a:t>
                          </a:r>
                          <a:endParaRPr lang="en-US" dirty="0"/>
                        </a:p>
                      </a:txBody>
                      <a:tcPr/>
                    </a:tc>
                  </a:tr>
                  <a:tr h="370840">
                    <a:tc>
                      <a:txBody>
                        <a:bodyPr/>
                        <a:lstStyle/>
                        <a:p>
                          <a:r>
                            <a:rPr lang="en-US" b="1" dirty="0" err="1" smtClean="0">
                              <a:solidFill>
                                <a:schemeClr val="accent3"/>
                              </a:solidFill>
                              <a:latin typeface="Courier New" panose="02070309020205020404" pitchFamily="49" charset="0"/>
                              <a:cs typeface="Courier New" panose="02070309020205020404" pitchFamily="49" charset="0"/>
                            </a:rPr>
                            <a:t>int</a:t>
                          </a:r>
                          <a:endParaRPr lang="en-US" b="1" dirty="0">
                            <a:solidFill>
                              <a:schemeClr val="accent3"/>
                            </a:solidFill>
                            <a:latin typeface="Courier New" panose="02070309020205020404" pitchFamily="49" charset="0"/>
                            <a:cs typeface="Courier New" panose="02070309020205020404" pitchFamily="49" charset="0"/>
                          </a:endParaRPr>
                        </a:p>
                      </a:txBody>
                      <a:tcPr/>
                    </a:tc>
                    <a:tc>
                      <a:txBody>
                        <a:bodyPr/>
                        <a:lstStyle/>
                        <a:p>
                          <a:endParaRPr lang="en-US"/>
                        </a:p>
                      </a:txBody>
                      <a:tcPr>
                        <a:blipFill rotWithShape="0">
                          <a:blip r:embed="rId3"/>
                          <a:stretch>
                            <a:fillRect l="-100450" t="-208197" r="-101126" b="-122951"/>
                          </a:stretch>
                        </a:blipFill>
                      </a:tcPr>
                    </a:tc>
                    <a:tc>
                      <a:txBody>
                        <a:bodyPr/>
                        <a:lstStyle/>
                        <a:p>
                          <a:r>
                            <a:rPr lang="en-US" dirty="0" smtClean="0"/>
                            <a:t>add, subtract, multiply</a:t>
                          </a:r>
                          <a:endParaRPr lang="en-US" dirty="0"/>
                        </a:p>
                      </a:txBody>
                      <a:tcPr/>
                    </a:tc>
                  </a:tr>
                  <a:tr h="370840">
                    <a:tc>
                      <a:txBody>
                        <a:bodyPr/>
                        <a:lstStyle/>
                        <a:p>
                          <a:r>
                            <a:rPr lang="en-US" b="1" dirty="0" smtClean="0">
                              <a:solidFill>
                                <a:schemeClr val="accent3"/>
                              </a:solidFill>
                              <a:latin typeface="Courier New" panose="02070309020205020404" pitchFamily="49" charset="0"/>
                              <a:cs typeface="Courier New" panose="02070309020205020404" pitchFamily="49" charset="0"/>
                            </a:rPr>
                            <a:t>double</a:t>
                          </a:r>
                          <a:endParaRPr lang="en-US" b="1" dirty="0">
                            <a:solidFill>
                              <a:schemeClr val="accent3"/>
                            </a:solidFill>
                            <a:latin typeface="Courier New" panose="02070309020205020404" pitchFamily="49" charset="0"/>
                            <a:cs typeface="Courier New" panose="02070309020205020404" pitchFamily="49" charset="0"/>
                          </a:endParaRPr>
                        </a:p>
                      </a:txBody>
                      <a:tcPr/>
                    </a:tc>
                    <a:tc>
                      <a:txBody>
                        <a:bodyPr/>
                        <a:lstStyle/>
                        <a:p>
                          <a:endParaRPr lang="en-US"/>
                        </a:p>
                      </a:txBody>
                      <a:tcPr>
                        <a:blipFill rotWithShape="0">
                          <a:blip r:embed="rId3"/>
                          <a:stretch>
                            <a:fillRect l="-100450" t="-308197" r="-101126" b="-22951"/>
                          </a:stretch>
                        </a:blipFill>
                      </a:tcPr>
                    </a:tc>
                    <a:tc>
                      <a:txBody>
                        <a:bodyPr/>
                        <a:lstStyle/>
                        <a:p>
                          <a:r>
                            <a:rPr lang="en-US" dirty="0" smtClean="0"/>
                            <a:t>add, subtract, multiply</a:t>
                          </a:r>
                          <a:endParaRPr lang="en-US" dirty="0"/>
                        </a:p>
                      </a:txBody>
                      <a:tcPr/>
                    </a:tc>
                  </a:tr>
                </a:tbl>
              </a:graphicData>
            </a:graphic>
          </p:graphicFrame>
        </mc:Fallback>
      </mc:AlternateContent>
    </p:spTree>
    <p:extLst>
      <p:ext uri="{BB962C8B-B14F-4D97-AF65-F5344CB8AC3E}">
        <p14:creationId xmlns:p14="http://schemas.microsoft.com/office/powerpoint/2010/main" val="395464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animEffect transition="in" filter="fade">
                                      <p:cBhvr>
                                        <p:cTn id="7" dur="500"/>
                                        <p:tgtEl>
                                          <p:spTgt spid="1946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460">
                                            <p:txEl>
                                              <p:pRg st="6" end="6"/>
                                            </p:txEl>
                                          </p:spTgt>
                                        </p:tgtEl>
                                        <p:attrNameLst>
                                          <p:attrName>style.visibility</p:attrName>
                                        </p:attrNameLst>
                                      </p:cBhvr>
                                      <p:to>
                                        <p:strVal val="visible"/>
                                      </p:to>
                                    </p:set>
                                    <p:animEffect transition="in" filter="fade">
                                      <p:cBhvr>
                                        <p:cTn id="15" dur="500"/>
                                        <p:tgtEl>
                                          <p:spTgt spid="19460">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460">
                                            <p:txEl>
                                              <p:pRg st="7" end="7"/>
                                            </p:txEl>
                                          </p:spTgt>
                                        </p:tgtEl>
                                        <p:attrNameLst>
                                          <p:attrName>style.visibility</p:attrName>
                                        </p:attrNameLst>
                                      </p:cBhvr>
                                      <p:to>
                                        <p:strVal val="visible"/>
                                      </p:to>
                                    </p:set>
                                    <p:animEffect transition="in" filter="fade">
                                      <p:cBhvr>
                                        <p:cTn id="18" dur="500"/>
                                        <p:tgtEl>
                                          <p:spTgt spid="1946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p:txBody>
          <a:bodyPr/>
          <a:lstStyle/>
          <a:p>
            <a:r>
              <a:rPr lang="en-US" dirty="0" smtClean="0"/>
              <a:t>Updated Ball</a:t>
            </a:r>
            <a:endParaRPr lang="en-US" dirty="0"/>
          </a:p>
        </p:txBody>
      </p:sp>
      <p:sp>
        <p:nvSpPr>
          <p:cNvPr id="4" name="Content Placeholder 3"/>
          <p:cNvSpPr>
            <a:spLocks noGrp="1"/>
          </p:cNvSpPr>
          <p:nvPr>
            <p:ph idx="1"/>
          </p:nvPr>
        </p:nvSpPr>
        <p:spPr>
          <a:xfrm>
            <a:off x="1141412" y="2249486"/>
            <a:ext cx="9905999" cy="4608513"/>
          </a:xfrm>
        </p:spPr>
        <p:txBody>
          <a:bodyPr>
            <a:normAutofit fontScale="55000" lnSpcReduction="20000"/>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   private </a:t>
            </a:r>
            <a:r>
              <a:rPr lang="en-US" b="1" dirty="0" smtClean="0">
                <a:latin typeface="Courier New" panose="02070309020205020404" pitchFamily="49" charset="0"/>
                <a:cs typeface="Courier New" panose="02070309020205020404" pitchFamily="49" charset="0"/>
              </a:rPr>
              <a:t>Vector </a:t>
            </a:r>
            <a:r>
              <a:rPr lang="en-US" dirty="0" err="1" smtClean="0">
                <a:latin typeface="Courier New" panose="02070309020205020404" pitchFamily="49" charset="0"/>
                <a:cs typeface="Courier New" panose="02070309020205020404" pitchFamily="49" charset="0"/>
              </a:rPr>
              <a:t>pos</a:t>
            </a:r>
            <a:r>
              <a:rPr lang="en-US" dirty="0" smtClean="0">
                <a:latin typeface="Courier New" panose="02070309020205020404" pitchFamily="49" charset="0"/>
                <a:cs typeface="Courier New" panose="02070309020205020404" pitchFamily="49" charset="0"/>
              </a:rPr>
              <a:t>; </a:t>
            </a:r>
            <a:r>
              <a:rPr lang="en-US" b="1" dirty="0" smtClean="0">
                <a:solidFill>
                  <a:schemeClr val="accent5"/>
                </a:solidFill>
                <a:latin typeface="Courier New" panose="02070309020205020404" pitchFamily="49" charset="0"/>
                <a:cs typeface="Courier New" panose="02070309020205020404" pitchFamily="49" charset="0"/>
              </a:rPr>
              <a:t>//points are vectors from the origin</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private </a:t>
            </a:r>
            <a:r>
              <a:rPr lang="en-US" b="1" dirty="0" smtClean="0">
                <a:latin typeface="Courier New" panose="02070309020205020404" pitchFamily="49" charset="0"/>
                <a:cs typeface="Courier New" panose="02070309020205020404" pitchFamily="49" charset="0"/>
              </a:rPr>
              <a:t>Vector</a:t>
            </a:r>
            <a:r>
              <a:rPr lang="en-US" b="1" dirty="0" smtClean="0">
                <a:solidFill>
                  <a:schemeClr val="accent3"/>
                </a:solidFill>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vel</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private double </a:t>
            </a:r>
            <a:r>
              <a:rPr lang="en-US" dirty="0" smtClean="0">
                <a:latin typeface="Courier New" panose="02070309020205020404" pitchFamily="49" charset="0"/>
                <a:cs typeface="Courier New" panose="02070309020205020404" pitchFamily="49" charset="0"/>
              </a:rPr>
              <a:t>radius;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pos</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Vector</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0.5</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0.5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vel</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Vector</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0.015</a:t>
            </a:r>
            <a:r>
              <a:rPr lang="en-US"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.random</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0.03</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0.015</a:t>
            </a:r>
            <a:r>
              <a:rPr lang="en-US"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.random</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0.03</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radius  = </a:t>
            </a:r>
            <a:r>
              <a:rPr lang="en-US" dirty="0" smtClean="0">
                <a:solidFill>
                  <a:srgbClr val="FF0000"/>
                </a:solidFill>
                <a:latin typeface="Courier New" panose="02070309020205020404" pitchFamily="49" charset="0"/>
                <a:cs typeface="Courier New" panose="02070309020205020404" pitchFamily="49" charset="0"/>
              </a:rPr>
              <a:t>0.01</a:t>
            </a:r>
            <a:r>
              <a:rPr lang="en-US"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.random</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0.01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void </a:t>
            </a:r>
            <a:r>
              <a:rPr lang="en-US" dirty="0" smtClean="0">
                <a:latin typeface="Courier New" panose="02070309020205020404" pitchFamily="49" charset="0"/>
                <a:cs typeface="Courier New" panose="02070309020205020404" pitchFamily="49" charset="0"/>
              </a:rPr>
              <a:t>move()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 </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pos.x</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vel.x</a:t>
            </a:r>
            <a:r>
              <a:rPr lang="en-US" dirty="0" smtClean="0">
                <a:latin typeface="Courier New" panose="02070309020205020404" pitchFamily="49" charset="0"/>
                <a:cs typeface="Courier New" panose="02070309020205020404" pitchFamily="49" charset="0"/>
              </a:rPr>
              <a:t>() &gt;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pos.x</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vel.x</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vel</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Vector</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vel.x</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vel.y</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pos.y</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vel.y</a:t>
            </a:r>
            <a:r>
              <a:rPr lang="en-US" dirty="0" smtClean="0">
                <a:latin typeface="Courier New" panose="02070309020205020404" pitchFamily="49" charset="0"/>
                <a:cs typeface="Courier New" panose="02070309020205020404" pitchFamily="49" charset="0"/>
              </a:rPr>
              <a:t>() &gt;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pos.y</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vel.y</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vel</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Vector</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vel.x</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vel.y</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pos.addeq</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vel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void </a:t>
            </a:r>
            <a:r>
              <a:rPr lang="en-US" dirty="0" smtClean="0">
                <a:latin typeface="Courier New" panose="02070309020205020404" pitchFamily="49" charset="0"/>
                <a:cs typeface="Courier New" panose="02070309020205020404" pitchFamily="49" charset="0"/>
              </a:rPr>
              <a:t>draw()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.filledCircle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pos.x</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pos.y</a:t>
            </a:r>
            <a:r>
              <a:rPr lang="en-US" dirty="0" smtClean="0">
                <a:latin typeface="Courier New" panose="02070309020205020404" pitchFamily="49" charset="0"/>
                <a:cs typeface="Courier New" panose="02070309020205020404" pitchFamily="49" charset="0"/>
              </a:rPr>
              <a:t>(), radius);</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3211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normAutofit/>
          </a:bodyPr>
          <a:lstStyle/>
          <a:p>
            <a:r>
              <a:rPr lang="en-US" altLang="en-US" dirty="0" smtClean="0"/>
              <a:t>Assignment</a:t>
            </a:r>
            <a:br>
              <a:rPr lang="en-US" altLang="en-US" dirty="0" smtClean="0"/>
            </a:br>
            <a:r>
              <a:rPr lang="en-US" altLang="en-US" sz="2800" dirty="0" smtClean="0"/>
              <a:t>Primitive Data Types vs reference variable Types</a:t>
            </a:r>
            <a:endParaRPr lang="en-US" altLang="en-US" dirty="0" smtClean="0"/>
          </a:p>
        </p:txBody>
      </p:sp>
      <p:sp>
        <p:nvSpPr>
          <p:cNvPr id="33796" name="Rectangle 7"/>
          <p:cNvSpPr>
            <a:spLocks noChangeArrowheads="1"/>
          </p:cNvSpPr>
          <p:nvPr/>
        </p:nvSpPr>
        <p:spPr bwMode="auto">
          <a:xfrm>
            <a:off x="1524001" y="23266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3797" name="Rectangle 9"/>
          <p:cNvSpPr>
            <a:spLocks noChangeArrowheads="1"/>
          </p:cNvSpPr>
          <p:nvPr/>
        </p:nvSpPr>
        <p:spPr bwMode="auto">
          <a:xfrm>
            <a:off x="1524001" y="25996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3799" name="Rectangle 11"/>
          <p:cNvSpPr>
            <a:spLocks noChangeArrowheads="1"/>
          </p:cNvSpPr>
          <p:nvPr/>
        </p:nvSpPr>
        <p:spPr bwMode="auto">
          <a:xfrm>
            <a:off x="1524001" y="23266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4" name="Object 8"/>
          <p:cNvGraphicFramePr>
            <a:graphicFrameLocks noGrp="1" noChangeAspect="1"/>
          </p:cNvGraphicFramePr>
          <p:nvPr>
            <p:ph sz="half" idx="1"/>
            <p:extLst>
              <p:ext uri="{D42A27DB-BD31-4B8C-83A1-F6EECF244321}">
                <p14:modId xmlns:p14="http://schemas.microsoft.com/office/powerpoint/2010/main" val="3285185028"/>
              </p:ext>
            </p:extLst>
          </p:nvPr>
        </p:nvGraphicFramePr>
        <p:xfrm>
          <a:off x="797132" y="2599682"/>
          <a:ext cx="5002490" cy="2781209"/>
        </p:xfrm>
        <a:graphic>
          <a:graphicData uri="http://schemas.openxmlformats.org/presentationml/2006/ole">
            <mc:AlternateContent xmlns:mc="http://schemas.openxmlformats.org/markup-compatibility/2006">
              <mc:Choice xmlns:v="urn:schemas-microsoft-com:vml" Requires="v">
                <p:oleObj spid="_x0000_s359486" name="Picture" r:id="rId3" imgW="2156460" imgH="1197864" progId="Word.Picture.8">
                  <p:embed/>
                </p:oleObj>
              </mc:Choice>
              <mc:Fallback>
                <p:oleObj name="Picture" r:id="rId3" imgW="2156460" imgH="1197864"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132" y="2599682"/>
                        <a:ext cx="5002490" cy="2781209"/>
                      </a:xfrm>
                      <a:prstGeom prst="rect">
                        <a:avLst/>
                      </a:prstGeom>
                      <a:noFill/>
                      <a:ln>
                        <a:noFill/>
                      </a:ln>
                    </p:spPr>
                  </p:pic>
                </p:oleObj>
              </mc:Fallback>
            </mc:AlternateContent>
          </a:graphicData>
        </a:graphic>
      </p:graphicFrame>
      <p:graphicFrame>
        <p:nvGraphicFramePr>
          <p:cNvPr id="15" name="Object 10"/>
          <p:cNvGraphicFramePr>
            <a:graphicFrameLocks noGrp="1" noChangeAspect="1"/>
          </p:cNvGraphicFramePr>
          <p:nvPr>
            <p:ph sz="half" idx="2"/>
            <p:extLst>
              <p:ext uri="{D42A27DB-BD31-4B8C-83A1-F6EECF244321}">
                <p14:modId xmlns:p14="http://schemas.microsoft.com/office/powerpoint/2010/main" val="2931087906"/>
              </p:ext>
            </p:extLst>
          </p:nvPr>
        </p:nvGraphicFramePr>
        <p:xfrm>
          <a:off x="6094412" y="2599682"/>
          <a:ext cx="5501459" cy="2781209"/>
        </p:xfrm>
        <a:graphic>
          <a:graphicData uri="http://schemas.openxmlformats.org/presentationml/2006/ole">
            <mc:AlternateContent xmlns:mc="http://schemas.openxmlformats.org/markup-compatibility/2006">
              <mc:Choice xmlns:v="urn:schemas-microsoft-com:vml" Requires="v">
                <p:oleObj spid="_x0000_s359487" name="Picture" r:id="rId5" imgW="3438873" imgH="1737664" progId="Word.Picture.8">
                  <p:embed/>
                </p:oleObj>
              </mc:Choice>
              <mc:Fallback>
                <p:oleObj name="Picture" r:id="rId5" imgW="3438873" imgH="1737664"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4412" y="2599682"/>
                        <a:ext cx="5501459" cy="278120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706624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altLang="en-US" smtClean="0"/>
              <a:t>Garbage Collection</a:t>
            </a:r>
          </a:p>
        </p:txBody>
      </p:sp>
      <p:sp>
        <p:nvSpPr>
          <p:cNvPr id="34820" name="Rectangle 3"/>
          <p:cNvSpPr>
            <a:spLocks noGrp="1" noChangeArrowheads="1"/>
          </p:cNvSpPr>
          <p:nvPr>
            <p:ph type="body" idx="1"/>
          </p:nvPr>
        </p:nvSpPr>
        <p:spPr/>
        <p:txBody>
          <a:bodyPr/>
          <a:lstStyle/>
          <a:p>
            <a:r>
              <a:rPr lang="en-US" altLang="en-US" dirty="0" smtClean="0"/>
              <a:t>As shown in the previous figure, after the assignment statement c1 = c2, c1 points to the same object referenced by c2. The object previously referenced by c1 is no longer referenced. This object is known as garbage. Garbage is automatically collected by JVM. </a:t>
            </a:r>
          </a:p>
          <a:p>
            <a:r>
              <a:rPr lang="en-US" altLang="en-US" dirty="0" smtClean="0">
                <a:cs typeface="Times New Roman" panose="02020603050405020304" pitchFamily="18" charset="0"/>
              </a:rPr>
              <a:t>TIP</a:t>
            </a:r>
            <a:r>
              <a:rPr lang="en-US" altLang="en-US" dirty="0">
                <a:cs typeface="Times New Roman" panose="02020603050405020304" pitchFamily="18" charset="0"/>
              </a:rPr>
              <a:t>: If you know that an object is no longer needed, you can explicitly assign null to a reference variable for the object. The JVM will automatically collect the space if the object is not referenced by any variable</a:t>
            </a:r>
            <a:r>
              <a:rPr lang="en-US" altLang="en-US" dirty="0">
                <a:latin typeface="Courier" charset="0"/>
                <a:cs typeface="Times New Roman" panose="02020603050405020304" pitchFamily="18" charset="0"/>
              </a:rPr>
              <a:t>. </a:t>
            </a:r>
          </a:p>
          <a:p>
            <a:endParaRPr lang="en-US" altLang="en-US" dirty="0"/>
          </a:p>
        </p:txBody>
      </p:sp>
    </p:spTree>
    <p:extLst>
      <p:ext uri="{BB962C8B-B14F-4D97-AF65-F5344CB8AC3E}">
        <p14:creationId xmlns:p14="http://schemas.microsoft.com/office/powerpoint/2010/main" val="22019674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altLang="en-US" dirty="0" smtClean="0"/>
              <a:t>Instance vs Static </a:t>
            </a:r>
            <a:br>
              <a:rPr lang="en-US" altLang="en-US" dirty="0" smtClean="0"/>
            </a:br>
            <a:endParaRPr lang="en-US" altLang="en-US" dirty="0" smtClean="0"/>
          </a:p>
        </p:txBody>
      </p:sp>
      <p:sp>
        <p:nvSpPr>
          <p:cNvPr id="3" name="Content Placeholder 2"/>
          <p:cNvSpPr>
            <a:spLocks noGrp="1"/>
          </p:cNvSpPr>
          <p:nvPr>
            <p:ph idx="1"/>
          </p:nvPr>
        </p:nvSpPr>
        <p:spPr>
          <a:xfrm>
            <a:off x="1141412" y="2249487"/>
            <a:ext cx="9905999" cy="2515018"/>
          </a:xfrm>
        </p:spPr>
        <p:txBody>
          <a:bodyPr>
            <a:normAutofit fontScale="85000" lnSpcReduction="20000"/>
          </a:bodyPr>
          <a:lstStyle/>
          <a:p>
            <a:r>
              <a:rPr lang="en-US" altLang="en-US" dirty="0" smtClean="0"/>
              <a:t>Instance – a, or relating to a, specific object’s value</a:t>
            </a:r>
          </a:p>
          <a:p>
            <a:pPr lvl="1"/>
            <a:r>
              <a:rPr lang="en-US" altLang="en-US" dirty="0" smtClean="0"/>
              <a:t>Instance variables belong to a specific instance.</a:t>
            </a:r>
          </a:p>
          <a:p>
            <a:pPr lvl="1"/>
            <a:r>
              <a:rPr lang="en-US" altLang="en-US" dirty="0" smtClean="0"/>
              <a:t>Instance methods are invoked by an instance of the class.</a:t>
            </a:r>
          </a:p>
          <a:p>
            <a:r>
              <a:rPr lang="en-US" altLang="en-US" dirty="0" smtClean="0"/>
              <a:t>Static – not a, or relating to a, specific object’s value (related to the type). Uses the </a:t>
            </a:r>
            <a:r>
              <a:rPr lang="en-US" altLang="en-US" b="1" dirty="0" smtClean="0">
                <a:solidFill>
                  <a:schemeClr val="accent3"/>
                </a:solidFill>
                <a:latin typeface="Courier New" panose="02070309020205020404" pitchFamily="49" charset="0"/>
                <a:cs typeface="Courier New" panose="02070309020205020404" pitchFamily="49" charset="0"/>
              </a:rPr>
              <a:t>static</a:t>
            </a:r>
            <a:r>
              <a:rPr lang="en-US" altLang="en-US" dirty="0" smtClean="0"/>
              <a:t> keyword</a:t>
            </a:r>
          </a:p>
          <a:p>
            <a:pPr lvl="1"/>
            <a:r>
              <a:rPr lang="en-US" altLang="en-US" dirty="0"/>
              <a:t>Static variables are shared by all the instances of the class.</a:t>
            </a:r>
          </a:p>
          <a:p>
            <a:pPr lvl="1"/>
            <a:r>
              <a:rPr lang="en-US" altLang="en-US" dirty="0"/>
              <a:t>Static methods are not tied to a specific object. </a:t>
            </a:r>
          </a:p>
          <a:p>
            <a:pPr lvl="1"/>
            <a:endParaRPr lang="en-US" altLang="en-US" dirty="0"/>
          </a:p>
        </p:txBody>
      </p:sp>
      <p:pic>
        <p:nvPicPr>
          <p:cNvPr id="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599" y="4680284"/>
            <a:ext cx="7166584" cy="2086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6526909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altLang="en-US" smtClean="0"/>
              <a:t>Visibility Modifiers and </a:t>
            </a:r>
            <a:br>
              <a:rPr lang="en-US" altLang="en-US" smtClean="0"/>
            </a:br>
            <a:r>
              <a:rPr lang="en-US" altLang="en-US" smtClean="0"/>
              <a:t>Accessor/Mutator Methods</a:t>
            </a:r>
          </a:p>
        </p:txBody>
      </p:sp>
      <p:sp>
        <p:nvSpPr>
          <p:cNvPr id="47108" name="Rectangle 3"/>
          <p:cNvSpPr>
            <a:spLocks noGrp="1" noChangeArrowheads="1"/>
          </p:cNvSpPr>
          <p:nvPr>
            <p:ph type="body" idx="1"/>
          </p:nvPr>
        </p:nvSpPr>
        <p:spPr/>
        <p:txBody>
          <a:bodyPr>
            <a:normAutofit fontScale="92500" lnSpcReduction="20000"/>
          </a:bodyPr>
          <a:lstStyle/>
          <a:p>
            <a:r>
              <a:rPr lang="en-US" altLang="en-US" dirty="0" smtClean="0">
                <a:cs typeface="Courier New" panose="02070309020205020404" pitchFamily="49" charset="0"/>
              </a:rPr>
              <a:t>A </a:t>
            </a:r>
            <a:r>
              <a:rPr lang="en-US" altLang="en-US" b="1" dirty="0" smtClean="0">
                <a:solidFill>
                  <a:schemeClr val="accent3"/>
                </a:solidFill>
                <a:cs typeface="Courier New" panose="02070309020205020404" pitchFamily="49" charset="0"/>
              </a:rPr>
              <a:t>visibility modifier </a:t>
            </a:r>
            <a:r>
              <a:rPr lang="en-US" altLang="en-US" dirty="0" smtClean="0">
                <a:cs typeface="Courier New" panose="02070309020205020404" pitchFamily="49" charset="0"/>
              </a:rPr>
              <a:t>defines the scope of a variable/method and enforces </a:t>
            </a:r>
            <a:r>
              <a:rPr lang="en-US" altLang="en-US" b="1" dirty="0" smtClean="0">
                <a:solidFill>
                  <a:schemeClr val="accent3"/>
                </a:solidFill>
                <a:cs typeface="Courier New" panose="02070309020205020404" pitchFamily="49" charset="0"/>
              </a:rPr>
              <a:t>encapsulation</a:t>
            </a:r>
            <a:r>
              <a:rPr lang="en-US" altLang="en-US" dirty="0" smtClean="0">
                <a:cs typeface="Courier New" panose="02070309020205020404" pitchFamily="49" charset="0"/>
              </a:rPr>
              <a:t> (data hiding) in objects</a:t>
            </a:r>
          </a:p>
          <a:p>
            <a:r>
              <a:rPr lang="en-US" altLang="en-US" b="1" dirty="0" smtClean="0">
                <a:solidFill>
                  <a:schemeClr val="accent3"/>
                </a:solidFill>
                <a:latin typeface="Courier New" panose="02070309020205020404" pitchFamily="49" charset="0"/>
                <a:cs typeface="Courier New" panose="02070309020205020404" pitchFamily="49" charset="0"/>
              </a:rPr>
              <a:t>public</a:t>
            </a:r>
            <a:r>
              <a:rPr lang="en-US" altLang="en-US" dirty="0" smtClean="0"/>
              <a:t> – the class, data, or method is visible to any class in any package. </a:t>
            </a:r>
          </a:p>
          <a:p>
            <a:r>
              <a:rPr lang="en-US" altLang="en-US" b="1" dirty="0" smtClean="0">
                <a:solidFill>
                  <a:schemeClr val="accent3"/>
                </a:solidFill>
                <a:latin typeface="Courier New" panose="02070309020205020404" pitchFamily="49" charset="0"/>
                <a:cs typeface="Courier New" panose="02070309020205020404" pitchFamily="49" charset="0"/>
              </a:rPr>
              <a:t>private</a:t>
            </a:r>
            <a:r>
              <a:rPr lang="en-US" altLang="en-US" dirty="0" smtClean="0"/>
              <a:t> – the data or methods can be accessed only by the declaring class.</a:t>
            </a:r>
            <a:r>
              <a:rPr lang="en-US" altLang="en-US" dirty="0"/>
              <a:t> </a:t>
            </a:r>
            <a:endParaRPr lang="en-US" altLang="en-US" dirty="0" smtClean="0"/>
          </a:p>
          <a:p>
            <a:r>
              <a:rPr lang="en-US" altLang="en-US" dirty="0" smtClean="0"/>
              <a:t>By default (no modifier), </a:t>
            </a:r>
            <a:r>
              <a:rPr lang="en-US" altLang="en-US" dirty="0"/>
              <a:t>the class, variable, or method can be accessed by any class in the same package (in between public and private</a:t>
            </a:r>
            <a:r>
              <a:rPr lang="en-US" altLang="en-US" dirty="0" smtClean="0"/>
              <a:t>)</a:t>
            </a:r>
          </a:p>
          <a:p>
            <a:r>
              <a:rPr lang="en-US" altLang="en-US" dirty="0" smtClean="0"/>
              <a:t>Typically, get and set methods are provided to read and modify private properties.	</a:t>
            </a:r>
          </a:p>
          <a:p>
            <a:endParaRPr lang="en-US" altLang="en-US" dirty="0"/>
          </a:p>
        </p:txBody>
      </p:sp>
    </p:spTree>
    <p:extLst>
      <p:ext uri="{BB962C8B-B14F-4D97-AF65-F5344CB8AC3E}">
        <p14:creationId xmlns:p14="http://schemas.microsoft.com/office/powerpoint/2010/main" val="27444713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US" altLang="en-US" dirty="0" smtClean="0"/>
              <a:t>Example of Private visibility</a:t>
            </a:r>
          </a:p>
        </p:txBody>
      </p:sp>
      <p:sp>
        <p:nvSpPr>
          <p:cNvPr id="3" name="Content Placeholder 2"/>
          <p:cNvSpPr>
            <a:spLocks noGrp="1"/>
          </p:cNvSpPr>
          <p:nvPr>
            <p:ph idx="1"/>
          </p:nvPr>
        </p:nvSpPr>
        <p:spPr/>
        <p:txBody>
          <a:bodyPr/>
          <a:lstStyle/>
          <a:p>
            <a:r>
              <a:rPr lang="en-US" altLang="en-US" dirty="0">
                <a:cs typeface="Courier New" panose="02070309020205020404" pitchFamily="49" charset="0"/>
              </a:rPr>
              <a:t>An object cannot access its private members, as shown in (b). It is OK, however, if the object is declared in its own class, as shown in (a).</a:t>
            </a:r>
            <a:r>
              <a:rPr lang="en-US" altLang="en-US" sz="4000" dirty="0">
                <a:solidFill>
                  <a:schemeClr val="tx2"/>
                </a:solidFill>
              </a:rPr>
              <a:t> </a:t>
            </a:r>
          </a:p>
          <a:p>
            <a:endParaRPr lang="en-US" dirty="0"/>
          </a:p>
        </p:txBody>
      </p:sp>
      <p:sp>
        <p:nvSpPr>
          <p:cNvPr id="49157" name="Rectangle 5"/>
          <p:cNvSpPr>
            <a:spLocks noChangeArrowheads="1"/>
          </p:cNvSpPr>
          <p:nvPr/>
        </p:nvSpPr>
        <p:spPr bwMode="auto">
          <a:xfrm>
            <a:off x="1524001" y="22694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4915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91170"/>
            <a:ext cx="9144000" cy="294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459895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altLang="en-US" smtClean="0"/>
              <a:t>Why Data Fields Should Be private?</a:t>
            </a:r>
          </a:p>
        </p:txBody>
      </p:sp>
      <p:sp>
        <p:nvSpPr>
          <p:cNvPr id="50180" name="Rectangle 3"/>
          <p:cNvSpPr>
            <a:spLocks noGrp="1" noChangeArrowheads="1"/>
          </p:cNvSpPr>
          <p:nvPr>
            <p:ph type="body" idx="1"/>
          </p:nvPr>
        </p:nvSpPr>
        <p:spPr/>
        <p:txBody>
          <a:bodyPr/>
          <a:lstStyle/>
          <a:p>
            <a:r>
              <a:rPr lang="en-US" altLang="en-US" dirty="0" smtClean="0"/>
              <a:t>Promotes encapsulation</a:t>
            </a:r>
          </a:p>
          <a:p>
            <a:pPr lvl="1"/>
            <a:r>
              <a:rPr lang="en-US" altLang="en-US" dirty="0" smtClean="0"/>
              <a:t>To protect data.</a:t>
            </a:r>
          </a:p>
          <a:p>
            <a:pPr lvl="1"/>
            <a:r>
              <a:rPr lang="en-US" altLang="en-US" dirty="0" smtClean="0"/>
              <a:t>To make code easy to maintain. </a:t>
            </a:r>
            <a:endParaRPr lang="en-US" altLang="en-US" dirty="0"/>
          </a:p>
        </p:txBody>
      </p:sp>
      <p:graphicFrame>
        <p:nvGraphicFramePr>
          <p:cNvPr id="7" name="Object 10"/>
          <p:cNvGraphicFramePr>
            <a:graphicFrameLocks noChangeAspect="1"/>
          </p:cNvGraphicFramePr>
          <p:nvPr>
            <p:extLst>
              <p:ext uri="{D42A27DB-BD31-4B8C-83A1-F6EECF244321}">
                <p14:modId xmlns:p14="http://schemas.microsoft.com/office/powerpoint/2010/main" val="4084870491"/>
              </p:ext>
            </p:extLst>
          </p:nvPr>
        </p:nvGraphicFramePr>
        <p:xfrm>
          <a:off x="2472515" y="3683000"/>
          <a:ext cx="8924925" cy="3175000"/>
        </p:xfrm>
        <a:graphic>
          <a:graphicData uri="http://schemas.openxmlformats.org/presentationml/2006/ole">
            <mc:AlternateContent xmlns:mc="http://schemas.openxmlformats.org/markup-compatibility/2006">
              <mc:Choice xmlns:v="urn:schemas-microsoft-com:vml" Requires="v">
                <p:oleObj spid="_x0000_s432138" name="Picture" r:id="rId3" imgW="4874400" imgH="1732320" progId="Word.Picture.8">
                  <p:embed/>
                </p:oleObj>
              </mc:Choice>
              <mc:Fallback>
                <p:oleObj name="Picture" r:id="rId3" imgW="4874400" imgH="173232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2515" y="3683000"/>
                        <a:ext cx="8924925"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80370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altLang="en-US" smtClean="0"/>
              <a:t>Passing Objects to Methods</a:t>
            </a:r>
          </a:p>
        </p:txBody>
      </p:sp>
      <p:sp>
        <p:nvSpPr>
          <p:cNvPr id="52228" name="Rectangle 3"/>
          <p:cNvSpPr>
            <a:spLocks noGrp="1" noChangeArrowheads="1"/>
          </p:cNvSpPr>
          <p:nvPr>
            <p:ph type="body" idx="1"/>
          </p:nvPr>
        </p:nvSpPr>
        <p:spPr/>
        <p:txBody>
          <a:bodyPr/>
          <a:lstStyle/>
          <a:p>
            <a:r>
              <a:rPr lang="en-US" altLang="en-US" dirty="0" smtClean="0"/>
              <a:t>Recall – all parameters to functions are passed-by-value in Java</a:t>
            </a:r>
          </a:p>
          <a:p>
            <a:pPr lvl="1"/>
            <a:r>
              <a:rPr lang="en-US" altLang="en-US" dirty="0" smtClean="0"/>
              <a:t>Passing-by-value for primitive type value (the value is copied to the parameter)</a:t>
            </a:r>
          </a:p>
          <a:p>
            <a:pPr lvl="1"/>
            <a:r>
              <a:rPr lang="en-US" altLang="en-US" dirty="0" smtClean="0"/>
              <a:t>Passing-by-value for reference type value (the value is the reference to the object)</a:t>
            </a:r>
          </a:p>
        </p:txBody>
      </p:sp>
      <p:pic>
        <p:nvPicPr>
          <p:cNvPr id="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770" y="4479403"/>
            <a:ext cx="6510588" cy="2297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4" name="TextBox 3"/>
          <p:cNvSpPr txBox="1"/>
          <p:nvPr/>
        </p:nvSpPr>
        <p:spPr>
          <a:xfrm>
            <a:off x="1141413" y="3788850"/>
            <a:ext cx="3765358" cy="2677656"/>
          </a:xfrm>
          <a:prstGeom prst="rect">
            <a:avLst/>
          </a:prstGeom>
          <a:noFill/>
        </p:spPr>
        <p:txBody>
          <a:bodyPr wrap="square" rtlCol="0">
            <a:spAutoFit/>
          </a:bodyPr>
          <a:lstStyle/>
          <a:p>
            <a:r>
              <a:rPr lang="en-US" sz="1400" b="1" dirty="0" smtClean="0">
                <a:solidFill>
                  <a:schemeClr val="accent3"/>
                </a:solidFill>
                <a:latin typeface="Courier New" panose="02070309020205020404" pitchFamily="49" charset="0"/>
                <a:cs typeface="Courier New" panose="02070309020205020404" pitchFamily="49" charset="0"/>
              </a:rPr>
              <a:t>public static void </a:t>
            </a:r>
            <a:r>
              <a:rPr lang="en-US" sz="1400" dirty="0" err="1" smtClean="0">
                <a:latin typeface="Courier New" panose="02070309020205020404" pitchFamily="49" charset="0"/>
                <a:cs typeface="Courier New" panose="02070309020205020404" pitchFamily="49" charset="0"/>
              </a:rPr>
              <a:t>printArea</a:t>
            </a:r>
            <a:r>
              <a:rPr lang="en-US" sz="1400" dirty="0" smtClean="0">
                <a:latin typeface="Courier New" panose="02070309020205020404" pitchFamily="49" charset="0"/>
                <a:cs typeface="Courier New" panose="02070309020205020404" pitchFamily="49" charset="0"/>
              </a:rPr>
              <a: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Circle</a:t>
            </a:r>
            <a:r>
              <a:rPr lang="en-US" sz="1400" dirty="0" smtClean="0">
                <a:latin typeface="Courier New" panose="02070309020205020404" pitchFamily="49" charset="0"/>
                <a:cs typeface="Courier New" panose="02070309020205020404" pitchFamily="49" charset="0"/>
              </a:rPr>
              <a:t> c, </a:t>
            </a:r>
            <a:r>
              <a:rPr lang="en-US" sz="1400" b="1" dirty="0" err="1" smtClean="0">
                <a:solidFill>
                  <a:schemeClr val="accent3"/>
                </a:solidFill>
                <a:latin typeface="Courier New" panose="02070309020205020404" pitchFamily="49" charset="0"/>
                <a:cs typeface="Courier New" panose="02070309020205020404" pitchFamily="49" charset="0"/>
              </a:rPr>
              <a:t>int</a:t>
            </a:r>
            <a:r>
              <a:rPr lang="en-US" sz="1400" dirty="0" smtClean="0">
                <a:latin typeface="Courier New" panose="02070309020205020404" pitchFamily="49" charset="0"/>
                <a:cs typeface="Courier New" panose="02070309020205020404" pitchFamily="49" charset="0"/>
              </a:rPr>
              <a:t> times) {</a:t>
            </a:r>
          </a:p>
          <a:p>
            <a:r>
              <a:rPr lang="en-US" sz="1400" dirty="0" smtClean="0">
                <a:latin typeface="Courier New" panose="02070309020205020404" pitchFamily="49" charset="0"/>
                <a:cs typeface="Courier New" panose="02070309020205020404" pitchFamily="49" charset="0"/>
              </a:rPr>
              <a:t>  for(</a:t>
            </a:r>
            <a:r>
              <a:rPr lang="en-US" sz="1400" dirty="0" err="1" smtClean="0">
                <a:latin typeface="Courier New" panose="02070309020205020404" pitchFamily="49" charset="0"/>
                <a:cs typeface="Courier New" panose="02070309020205020404" pitchFamily="49" charset="0"/>
              </a:rPr>
              <a:t>int</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i</a:t>
            </a:r>
            <a:r>
              <a:rPr lang="en-US" sz="1400" dirty="0" smtClean="0">
                <a:latin typeface="Courier New" panose="02070309020205020404" pitchFamily="49" charset="0"/>
                <a:cs typeface="Courier New" panose="02070309020205020404" pitchFamily="49" charset="0"/>
              </a:rPr>
              <a:t> = </a:t>
            </a:r>
            <a:r>
              <a:rPr lang="en-US" sz="1400" dirty="0" smtClean="0">
                <a:solidFill>
                  <a:srgbClr val="FF0000"/>
                </a:solidFill>
                <a:latin typeface="Courier New" panose="02070309020205020404" pitchFamily="49" charset="0"/>
                <a:cs typeface="Courier New" panose="02070309020205020404" pitchFamily="49" charset="0"/>
              </a:rPr>
              <a:t>0</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i</a:t>
            </a:r>
            <a:r>
              <a:rPr lang="en-US" sz="1400" dirty="0" smtClean="0">
                <a:latin typeface="Courier New" panose="02070309020205020404" pitchFamily="49" charset="0"/>
                <a:cs typeface="Courier New" panose="02070309020205020404" pitchFamily="49" charset="0"/>
              </a:rPr>
              <a:t> &lt; times; ++</a:t>
            </a:r>
            <a:r>
              <a:rPr lang="en-US" sz="1400" dirty="0" err="1" smtClean="0">
                <a:latin typeface="Courier New" panose="02070309020205020404" pitchFamily="49" charset="0"/>
                <a:cs typeface="Courier New" panose="02070309020205020404" pitchFamily="49" charset="0"/>
              </a:rPr>
              <a:t>i</a:t>
            </a:r>
            <a:r>
              <a:rPr lang="en-US" sz="1400" dirty="0" smtClean="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System.out.println</a:t>
            </a:r>
            <a:r>
              <a:rPr lang="en-US" sz="1400" dirty="0" smtClean="0">
                <a:latin typeface="Courier New" panose="02070309020205020404" pitchFamily="49" charset="0"/>
                <a:cs typeface="Courier New" panose="02070309020205020404" pitchFamily="49" charset="0"/>
              </a:rPr>
              <a: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c.getArea</a:t>
            </a:r>
            <a:r>
              <a:rPr lang="en-US" sz="1400" dirty="0" smtClean="0">
                <a:latin typeface="Courier New" panose="02070309020205020404" pitchFamily="49" charset="0"/>
                <a:cs typeface="Courier New" panose="02070309020205020404" pitchFamily="49" charset="0"/>
              </a:rPr>
              <a:t>());</a:t>
            </a:r>
          </a:p>
          <a:p>
            <a:r>
              <a:rPr lang="en-US" sz="1400" dirty="0" smtClean="0">
                <a:latin typeface="Courier New" panose="02070309020205020404" pitchFamily="49" charset="0"/>
                <a:cs typeface="Courier New" panose="02070309020205020404" pitchFamily="49" charset="0"/>
              </a:rPr>
              <a:t>}</a:t>
            </a:r>
          </a:p>
          <a:p>
            <a:endParaRPr lang="en-US" sz="1400" dirty="0">
              <a:latin typeface="Courier New" panose="02070309020205020404" pitchFamily="49" charset="0"/>
              <a:cs typeface="Courier New" panose="02070309020205020404" pitchFamily="49" charset="0"/>
            </a:endParaRPr>
          </a:p>
          <a:p>
            <a:r>
              <a:rPr lang="en-US" sz="1400" b="1" dirty="0">
                <a:solidFill>
                  <a:schemeClr val="accent3"/>
                </a:solidFill>
                <a:latin typeface="Courier New" panose="02070309020205020404" pitchFamily="49" charset="0"/>
                <a:cs typeface="Courier New" panose="02070309020205020404" pitchFamily="49" charset="0"/>
              </a:rPr>
              <a:t>p</a:t>
            </a:r>
            <a:r>
              <a:rPr lang="en-US" sz="1400" b="1" dirty="0" smtClean="0">
                <a:solidFill>
                  <a:schemeClr val="accent3"/>
                </a:solidFill>
                <a:latin typeface="Courier New" panose="02070309020205020404" pitchFamily="49" charset="0"/>
                <a:cs typeface="Courier New" panose="02070309020205020404" pitchFamily="49" charset="0"/>
              </a:rPr>
              <a:t>ublic static void </a:t>
            </a:r>
            <a:r>
              <a:rPr lang="en-US" sz="1400" dirty="0" smtClean="0">
                <a:latin typeface="Courier New" panose="02070309020205020404" pitchFamily="49" charset="0"/>
                <a:cs typeface="Courier New" panose="02070309020205020404" pitchFamily="49" charset="0"/>
              </a:rPr>
              <a:t>main(</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String</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args</a:t>
            </a:r>
            <a:r>
              <a:rPr lang="en-US" sz="1400" dirty="0" smtClean="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Circle</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myCircle</a:t>
            </a:r>
            <a:r>
              <a:rPr lang="en-US" sz="1400" dirty="0" smtClean="0">
                <a:latin typeface="Courier New" panose="02070309020205020404" pitchFamily="49" charset="0"/>
                <a:cs typeface="Courier New" panose="02070309020205020404" pitchFamily="49" charset="0"/>
              </a:rPr>
              <a:t> = </a:t>
            </a:r>
            <a:r>
              <a:rPr lang="en-US" sz="1400" b="1" dirty="0" smtClean="0">
                <a:solidFill>
                  <a:schemeClr val="accent3"/>
                </a:solidFill>
                <a:latin typeface="Courier New" panose="02070309020205020404" pitchFamily="49" charset="0"/>
                <a:cs typeface="Courier New" panose="02070309020205020404" pitchFamily="49" charset="0"/>
              </a:rPr>
              <a:t>new</a:t>
            </a:r>
            <a:r>
              <a:rPr lang="en-US" sz="1400" dirty="0" smtClean="0">
                <a:latin typeface="Courier New" panose="02070309020205020404" pitchFamily="49" charset="0"/>
                <a:cs typeface="Courier New" panose="02070309020205020404" pitchFamily="49" charset="0"/>
              </a:rPr>
              <a:t> Circle();</a:t>
            </a:r>
          </a:p>
          <a:p>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printArea</a:t>
            </a:r>
            <a:r>
              <a:rPr lang="en-US" sz="1400" dirty="0" smtClean="0">
                <a:latin typeface="Courier New" panose="02070309020205020404" pitchFamily="49" charset="0"/>
                <a:cs typeface="Courier New" panose="02070309020205020404" pitchFamily="49" charset="0"/>
              </a:rPr>
              <a:t>(</a:t>
            </a:r>
            <a:r>
              <a:rPr lang="en-US" sz="1400" dirty="0" smtClean="0">
                <a:solidFill>
                  <a:srgbClr val="FF0000"/>
                </a:solidFill>
                <a:latin typeface="Courier New" panose="02070309020205020404" pitchFamily="49" charset="0"/>
                <a:cs typeface="Courier New" panose="02070309020205020404" pitchFamily="49" charset="0"/>
              </a:rPr>
              <a:t>5</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myCircle</a:t>
            </a:r>
            <a:r>
              <a:rPr lang="en-US" sz="1400" dirty="0" smtClean="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5794083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73234" y="2581155"/>
            <a:ext cx="6654481" cy="1643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4275" name="Rectangle 2"/>
          <p:cNvSpPr>
            <a:spLocks noGrp="1" noChangeArrowheads="1"/>
          </p:cNvSpPr>
          <p:nvPr>
            <p:ph type="title"/>
          </p:nvPr>
        </p:nvSpPr>
        <p:spPr/>
        <p:txBody>
          <a:bodyPr/>
          <a:lstStyle/>
          <a:p>
            <a:r>
              <a:rPr lang="en-US" altLang="en-US" smtClean="0"/>
              <a:t>Array of Objects</a:t>
            </a:r>
            <a:endParaRPr lang="en-US" altLang="en-US" smtClean="0">
              <a:hlinkClick r:id="rId3" action="ppaction://program"/>
            </a:endParaRPr>
          </a:p>
        </p:txBody>
      </p:sp>
      <p:sp>
        <p:nvSpPr>
          <p:cNvPr id="54276" name="Rectangle 3"/>
          <p:cNvSpPr>
            <a:spLocks noGrp="1" noChangeArrowheads="1"/>
          </p:cNvSpPr>
          <p:nvPr>
            <p:ph sz="half" idx="1"/>
          </p:nvPr>
        </p:nvSpPr>
        <p:spPr/>
        <p:txBody>
          <a:bodyPr>
            <a:normAutofit fontScale="85000" lnSpcReduction="20000"/>
          </a:bodyPr>
          <a:lstStyle/>
          <a:p>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circleArray</a:t>
            </a:r>
            <a:r>
              <a:rPr lang="en-US" altLang="en-US" dirty="0" smtClean="0">
                <a:latin typeface="Courier New" panose="02070309020205020404" pitchFamily="49" charset="0"/>
                <a:cs typeface="Courier New" panose="02070309020205020404" pitchFamily="49" charset="0"/>
              </a:rPr>
              <a:t> = </a:t>
            </a:r>
            <a:br>
              <a:rPr lang="en-US" altLang="en-US" dirty="0" smtClean="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 </a:t>
            </a:r>
          </a:p>
          <a:p>
            <a:r>
              <a:rPr lang="en-US" altLang="en-US" dirty="0" smtClean="0"/>
              <a:t>An array of objects is actually an array of reference variables</a:t>
            </a:r>
          </a:p>
          <a:p>
            <a:r>
              <a:rPr lang="en-US" altLang="en-US" dirty="0"/>
              <a:t>I</a:t>
            </a:r>
            <a:r>
              <a:rPr lang="en-US" altLang="en-US" dirty="0" smtClean="0"/>
              <a:t>nvoking </a:t>
            </a:r>
            <a:r>
              <a:rPr lang="en-US" altLang="en-US" dirty="0" err="1" smtClean="0">
                <a:latin typeface="Courier New" panose="02070309020205020404" pitchFamily="49" charset="0"/>
                <a:cs typeface="Courier New" panose="02070309020205020404" pitchFamily="49" charset="0"/>
              </a:rPr>
              <a:t>circleArray</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a:t>
            </a:r>
            <a:r>
              <a:rPr lang="en-US" altLang="en-US" dirty="0" err="1" smtClean="0">
                <a:latin typeface="Courier New" panose="02070309020205020404" pitchFamily="49" charset="0"/>
                <a:cs typeface="Courier New" panose="02070309020205020404" pitchFamily="49" charset="0"/>
              </a:rPr>
              <a:t>getArea</a:t>
            </a:r>
            <a:r>
              <a:rPr lang="en-US" altLang="en-US" dirty="0" smtClean="0">
                <a:latin typeface="Courier New" panose="02070309020205020404" pitchFamily="49" charset="0"/>
                <a:cs typeface="Courier New" panose="02070309020205020404" pitchFamily="49" charset="0"/>
              </a:rPr>
              <a:t>() </a:t>
            </a:r>
            <a:r>
              <a:rPr lang="en-US" altLang="en-US" dirty="0" smtClean="0"/>
              <a:t>involves two levels of referencing. </a:t>
            </a:r>
            <a:r>
              <a:rPr lang="en-US" altLang="en-US" dirty="0" err="1" smtClean="0">
                <a:latin typeface="Courier New" panose="02070309020205020404" pitchFamily="49" charset="0"/>
                <a:cs typeface="Courier New" panose="02070309020205020404" pitchFamily="49" charset="0"/>
              </a:rPr>
              <a:t>circleArray</a:t>
            </a:r>
            <a:r>
              <a:rPr lang="en-US" altLang="en-US" dirty="0" smtClean="0"/>
              <a:t> references to the entire array. </a:t>
            </a:r>
            <a:r>
              <a:rPr lang="en-US" altLang="en-US" dirty="0" err="1" smtClean="0">
                <a:latin typeface="Courier New" panose="02070309020205020404" pitchFamily="49" charset="0"/>
                <a:cs typeface="Courier New" panose="02070309020205020404" pitchFamily="49" charset="0"/>
              </a:rPr>
              <a:t>circleArray</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 </a:t>
            </a:r>
            <a:r>
              <a:rPr lang="en-US" altLang="en-US" dirty="0" smtClean="0"/>
              <a:t>references to a Circle object. </a:t>
            </a:r>
            <a:endParaRPr lang="en-US" altLang="en-US" dirty="0"/>
          </a:p>
        </p:txBody>
      </p:sp>
    </p:spTree>
    <p:extLst>
      <p:ext uri="{BB962C8B-B14F-4D97-AF65-F5344CB8AC3E}">
        <p14:creationId xmlns:p14="http://schemas.microsoft.com/office/powerpoint/2010/main" val="37662714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br>
              <a:rPr lang="en-US" dirty="0" smtClean="0"/>
            </a:br>
            <a:r>
              <a:rPr lang="en-US" dirty="0" smtClean="0"/>
              <a:t>Bouncing Ball</a:t>
            </a:r>
            <a:endParaRPr lang="en-US" dirty="0"/>
          </a:p>
        </p:txBody>
      </p:sp>
      <p:sp>
        <p:nvSpPr>
          <p:cNvPr id="3" name="Text Placeholder 2"/>
          <p:cNvSpPr>
            <a:spLocks noGrp="1"/>
          </p:cNvSpPr>
          <p:nvPr>
            <p:ph type="body" idx="1"/>
          </p:nvPr>
        </p:nvSpPr>
        <p:spPr/>
        <p:txBody>
          <a:bodyPr/>
          <a:lstStyle/>
          <a:p>
            <a:r>
              <a:rPr lang="en-US" dirty="0" smtClean="0"/>
              <a:t>Program Along</a:t>
            </a:r>
            <a:endParaRPr lang="en-US" dirty="0"/>
          </a:p>
        </p:txBody>
      </p:sp>
    </p:spTree>
    <p:extLst>
      <p:ext uri="{BB962C8B-B14F-4D97-AF65-F5344CB8AC3E}">
        <p14:creationId xmlns:p14="http://schemas.microsoft.com/office/powerpoint/2010/main" val="8946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Object-oriented Programming Concepts</a:t>
            </a:r>
            <a:endParaRPr lang="en-US" altLang="en-US" dirty="0" smtClean="0"/>
          </a:p>
        </p:txBody>
      </p:sp>
      <p:sp>
        <p:nvSpPr>
          <p:cNvPr id="3" name="Content Placeholder 2"/>
          <p:cNvSpPr>
            <a:spLocks noGrp="1"/>
          </p:cNvSpPr>
          <p:nvPr>
            <p:ph idx="1"/>
          </p:nvPr>
        </p:nvSpPr>
        <p:spPr>
          <a:xfrm>
            <a:off x="1141412" y="2249487"/>
            <a:ext cx="9905999" cy="2908906"/>
          </a:xfrm>
        </p:spPr>
        <p:txBody>
          <a:bodyPr>
            <a:normAutofit fontScale="92500" lnSpcReduction="10000"/>
          </a:bodyPr>
          <a:lstStyle/>
          <a:p>
            <a:r>
              <a:rPr lang="en-US" altLang="en-US" b="1" dirty="0" smtClean="0">
                <a:solidFill>
                  <a:schemeClr val="accent3"/>
                </a:solidFill>
              </a:rPr>
              <a:t>Object-oriented programming (OOP) </a:t>
            </a:r>
            <a:r>
              <a:rPr lang="en-US" altLang="en-US" dirty="0" smtClean="0"/>
              <a:t>involves programming using objects</a:t>
            </a:r>
          </a:p>
          <a:p>
            <a:r>
              <a:rPr lang="en-US" altLang="en-US" dirty="0" smtClean="0"/>
              <a:t>An </a:t>
            </a:r>
            <a:r>
              <a:rPr lang="en-US" altLang="en-US" b="1" dirty="0" smtClean="0">
                <a:solidFill>
                  <a:schemeClr val="accent3"/>
                </a:solidFill>
              </a:rPr>
              <a:t>object</a:t>
            </a:r>
            <a:r>
              <a:rPr lang="en-US" altLang="en-US" dirty="0" smtClean="0"/>
              <a:t> represents an entity in the real world that can be distinctly identified. For example, a student, a desk, a circle, a button, and even a loan can all be viewed as objects. An object has a unique identity, state, and behaviors. </a:t>
            </a:r>
          </a:p>
          <a:p>
            <a:pPr lvl="1"/>
            <a:r>
              <a:rPr lang="en-US" altLang="en-US" dirty="0" smtClean="0"/>
              <a:t>The </a:t>
            </a:r>
            <a:r>
              <a:rPr lang="en-US" altLang="en-US" b="1" dirty="0" smtClean="0">
                <a:solidFill>
                  <a:schemeClr val="accent3"/>
                </a:solidFill>
              </a:rPr>
              <a:t>state</a:t>
            </a:r>
            <a:r>
              <a:rPr lang="en-US" altLang="en-US" dirty="0" smtClean="0"/>
              <a:t> of an object consists of a set of </a:t>
            </a:r>
            <a:r>
              <a:rPr lang="en-US" altLang="en-US" b="1" dirty="0" smtClean="0">
                <a:solidFill>
                  <a:schemeClr val="accent3"/>
                </a:solidFill>
              </a:rPr>
              <a:t>data fields </a:t>
            </a:r>
            <a:r>
              <a:rPr lang="en-US" altLang="en-US" dirty="0" smtClean="0"/>
              <a:t>(also known as </a:t>
            </a:r>
            <a:r>
              <a:rPr lang="en-US" altLang="en-US" b="1" dirty="0" smtClean="0">
                <a:solidFill>
                  <a:schemeClr val="accent3"/>
                </a:solidFill>
              </a:rPr>
              <a:t>properties</a:t>
            </a:r>
            <a:r>
              <a:rPr lang="en-US" altLang="en-US" dirty="0" smtClean="0"/>
              <a:t>) with their current values. </a:t>
            </a:r>
          </a:p>
          <a:p>
            <a:pPr lvl="1"/>
            <a:r>
              <a:rPr lang="en-US" altLang="en-US" dirty="0" smtClean="0"/>
              <a:t>The </a:t>
            </a:r>
            <a:r>
              <a:rPr lang="en-US" altLang="en-US" b="1" dirty="0" smtClean="0">
                <a:solidFill>
                  <a:schemeClr val="accent3"/>
                </a:solidFill>
              </a:rPr>
              <a:t>behavior</a:t>
            </a:r>
            <a:r>
              <a:rPr lang="en-US" altLang="en-US" dirty="0" smtClean="0"/>
              <a:t> of an object is defined by a set of methods. </a:t>
            </a:r>
            <a:endParaRPr lang="en-US" altLang="en-US" dirty="0"/>
          </a:p>
        </p:txBody>
      </p:sp>
      <p:sp>
        <p:nvSpPr>
          <p:cNvPr id="6148" name="Rectangle 16"/>
          <p:cNvSpPr>
            <a:spLocks noChangeArrowheads="1"/>
          </p:cNvSpPr>
          <p:nvPr/>
        </p:nvSpPr>
        <p:spPr bwMode="auto">
          <a:xfrm>
            <a:off x="4210050" y="23431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0" name="Table 9"/>
          <p:cNvGraphicFramePr>
            <a:graphicFrameLocks noGrp="1"/>
          </p:cNvGraphicFramePr>
          <p:nvPr>
            <p:extLst>
              <p:ext uri="{D42A27DB-BD31-4B8C-83A1-F6EECF244321}">
                <p14:modId xmlns:p14="http://schemas.microsoft.com/office/powerpoint/2010/main" val="3115032277"/>
              </p:ext>
            </p:extLst>
          </p:nvPr>
        </p:nvGraphicFramePr>
        <p:xfrm>
          <a:off x="1237745" y="5158393"/>
          <a:ext cx="10106871" cy="1483360"/>
        </p:xfrm>
        <a:graphic>
          <a:graphicData uri="http://schemas.openxmlformats.org/drawingml/2006/table">
            <a:tbl>
              <a:tblPr firstRow="1" bandRow="1">
                <a:tableStyleId>{5C22544A-7EE6-4342-B048-85BDC9FD1C3A}</a:tableStyleId>
              </a:tblPr>
              <a:tblGrid>
                <a:gridCol w="2709333"/>
                <a:gridCol w="2709333"/>
                <a:gridCol w="4688205"/>
              </a:tblGrid>
              <a:tr h="370840">
                <a:tc>
                  <a:txBody>
                    <a:bodyPr/>
                    <a:lstStyle/>
                    <a:p>
                      <a:r>
                        <a:rPr lang="en-US" dirty="0" smtClean="0"/>
                        <a:t>Data Type</a:t>
                      </a:r>
                      <a:endParaRPr lang="en-US" dirty="0"/>
                    </a:p>
                  </a:txBody>
                  <a:tcPr/>
                </a:tc>
                <a:tc>
                  <a:txBody>
                    <a:bodyPr/>
                    <a:lstStyle/>
                    <a:p>
                      <a:r>
                        <a:rPr lang="en-US" dirty="0" smtClean="0"/>
                        <a:t>Set of Values</a:t>
                      </a:r>
                      <a:endParaRPr lang="en-US" dirty="0"/>
                    </a:p>
                  </a:txBody>
                  <a:tcPr/>
                </a:tc>
                <a:tc>
                  <a:txBody>
                    <a:bodyPr/>
                    <a:lstStyle/>
                    <a:p>
                      <a:r>
                        <a:rPr lang="en-US" dirty="0" smtClean="0"/>
                        <a:t>Operations</a:t>
                      </a:r>
                      <a:endParaRPr lang="en-US" dirty="0"/>
                    </a:p>
                  </a:txBody>
                  <a:tcPr/>
                </a:tc>
              </a:tr>
              <a:tr h="370840">
                <a:tc>
                  <a:txBody>
                    <a:bodyPr/>
                    <a:lstStyle/>
                    <a:p>
                      <a:r>
                        <a:rPr lang="en-US" b="1" dirty="0" smtClean="0">
                          <a:latin typeface="Courier New" panose="02070309020205020404" pitchFamily="49" charset="0"/>
                          <a:cs typeface="Courier New" panose="02070309020205020404" pitchFamily="49" charset="0"/>
                        </a:rPr>
                        <a:t>Color</a:t>
                      </a:r>
                      <a:endParaRPr lang="en-US" b="1" dirty="0">
                        <a:latin typeface="Courier New" panose="02070309020205020404" pitchFamily="49" charset="0"/>
                        <a:cs typeface="Courier New" panose="02070309020205020404" pitchFamily="49" charset="0"/>
                      </a:endParaRPr>
                    </a:p>
                  </a:txBody>
                  <a:tcPr/>
                </a:tc>
                <a:tc>
                  <a:txBody>
                    <a:bodyPr/>
                    <a:lstStyle/>
                    <a:p>
                      <a:r>
                        <a:rPr lang="en-US" dirty="0" smtClean="0"/>
                        <a:t>24 bits</a:t>
                      </a:r>
                      <a:endParaRPr lang="en-US" dirty="0"/>
                    </a:p>
                  </a:txBody>
                  <a:tcPr/>
                </a:tc>
                <a:tc>
                  <a:txBody>
                    <a:bodyPr/>
                    <a:lstStyle/>
                    <a:p>
                      <a:r>
                        <a:rPr lang="en-US" dirty="0" err="1" smtClean="0">
                          <a:latin typeface="Courier New" panose="02070309020205020404" pitchFamily="49" charset="0"/>
                          <a:cs typeface="Courier New" panose="02070309020205020404" pitchFamily="49" charset="0"/>
                        </a:rPr>
                        <a:t>getRed</a:t>
                      </a:r>
                      <a:r>
                        <a:rPr lang="en-US" dirty="0" smtClean="0">
                          <a:latin typeface="Courier New" panose="02070309020205020404" pitchFamily="49" charset="0"/>
                          <a:cs typeface="Courier New" panose="02070309020205020404" pitchFamily="49" charset="0"/>
                        </a:rPr>
                        <a:t>(), brighten()</a:t>
                      </a:r>
                      <a:endParaRPr lang="en-US" dirty="0">
                        <a:latin typeface="Courier New" panose="02070309020205020404" pitchFamily="49" charset="0"/>
                        <a:cs typeface="Courier New" panose="02070309020205020404" pitchFamily="49" charset="0"/>
                      </a:endParaRPr>
                    </a:p>
                  </a:txBody>
                  <a:tcPr/>
                </a:tc>
              </a:tr>
              <a:tr h="370840">
                <a:tc>
                  <a:txBody>
                    <a:bodyPr/>
                    <a:lstStyle/>
                    <a:p>
                      <a:r>
                        <a:rPr lang="en-US" b="1" dirty="0" smtClean="0">
                          <a:latin typeface="Courier New" panose="02070309020205020404" pitchFamily="49" charset="0"/>
                          <a:cs typeface="Courier New" panose="02070309020205020404" pitchFamily="49" charset="0"/>
                        </a:rPr>
                        <a:t>Picture</a:t>
                      </a:r>
                      <a:endParaRPr lang="en-US" b="1" dirty="0">
                        <a:latin typeface="Courier New" panose="02070309020205020404" pitchFamily="49" charset="0"/>
                        <a:cs typeface="Courier New" panose="02070309020205020404" pitchFamily="49" charset="0"/>
                      </a:endParaRPr>
                    </a:p>
                  </a:txBody>
                  <a:tcPr/>
                </a:tc>
                <a:tc>
                  <a:txBody>
                    <a:bodyPr/>
                    <a:lstStyle/>
                    <a:p>
                      <a:r>
                        <a:rPr lang="en-US" dirty="0" smtClean="0"/>
                        <a:t>2D array of </a:t>
                      </a:r>
                      <a:r>
                        <a:rPr lang="en-US" b="1" dirty="0" smtClean="0">
                          <a:latin typeface="Courier New" panose="02070309020205020404" pitchFamily="49" charset="0"/>
                          <a:cs typeface="Courier New" panose="02070309020205020404" pitchFamily="49" charset="0"/>
                        </a:rPr>
                        <a:t>Color</a:t>
                      </a:r>
                      <a:r>
                        <a:rPr lang="en-US" dirty="0" smtClean="0"/>
                        <a:t>s</a:t>
                      </a:r>
                      <a:endParaRPr lang="en-US" dirty="0"/>
                    </a:p>
                  </a:txBody>
                  <a:tcPr/>
                </a:tc>
                <a:tc>
                  <a:txBody>
                    <a:bodyPr/>
                    <a:lstStyle/>
                    <a:p>
                      <a:r>
                        <a:rPr lang="en-US" dirty="0" err="1" smtClean="0">
                          <a:latin typeface="Courier New" panose="02070309020205020404" pitchFamily="49" charset="0"/>
                          <a:cs typeface="Courier New" panose="02070309020205020404" pitchFamily="49" charset="0"/>
                        </a:rPr>
                        <a:t>getPixel</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r>
                        <a:rPr lang="en-US" baseline="0" dirty="0" smtClean="0">
                          <a:latin typeface="Courier New" panose="02070309020205020404" pitchFamily="49" charset="0"/>
                          <a:cs typeface="Courier New" panose="02070309020205020404" pitchFamily="49" charset="0"/>
                        </a:rPr>
                        <a:t> j), </a:t>
                      </a:r>
                      <a:r>
                        <a:rPr lang="en-US" baseline="0" dirty="0" err="1" smtClean="0">
                          <a:latin typeface="Courier New" panose="02070309020205020404" pitchFamily="49" charset="0"/>
                          <a:cs typeface="Courier New" panose="02070309020205020404" pitchFamily="49" charset="0"/>
                        </a:rPr>
                        <a:t>setPixel</a:t>
                      </a:r>
                      <a:r>
                        <a:rPr lang="en-US" baseline="0" dirty="0" smtClean="0">
                          <a:latin typeface="Courier New" panose="02070309020205020404" pitchFamily="49" charset="0"/>
                          <a:cs typeface="Courier New" panose="02070309020205020404" pitchFamily="49" charset="0"/>
                        </a:rPr>
                        <a:t>(</a:t>
                      </a:r>
                      <a:r>
                        <a:rPr lang="en-US" baseline="0" dirty="0" err="1" smtClean="0">
                          <a:latin typeface="Courier New" panose="02070309020205020404" pitchFamily="49" charset="0"/>
                          <a:cs typeface="Courier New" panose="02070309020205020404" pitchFamily="49" charset="0"/>
                        </a:rPr>
                        <a:t>i</a:t>
                      </a:r>
                      <a:r>
                        <a:rPr lang="en-US" baseline="0" dirty="0" smtClean="0">
                          <a:latin typeface="Courier New" panose="02070309020205020404" pitchFamily="49" charset="0"/>
                          <a:cs typeface="Courier New" panose="02070309020205020404" pitchFamily="49" charset="0"/>
                        </a:rPr>
                        <a:t>, j)</a:t>
                      </a:r>
                      <a:endParaRPr lang="en-US" dirty="0">
                        <a:latin typeface="Courier New" panose="02070309020205020404" pitchFamily="49" charset="0"/>
                        <a:cs typeface="Courier New" panose="02070309020205020404" pitchFamily="49" charset="0"/>
                      </a:endParaRPr>
                    </a:p>
                  </a:txBody>
                  <a:tcPr/>
                </a:tc>
              </a:tr>
              <a:tr h="370840">
                <a:tc>
                  <a:txBody>
                    <a:bodyPr/>
                    <a:lstStyle/>
                    <a:p>
                      <a:r>
                        <a:rPr lang="en-US" b="1" dirty="0" smtClean="0">
                          <a:latin typeface="Courier New" panose="02070309020205020404" pitchFamily="49" charset="0"/>
                          <a:cs typeface="Courier New" panose="02070309020205020404" pitchFamily="49" charset="0"/>
                        </a:rPr>
                        <a:t>String</a:t>
                      </a:r>
                      <a:endParaRPr lang="en-US" b="1" dirty="0">
                        <a:latin typeface="Courier New" panose="02070309020205020404" pitchFamily="49" charset="0"/>
                        <a:cs typeface="Courier New" panose="02070309020205020404" pitchFamily="49" charset="0"/>
                      </a:endParaRPr>
                    </a:p>
                  </a:txBody>
                  <a:tcPr/>
                </a:tc>
                <a:tc>
                  <a:txBody>
                    <a:bodyPr/>
                    <a:lstStyle/>
                    <a:p>
                      <a:r>
                        <a:rPr lang="en-US" dirty="0" smtClean="0"/>
                        <a:t>Sequence of characters</a:t>
                      </a:r>
                      <a:endParaRPr lang="en-US" dirty="0"/>
                    </a:p>
                  </a:txBody>
                  <a:tcPr/>
                </a:tc>
                <a:tc>
                  <a:txBody>
                    <a:bodyPr/>
                    <a:lstStyle/>
                    <a:p>
                      <a:r>
                        <a:rPr lang="en-US" dirty="0" smtClean="0">
                          <a:latin typeface="Courier New" panose="02070309020205020404" pitchFamily="49" charset="0"/>
                          <a:cs typeface="Courier New" panose="02070309020205020404" pitchFamily="49" charset="0"/>
                        </a:rPr>
                        <a:t>length(), substring(),</a:t>
                      </a:r>
                      <a:r>
                        <a:rPr lang="en-US" baseline="0" dirty="0" smtClean="0">
                          <a:latin typeface="Courier New" panose="02070309020205020404" pitchFamily="49" charset="0"/>
                          <a:cs typeface="Courier New" panose="02070309020205020404" pitchFamily="49" charset="0"/>
                        </a:rPr>
                        <a:t> compare()</a:t>
                      </a:r>
                      <a:endParaRPr lang="en-US" dirty="0">
                        <a:latin typeface="Courier New" panose="02070309020205020404" pitchFamily="49" charset="0"/>
                        <a:cs typeface="Courier New" panose="02070309020205020404" pitchFamily="49" charset="0"/>
                      </a:endParaRPr>
                    </a:p>
                  </a:txBody>
                  <a:tcPr/>
                </a:tc>
              </a:tr>
            </a:tbl>
          </a:graphicData>
        </a:graphic>
      </p:graphicFrame>
    </p:spTree>
    <p:extLst>
      <p:ext uri="{BB962C8B-B14F-4D97-AF65-F5344CB8AC3E}">
        <p14:creationId xmlns:p14="http://schemas.microsoft.com/office/powerpoint/2010/main" val="225159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p:txBody>
          <a:bodyPr/>
          <a:lstStyle/>
          <a:p>
            <a:r>
              <a:rPr lang="en-US" smtClean="0"/>
              <a:t>Creating Many Objects</a:t>
            </a:r>
            <a:endParaRPr lang="en-US"/>
          </a:p>
        </p:txBody>
      </p:sp>
      <p:sp>
        <p:nvSpPr>
          <p:cNvPr id="108548" name="Rectangle 3"/>
          <p:cNvSpPr>
            <a:spLocks noGrp="1" noChangeArrowheads="1"/>
          </p:cNvSpPr>
          <p:nvPr>
            <p:ph type="body" idx="1"/>
          </p:nvPr>
        </p:nvSpPr>
        <p:spPr>
          <a:xfrm>
            <a:off x="1141412" y="2249486"/>
            <a:ext cx="9905999" cy="4608513"/>
          </a:xfrm>
        </p:spPr>
        <p:txBody>
          <a:bodyPr>
            <a:normAutofit fontScale="55000" lnSpcReduction="20000"/>
          </a:bodyPr>
          <a:lstStyle/>
          <a:p>
            <a:r>
              <a:rPr lang="en-US" dirty="0" smtClean="0"/>
              <a:t>Each object is a data type value.</a:t>
            </a:r>
          </a:p>
          <a:p>
            <a:pPr lvl="1"/>
            <a:r>
              <a:rPr lang="en-US" dirty="0" smtClean="0"/>
              <a:t>Use new to invoke constructor and create each one.</a:t>
            </a:r>
          </a:p>
          <a:p>
            <a:pPr lvl="1"/>
            <a:r>
              <a:rPr lang="en-US" dirty="0" smtClean="0"/>
              <a:t>Ex:  create N bouncing balls and animate them.</a:t>
            </a:r>
          </a:p>
          <a:p>
            <a:pPr marL="0" indent="0">
              <a:buNone/>
            </a:pPr>
            <a:endParaRPr lang="en-US" dirty="0" smtClean="0"/>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err="1" smtClean="0">
                <a:latin typeface="Courier New" panose="02070309020205020404" pitchFamily="49" charset="0"/>
                <a:cs typeface="Courier New" panose="02070309020205020404" pitchFamily="49" charset="0"/>
              </a:rPr>
              <a:t>BouncingBalls</a:t>
            </a:r>
            <a:r>
              <a:rPr lang="en-US" b="1"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 = </a:t>
            </a:r>
            <a:r>
              <a:rPr lang="en-US" b="1" dirty="0" err="1" smtClean="0">
                <a:latin typeface="Courier New" panose="02070309020205020404" pitchFamily="49" charset="0"/>
                <a:cs typeface="Courier New" panose="02070309020205020404" pitchFamily="49" charset="0"/>
              </a:rPr>
              <a:t>Integer</a:t>
            </a:r>
            <a:r>
              <a:rPr lang="en-US" dirty="0" err="1" smtClean="0">
                <a:latin typeface="Courier New" panose="02070309020205020404" pitchFamily="49" charset="0"/>
                <a:cs typeface="Courier New" panose="02070309020205020404" pitchFamily="49" charset="0"/>
              </a:rPr>
              <a:t>.parseInt</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Ball </a:t>
            </a:r>
            <a:r>
              <a:rPr lang="en-US" dirty="0" smtClean="0">
                <a:latin typeface="Courier New" panose="02070309020205020404" pitchFamily="49" charset="0"/>
                <a:cs typeface="Courier New" panose="02070309020205020404" pitchFamily="49" charset="0"/>
              </a:rPr>
              <a:t>balls[]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[N];</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 </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N;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balls[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a:t>
            </a:r>
            <a:r>
              <a:rPr lang="en-US" b="1" dirty="0" smtClean="0">
                <a:solidFill>
                  <a:schemeClr val="accent3"/>
                </a:solidFill>
                <a:latin typeface="Courier New" panose="02070309020205020404" pitchFamily="49" charset="0"/>
                <a:cs typeface="Courier New" panose="02070309020205020404" pitchFamily="49" charset="0"/>
              </a:rPr>
              <a:t>true</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.clear</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N;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balls[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balls[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].draw();</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.show</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20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70187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Gravity!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Alter velocity by an acceleration due to gravity before the position:</a:t>
            </a:r>
          </a:p>
          <a:p>
            <a:endParaRPr lang="en-US" dirty="0" smtClean="0"/>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void </a:t>
            </a:r>
            <a:r>
              <a:rPr lang="en-US" dirty="0">
                <a:latin typeface="Courier New" panose="02070309020205020404" pitchFamily="49" charset="0"/>
                <a:cs typeface="Courier New" panose="02070309020205020404" pitchFamily="49" charset="0"/>
              </a:rPr>
              <a:t>move()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pos.x</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vel.x</a:t>
            </a:r>
            <a:r>
              <a:rPr lang="en-US" dirty="0">
                <a:latin typeface="Courier New" panose="02070309020205020404" pitchFamily="49" charset="0"/>
                <a:cs typeface="Courier New" panose="02070309020205020404" pitchFamily="49" charset="0"/>
              </a:rPr>
              <a:t>() &gt; </a:t>
            </a:r>
            <a:r>
              <a:rPr lang="en-US" dirty="0">
                <a:solidFill>
                  <a:srgbClr val="FF0000"/>
                </a:solidFill>
                <a:latin typeface="Courier New" panose="02070309020205020404" pitchFamily="49" charset="0"/>
                <a:cs typeface="Courier New" panose="02070309020205020404" pitchFamily="49" charset="0"/>
              </a:rPr>
              <a:t>1.0</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pos.x</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vel.x</a:t>
            </a:r>
            <a:r>
              <a:rPr lang="en-US" dirty="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vel</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new</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Vector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vel.x</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vel.y</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pos.y</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vel.y</a:t>
            </a:r>
            <a:r>
              <a:rPr lang="en-US" dirty="0">
                <a:latin typeface="Courier New" panose="02070309020205020404" pitchFamily="49" charset="0"/>
                <a:cs typeface="Courier New" panose="02070309020205020404" pitchFamily="49" charset="0"/>
              </a:rPr>
              <a:t>() &gt; </a:t>
            </a:r>
            <a:r>
              <a:rPr lang="en-US" dirty="0">
                <a:solidFill>
                  <a:srgbClr val="FF0000"/>
                </a:solidFill>
                <a:latin typeface="Courier New" panose="02070309020205020404" pitchFamily="49" charset="0"/>
                <a:cs typeface="Courier New" panose="02070309020205020404" pitchFamily="49" charset="0"/>
              </a:rPr>
              <a:t>1.0</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pos.y</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vel.y</a:t>
            </a:r>
            <a:r>
              <a:rPr lang="en-US" dirty="0">
                <a:latin typeface="Courier New" panose="02070309020205020404" pitchFamily="49" charset="0"/>
                <a:cs typeface="Courier New" panose="02070309020205020404" pitchFamily="49" charset="0"/>
              </a:rPr>
              <a:t>() &lt; </a:t>
            </a:r>
            <a:r>
              <a:rPr lang="en-US" dirty="0">
                <a:solidFill>
                  <a:srgbClr val="FF0000"/>
                </a:solidFill>
                <a:latin typeface="Courier New" panose="02070309020205020404" pitchFamily="49" charset="0"/>
                <a:cs typeface="Courier New" panose="02070309020205020404" pitchFamily="49" charset="0"/>
              </a:rPr>
              <a:t>0.0</a:t>
            </a: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vel</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new</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Vector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vel.x</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vel.y</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vel.addeq</a:t>
            </a:r>
            <a:r>
              <a:rPr lang="en-US" dirty="0" smtClean="0">
                <a:latin typeface="Courier New" panose="02070309020205020404" pitchFamily="49" charset="0"/>
                <a:cs typeface="Courier New" panose="02070309020205020404" pitchFamily="49" charset="0"/>
              </a:rPr>
              <a:t>(</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Vector</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-0.05</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pos.addeq</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vel</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p>
          <a:p>
            <a:pPr marL="0" indent="0">
              <a:buNone/>
            </a:pPr>
            <a:endParaRPr lang="en-US" dirty="0"/>
          </a:p>
        </p:txBody>
      </p:sp>
    </p:spTree>
    <p:extLst>
      <p:ext uri="{BB962C8B-B14F-4D97-AF65-F5344CB8AC3E}">
        <p14:creationId xmlns:p14="http://schemas.microsoft.com/office/powerpoint/2010/main" val="394350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r>
              <a:rPr lang="en-US" altLang="en-US" smtClean="0"/>
              <a:t>Scope of Variables</a:t>
            </a:r>
            <a:endParaRPr lang="en-US" altLang="en-US" smtClean="0">
              <a:hlinkClick r:id="rId2" action="ppaction://program"/>
            </a:endParaRPr>
          </a:p>
        </p:txBody>
      </p:sp>
      <p:sp>
        <p:nvSpPr>
          <p:cNvPr id="60420" name="Rectangle 3"/>
          <p:cNvSpPr>
            <a:spLocks noGrp="1" noChangeArrowheads="1"/>
          </p:cNvSpPr>
          <p:nvPr>
            <p:ph idx="1"/>
          </p:nvPr>
        </p:nvSpPr>
        <p:spPr/>
        <p:txBody>
          <a:bodyPr/>
          <a:lstStyle/>
          <a:p>
            <a:r>
              <a:rPr lang="en-US" altLang="en-US" dirty="0" smtClean="0"/>
              <a:t>Recall – </a:t>
            </a:r>
            <a:r>
              <a:rPr lang="en-US" altLang="en-US" b="1" dirty="0" smtClean="0">
                <a:solidFill>
                  <a:schemeClr val="accent3"/>
                </a:solidFill>
              </a:rPr>
              <a:t>scope</a:t>
            </a:r>
            <a:r>
              <a:rPr lang="en-US" altLang="en-US" dirty="0" smtClean="0"/>
              <a:t> is the lifetime of a variable. It dictates where you as the programmer may refer to the identifier (name) in code</a:t>
            </a:r>
          </a:p>
          <a:p>
            <a:pPr lvl="1"/>
            <a:r>
              <a:rPr lang="en-US" altLang="en-US" dirty="0" smtClean="0"/>
              <a:t>Rule – The scope of instance and static variables is the entire class (including inside of any method). They can be declared anywhere inside a class.</a:t>
            </a:r>
          </a:p>
          <a:p>
            <a:pPr lvl="1"/>
            <a:r>
              <a:rPr lang="en-US" altLang="en-US" dirty="0" smtClean="0"/>
              <a:t>Rule – The scope of a local variable starts from its declaration and continues to the end of the block that contains the variable. A local variable must be initialized explicitly before it can be used.</a:t>
            </a:r>
            <a:endParaRPr lang="en-US" altLang="en-US" dirty="0"/>
          </a:p>
        </p:txBody>
      </p:sp>
    </p:spTree>
    <p:extLst>
      <p:ext uri="{BB962C8B-B14F-4D97-AF65-F5344CB8AC3E}">
        <p14:creationId xmlns:p14="http://schemas.microsoft.com/office/powerpoint/2010/main" val="28994684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r>
              <a:rPr lang="en-US" altLang="en-US" smtClean="0"/>
              <a:t>The this Keyword </a:t>
            </a:r>
            <a:endParaRPr lang="en-US" altLang="en-US" smtClean="0">
              <a:hlinkClick r:id="rId2" action="ppaction://program"/>
            </a:endParaRPr>
          </a:p>
        </p:txBody>
      </p:sp>
      <p:sp>
        <p:nvSpPr>
          <p:cNvPr id="61444" name="Rectangle 3"/>
          <p:cNvSpPr>
            <a:spLocks noGrp="1" noChangeArrowheads="1"/>
          </p:cNvSpPr>
          <p:nvPr>
            <p:ph type="body" idx="1"/>
          </p:nvPr>
        </p:nvSpPr>
        <p:spPr/>
        <p:txBody>
          <a:bodyPr/>
          <a:lstStyle/>
          <a:p>
            <a:r>
              <a:rPr lang="en-US" altLang="en-US" dirty="0" smtClean="0"/>
              <a:t>The </a:t>
            </a:r>
            <a:r>
              <a:rPr lang="en-US" altLang="en-US" b="1" dirty="0" smtClean="0">
                <a:solidFill>
                  <a:schemeClr val="accent3"/>
                </a:solidFill>
                <a:latin typeface="Courier New" panose="02070309020205020404" pitchFamily="49" charset="0"/>
                <a:cs typeface="Courier New" panose="02070309020205020404" pitchFamily="49" charset="0"/>
              </a:rPr>
              <a:t>this</a:t>
            </a:r>
            <a:r>
              <a:rPr lang="en-US" altLang="en-US" dirty="0" smtClean="0"/>
              <a:t> keyword is the name of a reference that refers to an object itself. One common use of the this keyword is reference a class’s hidden data fields. </a:t>
            </a:r>
          </a:p>
          <a:p>
            <a:r>
              <a:rPr lang="en-US" altLang="en-US" dirty="0" smtClean="0"/>
              <a:t>Another common use of the this keyword to enable a constructor to invoke another constructor of the same class.</a:t>
            </a:r>
          </a:p>
        </p:txBody>
      </p:sp>
      <p:grpSp>
        <p:nvGrpSpPr>
          <p:cNvPr id="13" name="Group 12"/>
          <p:cNvGrpSpPr/>
          <p:nvPr/>
        </p:nvGrpSpPr>
        <p:grpSpPr>
          <a:xfrm>
            <a:off x="4529875" y="4654108"/>
            <a:ext cx="3129071" cy="1289492"/>
            <a:chOff x="1801744" y="4393678"/>
            <a:chExt cx="3129071" cy="1289492"/>
          </a:xfrm>
        </p:grpSpPr>
        <p:sp>
          <p:nvSpPr>
            <p:cNvPr id="4" name="Rectangle 3"/>
            <p:cNvSpPr/>
            <p:nvPr/>
          </p:nvSpPr>
          <p:spPr>
            <a:xfrm>
              <a:off x="3321934" y="4780344"/>
              <a:ext cx="1608881" cy="902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Circle</a:t>
              </a:r>
            </a:p>
            <a:p>
              <a:pPr algn="ctr"/>
              <a:endParaRPr lang="en-US" dirty="0" smtClean="0"/>
            </a:p>
            <a:p>
              <a:r>
                <a:rPr lang="en-US" dirty="0"/>
                <a:t>r</a:t>
              </a:r>
              <a:r>
                <a:rPr lang="en-US" dirty="0" smtClean="0"/>
                <a:t>adius: 10</a:t>
              </a:r>
              <a:endParaRPr lang="en-US" dirty="0"/>
            </a:p>
          </p:txBody>
        </p:sp>
        <p:cxnSp>
          <p:nvCxnSpPr>
            <p:cNvPr id="6" name="Straight Connector 5"/>
            <p:cNvCxnSpPr>
              <a:stCxn id="4" idx="1"/>
              <a:endCxn id="4" idx="3"/>
            </p:cNvCxnSpPr>
            <p:nvPr/>
          </p:nvCxnSpPr>
          <p:spPr>
            <a:xfrm>
              <a:off x="3321934" y="5231757"/>
              <a:ext cx="16088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2831891" y="4393678"/>
              <a:ext cx="1341463" cy="874975"/>
            </a:xfrm>
            <a:custGeom>
              <a:avLst/>
              <a:gdLst>
                <a:gd name="connsiteX0" fmla="*/ 490043 w 1341463"/>
                <a:gd name="connsiteY0" fmla="*/ 838079 h 874975"/>
                <a:gd name="connsiteX1" fmla="*/ 27056 w 1341463"/>
                <a:gd name="connsiteY1" fmla="*/ 803355 h 874975"/>
                <a:gd name="connsiteX2" fmla="*/ 177527 w 1341463"/>
                <a:gd name="connsiteY2" fmla="*/ 189897 h 874975"/>
                <a:gd name="connsiteX3" fmla="*/ 1184524 w 1341463"/>
                <a:gd name="connsiteY3" fmla="*/ 4702 h 874975"/>
                <a:gd name="connsiteX4" fmla="*/ 1323420 w 1341463"/>
                <a:gd name="connsiteY4" fmla="*/ 340368 h 87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463" h="874975">
                  <a:moveTo>
                    <a:pt x="490043" y="838079"/>
                  </a:moveTo>
                  <a:cubicBezTo>
                    <a:pt x="284592" y="874732"/>
                    <a:pt x="79142" y="911385"/>
                    <a:pt x="27056" y="803355"/>
                  </a:cubicBezTo>
                  <a:cubicBezTo>
                    <a:pt x="-25030" y="695325"/>
                    <a:pt x="-15384" y="323006"/>
                    <a:pt x="177527" y="189897"/>
                  </a:cubicBezTo>
                  <a:cubicBezTo>
                    <a:pt x="370438" y="56788"/>
                    <a:pt x="993542" y="-20376"/>
                    <a:pt x="1184524" y="4702"/>
                  </a:cubicBezTo>
                  <a:cubicBezTo>
                    <a:pt x="1375506" y="29780"/>
                    <a:pt x="1349463" y="185074"/>
                    <a:pt x="1323420" y="340368"/>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01744" y="4645970"/>
              <a:ext cx="1030147" cy="370390"/>
            </a:xfrm>
            <a:prstGeom prst="rect">
              <a:avLst/>
            </a:prstGeom>
            <a:noFill/>
          </p:spPr>
          <p:txBody>
            <a:bodyPr wrap="square" rtlCol="0">
              <a:spAutoFit/>
            </a:bodyPr>
            <a:lstStyle/>
            <a:p>
              <a:pPr algn="ctr"/>
              <a:r>
                <a:rPr lang="en-US" b="1" dirty="0" smtClean="0">
                  <a:solidFill>
                    <a:schemeClr val="accent3"/>
                  </a:solidFill>
                  <a:latin typeface="Courier New" panose="02070309020205020404" pitchFamily="49" charset="0"/>
                  <a:cs typeface="Courier New" panose="02070309020205020404" pitchFamily="49" charset="0"/>
                </a:rPr>
                <a:t>this</a:t>
              </a:r>
              <a:endParaRPr lang="en-US" b="1" dirty="0">
                <a:solidFill>
                  <a:schemeClr val="accent3"/>
                </a:solidFill>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val="23796024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r>
              <a:rPr lang="en-US" altLang="en-US" dirty="0" smtClean="0"/>
              <a:t>Example</a:t>
            </a:r>
            <a:br>
              <a:rPr lang="en-US" altLang="en-US" dirty="0" smtClean="0"/>
            </a:br>
            <a:r>
              <a:rPr lang="en-US" altLang="en-US" sz="2800" dirty="0" smtClean="0"/>
              <a:t>Reference the Hidden Data Fields</a:t>
            </a:r>
            <a:endParaRPr lang="en-US" altLang="en-US" dirty="0" smtClean="0">
              <a:hlinkClick r:id="rId3" action="ppaction://program"/>
            </a:endParaRPr>
          </a:p>
        </p:txBody>
      </p:sp>
      <p:sp>
        <p:nvSpPr>
          <p:cNvPr id="62468" name="Rectangle 6"/>
          <p:cNvSpPr>
            <a:spLocks noChangeArrowheads="1"/>
          </p:cNvSpPr>
          <p:nvPr/>
        </p:nvSpPr>
        <p:spPr bwMode="auto">
          <a:xfrm>
            <a:off x="3571875" y="26098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2469" name="Rectangle 8"/>
          <p:cNvSpPr>
            <a:spLocks noChangeArrowheads="1"/>
          </p:cNvSpPr>
          <p:nvPr/>
        </p:nvSpPr>
        <p:spPr bwMode="auto">
          <a:xfrm>
            <a:off x="1524001" y="23790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0" name="Object 7"/>
          <p:cNvGraphicFramePr>
            <a:graphicFrameLocks noGrp="1" noChangeAspect="1"/>
          </p:cNvGraphicFramePr>
          <p:nvPr>
            <p:ph idx="1"/>
            <p:extLst>
              <p:ext uri="{D42A27DB-BD31-4B8C-83A1-F6EECF244321}">
                <p14:modId xmlns:p14="http://schemas.microsoft.com/office/powerpoint/2010/main" val="503356219"/>
              </p:ext>
            </p:extLst>
          </p:nvPr>
        </p:nvGraphicFramePr>
        <p:xfrm>
          <a:off x="1141413" y="2097088"/>
          <a:ext cx="10164691" cy="3228488"/>
        </p:xfrm>
        <a:graphic>
          <a:graphicData uri="http://schemas.openxmlformats.org/presentationml/2006/ole">
            <mc:AlternateContent xmlns:mc="http://schemas.openxmlformats.org/markup-compatibility/2006">
              <mc:Choice xmlns:v="urn:schemas-microsoft-com:vml" Requires="v">
                <p:oleObj spid="_x0000_s363552" name="Picture" r:id="rId4" imgW="5118100" imgH="1625600" progId="Word.Picture.8">
                  <p:embed/>
                </p:oleObj>
              </mc:Choice>
              <mc:Fallback>
                <p:oleObj name="Picture" r:id="rId4" imgW="5118100" imgH="16256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413" y="2097088"/>
                        <a:ext cx="10164691" cy="322848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185494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r>
              <a:rPr lang="en-US" altLang="en-US" smtClean="0"/>
              <a:t>Calling Overloaded Constructor</a:t>
            </a:r>
            <a:endParaRPr lang="en-US" altLang="en-US" smtClean="0">
              <a:hlinkClick r:id="rId3" action="ppaction://program"/>
            </a:endParaRPr>
          </a:p>
        </p:txBody>
      </p:sp>
      <p:graphicFrame>
        <p:nvGraphicFramePr>
          <p:cNvPr id="9" name="Object 7"/>
          <p:cNvGraphicFramePr>
            <a:graphicFrameLocks noGrp="1" noChangeAspect="1"/>
          </p:cNvGraphicFramePr>
          <p:nvPr>
            <p:ph idx="1"/>
            <p:extLst>
              <p:ext uri="{D42A27DB-BD31-4B8C-83A1-F6EECF244321}">
                <p14:modId xmlns:p14="http://schemas.microsoft.com/office/powerpoint/2010/main" val="654990434"/>
              </p:ext>
            </p:extLst>
          </p:nvPr>
        </p:nvGraphicFramePr>
        <p:xfrm>
          <a:off x="2205038" y="2290763"/>
          <a:ext cx="7781925" cy="4557712"/>
        </p:xfrm>
        <a:graphic>
          <a:graphicData uri="http://schemas.openxmlformats.org/presentationml/2006/ole">
            <mc:AlternateContent xmlns:mc="http://schemas.openxmlformats.org/markup-compatibility/2006">
              <mc:Choice xmlns:v="urn:schemas-microsoft-com:vml" Requires="v">
                <p:oleObj spid="_x0000_s364576" name="Picture" r:id="rId4" imgW="3398400" imgH="1990080" progId="Word.Picture.8">
                  <p:embed/>
                </p:oleObj>
              </mc:Choice>
              <mc:Fallback>
                <p:oleObj name="Picture" r:id="rId4" imgW="3398400" imgH="1990080" progId="Word.Picture.8">
                  <p:embed/>
                  <p:pic>
                    <p:nvPicPr>
                      <p:cNvPr id="0" name=""/>
                      <p:cNvPicPr>
                        <a:picLocks noChangeAspect="1" noChangeArrowheads="1"/>
                      </p:cNvPicPr>
                      <p:nvPr/>
                    </p:nvPicPr>
                    <p:blipFill>
                      <a:blip r:embed="rId5"/>
                      <a:srcRect/>
                      <a:stretch>
                        <a:fillRect/>
                      </a:stretch>
                    </p:blipFill>
                    <p:spPr bwMode="auto">
                      <a:xfrm>
                        <a:off x="2205038" y="2290763"/>
                        <a:ext cx="7781925" cy="4557712"/>
                      </a:xfrm>
                      <a:prstGeom prst="rect">
                        <a:avLst/>
                      </a:prstGeom>
                      <a:noFill/>
                      <a:ln>
                        <a:noFill/>
                      </a:ln>
                      <a:extLst/>
                    </p:spPr>
                  </p:pic>
                </p:oleObj>
              </mc:Fallback>
            </mc:AlternateContent>
          </a:graphicData>
        </a:graphic>
      </p:graphicFrame>
      <p:grpSp>
        <p:nvGrpSpPr>
          <p:cNvPr id="7" name="Group 6"/>
          <p:cNvGrpSpPr/>
          <p:nvPr/>
        </p:nvGrpSpPr>
        <p:grpSpPr>
          <a:xfrm>
            <a:off x="6551271" y="2609851"/>
            <a:ext cx="4942390" cy="781531"/>
            <a:chOff x="6551271" y="2609851"/>
            <a:chExt cx="4942390" cy="781531"/>
          </a:xfrm>
        </p:grpSpPr>
        <p:sp>
          <p:nvSpPr>
            <p:cNvPr id="4" name="TextBox 3"/>
            <p:cNvSpPr txBox="1"/>
            <p:nvPr/>
          </p:nvSpPr>
          <p:spPr>
            <a:xfrm>
              <a:off x="8611565" y="2609851"/>
              <a:ext cx="2882096" cy="369332"/>
            </a:xfrm>
            <a:prstGeom prst="rect">
              <a:avLst/>
            </a:prstGeom>
            <a:noFill/>
            <a:ln w="38100">
              <a:solidFill>
                <a:schemeClr val="accent1"/>
              </a:solidFill>
            </a:ln>
          </p:spPr>
          <p:txBody>
            <a:bodyPr wrap="square" rtlCol="0">
              <a:spAutoFit/>
            </a:bodyPr>
            <a:lstStyle/>
            <a:p>
              <a:pPr algn="ctr"/>
              <a:r>
                <a:rPr lang="en-US" dirty="0" smtClean="0"/>
                <a:t>Or rename the parameter!</a:t>
              </a:r>
              <a:endParaRPr lang="en-US" dirty="0"/>
            </a:p>
          </p:txBody>
        </p:sp>
        <p:cxnSp>
          <p:nvCxnSpPr>
            <p:cNvPr id="6" name="Straight Arrow Connector 5"/>
            <p:cNvCxnSpPr>
              <a:stCxn id="4" idx="1"/>
            </p:cNvCxnSpPr>
            <p:nvPr/>
          </p:nvCxnSpPr>
          <p:spPr>
            <a:xfrm flipH="1">
              <a:off x="6551271" y="2794517"/>
              <a:ext cx="2060294" cy="5968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643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r>
              <a:rPr lang="en-US" altLang="en-US" smtClean="0"/>
              <a:t>Immutable Objects and Classes</a:t>
            </a:r>
          </a:p>
        </p:txBody>
      </p:sp>
      <p:sp>
        <p:nvSpPr>
          <p:cNvPr id="3" name="Content Placeholder 2"/>
          <p:cNvSpPr>
            <a:spLocks noGrp="1"/>
          </p:cNvSpPr>
          <p:nvPr>
            <p:ph idx="1"/>
          </p:nvPr>
        </p:nvSpPr>
        <p:spPr/>
        <p:txBody>
          <a:bodyPr>
            <a:normAutofit/>
          </a:bodyPr>
          <a:lstStyle/>
          <a:p>
            <a:r>
              <a:rPr lang="en-US" altLang="en-US" dirty="0" smtClean="0"/>
              <a:t>If the contents of an object cannot be changed once the object is created, the object is </a:t>
            </a:r>
            <a:r>
              <a:rPr lang="en-US" altLang="en-US" b="1" dirty="0" smtClean="0">
                <a:solidFill>
                  <a:schemeClr val="accent3"/>
                </a:solidFill>
              </a:rPr>
              <a:t>immutable</a:t>
            </a:r>
            <a:r>
              <a:rPr lang="en-US" altLang="en-US" dirty="0" smtClean="0"/>
              <a:t> and its class is called an </a:t>
            </a:r>
            <a:r>
              <a:rPr lang="en-US" altLang="en-US" b="1" dirty="0" smtClean="0">
                <a:solidFill>
                  <a:schemeClr val="accent3"/>
                </a:solidFill>
              </a:rPr>
              <a:t>immutable class</a:t>
            </a:r>
            <a:r>
              <a:rPr lang="en-US" altLang="en-US" dirty="0" smtClean="0"/>
              <a:t>. </a:t>
            </a:r>
          </a:p>
          <a:p>
            <a:pPr lvl="1"/>
            <a:r>
              <a:rPr lang="en-US" altLang="en-US" dirty="0" smtClean="0"/>
              <a:t>If you delete the set method in the Circle class in Listing 8.10, the class would be immutable because radius is private and cannot be changed without a set method. </a:t>
            </a:r>
          </a:p>
          <a:p>
            <a:r>
              <a:rPr lang="en-US" altLang="en-US" dirty="0" smtClean="0"/>
              <a:t>A class with all private data fields and without </a:t>
            </a:r>
            <a:r>
              <a:rPr lang="en-US" altLang="en-US" dirty="0" err="1" smtClean="0"/>
              <a:t>mutators</a:t>
            </a:r>
            <a:r>
              <a:rPr lang="en-US" altLang="en-US" dirty="0" smtClean="0"/>
              <a:t> is not necessarily immutable. For example, the following class Student has all private data fields and no </a:t>
            </a:r>
            <a:r>
              <a:rPr lang="en-US" altLang="en-US" dirty="0" err="1" smtClean="0"/>
              <a:t>mutators</a:t>
            </a:r>
            <a:r>
              <a:rPr lang="en-US" altLang="en-US" dirty="0" smtClean="0"/>
              <a:t>, but it is mutable.</a:t>
            </a:r>
          </a:p>
        </p:txBody>
      </p:sp>
    </p:spTree>
    <p:extLst>
      <p:ext uri="{BB962C8B-B14F-4D97-AF65-F5344CB8AC3E}">
        <p14:creationId xmlns:p14="http://schemas.microsoft.com/office/powerpoint/2010/main" val="28544078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br>
              <a:rPr lang="en-US" dirty="0" smtClean="0"/>
            </a:br>
            <a:r>
              <a:rPr lang="en-US" sz="2800" dirty="0" smtClean="0"/>
              <a:t>student is still mutable, how?</a:t>
            </a:r>
            <a:endParaRPr lang="en-US" sz="2800" dirty="0"/>
          </a:p>
        </p:txBody>
      </p:sp>
      <p:sp>
        <p:nvSpPr>
          <p:cNvPr id="3" name="Content Placeholder 2"/>
          <p:cNvSpPr>
            <a:spLocks noGrp="1"/>
          </p:cNvSpPr>
          <p:nvPr>
            <p:ph sz="half" idx="1"/>
          </p:nvPr>
        </p:nvSpPr>
        <p:spPr>
          <a:xfrm>
            <a:off x="1141410" y="2249486"/>
            <a:ext cx="4878389" cy="4608514"/>
          </a:xfrm>
        </p:spPr>
        <p:txBody>
          <a:bodyPr>
            <a:normAutofit fontScale="62500" lnSpcReduction="20000"/>
          </a:bodyPr>
          <a:lstStyle/>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public class </a:t>
            </a:r>
            <a:r>
              <a:rPr lang="en-US" b="1" dirty="0">
                <a:latin typeface="Courier New" panose="02070309020205020404" pitchFamily="49" charset="0"/>
                <a:cs typeface="Courier New" panose="02070309020205020404" pitchFamily="49" charset="0"/>
              </a:rPr>
              <a:t>Student</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private </a:t>
            </a:r>
            <a:r>
              <a:rPr lang="en-US" b="1" dirty="0" err="1">
                <a:solidFill>
                  <a:schemeClr val="accent3"/>
                </a:solidFill>
                <a:latin typeface="Courier New" panose="02070309020205020404" pitchFamily="49" charset="0"/>
                <a:cs typeface="Courier New" panose="02070309020205020404" pitchFamily="49" charset="0"/>
              </a:rPr>
              <a:t>int</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id;</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private </a:t>
            </a:r>
            <a:r>
              <a:rPr lang="en-US" b="1" dirty="0" err="1">
                <a:latin typeface="Courier New" panose="02070309020205020404" pitchFamily="49" charset="0"/>
                <a:cs typeface="Courier New" panose="02070309020205020404" pitchFamily="49" charset="0"/>
              </a:rPr>
              <a:t>BirthDate</a:t>
            </a:r>
            <a:r>
              <a:rPr lang="en-US" dirty="0">
                <a:latin typeface="Courier New" panose="02070309020205020404" pitchFamily="49" charset="0"/>
                <a:cs typeface="Courier New" panose="02070309020205020404" pitchFamily="49" charset="0"/>
              </a:rPr>
              <a:t> birthdate;</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Student</a:t>
            </a:r>
            <a:r>
              <a:rPr lang="en-US" dirty="0">
                <a:latin typeface="Courier New" panose="02070309020205020404" pitchFamily="49" charset="0"/>
                <a:cs typeface="Courier New" panose="02070309020205020404" pitchFamily="49" charset="0"/>
              </a:rPr>
              <a:t>(</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ssn</a:t>
            </a: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year, </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month,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day)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id = </a:t>
            </a:r>
            <a:r>
              <a:rPr lang="en-US" dirty="0" err="1">
                <a:latin typeface="Courier New" panose="02070309020205020404" pitchFamily="49" charset="0"/>
                <a:cs typeface="Courier New" panose="02070309020205020404" pitchFamily="49" charset="0"/>
              </a:rPr>
              <a:t>ssn</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birthDate</a:t>
            </a:r>
            <a:r>
              <a:rPr lang="en-US" dirty="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BirthDate</a:t>
            </a:r>
            <a:r>
              <a:rPr lang="en-US" dirty="0" smtClean="0">
                <a:latin typeface="Courier New" panose="02070309020205020404" pitchFamily="49" charset="0"/>
                <a:cs typeface="Courier New" panose="02070309020205020404" pitchFamily="49" charset="0"/>
              </a:rPr>
              <a:t>(</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year</a:t>
            </a:r>
            <a:r>
              <a:rPr lang="en-US" dirty="0">
                <a:latin typeface="Courier New" panose="02070309020205020404" pitchFamily="49" charset="0"/>
                <a:cs typeface="Courier New" panose="02070309020205020404" pitchFamily="49" charset="0"/>
              </a:rPr>
              <a:t>, month, day);</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a:t>
            </a: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getId</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id;</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BirthDate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getBirthDate</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birthDate</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a:p>
            <a:endParaRPr lang="en-US" dirty="0"/>
          </a:p>
        </p:txBody>
      </p:sp>
      <p:sp>
        <p:nvSpPr>
          <p:cNvPr id="4" name="Content Placeholder 3"/>
          <p:cNvSpPr>
            <a:spLocks noGrp="1"/>
          </p:cNvSpPr>
          <p:nvPr>
            <p:ph sz="half" idx="2"/>
          </p:nvPr>
        </p:nvSpPr>
        <p:spPr>
          <a:xfrm>
            <a:off x="6172200" y="2249486"/>
            <a:ext cx="4875211" cy="4608514"/>
          </a:xfrm>
        </p:spPr>
        <p:txBody>
          <a:bodyPr>
            <a:normAutofit fontScale="62500" lnSpcReduction="20000"/>
          </a:bodyPr>
          <a:lstStyle/>
          <a:p>
            <a:pPr marL="457200" indent="-457200">
              <a:spcBef>
                <a:spcPts val="0"/>
              </a:spcBef>
              <a:buFont typeface="+mj-lt"/>
              <a:buAutoNum type="arabicPeriod"/>
            </a:pPr>
            <a:r>
              <a:rPr lang="en-US" altLang="en-US" b="1" dirty="0">
                <a:solidFill>
                  <a:schemeClr val="accent3"/>
                </a:solidFill>
                <a:latin typeface="Courier New" panose="02070309020205020404" pitchFamily="49" charset="0"/>
                <a:cs typeface="Courier New" panose="02070309020205020404" pitchFamily="49" charset="0"/>
              </a:rPr>
              <a:t>public class </a:t>
            </a:r>
            <a:r>
              <a:rPr lang="en-US" altLang="en-US" b="1" dirty="0" err="1">
                <a:latin typeface="Courier New" panose="02070309020205020404" pitchFamily="49" charset="0"/>
                <a:cs typeface="Courier New" panose="02070309020205020404" pitchFamily="49" charset="0"/>
              </a:rPr>
              <a:t>BirthDate</a:t>
            </a: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private </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b="1" dirty="0">
                <a:solidFill>
                  <a:schemeClr val="accent3"/>
                </a:solidFill>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year;</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private </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b="1" dirty="0">
                <a:solidFill>
                  <a:schemeClr val="accent3"/>
                </a:solidFill>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month;</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private </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b="1" dirty="0">
                <a:solidFill>
                  <a:schemeClr val="accent3"/>
                </a:solidFill>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day;</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public</a:t>
            </a:r>
            <a:r>
              <a:rPr lang="en-US" altLang="en-US" dirty="0" smtClean="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BirthDate</a:t>
            </a:r>
            <a:r>
              <a:rPr lang="en-US" altLang="en-US" dirty="0">
                <a:latin typeface="Courier New" panose="02070309020205020404" pitchFamily="49" charset="0"/>
                <a:cs typeface="Courier New" panose="02070309020205020404" pitchFamily="49" charset="0"/>
              </a:rPr>
              <a:t>(</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newYear</a:t>
            </a:r>
            <a:r>
              <a:rPr lang="en-US" altLang="en-US" dirty="0">
                <a:latin typeface="Courier New" panose="02070309020205020404" pitchFamily="49" charset="0"/>
                <a:cs typeface="Courier New" panose="02070309020205020404" pitchFamily="49" charset="0"/>
              </a:rPr>
              <a:t>, </a:t>
            </a:r>
            <a:endParaRPr lang="en-US" alt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newMonth</a:t>
            </a:r>
            <a:r>
              <a:rPr lang="en-US" altLang="en-US" dirty="0">
                <a:latin typeface="Courier New" panose="02070309020205020404" pitchFamily="49" charset="0"/>
                <a:cs typeface="Courier New" panose="02070309020205020404" pitchFamily="49" charset="0"/>
              </a:rPr>
              <a:t>, </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newDay</a:t>
            </a: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a:latin typeface="Courier New" panose="02070309020205020404" pitchFamily="49" charset="0"/>
                <a:cs typeface="Courier New" panose="02070309020205020404" pitchFamily="49" charset="0"/>
              </a:rPr>
              <a:t>year = </a:t>
            </a:r>
            <a:r>
              <a:rPr lang="en-US" altLang="en-US" dirty="0" err="1">
                <a:latin typeface="Courier New" panose="02070309020205020404" pitchFamily="49" charset="0"/>
                <a:cs typeface="Courier New" panose="02070309020205020404" pitchFamily="49" charset="0"/>
              </a:rPr>
              <a:t>newYear</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a:latin typeface="Courier New" panose="02070309020205020404" pitchFamily="49" charset="0"/>
                <a:cs typeface="Courier New" panose="02070309020205020404" pitchFamily="49" charset="0"/>
              </a:rPr>
              <a:t>month = </a:t>
            </a:r>
            <a:r>
              <a:rPr lang="en-US" altLang="en-US" dirty="0" err="1">
                <a:latin typeface="Courier New" panose="02070309020205020404" pitchFamily="49" charset="0"/>
                <a:cs typeface="Courier New" panose="02070309020205020404" pitchFamily="49" charset="0"/>
              </a:rPr>
              <a:t>newMonth</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a:latin typeface="Courier New" panose="02070309020205020404" pitchFamily="49" charset="0"/>
                <a:cs typeface="Courier New" panose="02070309020205020404" pitchFamily="49" charset="0"/>
              </a:rPr>
              <a:t>day = </a:t>
            </a:r>
            <a:r>
              <a:rPr lang="en-US" altLang="en-US" dirty="0" err="1">
                <a:latin typeface="Courier New" panose="02070309020205020404" pitchFamily="49" charset="0"/>
                <a:cs typeface="Courier New" panose="02070309020205020404" pitchFamily="49" charset="0"/>
              </a:rPr>
              <a:t>newDay</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public void </a:t>
            </a:r>
            <a:r>
              <a:rPr lang="en-US" altLang="en-US" dirty="0" err="1">
                <a:latin typeface="Courier New" panose="02070309020205020404" pitchFamily="49" charset="0"/>
                <a:cs typeface="Courier New" panose="02070309020205020404" pitchFamily="49" charset="0"/>
              </a:rPr>
              <a:t>setYear</a:t>
            </a:r>
            <a:r>
              <a:rPr lang="en-US" altLang="en-US" dirty="0">
                <a:latin typeface="Courier New" panose="02070309020205020404" pitchFamily="49" charset="0"/>
                <a:cs typeface="Courier New" panose="02070309020205020404" pitchFamily="49" charset="0"/>
              </a:rPr>
              <a:t>(</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newYear</a:t>
            </a: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a:latin typeface="Courier New" panose="02070309020205020404" pitchFamily="49" charset="0"/>
                <a:cs typeface="Courier New" panose="02070309020205020404" pitchFamily="49" charset="0"/>
              </a:rPr>
              <a:t>year = </a:t>
            </a:r>
            <a:r>
              <a:rPr lang="en-US" altLang="en-US" dirty="0" err="1">
                <a:latin typeface="Courier New" panose="02070309020205020404" pitchFamily="49" charset="0"/>
                <a:cs typeface="Courier New" panose="02070309020205020404" pitchFamily="49" charset="0"/>
              </a:rPr>
              <a:t>newYear</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26397417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r>
              <a:rPr lang="en-US" altLang="en-US" smtClean="0"/>
              <a:t>What Class is Immutable?</a:t>
            </a:r>
          </a:p>
        </p:txBody>
      </p:sp>
      <p:sp>
        <p:nvSpPr>
          <p:cNvPr id="3" name="Content Placeholder 2"/>
          <p:cNvSpPr>
            <a:spLocks noGrp="1"/>
          </p:cNvSpPr>
          <p:nvPr>
            <p:ph idx="1"/>
          </p:nvPr>
        </p:nvSpPr>
        <p:spPr/>
        <p:txBody>
          <a:bodyPr/>
          <a:lstStyle/>
          <a:p>
            <a:r>
              <a:rPr lang="en-US" altLang="en-US" dirty="0">
                <a:cs typeface="Courier New" panose="02070309020205020404" pitchFamily="49" charset="0"/>
              </a:rPr>
              <a:t>For a class to be immutable, it must mark all data fields private and provide no </a:t>
            </a:r>
            <a:r>
              <a:rPr lang="en-US" altLang="en-US" dirty="0" err="1">
                <a:cs typeface="Courier New" panose="02070309020205020404" pitchFamily="49" charset="0"/>
              </a:rPr>
              <a:t>mutator</a:t>
            </a:r>
            <a:r>
              <a:rPr lang="en-US" altLang="en-US" dirty="0">
                <a:cs typeface="Courier New" panose="02070309020205020404" pitchFamily="49" charset="0"/>
              </a:rPr>
              <a:t> methods and no accessor methods that would return a reference to a mutable data field </a:t>
            </a:r>
            <a:r>
              <a:rPr lang="en-US" altLang="en-US" dirty="0" smtClean="0">
                <a:cs typeface="Courier New" panose="02070309020205020404" pitchFamily="49" charset="0"/>
              </a:rPr>
              <a:t>object.</a:t>
            </a:r>
          </a:p>
        </p:txBody>
      </p:sp>
    </p:spTree>
    <p:extLst>
      <p:ext uri="{BB962C8B-B14F-4D97-AF65-F5344CB8AC3E}">
        <p14:creationId xmlns:p14="http://schemas.microsoft.com/office/powerpoint/2010/main" val="30315470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4"/>
          <p:cNvSpPr txBox="1">
            <a:spLocks noGrp="1"/>
          </p:cNvSpPr>
          <p:nvPr/>
        </p:nvSpPr>
        <p:spPr bwMode="auto">
          <a:xfrm>
            <a:off x="8077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85F9CAEE-AB97-46D0-93A9-FE9E7C8585E2}" type="slidenum">
              <a:rPr lang="en-US" altLang="en-US" sz="1400"/>
              <a:pPr algn="r">
                <a:spcBef>
                  <a:spcPct val="0"/>
                </a:spcBef>
                <a:buClrTx/>
                <a:buSzTx/>
                <a:buFontTx/>
                <a:buNone/>
              </a:pPr>
              <a:t>69</a:t>
            </a:fld>
            <a:endParaRPr lang="en-US" altLang="en-US" sz="1400"/>
          </a:p>
        </p:txBody>
      </p:sp>
      <p:sp>
        <p:nvSpPr>
          <p:cNvPr id="19460" name="Rectangle 2"/>
          <p:cNvSpPr>
            <a:spLocks noGrp="1" noChangeArrowheads="1"/>
          </p:cNvSpPr>
          <p:nvPr>
            <p:ph type="title"/>
          </p:nvPr>
        </p:nvSpPr>
        <p:spPr/>
        <p:txBody>
          <a:bodyPr/>
          <a:lstStyle/>
          <a:p>
            <a:r>
              <a:rPr lang="en-US" altLang="en-US" smtClean="0"/>
              <a:t>Immutable Wrapper Classes</a:t>
            </a:r>
            <a:endParaRPr lang="en-US" altLang="en-US" dirty="0" smtClean="0"/>
          </a:p>
        </p:txBody>
      </p:sp>
      <p:sp>
        <p:nvSpPr>
          <p:cNvPr id="19461" name="Rectangle 3"/>
          <p:cNvSpPr>
            <a:spLocks noGrp="1" noChangeArrowheads="1"/>
          </p:cNvSpPr>
          <p:nvPr>
            <p:ph sz="half" idx="1"/>
          </p:nvPr>
        </p:nvSpPr>
        <p:spPr/>
        <p:txBody>
          <a:bodyPr>
            <a:normAutofit fontScale="77500" lnSpcReduction="20000"/>
          </a:bodyPr>
          <a:lstStyle/>
          <a:p>
            <a:pPr>
              <a:spcBef>
                <a:spcPts val="0"/>
              </a:spcBef>
            </a:pPr>
            <a:r>
              <a:rPr lang="en-US" altLang="en-US" b="1" dirty="0" smtClean="0">
                <a:latin typeface="Courier New" panose="02070309020205020404" pitchFamily="49" charset="0"/>
                <a:cs typeface="Courier New" panose="02070309020205020404" pitchFamily="49" charset="0"/>
              </a:rPr>
              <a:t>Boolean</a:t>
            </a:r>
          </a:p>
          <a:p>
            <a:pPr>
              <a:spcBef>
                <a:spcPts val="0"/>
              </a:spcBef>
            </a:pPr>
            <a:r>
              <a:rPr lang="en-US" altLang="en-US" b="1" dirty="0" smtClean="0">
                <a:latin typeface="Courier New" panose="02070309020205020404" pitchFamily="49" charset="0"/>
                <a:cs typeface="Courier New" panose="02070309020205020404" pitchFamily="49" charset="0"/>
              </a:rPr>
              <a:t>Character</a:t>
            </a:r>
          </a:p>
          <a:p>
            <a:pPr>
              <a:spcBef>
                <a:spcPts val="0"/>
              </a:spcBef>
            </a:pPr>
            <a:r>
              <a:rPr lang="en-US" altLang="en-US" b="1" dirty="0" smtClean="0">
                <a:latin typeface="Courier New" panose="02070309020205020404" pitchFamily="49" charset="0"/>
                <a:cs typeface="Courier New" panose="02070309020205020404" pitchFamily="49" charset="0"/>
              </a:rPr>
              <a:t>Short</a:t>
            </a:r>
          </a:p>
          <a:p>
            <a:pPr>
              <a:spcBef>
                <a:spcPts val="0"/>
              </a:spcBef>
            </a:pPr>
            <a:r>
              <a:rPr lang="en-US" altLang="en-US" b="1" dirty="0" smtClean="0">
                <a:latin typeface="Courier New" panose="02070309020205020404" pitchFamily="49" charset="0"/>
                <a:cs typeface="Courier New" panose="02070309020205020404" pitchFamily="49" charset="0"/>
              </a:rPr>
              <a:t>Byte</a:t>
            </a:r>
          </a:p>
          <a:p>
            <a:pPr>
              <a:spcBef>
                <a:spcPts val="0"/>
              </a:spcBef>
            </a:pPr>
            <a:r>
              <a:rPr lang="en-US" altLang="en-US" b="1" dirty="0" smtClean="0">
                <a:latin typeface="Courier New" panose="02070309020205020404" pitchFamily="49" charset="0"/>
                <a:cs typeface="Courier New" panose="02070309020205020404" pitchFamily="49" charset="0"/>
              </a:rPr>
              <a:t>Integer</a:t>
            </a:r>
          </a:p>
          <a:p>
            <a:pPr>
              <a:spcBef>
                <a:spcPts val="0"/>
              </a:spcBef>
            </a:pPr>
            <a:r>
              <a:rPr lang="en-US" altLang="en-US" b="1" dirty="0" smtClean="0">
                <a:latin typeface="Courier New" panose="02070309020205020404" pitchFamily="49" charset="0"/>
                <a:cs typeface="Courier New" panose="02070309020205020404" pitchFamily="49" charset="0"/>
              </a:rPr>
              <a:t>Long</a:t>
            </a:r>
          </a:p>
          <a:p>
            <a:pPr>
              <a:spcBef>
                <a:spcPts val="0"/>
              </a:spcBef>
            </a:pPr>
            <a:r>
              <a:rPr lang="en-US" altLang="en-US" b="1" dirty="0" smtClean="0">
                <a:latin typeface="Courier New" panose="02070309020205020404" pitchFamily="49" charset="0"/>
                <a:cs typeface="Courier New" panose="02070309020205020404" pitchFamily="49" charset="0"/>
              </a:rPr>
              <a:t>Float</a:t>
            </a:r>
          </a:p>
          <a:p>
            <a:pPr>
              <a:spcBef>
                <a:spcPts val="0"/>
              </a:spcBef>
            </a:pPr>
            <a:r>
              <a:rPr lang="en-US" altLang="en-US" b="1" dirty="0" smtClean="0">
                <a:latin typeface="Courier New" panose="02070309020205020404" pitchFamily="49" charset="0"/>
                <a:cs typeface="Courier New" panose="02070309020205020404" pitchFamily="49" charset="0"/>
              </a:rPr>
              <a:t>Double</a:t>
            </a:r>
          </a:p>
          <a:p>
            <a:pPr>
              <a:spcBef>
                <a:spcPts val="0"/>
              </a:spcBef>
            </a:pPr>
            <a:r>
              <a:rPr lang="en-US" altLang="en-US" b="1" dirty="0" smtClean="0">
                <a:latin typeface="Courier New" panose="02070309020205020404" pitchFamily="49" charset="0"/>
                <a:cs typeface="Courier New" panose="02070309020205020404" pitchFamily="49" charset="0"/>
              </a:rPr>
              <a:t>String</a:t>
            </a:r>
            <a:endParaRPr lang="en-US" altLang="en-US" b="1" dirty="0">
              <a:latin typeface="Courier New" panose="02070309020205020404" pitchFamily="49" charset="0"/>
              <a:cs typeface="Courier New" panose="02070309020205020404" pitchFamily="49" charset="0"/>
            </a:endParaRPr>
          </a:p>
        </p:txBody>
      </p:sp>
      <p:sp>
        <p:nvSpPr>
          <p:cNvPr id="4" name="Content Placeholder 3"/>
          <p:cNvSpPr>
            <a:spLocks noGrp="1"/>
          </p:cNvSpPr>
          <p:nvPr>
            <p:ph sz="half" idx="2"/>
          </p:nvPr>
        </p:nvSpPr>
        <p:spPr/>
        <p:txBody>
          <a:bodyPr>
            <a:normAutofit fontScale="77500" lnSpcReduction="20000"/>
          </a:bodyPr>
          <a:lstStyle/>
          <a:p>
            <a:r>
              <a:rPr lang="en-US" dirty="0" smtClean="0"/>
              <a:t>All are immutable without a no-</a:t>
            </a:r>
            <a:r>
              <a:rPr lang="en-US" dirty="0" err="1" smtClean="0"/>
              <a:t>arg</a:t>
            </a:r>
            <a:r>
              <a:rPr lang="en-US" dirty="0" smtClean="0"/>
              <a:t> constructor</a:t>
            </a:r>
          </a:p>
          <a:p>
            <a:r>
              <a:rPr lang="en-US" dirty="0" smtClean="0"/>
              <a:t>All provide limits of their data types (e.g., </a:t>
            </a:r>
            <a:r>
              <a:rPr lang="en-US" b="1" dirty="0" err="1" smtClean="0">
                <a:latin typeface="Courier New" panose="02070309020205020404" pitchFamily="49" charset="0"/>
                <a:cs typeface="Courier New" panose="02070309020205020404" pitchFamily="49" charset="0"/>
              </a:rPr>
              <a:t>Integer</a:t>
            </a:r>
            <a:r>
              <a:rPr lang="en-US" dirty="0" err="1" smtClean="0">
                <a:latin typeface="Courier New" panose="02070309020205020404" pitchFamily="49" charset="0"/>
                <a:cs typeface="Courier New" panose="02070309020205020404" pitchFamily="49" charset="0"/>
              </a:rPr>
              <a:t>.MAX_VALUE</a:t>
            </a:r>
            <a:r>
              <a:rPr lang="en-US" dirty="0" smtClean="0"/>
              <a:t> and </a:t>
            </a:r>
            <a:r>
              <a:rPr lang="en-US" b="1" dirty="0" err="1" smtClean="0">
                <a:latin typeface="Courier New" panose="02070309020205020404" pitchFamily="49" charset="0"/>
                <a:cs typeface="Courier New" panose="02070309020205020404" pitchFamily="49" charset="0"/>
              </a:rPr>
              <a:t>Double</a:t>
            </a:r>
            <a:r>
              <a:rPr lang="en-US" dirty="0" err="1" smtClean="0">
                <a:latin typeface="Courier New" panose="02070309020205020404" pitchFamily="49" charset="0"/>
                <a:cs typeface="Courier New" panose="02070309020205020404" pitchFamily="49" charset="0"/>
              </a:rPr>
              <a:t>.POSITIVE_INFINITY</a:t>
            </a:r>
            <a:r>
              <a:rPr lang="en-US" dirty="0" smtClean="0"/>
              <a:t>)</a:t>
            </a:r>
          </a:p>
          <a:p>
            <a:r>
              <a:rPr lang="en-US" dirty="0" smtClean="0"/>
              <a:t>All provide functions to convert between each other (e.g., </a:t>
            </a:r>
            <a:r>
              <a:rPr lang="en-US" b="1" dirty="0" err="1" smtClean="0">
                <a:latin typeface="Courier New" panose="02070309020205020404" pitchFamily="49" charset="0"/>
                <a:cs typeface="Courier New" panose="02070309020205020404" pitchFamily="49" charset="0"/>
              </a:rPr>
              <a:t>Integer</a:t>
            </a:r>
            <a:r>
              <a:rPr lang="en-US" dirty="0" err="1" smtClean="0">
                <a:latin typeface="Courier New" panose="02070309020205020404" pitchFamily="49" charset="0"/>
                <a:cs typeface="Courier New" panose="02070309020205020404" pitchFamily="49" charset="0"/>
              </a:rPr>
              <a:t>.parseInt</a:t>
            </a:r>
            <a:r>
              <a:rPr lang="en-US" dirty="0" smtClean="0">
                <a:latin typeface="Courier New" panose="02070309020205020404" pitchFamily="49" charset="0"/>
                <a:cs typeface="Courier New" panose="02070309020205020404" pitchFamily="49" charset="0"/>
              </a:rPr>
              <a:t>() </a:t>
            </a:r>
            <a:r>
              <a:rPr lang="en-US" dirty="0" smtClean="0"/>
              <a:t>and </a:t>
            </a:r>
            <a:r>
              <a:rPr lang="en-US" b="1" dirty="0" err="1" smtClean="0">
                <a:latin typeface="Courier New" panose="02070309020205020404" pitchFamily="49" charset="0"/>
                <a:cs typeface="Courier New" panose="02070309020205020404" pitchFamily="49" charset="0"/>
              </a:rPr>
              <a:t>String</a:t>
            </a:r>
            <a:r>
              <a:rPr lang="en-US" dirty="0" err="1" smtClean="0">
                <a:latin typeface="Courier New" panose="02070309020205020404" pitchFamily="49" charset="0"/>
                <a:cs typeface="Courier New" panose="02070309020205020404" pitchFamily="49" charset="0"/>
              </a:rPr>
              <a:t>.valueOf</a:t>
            </a:r>
            <a:r>
              <a:rPr lang="en-US" dirty="0" smtClean="0">
                <a:latin typeface="Courier New" panose="02070309020205020404" pitchFamily="49" charset="0"/>
                <a:cs typeface="Courier New" panose="02070309020205020404" pitchFamily="49" charset="0"/>
              </a:rPr>
              <a:t>()</a:t>
            </a:r>
            <a:r>
              <a:rPr lang="en-US" dirty="0" smtClean="0"/>
              <a:t>)</a:t>
            </a:r>
          </a:p>
          <a:p>
            <a:r>
              <a:rPr lang="en-US" dirty="0" smtClean="0"/>
              <a:t>Since Java 5, primitive types can be automatically be converted to their immutable class counterpart (called </a:t>
            </a:r>
            <a:r>
              <a:rPr lang="en-US" b="1" dirty="0" smtClean="0">
                <a:solidFill>
                  <a:schemeClr val="accent3"/>
                </a:solidFill>
              </a:rPr>
              <a:t>boxing</a:t>
            </a:r>
            <a:r>
              <a:rPr lang="en-US" dirty="0" smtClean="0"/>
              <a:t>)</a:t>
            </a:r>
            <a:endParaRPr lang="en-US" dirty="0"/>
          </a:p>
        </p:txBody>
      </p:sp>
      <p:sp>
        <p:nvSpPr>
          <p:cNvPr id="19462" name="Rectangle 4"/>
          <p:cNvSpPr>
            <a:spLocks noChangeArrowheads="1"/>
          </p:cNvSpPr>
          <p:nvPr/>
        </p:nvSpPr>
        <p:spPr bwMode="auto">
          <a:xfrm>
            <a:off x="4267200" y="1447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Wingdings" panose="05000000000000000000" pitchFamily="2" charset="2"/>
              <a:buChar char="q"/>
            </a:pPr>
            <a:endParaRPr lang="en-US" altLang="en-US" sz="2800" dirty="0"/>
          </a:p>
        </p:txBody>
      </p:sp>
      <p:sp>
        <p:nvSpPr>
          <p:cNvPr id="19463" name="Rectangle 5"/>
          <p:cNvSpPr>
            <a:spLocks noChangeArrowheads="1"/>
          </p:cNvSpPr>
          <p:nvPr/>
        </p:nvSpPr>
        <p:spPr bwMode="auto">
          <a:xfrm>
            <a:off x="3638550" y="2541589"/>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645437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smtClean="0"/>
              <a:t>Objects</a:t>
            </a:r>
          </a:p>
        </p:txBody>
      </p:sp>
      <p:sp>
        <p:nvSpPr>
          <p:cNvPr id="3" name="Content Placeholder 2"/>
          <p:cNvSpPr>
            <a:spLocks noGrp="1"/>
          </p:cNvSpPr>
          <p:nvPr>
            <p:ph idx="1"/>
          </p:nvPr>
        </p:nvSpPr>
        <p:spPr/>
        <p:txBody>
          <a:bodyPr/>
          <a:lstStyle/>
          <a:p>
            <a:r>
              <a:rPr lang="en-US" altLang="en-US" dirty="0">
                <a:cs typeface="Times New Roman" panose="02020603050405020304" pitchFamily="18" charset="0"/>
              </a:rPr>
              <a:t>An </a:t>
            </a:r>
            <a:r>
              <a:rPr lang="en-US" altLang="en-US" b="1" dirty="0">
                <a:solidFill>
                  <a:schemeClr val="accent3"/>
                </a:solidFill>
                <a:cs typeface="Times New Roman" panose="02020603050405020304" pitchFamily="18" charset="0"/>
              </a:rPr>
              <a:t>object</a:t>
            </a:r>
            <a:r>
              <a:rPr lang="en-US" altLang="en-US" dirty="0">
                <a:cs typeface="Times New Roman" panose="02020603050405020304" pitchFamily="18" charset="0"/>
              </a:rPr>
              <a:t> has both a state and behavior. The state defines the object, and the behavior defines what the object does</a:t>
            </a:r>
            <a:r>
              <a:rPr lang="en-US" altLang="en-US" dirty="0" smtClean="0">
                <a:cs typeface="Times New Roman" panose="02020603050405020304" pitchFamily="18" charset="0"/>
              </a:rPr>
              <a:t>.</a:t>
            </a:r>
          </a:p>
          <a:p>
            <a:pPr lvl="1"/>
            <a:r>
              <a:rPr lang="en-US" altLang="en-US" dirty="0" smtClean="0">
                <a:cs typeface="Times New Roman" panose="02020603050405020304" pitchFamily="18" charset="0"/>
              </a:rPr>
              <a:t>An object </a:t>
            </a:r>
            <a:r>
              <a:rPr lang="en-US" altLang="en-US" b="1" dirty="0" smtClean="0">
                <a:solidFill>
                  <a:schemeClr val="accent3"/>
                </a:solidFill>
                <a:cs typeface="Times New Roman" panose="02020603050405020304" pitchFamily="18" charset="0"/>
              </a:rPr>
              <a:t>class</a:t>
            </a:r>
            <a:r>
              <a:rPr lang="en-US" altLang="en-US" dirty="0" smtClean="0">
                <a:cs typeface="Times New Roman" panose="02020603050405020304" pitchFamily="18" charset="0"/>
              </a:rPr>
              <a:t> defines its possible states and its behaviors</a:t>
            </a:r>
          </a:p>
          <a:p>
            <a:pPr lvl="1"/>
            <a:r>
              <a:rPr lang="en-US" altLang="en-US" dirty="0" smtClean="0">
                <a:cs typeface="Times New Roman" panose="02020603050405020304" pitchFamily="18" charset="0"/>
              </a:rPr>
              <a:t>An object</a:t>
            </a:r>
            <a:r>
              <a:rPr lang="en-US" altLang="en-US" b="1" dirty="0" smtClean="0">
                <a:solidFill>
                  <a:schemeClr val="accent3"/>
                </a:solidFill>
                <a:cs typeface="Times New Roman" panose="02020603050405020304" pitchFamily="18" charset="0"/>
              </a:rPr>
              <a:t> instance </a:t>
            </a:r>
            <a:r>
              <a:rPr lang="en-US" altLang="en-US" dirty="0" smtClean="0">
                <a:cs typeface="Times New Roman" panose="02020603050405020304" pitchFamily="18" charset="0"/>
              </a:rPr>
              <a:t>is a variable of the object type, i.e., it is a specific “value” or state</a:t>
            </a:r>
            <a:endParaRPr lang="en-US" altLang="en-US" dirty="0"/>
          </a:p>
        </p:txBody>
      </p:sp>
      <p:sp>
        <p:nvSpPr>
          <p:cNvPr id="7172" name="Rectangle 3"/>
          <p:cNvSpPr>
            <a:spLocks noChangeArrowheads="1"/>
          </p:cNvSpPr>
          <p:nvPr/>
        </p:nvSpPr>
        <p:spPr bwMode="auto">
          <a:xfrm>
            <a:off x="4210050" y="23431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174" name="Rectangle 7"/>
          <p:cNvSpPr>
            <a:spLocks noChangeArrowheads="1"/>
          </p:cNvSpPr>
          <p:nvPr/>
        </p:nvSpPr>
        <p:spPr bwMode="auto">
          <a:xfrm>
            <a:off x="1524001" y="23218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7175" name="Object 6"/>
          <p:cNvGraphicFramePr>
            <a:graphicFrameLocks noChangeAspect="1"/>
          </p:cNvGraphicFramePr>
          <p:nvPr>
            <p:extLst>
              <p:ext uri="{D42A27DB-BD31-4B8C-83A1-F6EECF244321}">
                <p14:modId xmlns:p14="http://schemas.microsoft.com/office/powerpoint/2010/main" val="4245580575"/>
              </p:ext>
            </p:extLst>
          </p:nvPr>
        </p:nvGraphicFramePr>
        <p:xfrm>
          <a:off x="2166986" y="4074298"/>
          <a:ext cx="7845115" cy="2783702"/>
        </p:xfrm>
        <a:graphic>
          <a:graphicData uri="http://schemas.openxmlformats.org/presentationml/2006/ole">
            <mc:AlternateContent xmlns:mc="http://schemas.openxmlformats.org/markup-compatibility/2006">
              <mc:Choice xmlns:v="urn:schemas-microsoft-com:vml" Requires="v">
                <p:oleObj spid="_x0000_s348193" name="Picture" r:id="rId4" imgW="4952880" imgH="1752480" progId="Word.Picture.8">
                  <p:embed/>
                </p:oleObj>
              </mc:Choice>
              <mc:Fallback>
                <p:oleObj name="Picture" r:id="rId4" imgW="4952880" imgH="1752480" progId="Word.Picture.8">
                  <p:embed/>
                  <p:pic>
                    <p:nvPicPr>
                      <p:cNvPr id="0" name=""/>
                      <p:cNvPicPr>
                        <a:picLocks noChangeAspect="1" noChangeArrowheads="1"/>
                      </p:cNvPicPr>
                      <p:nvPr/>
                    </p:nvPicPr>
                    <p:blipFill>
                      <a:blip r:embed="rId5"/>
                      <a:srcRect/>
                      <a:stretch>
                        <a:fillRect/>
                      </a:stretch>
                    </p:blipFill>
                    <p:spPr bwMode="auto">
                      <a:xfrm>
                        <a:off x="2166986" y="4074298"/>
                        <a:ext cx="7845115" cy="278370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6127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Example</a:t>
            </a:r>
            <a:br>
              <a:rPr lang="en-US" dirty="0" smtClean="0"/>
            </a:br>
            <a:r>
              <a:rPr lang="en-US" dirty="0" smtClean="0"/>
              <a:t>Turtle Graphics</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85613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0-03-23 at 5.46.18 PM.png"/>
          <p:cNvPicPr>
            <a:picLocks noChangeAspect="1"/>
          </p:cNvPicPr>
          <p:nvPr/>
        </p:nvPicPr>
        <p:blipFill>
          <a:blip r:embed="rId3"/>
          <a:stretch>
            <a:fillRect/>
          </a:stretch>
        </p:blipFill>
        <p:spPr>
          <a:xfrm>
            <a:off x="1141410" y="5021900"/>
            <a:ext cx="8668796" cy="1836099"/>
          </a:xfrm>
          <a:prstGeom prst="rect">
            <a:avLst/>
          </a:prstGeom>
        </p:spPr>
      </p:pic>
      <p:sp>
        <p:nvSpPr>
          <p:cNvPr id="43011" name="Rectangle 2"/>
          <p:cNvSpPr>
            <a:spLocks noGrp="1" noChangeArrowheads="1"/>
          </p:cNvSpPr>
          <p:nvPr>
            <p:ph type="title"/>
          </p:nvPr>
        </p:nvSpPr>
        <p:spPr/>
        <p:txBody>
          <a:bodyPr/>
          <a:lstStyle/>
          <a:p>
            <a:r>
              <a:rPr lang="en-US" smtClean="0"/>
              <a:t>Turtle Graphics</a:t>
            </a:r>
            <a:endParaRPr lang="en-US"/>
          </a:p>
        </p:txBody>
      </p:sp>
      <p:sp>
        <p:nvSpPr>
          <p:cNvPr id="43012" name="Rectangle 3"/>
          <p:cNvSpPr>
            <a:spLocks noGrp="1" noChangeArrowheads="1"/>
          </p:cNvSpPr>
          <p:nvPr>
            <p:ph sz="half" idx="1"/>
          </p:nvPr>
        </p:nvSpPr>
        <p:spPr/>
        <p:txBody>
          <a:bodyPr>
            <a:normAutofit fontScale="70000" lnSpcReduction="20000"/>
          </a:bodyPr>
          <a:lstStyle/>
          <a:p>
            <a:r>
              <a:rPr lang="en-US" smtClean="0"/>
              <a:t>Goal.  Create a data type to manipulate a turtle moving in the plane.</a:t>
            </a:r>
          </a:p>
          <a:p>
            <a:r>
              <a:rPr lang="en-US" smtClean="0"/>
              <a:t>Set of values.  Location and orientation of turtle.</a:t>
            </a:r>
          </a:p>
          <a:p>
            <a:r>
              <a:rPr lang="en-US" smtClean="0"/>
              <a:t>API.</a:t>
            </a:r>
            <a:endParaRPr lang="en-US" dirty="0"/>
          </a:p>
        </p:txBody>
      </p:sp>
      <p:sp>
        <p:nvSpPr>
          <p:cNvPr id="2" name="Content Placeholder 1"/>
          <p:cNvSpPr>
            <a:spLocks noGrp="1"/>
          </p:cNvSpPr>
          <p:nvPr>
            <p:ph sz="half" idx="2"/>
          </p:nvPr>
        </p:nvSpPr>
        <p:spPr/>
        <p:txBody>
          <a:bodyPr>
            <a:normAutofit fontScale="70000" lnSpcReduction="20000"/>
          </a:bodyPr>
          <a:lstStyle/>
          <a:p>
            <a:pPr marL="457200" indent="-457200">
              <a:spcBef>
                <a:spcPts val="0"/>
              </a:spcBef>
              <a:buFont typeface="+mj-lt"/>
              <a:buAutoNum type="arabicPeriod"/>
            </a:pPr>
            <a:r>
              <a:rPr lang="en-US" b="1" dirty="0" smtClean="0">
                <a:solidFill>
                  <a:schemeClr val="accent5"/>
                </a:solidFill>
                <a:latin typeface="Courier New" panose="02070309020205020404" pitchFamily="49" charset="0"/>
                <a:cs typeface="Courier New" panose="02070309020205020404" pitchFamily="49" charset="0"/>
              </a:rPr>
              <a:t>// draw a square</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 =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turtle.goForward</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turtle.turnLeft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90.0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turtle.goForward</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turtle.turnLeft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90.0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turtle.goForward</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turtle.turnLeft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90.0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turtle.goForward</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turtle.turnLeft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90.0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158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smtClean="0"/>
              <a:t>Turtle Graphics</a:t>
            </a:r>
            <a:endParaRPr lang="en-US"/>
          </a:p>
        </p:txBody>
      </p:sp>
      <p:sp>
        <p:nvSpPr>
          <p:cNvPr id="2" name="Content Placeholder 1"/>
          <p:cNvSpPr>
            <a:spLocks noGrp="1"/>
          </p:cNvSpPr>
          <p:nvPr>
            <p:ph sz="half" idx="1"/>
          </p:nvPr>
        </p:nvSpPr>
        <p:spPr>
          <a:xfrm>
            <a:off x="1141410" y="2249486"/>
            <a:ext cx="5849270" cy="4608514"/>
          </a:xfrm>
        </p:spPr>
        <p:txBody>
          <a:bodyPr>
            <a:normAutofit fontScale="55000" lnSpcReduction="20000"/>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private double </a:t>
            </a:r>
            <a:r>
              <a:rPr lang="en-US" dirty="0" smtClean="0">
                <a:latin typeface="Courier New" panose="02070309020205020404" pitchFamily="49" charset="0"/>
                <a:cs typeface="Courier New" panose="02070309020205020404" pitchFamily="49" charset="0"/>
              </a:rPr>
              <a:t>x, y;   </a:t>
            </a:r>
            <a:r>
              <a:rPr lang="en-US" b="1" dirty="0" smtClean="0">
                <a:solidFill>
                  <a:schemeClr val="accent5"/>
                </a:solidFill>
                <a:latin typeface="Courier New" panose="02070309020205020404" pitchFamily="49" charset="0"/>
                <a:cs typeface="Courier New" panose="02070309020205020404" pitchFamily="49" charset="0"/>
              </a:rPr>
              <a:t>// turtle is at (x, y)</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private double</a:t>
            </a:r>
            <a:r>
              <a:rPr lang="en-US" dirty="0" smtClean="0">
                <a:latin typeface="Courier New" panose="02070309020205020404" pitchFamily="49" charset="0"/>
                <a:cs typeface="Courier New" panose="02070309020205020404" pitchFamily="49" charset="0"/>
              </a:rPr>
              <a:t> angle;  </a:t>
            </a:r>
            <a:r>
              <a:rPr lang="en-US" b="1" dirty="0" smtClean="0">
                <a:solidFill>
                  <a:schemeClr val="accent5"/>
                </a:solidFill>
                <a:latin typeface="Courier New" panose="02070309020205020404" pitchFamily="49" charset="0"/>
                <a:cs typeface="Courier New" panose="02070309020205020404" pitchFamily="49" charset="0"/>
              </a:rPr>
              <a:t>// facing this direction</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x0,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y0,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a0)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x = x0; y = y0; angle = a0;</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void </a:t>
            </a:r>
            <a:r>
              <a:rPr lang="en-US" dirty="0" err="1" smtClean="0">
                <a:latin typeface="Courier New" panose="02070309020205020404" pitchFamily="49" charset="0"/>
                <a:cs typeface="Courier New" panose="02070309020205020404" pitchFamily="49" charset="0"/>
              </a:rPr>
              <a:t>turnLeft</a:t>
            </a:r>
            <a:r>
              <a:rPr lang="en-US" dirty="0" smtClean="0">
                <a:latin typeface="Courier New" panose="02070309020205020404" pitchFamily="49" charset="0"/>
                <a:cs typeface="Courier New" panose="02070309020205020404" pitchFamily="49" charset="0"/>
              </a:rPr>
              <a:t>(</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delta)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angle += delta;</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void </a:t>
            </a:r>
            <a:r>
              <a:rPr lang="en-US" dirty="0" err="1" smtClean="0">
                <a:latin typeface="Courier New" panose="02070309020205020404" pitchFamily="49" charset="0"/>
                <a:cs typeface="Courier New" panose="02070309020205020404" pitchFamily="49" charset="0"/>
              </a:rPr>
              <a:t>goForward</a:t>
            </a:r>
            <a:r>
              <a:rPr lang="en-US" dirty="0" smtClean="0">
                <a:latin typeface="Courier New" panose="02070309020205020404" pitchFamily="49" charset="0"/>
                <a:cs typeface="Courier New" panose="02070309020205020404" pitchFamily="49" charset="0"/>
              </a:rPr>
              <a:t>(</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d)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oldx</a:t>
            </a:r>
            <a:r>
              <a:rPr lang="en-US" dirty="0" smtClean="0">
                <a:latin typeface="Courier New" panose="02070309020205020404" pitchFamily="49" charset="0"/>
                <a:cs typeface="Courier New" panose="02070309020205020404" pitchFamily="49" charset="0"/>
              </a:rPr>
              <a:t> = x, </a:t>
            </a:r>
            <a:r>
              <a:rPr lang="en-US" dirty="0" err="1" smtClean="0">
                <a:latin typeface="Courier New" panose="02070309020205020404" pitchFamily="49" charset="0"/>
                <a:cs typeface="Courier New" panose="02070309020205020404" pitchFamily="49" charset="0"/>
              </a:rPr>
              <a:t>oldy</a:t>
            </a:r>
            <a:r>
              <a:rPr lang="en-US" dirty="0" smtClean="0">
                <a:latin typeface="Courier New" panose="02070309020205020404" pitchFamily="49" charset="0"/>
                <a:cs typeface="Courier New" panose="02070309020205020404" pitchFamily="49" charset="0"/>
              </a:rPr>
              <a:t> = y;</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x += d *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.cos</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.toRadians</a:t>
            </a:r>
            <a:r>
              <a:rPr lang="en-US" dirty="0" smtClean="0">
                <a:latin typeface="Courier New" panose="02070309020205020404" pitchFamily="49" charset="0"/>
                <a:cs typeface="Courier New" panose="02070309020205020404" pitchFamily="49" charset="0"/>
              </a:rPr>
              <a:t>(angle));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y += d *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.sin</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.toRadians</a:t>
            </a:r>
            <a:r>
              <a:rPr lang="en-US" dirty="0" smtClean="0">
                <a:latin typeface="Courier New" panose="02070309020205020404" pitchFamily="49" charset="0"/>
                <a:cs typeface="Courier New" panose="02070309020205020404" pitchFamily="49" charset="0"/>
              </a:rPr>
              <a:t>(angle));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.line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oldx</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oldy</a:t>
            </a:r>
            <a:r>
              <a:rPr lang="en-US" dirty="0" smtClean="0">
                <a:latin typeface="Courier New" panose="02070309020205020404" pitchFamily="49" charset="0"/>
                <a:cs typeface="Courier New" panose="02070309020205020404" pitchFamily="49" charset="0"/>
              </a:rPr>
              <a:t>, x, y);</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
        <p:nvSpPr>
          <p:cNvPr id="45062" name="Rectangle 8"/>
          <p:cNvSpPr>
            <a:spLocks noChangeArrowheads="1"/>
          </p:cNvSpPr>
          <p:nvPr/>
        </p:nvSpPr>
        <p:spPr bwMode="auto">
          <a:xfrm>
            <a:off x="8845551" y="4552951"/>
            <a:ext cx="60325" cy="74613"/>
          </a:xfrm>
          <a:prstGeom prst="rect">
            <a:avLst/>
          </a:prstGeom>
          <a:solidFill>
            <a:schemeClr val="bg1"/>
          </a:solidFill>
          <a:ln w="9525">
            <a:noFill/>
            <a:miter lim="800000"/>
            <a:headEnd/>
            <a:tailEnd type="none" w="sm" len="sm"/>
          </a:ln>
        </p:spPr>
        <p:txBody>
          <a:bodyPr wrap="none" anchor="ctr">
            <a:prstTxWarp prst="textNoShape">
              <a:avLst/>
            </a:prstTxWarp>
          </a:bodyPr>
          <a:lstStyle/>
          <a:p>
            <a:endParaRPr lang="en-US"/>
          </a:p>
        </p:txBody>
      </p:sp>
      <p:sp>
        <p:nvSpPr>
          <p:cNvPr id="45063" name="Rectangle 9"/>
          <p:cNvSpPr>
            <a:spLocks noChangeArrowheads="1"/>
          </p:cNvSpPr>
          <p:nvPr/>
        </p:nvSpPr>
        <p:spPr bwMode="auto">
          <a:xfrm>
            <a:off x="9525001" y="4541838"/>
            <a:ext cx="60325" cy="74612"/>
          </a:xfrm>
          <a:prstGeom prst="rect">
            <a:avLst/>
          </a:prstGeom>
          <a:solidFill>
            <a:schemeClr val="bg1"/>
          </a:solidFill>
          <a:ln w="9525">
            <a:noFill/>
            <a:miter lim="800000"/>
            <a:headEnd/>
            <a:tailEnd type="none" w="sm" len="sm"/>
          </a:ln>
        </p:spPr>
        <p:txBody>
          <a:bodyPr wrap="none" anchor="ctr">
            <a:prstTxWarp prst="textNoShape">
              <a:avLst/>
            </a:prstTxWarp>
          </a:bodyPr>
          <a:lstStyle/>
          <a:p>
            <a:endParaRPr lang="en-US"/>
          </a:p>
        </p:txBody>
      </p:sp>
      <p:sp>
        <p:nvSpPr>
          <p:cNvPr id="45064" name="Rectangle 10"/>
          <p:cNvSpPr>
            <a:spLocks noChangeArrowheads="1"/>
          </p:cNvSpPr>
          <p:nvPr/>
        </p:nvSpPr>
        <p:spPr bwMode="auto">
          <a:xfrm>
            <a:off x="8285164" y="5819776"/>
            <a:ext cx="60325" cy="74613"/>
          </a:xfrm>
          <a:prstGeom prst="rect">
            <a:avLst/>
          </a:prstGeom>
          <a:solidFill>
            <a:schemeClr val="bg1"/>
          </a:solidFill>
          <a:ln w="9525">
            <a:noFill/>
            <a:miter lim="800000"/>
            <a:headEnd/>
            <a:tailEnd type="none" w="sm" len="sm"/>
          </a:ln>
        </p:spPr>
        <p:txBody>
          <a:bodyPr wrap="none" anchor="ctr">
            <a:prstTxWarp prst="textNoShape">
              <a:avLst/>
            </a:prstTxWarp>
          </a:bodyPr>
          <a:lstStyle/>
          <a:p>
            <a:endParaRPr lang="en-US"/>
          </a:p>
        </p:txBody>
      </p:sp>
      <p:sp>
        <p:nvSpPr>
          <p:cNvPr id="45065" name="Rectangle 11"/>
          <p:cNvSpPr>
            <a:spLocks noChangeArrowheads="1"/>
          </p:cNvSpPr>
          <p:nvPr/>
        </p:nvSpPr>
        <p:spPr bwMode="auto">
          <a:xfrm>
            <a:off x="8462964" y="5803901"/>
            <a:ext cx="60325" cy="74613"/>
          </a:xfrm>
          <a:prstGeom prst="rect">
            <a:avLst/>
          </a:prstGeom>
          <a:solidFill>
            <a:schemeClr val="bg1"/>
          </a:solidFill>
          <a:ln w="9525">
            <a:noFill/>
            <a:miter lim="800000"/>
            <a:headEnd/>
            <a:tailEnd type="none" w="sm" len="sm"/>
          </a:ln>
        </p:spPr>
        <p:txBody>
          <a:bodyPr wrap="none" anchor="ctr">
            <a:prstTxWarp prst="textNoShape">
              <a:avLst/>
            </a:prstTxWarp>
          </a:bodyPr>
          <a:lstStyle/>
          <a:p>
            <a:endParaRPr lang="en-US"/>
          </a:p>
        </p:txBody>
      </p:sp>
      <p:pic>
        <p:nvPicPr>
          <p:cNvPr id="15" name="Content Placeholder 14" descr="Screen shot 2010-03-23 at 5.49.16 PM.png"/>
          <p:cNvPicPr>
            <a:picLocks noGrp="1" noChangeAspect="1"/>
          </p:cNvPicPr>
          <p:nvPr>
            <p:ph sz="half" idx="2"/>
          </p:nvPr>
        </p:nvPicPr>
        <p:blipFill>
          <a:blip r:embed="rId3"/>
          <a:stretch>
            <a:fillRect/>
          </a:stretch>
        </p:blipFill>
        <p:spPr>
          <a:xfrm>
            <a:off x="7061563" y="2454026"/>
            <a:ext cx="3688626" cy="3008811"/>
          </a:xfrm>
          <a:prstGeom prst="rect">
            <a:avLst/>
          </a:prstGeom>
        </p:spPr>
      </p:pic>
    </p:spTree>
    <p:extLst>
      <p:ext uri="{BB962C8B-B14F-4D97-AF65-F5344CB8AC3E}">
        <p14:creationId xmlns:p14="http://schemas.microsoft.com/office/powerpoint/2010/main" val="101987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smtClean="0"/>
              <a:t>N-gon</a:t>
            </a:r>
            <a:endParaRPr lang="en-US"/>
          </a:p>
        </p:txBody>
      </p:sp>
      <p:sp>
        <p:nvSpPr>
          <p:cNvPr id="4" name="Content Placeholder 3"/>
          <p:cNvSpPr>
            <a:spLocks noGrp="1"/>
          </p:cNvSpPr>
          <p:nvPr>
            <p:ph idx="1"/>
          </p:nvPr>
        </p:nvSpPr>
        <p:spPr/>
        <p:txBody>
          <a:bodyPr>
            <a:normAutofit fontScale="70000" lnSpcReduction="20000"/>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err="1" smtClean="0">
                <a:latin typeface="Courier New" panose="02070309020205020404" pitchFamily="49" charset="0"/>
                <a:cs typeface="Courier New" panose="02070309020205020404" pitchFamily="49" charset="0"/>
              </a:rPr>
              <a:t>Ngon</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        = </a:t>
            </a:r>
            <a:r>
              <a:rPr lang="en-US" b="1" dirty="0" err="1" smtClean="0">
                <a:latin typeface="Courier New" panose="02070309020205020404" pitchFamily="49" charset="0"/>
                <a:cs typeface="Courier New" panose="02070309020205020404" pitchFamily="49" charset="0"/>
              </a:rPr>
              <a:t>Integer</a:t>
            </a:r>
            <a:r>
              <a:rPr lang="en-US" dirty="0" err="1" smtClean="0">
                <a:latin typeface="Courier New" panose="02070309020205020404" pitchFamily="49" charset="0"/>
                <a:cs typeface="Courier New" panose="02070309020205020404" pitchFamily="49" charset="0"/>
              </a:rPr>
              <a:t>.parseInt</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angle = </a:t>
            </a:r>
            <a:r>
              <a:rPr lang="en-US" dirty="0" smtClean="0">
                <a:solidFill>
                  <a:srgbClr val="FF0000"/>
                </a:solidFill>
                <a:latin typeface="Courier New" panose="02070309020205020404" pitchFamily="49" charset="0"/>
                <a:cs typeface="Courier New" panose="02070309020205020404" pitchFamily="49" charset="0"/>
              </a:rPr>
              <a:t>360.0</a:t>
            </a:r>
            <a:r>
              <a:rPr lang="en-US" dirty="0" smtClean="0">
                <a:latin typeface="Courier New" panose="02070309020205020404" pitchFamily="49" charset="0"/>
                <a:cs typeface="Courier New" panose="02070309020205020404" pitchFamily="49" charset="0"/>
              </a:rPr>
              <a:t> / N;</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step  =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.sin</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.toRadians</a:t>
            </a:r>
            <a:r>
              <a:rPr lang="en-US" dirty="0" smtClean="0">
                <a:latin typeface="Courier New" panose="02070309020205020404" pitchFamily="49" charset="0"/>
                <a:cs typeface="Courier New" panose="02070309020205020404" pitchFamily="49" charset="0"/>
              </a:rPr>
              <a:t>(angle/</a:t>
            </a:r>
            <a:r>
              <a:rPr lang="en-US" dirty="0" smtClean="0">
                <a:solidFill>
                  <a:srgbClr val="FF0000"/>
                </a:solidFill>
                <a:latin typeface="Courier New" panose="02070309020205020404" pitchFamily="49" charset="0"/>
                <a:cs typeface="Courier New" panose="02070309020205020404" pitchFamily="49" charset="0"/>
              </a:rPr>
              <a:t>2.0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0.5</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angle/</a:t>
            </a:r>
            <a:r>
              <a:rPr lang="en-US" dirty="0" smtClean="0">
                <a:solidFill>
                  <a:srgbClr val="FF0000"/>
                </a:solidFill>
                <a:latin typeface="Courier New" panose="02070309020205020404" pitchFamily="49" charset="0"/>
                <a:cs typeface="Courier New" panose="02070309020205020404" pitchFamily="49" charset="0"/>
              </a:rPr>
              <a:t>2.0</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N;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turtle.goForward</a:t>
            </a:r>
            <a:r>
              <a:rPr lang="en-US" dirty="0" smtClean="0">
                <a:latin typeface="Courier New" panose="02070309020205020404" pitchFamily="49" charset="0"/>
                <a:cs typeface="Courier New" panose="02070309020205020404" pitchFamily="49" charset="0"/>
              </a:rPr>
              <a:t>(step);</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turtle.turnLeft</a:t>
            </a:r>
            <a:r>
              <a:rPr lang="en-US" dirty="0" smtClean="0">
                <a:latin typeface="Courier New" panose="02070309020205020404" pitchFamily="49" charset="0"/>
                <a:cs typeface="Courier New" panose="02070309020205020404" pitchFamily="49" charset="0"/>
              </a:rPr>
              <a:t>(angle);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pic>
        <p:nvPicPr>
          <p:cNvPr id="47108" name="Picture 9" descr="Picture 1"/>
          <p:cNvPicPr>
            <a:picLocks noChangeAspect="1" noChangeArrowheads="1"/>
          </p:cNvPicPr>
          <p:nvPr/>
        </p:nvPicPr>
        <p:blipFill>
          <a:blip r:embed="rId3"/>
          <a:srcRect t="28865"/>
          <a:stretch>
            <a:fillRect/>
          </a:stretch>
        </p:blipFill>
        <p:spPr bwMode="auto">
          <a:xfrm>
            <a:off x="2900364" y="5123366"/>
            <a:ext cx="1773237" cy="1263650"/>
          </a:xfrm>
          <a:prstGeom prst="rect">
            <a:avLst/>
          </a:prstGeom>
          <a:noFill/>
          <a:ln w="9525">
            <a:noFill/>
            <a:miter lim="800000"/>
            <a:headEnd/>
            <a:tailEnd/>
          </a:ln>
        </p:spPr>
      </p:pic>
      <p:pic>
        <p:nvPicPr>
          <p:cNvPr id="47109" name="Picture 10" descr="Picture 2"/>
          <p:cNvPicPr>
            <a:picLocks noChangeAspect="1" noChangeArrowheads="1"/>
          </p:cNvPicPr>
          <p:nvPr/>
        </p:nvPicPr>
        <p:blipFill>
          <a:blip r:embed="rId4"/>
          <a:srcRect t="21494"/>
          <a:stretch>
            <a:fillRect/>
          </a:stretch>
        </p:blipFill>
        <p:spPr bwMode="auto">
          <a:xfrm>
            <a:off x="4964113" y="5001130"/>
            <a:ext cx="1770062" cy="1385887"/>
          </a:xfrm>
          <a:prstGeom prst="rect">
            <a:avLst/>
          </a:prstGeom>
          <a:noFill/>
          <a:ln w="9525">
            <a:noFill/>
            <a:miter lim="800000"/>
            <a:headEnd/>
            <a:tailEnd/>
          </a:ln>
        </p:spPr>
      </p:pic>
      <p:pic>
        <p:nvPicPr>
          <p:cNvPr id="47110" name="Picture 11" descr="Picture 3"/>
          <p:cNvPicPr>
            <a:picLocks noChangeAspect="1" noChangeArrowheads="1"/>
          </p:cNvPicPr>
          <p:nvPr/>
        </p:nvPicPr>
        <p:blipFill>
          <a:blip r:embed="rId5"/>
          <a:srcRect t="18806"/>
          <a:stretch>
            <a:fillRect/>
          </a:stretch>
        </p:blipFill>
        <p:spPr bwMode="auto">
          <a:xfrm>
            <a:off x="7007226" y="4947154"/>
            <a:ext cx="1768475" cy="1446212"/>
          </a:xfrm>
          <a:prstGeom prst="rect">
            <a:avLst/>
          </a:prstGeom>
          <a:noFill/>
          <a:ln w="9525">
            <a:noFill/>
            <a:miter lim="800000"/>
            <a:headEnd/>
            <a:tailEnd/>
          </a:ln>
        </p:spPr>
      </p:pic>
      <p:sp>
        <p:nvSpPr>
          <p:cNvPr id="47111" name="Rectangle 12"/>
          <p:cNvSpPr>
            <a:spLocks noChangeArrowheads="1"/>
          </p:cNvSpPr>
          <p:nvPr/>
        </p:nvSpPr>
        <p:spPr bwMode="auto">
          <a:xfrm>
            <a:off x="3648075" y="6461629"/>
            <a:ext cx="322524" cy="369332"/>
          </a:xfrm>
          <a:prstGeom prst="rect">
            <a:avLst/>
          </a:prstGeom>
          <a:noFill/>
          <a:ln w="9525">
            <a:noFill/>
            <a:miter lim="800000"/>
            <a:headEnd/>
            <a:tailEnd type="none" w="sm" len="sm"/>
          </a:ln>
        </p:spPr>
        <p:txBody>
          <a:bodyPr wrap="none">
            <a:prstTxWarp prst="textNoShape">
              <a:avLst/>
            </a:prstTxWarp>
            <a:spAutoFit/>
          </a:bodyPr>
          <a:lstStyle/>
          <a:p>
            <a:pPr algn="ctr"/>
            <a:r>
              <a:rPr lang="en-US" b="1">
                <a:latin typeface="Courier New" charset="0"/>
              </a:rPr>
              <a:t>3</a:t>
            </a:r>
          </a:p>
        </p:txBody>
      </p:sp>
      <p:sp>
        <p:nvSpPr>
          <p:cNvPr id="47112" name="Rectangle 13"/>
          <p:cNvSpPr>
            <a:spLocks noChangeArrowheads="1"/>
          </p:cNvSpPr>
          <p:nvPr/>
        </p:nvSpPr>
        <p:spPr bwMode="auto">
          <a:xfrm>
            <a:off x="5753100" y="6471154"/>
            <a:ext cx="322524" cy="369332"/>
          </a:xfrm>
          <a:prstGeom prst="rect">
            <a:avLst/>
          </a:prstGeom>
          <a:noFill/>
          <a:ln w="9525">
            <a:noFill/>
            <a:miter lim="800000"/>
            <a:headEnd/>
            <a:tailEnd type="none" w="sm" len="sm"/>
          </a:ln>
        </p:spPr>
        <p:txBody>
          <a:bodyPr wrap="none">
            <a:prstTxWarp prst="textNoShape">
              <a:avLst/>
            </a:prstTxWarp>
            <a:spAutoFit/>
          </a:bodyPr>
          <a:lstStyle/>
          <a:p>
            <a:pPr algn="ctr"/>
            <a:r>
              <a:rPr lang="en-US" b="1">
                <a:latin typeface="Courier New" charset="0"/>
              </a:rPr>
              <a:t>7</a:t>
            </a:r>
          </a:p>
        </p:txBody>
      </p:sp>
      <p:sp>
        <p:nvSpPr>
          <p:cNvPr id="47113" name="Rectangle 14"/>
          <p:cNvSpPr>
            <a:spLocks noChangeArrowheads="1"/>
          </p:cNvSpPr>
          <p:nvPr/>
        </p:nvSpPr>
        <p:spPr bwMode="auto">
          <a:xfrm>
            <a:off x="7656514" y="6466391"/>
            <a:ext cx="736099" cy="369332"/>
          </a:xfrm>
          <a:prstGeom prst="rect">
            <a:avLst/>
          </a:prstGeom>
          <a:noFill/>
          <a:ln w="9525">
            <a:noFill/>
            <a:miter lim="800000"/>
            <a:headEnd/>
            <a:tailEnd type="none" w="sm" len="sm"/>
          </a:ln>
        </p:spPr>
        <p:txBody>
          <a:bodyPr wrap="none">
            <a:prstTxWarp prst="textNoShape">
              <a:avLst/>
            </a:prstTxWarp>
            <a:spAutoFit/>
          </a:bodyPr>
          <a:lstStyle/>
          <a:p>
            <a:pPr algn="ctr"/>
            <a:r>
              <a:rPr lang="en-US" b="1" dirty="0">
                <a:latin typeface="Courier New" charset="0"/>
              </a:rPr>
              <a:t>1440</a:t>
            </a:r>
          </a:p>
        </p:txBody>
      </p:sp>
    </p:spTree>
    <p:extLst>
      <p:ext uri="{BB962C8B-B14F-4D97-AF65-F5344CB8AC3E}">
        <p14:creationId xmlns:p14="http://schemas.microsoft.com/office/powerpoint/2010/main" val="266256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US" dirty="0" smtClean="0"/>
              <a:t>Spiral</a:t>
            </a:r>
            <a:endParaRPr lang="en-US" dirty="0"/>
          </a:p>
        </p:txBody>
      </p:sp>
      <p:sp>
        <p:nvSpPr>
          <p:cNvPr id="4" name="Content Placeholder 3"/>
          <p:cNvSpPr>
            <a:spLocks noGrp="1"/>
          </p:cNvSpPr>
          <p:nvPr>
            <p:ph idx="1"/>
          </p:nvPr>
        </p:nvSpPr>
        <p:spPr/>
        <p:txBody>
          <a:bodyPr>
            <a:normAutofit fontScale="62500" lnSpcReduction="20000"/>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Spiral</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        = </a:t>
            </a:r>
            <a:r>
              <a:rPr lang="en-US" b="1" dirty="0" err="1" smtClean="0">
                <a:latin typeface="Courier New" panose="02070309020205020404" pitchFamily="49" charset="0"/>
                <a:cs typeface="Courier New" panose="02070309020205020404" pitchFamily="49" charset="0"/>
              </a:rPr>
              <a:t>Integer</a:t>
            </a:r>
            <a:r>
              <a:rPr lang="en-US" dirty="0" err="1" smtClean="0">
                <a:latin typeface="Courier New" panose="02070309020205020404" pitchFamily="49" charset="0"/>
                <a:cs typeface="Courier New" panose="02070309020205020404" pitchFamily="49" charset="0"/>
              </a:rPr>
              <a:t>.parseInt</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decay = </a:t>
            </a:r>
            <a:r>
              <a:rPr lang="en-US" b="1" dirty="0" err="1" smtClean="0">
                <a:latin typeface="Courier New" panose="02070309020205020404" pitchFamily="49" charset="0"/>
                <a:cs typeface="Courier New" panose="02070309020205020404" pitchFamily="49" charset="0"/>
              </a:rPr>
              <a:t>Double</a:t>
            </a:r>
            <a:r>
              <a:rPr lang="en-US" dirty="0" err="1" smtClean="0">
                <a:latin typeface="Courier New" panose="02070309020205020404" pitchFamily="49" charset="0"/>
                <a:cs typeface="Courier New" panose="02070309020205020404" pitchFamily="49" charset="0"/>
              </a:rPr>
              <a:t>.parseDouble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angle = </a:t>
            </a:r>
            <a:r>
              <a:rPr lang="en-US" dirty="0" smtClean="0">
                <a:solidFill>
                  <a:srgbClr val="FF0000"/>
                </a:solidFill>
                <a:latin typeface="Courier New" panose="02070309020205020404" pitchFamily="49" charset="0"/>
                <a:cs typeface="Courier New" panose="02070309020205020404" pitchFamily="49" charset="0"/>
              </a:rPr>
              <a:t>360.0</a:t>
            </a:r>
            <a:r>
              <a:rPr lang="en-US" dirty="0" smtClean="0">
                <a:latin typeface="Courier New" panose="02070309020205020404" pitchFamily="49" charset="0"/>
                <a:cs typeface="Courier New" panose="02070309020205020404" pitchFamily="49" charset="0"/>
              </a:rPr>
              <a:t> / N;</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step  =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.sin</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.toRadians</a:t>
            </a:r>
            <a:r>
              <a:rPr lang="en-US" dirty="0" smtClean="0">
                <a:latin typeface="Courier New" panose="02070309020205020404" pitchFamily="49" charset="0"/>
                <a:cs typeface="Courier New" panose="02070309020205020404" pitchFamily="49" charset="0"/>
              </a:rPr>
              <a:t>(angle/</a:t>
            </a:r>
            <a:r>
              <a:rPr lang="en-US" dirty="0" smtClean="0">
                <a:solidFill>
                  <a:srgbClr val="FF0000"/>
                </a:solidFill>
                <a:latin typeface="Courier New" panose="02070309020205020404" pitchFamily="49" charset="0"/>
                <a:cs typeface="Courier New" panose="02070309020205020404" pitchFamily="49" charset="0"/>
              </a:rPr>
              <a:t>2.0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0.5</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angle/</a:t>
            </a:r>
            <a:r>
              <a:rPr lang="en-US" dirty="0" smtClean="0">
                <a:solidFill>
                  <a:srgbClr val="FF0000"/>
                </a:solidFill>
                <a:latin typeface="Courier New" panose="02070309020205020404" pitchFamily="49" charset="0"/>
                <a:cs typeface="Courier New" panose="02070309020205020404" pitchFamily="49" charset="0"/>
              </a:rPr>
              <a:t>2.0</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 N;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step /= decay;</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turtle.goForward</a:t>
            </a:r>
            <a:r>
              <a:rPr lang="en-US" dirty="0" smtClean="0">
                <a:latin typeface="Courier New" panose="02070309020205020404" pitchFamily="49" charset="0"/>
                <a:cs typeface="Courier New" panose="02070309020205020404" pitchFamily="49" charset="0"/>
              </a:rPr>
              <a:t>(step);</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turtle.turnLeft</a:t>
            </a:r>
            <a:r>
              <a:rPr lang="en-US" dirty="0" smtClean="0">
                <a:latin typeface="Courier New" panose="02070309020205020404" pitchFamily="49" charset="0"/>
                <a:cs typeface="Courier New" panose="02070309020205020404" pitchFamily="49" charset="0"/>
              </a:rPr>
              <a:t>(angle);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pic>
        <p:nvPicPr>
          <p:cNvPr id="49158" name="Picture 16" descr="Picture 1"/>
          <p:cNvPicPr>
            <a:picLocks noChangeAspect="1" noChangeArrowheads="1"/>
          </p:cNvPicPr>
          <p:nvPr/>
        </p:nvPicPr>
        <p:blipFill>
          <a:blip r:embed="rId3"/>
          <a:srcRect/>
          <a:stretch>
            <a:fillRect/>
          </a:stretch>
        </p:blipFill>
        <p:spPr bwMode="auto">
          <a:xfrm>
            <a:off x="4624804" y="5189360"/>
            <a:ext cx="1222375" cy="1206500"/>
          </a:xfrm>
          <a:prstGeom prst="rect">
            <a:avLst/>
          </a:prstGeom>
          <a:noFill/>
          <a:ln w="9525">
            <a:noFill/>
            <a:miter lim="800000"/>
            <a:headEnd/>
            <a:tailEnd/>
          </a:ln>
        </p:spPr>
      </p:pic>
      <p:pic>
        <p:nvPicPr>
          <p:cNvPr id="49159" name="Picture 17" descr="Picture 2"/>
          <p:cNvPicPr>
            <a:picLocks noChangeAspect="1" noChangeArrowheads="1"/>
          </p:cNvPicPr>
          <p:nvPr/>
        </p:nvPicPr>
        <p:blipFill>
          <a:blip r:embed="rId4"/>
          <a:srcRect/>
          <a:stretch>
            <a:fillRect/>
          </a:stretch>
        </p:blipFill>
        <p:spPr bwMode="auto">
          <a:xfrm>
            <a:off x="2553117" y="4963934"/>
            <a:ext cx="1581150" cy="1409700"/>
          </a:xfrm>
          <a:prstGeom prst="rect">
            <a:avLst/>
          </a:prstGeom>
          <a:noFill/>
          <a:ln w="9525">
            <a:noFill/>
            <a:miter lim="800000"/>
            <a:headEnd/>
            <a:tailEnd/>
          </a:ln>
        </p:spPr>
      </p:pic>
      <p:pic>
        <p:nvPicPr>
          <p:cNvPr id="49160" name="Picture 18" descr="Picture 3"/>
          <p:cNvPicPr>
            <a:picLocks noChangeAspect="1" noChangeArrowheads="1"/>
          </p:cNvPicPr>
          <p:nvPr/>
        </p:nvPicPr>
        <p:blipFill>
          <a:blip r:embed="rId5"/>
          <a:srcRect/>
          <a:stretch>
            <a:fillRect/>
          </a:stretch>
        </p:blipFill>
        <p:spPr bwMode="auto">
          <a:xfrm>
            <a:off x="6508277" y="4838521"/>
            <a:ext cx="1544637" cy="1535113"/>
          </a:xfrm>
          <a:prstGeom prst="rect">
            <a:avLst/>
          </a:prstGeom>
          <a:noFill/>
          <a:ln w="9525">
            <a:noFill/>
            <a:miter lim="800000"/>
            <a:headEnd/>
            <a:tailEnd/>
          </a:ln>
        </p:spPr>
      </p:pic>
      <p:pic>
        <p:nvPicPr>
          <p:cNvPr id="49162" name="Picture 20" descr="Picture 4"/>
          <p:cNvPicPr>
            <a:picLocks noChangeAspect="1" noChangeArrowheads="1"/>
          </p:cNvPicPr>
          <p:nvPr/>
        </p:nvPicPr>
        <p:blipFill>
          <a:blip r:embed="rId6"/>
          <a:srcRect/>
          <a:stretch>
            <a:fillRect/>
          </a:stretch>
        </p:blipFill>
        <p:spPr bwMode="auto">
          <a:xfrm>
            <a:off x="8432454" y="4919485"/>
            <a:ext cx="1527175" cy="1476375"/>
          </a:xfrm>
          <a:prstGeom prst="rect">
            <a:avLst/>
          </a:prstGeom>
          <a:noFill/>
          <a:ln w="9525">
            <a:noFill/>
            <a:miter lim="800000"/>
            <a:headEnd/>
            <a:tailEnd/>
          </a:ln>
        </p:spPr>
      </p:pic>
      <p:sp>
        <p:nvSpPr>
          <p:cNvPr id="49163" name="Rectangle 21"/>
          <p:cNvSpPr>
            <a:spLocks noChangeArrowheads="1"/>
          </p:cNvSpPr>
          <p:nvPr/>
        </p:nvSpPr>
        <p:spPr bwMode="auto">
          <a:xfrm>
            <a:off x="2906714" y="6481584"/>
            <a:ext cx="873957" cy="369332"/>
          </a:xfrm>
          <a:prstGeom prst="rect">
            <a:avLst/>
          </a:prstGeom>
          <a:noFill/>
          <a:ln w="9525">
            <a:noFill/>
            <a:miter lim="800000"/>
            <a:headEnd/>
            <a:tailEnd type="none" w="sm" len="sm"/>
          </a:ln>
        </p:spPr>
        <p:txBody>
          <a:bodyPr wrap="none">
            <a:prstTxWarp prst="textNoShape">
              <a:avLst/>
            </a:prstTxWarp>
            <a:spAutoFit/>
          </a:bodyPr>
          <a:lstStyle/>
          <a:p>
            <a:pPr algn="ctr"/>
            <a:r>
              <a:rPr lang="en-US" b="1">
                <a:latin typeface="Courier New" charset="0"/>
              </a:rPr>
              <a:t>3 1.0</a:t>
            </a:r>
          </a:p>
        </p:txBody>
      </p:sp>
      <p:sp>
        <p:nvSpPr>
          <p:cNvPr id="49164" name="Rectangle 22"/>
          <p:cNvSpPr>
            <a:spLocks noChangeArrowheads="1"/>
          </p:cNvSpPr>
          <p:nvPr/>
        </p:nvSpPr>
        <p:spPr bwMode="auto">
          <a:xfrm>
            <a:off x="4799014" y="6478409"/>
            <a:ext cx="873957" cy="369332"/>
          </a:xfrm>
          <a:prstGeom prst="rect">
            <a:avLst/>
          </a:prstGeom>
          <a:noFill/>
          <a:ln w="9525">
            <a:noFill/>
            <a:miter lim="800000"/>
            <a:headEnd/>
            <a:tailEnd type="none" w="sm" len="sm"/>
          </a:ln>
        </p:spPr>
        <p:txBody>
          <a:bodyPr wrap="none">
            <a:prstTxWarp prst="textNoShape">
              <a:avLst/>
            </a:prstTxWarp>
            <a:spAutoFit/>
          </a:bodyPr>
          <a:lstStyle/>
          <a:p>
            <a:pPr algn="ctr"/>
            <a:r>
              <a:rPr lang="en-US" b="1">
                <a:latin typeface="Courier New" charset="0"/>
              </a:rPr>
              <a:t>3 1.2</a:t>
            </a:r>
          </a:p>
        </p:txBody>
      </p:sp>
      <p:sp>
        <p:nvSpPr>
          <p:cNvPr id="49165" name="Rectangle 23"/>
          <p:cNvSpPr>
            <a:spLocks noChangeArrowheads="1"/>
          </p:cNvSpPr>
          <p:nvPr/>
        </p:nvSpPr>
        <p:spPr bwMode="auto">
          <a:xfrm>
            <a:off x="6361114" y="6473646"/>
            <a:ext cx="1838965" cy="369332"/>
          </a:xfrm>
          <a:prstGeom prst="rect">
            <a:avLst/>
          </a:prstGeom>
          <a:noFill/>
          <a:ln w="9525">
            <a:noFill/>
            <a:miter lim="800000"/>
            <a:headEnd/>
            <a:tailEnd type="none" w="sm" len="sm"/>
          </a:ln>
        </p:spPr>
        <p:txBody>
          <a:bodyPr wrap="none">
            <a:prstTxWarp prst="textNoShape">
              <a:avLst/>
            </a:prstTxWarp>
            <a:spAutoFit/>
          </a:bodyPr>
          <a:lstStyle/>
          <a:p>
            <a:pPr algn="ctr"/>
            <a:r>
              <a:rPr lang="en-US" b="1">
                <a:latin typeface="Courier New" charset="0"/>
              </a:rPr>
              <a:t>1440 1.00004</a:t>
            </a:r>
          </a:p>
        </p:txBody>
      </p:sp>
      <p:sp>
        <p:nvSpPr>
          <p:cNvPr id="49166" name="Rectangle 24"/>
          <p:cNvSpPr>
            <a:spLocks noChangeArrowheads="1"/>
          </p:cNvSpPr>
          <p:nvPr/>
        </p:nvSpPr>
        <p:spPr bwMode="auto">
          <a:xfrm>
            <a:off x="8345489" y="6483171"/>
            <a:ext cx="1701107" cy="369332"/>
          </a:xfrm>
          <a:prstGeom prst="rect">
            <a:avLst/>
          </a:prstGeom>
          <a:noFill/>
          <a:ln w="9525">
            <a:noFill/>
            <a:miter lim="800000"/>
            <a:headEnd/>
            <a:tailEnd type="none" w="sm" len="sm"/>
          </a:ln>
        </p:spPr>
        <p:txBody>
          <a:bodyPr wrap="none">
            <a:prstTxWarp prst="textNoShape">
              <a:avLst/>
            </a:prstTxWarp>
            <a:spAutoFit/>
          </a:bodyPr>
          <a:lstStyle/>
          <a:p>
            <a:pPr algn="ctr"/>
            <a:r>
              <a:rPr lang="en-US" b="1">
                <a:latin typeface="Courier New" charset="0"/>
              </a:rPr>
              <a:t>1440 1.0004</a:t>
            </a:r>
          </a:p>
        </p:txBody>
      </p:sp>
    </p:spTree>
    <p:extLst>
      <p:ext uri="{BB962C8B-B14F-4D97-AF65-F5344CB8AC3E}">
        <p14:creationId xmlns:p14="http://schemas.microsoft.com/office/powerpoint/2010/main" val="107699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a:xfrm>
            <a:off x="1141412" y="2249486"/>
            <a:ext cx="9905999" cy="4608513"/>
          </a:xfrm>
        </p:spPr>
        <p:txBody>
          <a:bodyPr>
            <a:normAutofit/>
          </a:bodyPr>
          <a:lstStyle/>
          <a:p>
            <a:r>
              <a:rPr lang="en-US" dirty="0" smtClean="0"/>
              <a:t>Grid world!</a:t>
            </a:r>
          </a:p>
          <a:p>
            <a:pPr lvl="1"/>
            <a:r>
              <a:rPr lang="en-US" dirty="0" smtClean="0"/>
              <a:t>Create an object for a player which has an image and a position</a:t>
            </a:r>
          </a:p>
          <a:p>
            <a:pPr lvl="2"/>
            <a:r>
              <a:rPr lang="en-US" dirty="0" smtClean="0"/>
              <a:t>Can only move in the cardinal directions</a:t>
            </a:r>
          </a:p>
          <a:p>
            <a:pPr lvl="1"/>
            <a:r>
              <a:rPr lang="en-US" dirty="0" smtClean="0"/>
              <a:t>Create an object for a Grid world </a:t>
            </a:r>
          </a:p>
          <a:p>
            <a:pPr lvl="2"/>
            <a:r>
              <a:rPr lang="en-US" dirty="0" smtClean="0"/>
              <a:t>Manages the players movements</a:t>
            </a:r>
          </a:p>
          <a:p>
            <a:pPr lvl="2"/>
            <a:r>
              <a:rPr lang="en-US" dirty="0" smtClean="0"/>
              <a:t>Allow the player to enter a key (</a:t>
            </a:r>
            <a:r>
              <a:rPr lang="en-US" dirty="0" err="1" smtClean="0"/>
              <a:t>a,s,d,w</a:t>
            </a:r>
            <a:r>
              <a:rPr lang="en-US" dirty="0" smtClean="0"/>
              <a:t>) to walk within the grid</a:t>
            </a:r>
          </a:p>
          <a:p>
            <a:r>
              <a:rPr lang="en-US" dirty="0" smtClean="0"/>
              <a:t>If you finish, show me and then work on the next homework assignment.</a:t>
            </a:r>
          </a:p>
          <a:p>
            <a:pPr lvl="1"/>
            <a:r>
              <a:rPr lang="en-US" dirty="0" smtClean="0"/>
              <a:t>You have ~1hour for this.</a:t>
            </a:r>
            <a:endParaRPr lang="en-US" dirty="0"/>
          </a:p>
        </p:txBody>
      </p:sp>
      <p:graphicFrame>
        <p:nvGraphicFramePr>
          <p:cNvPr id="4" name="Table 3"/>
          <p:cNvGraphicFramePr>
            <a:graphicFrameLocks noGrp="1"/>
          </p:cNvGraphicFramePr>
          <p:nvPr>
            <p:extLst/>
          </p:nvPr>
        </p:nvGraphicFramePr>
        <p:xfrm>
          <a:off x="8632233" y="883691"/>
          <a:ext cx="2963231" cy="2966720"/>
        </p:xfrm>
        <a:graphic>
          <a:graphicData uri="http://schemas.openxmlformats.org/drawingml/2006/table">
            <a:tbl>
              <a:tblPr firstRow="1" bandRow="1">
                <a:tableStyleId>{5C22544A-7EE6-4342-B048-85BDC9FD1C3A}</a:tableStyleId>
              </a:tblPr>
              <a:tblGrid>
                <a:gridCol w="371793"/>
                <a:gridCol w="371793"/>
                <a:gridCol w="360680"/>
                <a:gridCol w="371793"/>
                <a:gridCol w="371793"/>
                <a:gridCol w="371793"/>
                <a:gridCol w="371793"/>
                <a:gridCol w="371793"/>
              </a:tblGrid>
              <a:tr h="37084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dirty="0" smtClean="0"/>
                        <a:t>a</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dirty="0" smtClean="0"/>
                        <a:t>a</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smtClean="0">
                          <a:solidFill>
                            <a:schemeClr val="bg1"/>
                          </a:solidFill>
                        </a:rPr>
                        <a:t>P</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dirty="0" smtClean="0"/>
                        <a:t>a</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dirty="0" smtClean="0"/>
                        <a:t>a</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dirty="0" smtClean="0"/>
                        <a:t>a</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dirty="0" smtClean="0"/>
                        <a:t>a</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dirty="0" smtClean="0"/>
                        <a:t>a</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cxnSp>
        <p:nvCxnSpPr>
          <p:cNvPr id="8" name="Straight Arrow Connector 7"/>
          <p:cNvCxnSpPr/>
          <p:nvPr/>
        </p:nvCxnSpPr>
        <p:spPr>
          <a:xfrm>
            <a:off x="9666514" y="2175466"/>
            <a:ext cx="313509"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9130937" y="2173783"/>
            <a:ext cx="309154"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9548949" y="1802674"/>
            <a:ext cx="1" cy="26646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548949" y="2293009"/>
            <a:ext cx="4059" cy="31265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20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altLang="en-US" smtClean="0"/>
              <a:t>Classes</a:t>
            </a:r>
          </a:p>
        </p:txBody>
      </p:sp>
      <p:sp>
        <p:nvSpPr>
          <p:cNvPr id="3" name="Content Placeholder 2"/>
          <p:cNvSpPr>
            <a:spLocks noGrp="1"/>
          </p:cNvSpPr>
          <p:nvPr>
            <p:ph idx="1"/>
          </p:nvPr>
        </p:nvSpPr>
        <p:spPr/>
        <p:txBody>
          <a:bodyPr/>
          <a:lstStyle/>
          <a:p>
            <a:r>
              <a:rPr lang="en-US" altLang="en-US" b="1" dirty="0" smtClean="0">
                <a:solidFill>
                  <a:schemeClr val="accent3"/>
                </a:solidFill>
              </a:rPr>
              <a:t>Classes</a:t>
            </a:r>
            <a:r>
              <a:rPr lang="en-US" altLang="en-US" dirty="0" smtClean="0"/>
              <a:t> are constructs that define objects of the same type</a:t>
            </a:r>
          </a:p>
          <a:p>
            <a:r>
              <a:rPr lang="en-US" altLang="en-US" dirty="0" smtClean="0"/>
              <a:t>A Java class uses </a:t>
            </a:r>
          </a:p>
          <a:p>
            <a:pPr lvl="1"/>
            <a:r>
              <a:rPr lang="en-US" altLang="en-US" b="1" dirty="0" smtClean="0">
                <a:solidFill>
                  <a:schemeClr val="accent3"/>
                </a:solidFill>
              </a:rPr>
              <a:t>Variables</a:t>
            </a:r>
            <a:r>
              <a:rPr lang="en-US" altLang="en-US" dirty="0" smtClean="0"/>
              <a:t> to define data fields</a:t>
            </a:r>
          </a:p>
          <a:p>
            <a:pPr lvl="1"/>
            <a:r>
              <a:rPr lang="en-US" altLang="en-US" b="1" dirty="0">
                <a:solidFill>
                  <a:schemeClr val="accent3"/>
                </a:solidFill>
              </a:rPr>
              <a:t>M</a:t>
            </a:r>
            <a:r>
              <a:rPr lang="en-US" altLang="en-US" b="1" dirty="0" smtClean="0">
                <a:solidFill>
                  <a:schemeClr val="accent3"/>
                </a:solidFill>
              </a:rPr>
              <a:t>ethods</a:t>
            </a:r>
            <a:r>
              <a:rPr lang="en-US" altLang="en-US" dirty="0" smtClean="0"/>
              <a:t> to define behaviors</a:t>
            </a:r>
          </a:p>
          <a:p>
            <a:pPr lvl="1"/>
            <a:r>
              <a:rPr lang="en-US" altLang="en-US" dirty="0" smtClean="0"/>
              <a:t>A special type of methods, known as </a:t>
            </a:r>
            <a:r>
              <a:rPr lang="en-US" altLang="en-US" b="1" dirty="0" smtClean="0">
                <a:solidFill>
                  <a:schemeClr val="accent3"/>
                </a:solidFill>
              </a:rPr>
              <a:t>constructors</a:t>
            </a:r>
            <a:r>
              <a:rPr lang="en-US" altLang="en-US" dirty="0" smtClean="0"/>
              <a:t>, which are invoked to construct </a:t>
            </a:r>
            <a:r>
              <a:rPr lang="en-US" altLang="en-US" b="1" dirty="0" smtClean="0">
                <a:solidFill>
                  <a:schemeClr val="accent3"/>
                </a:solidFill>
              </a:rPr>
              <a:t>instances</a:t>
            </a:r>
            <a:r>
              <a:rPr lang="en-US" altLang="en-US" dirty="0" smtClean="0"/>
              <a:t> (objects) from the class</a:t>
            </a:r>
            <a:endParaRPr lang="en-US" altLang="en-US" dirty="0"/>
          </a:p>
        </p:txBody>
      </p:sp>
      <p:sp>
        <p:nvSpPr>
          <p:cNvPr id="8196" name="Rectangle 3"/>
          <p:cNvSpPr>
            <a:spLocks noChangeArrowheads="1"/>
          </p:cNvSpPr>
          <p:nvPr/>
        </p:nvSpPr>
        <p:spPr bwMode="auto">
          <a:xfrm>
            <a:off x="4210050" y="23431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8198" name="Rectangle 7"/>
          <p:cNvSpPr>
            <a:spLocks noChangeArrowheads="1"/>
          </p:cNvSpPr>
          <p:nvPr/>
        </p:nvSpPr>
        <p:spPr bwMode="auto">
          <a:xfrm>
            <a:off x="4324350" y="22860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319347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altLang="en-US" smtClean="0"/>
              <a:t>UML Class Diagram</a:t>
            </a:r>
          </a:p>
        </p:txBody>
      </p:sp>
      <p:sp>
        <p:nvSpPr>
          <p:cNvPr id="10244" name="Rectangle 8"/>
          <p:cNvSpPr>
            <a:spLocks noChangeArrowheads="1"/>
          </p:cNvSpPr>
          <p:nvPr/>
        </p:nvSpPr>
        <p:spPr bwMode="auto">
          <a:xfrm>
            <a:off x="3924300" y="22860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0245" name="Rectangle 10"/>
          <p:cNvSpPr>
            <a:spLocks noChangeArrowheads="1"/>
          </p:cNvSpPr>
          <p:nvPr/>
        </p:nvSpPr>
        <p:spPr bwMode="auto">
          <a:xfrm>
            <a:off x="1524001" y="23980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0246" name="Rectangle 12"/>
          <p:cNvSpPr>
            <a:spLocks noChangeArrowheads="1"/>
          </p:cNvSpPr>
          <p:nvPr/>
        </p:nvSpPr>
        <p:spPr bwMode="auto">
          <a:xfrm>
            <a:off x="1524001" y="23980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pSp>
        <p:nvGrpSpPr>
          <p:cNvPr id="19" name="Group 18"/>
          <p:cNvGrpSpPr/>
          <p:nvPr/>
        </p:nvGrpSpPr>
        <p:grpSpPr>
          <a:xfrm>
            <a:off x="1524001" y="2097088"/>
            <a:ext cx="8169193" cy="2153652"/>
            <a:chOff x="1708732" y="3711781"/>
            <a:chExt cx="8169193" cy="2153652"/>
          </a:xfrm>
        </p:grpSpPr>
        <p:grpSp>
          <p:nvGrpSpPr>
            <p:cNvPr id="11" name="Group 10"/>
            <p:cNvGrpSpPr/>
            <p:nvPr/>
          </p:nvGrpSpPr>
          <p:grpSpPr>
            <a:xfrm>
              <a:off x="1708732" y="3711781"/>
              <a:ext cx="3414964" cy="2153652"/>
              <a:chOff x="2215815" y="4235118"/>
              <a:chExt cx="3414964" cy="2153652"/>
            </a:xfrm>
          </p:grpSpPr>
          <p:sp>
            <p:nvSpPr>
              <p:cNvPr id="4" name="Rectangle 3"/>
              <p:cNvSpPr/>
              <p:nvPr/>
            </p:nvSpPr>
            <p:spPr>
              <a:xfrm>
                <a:off x="2227847" y="4235118"/>
                <a:ext cx="3392905" cy="21536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Circle</a:t>
                </a:r>
              </a:p>
              <a:p>
                <a:endParaRPr lang="en-US" dirty="0" smtClean="0"/>
              </a:p>
              <a:p>
                <a:r>
                  <a:rPr lang="en-US" dirty="0" smtClean="0"/>
                  <a:t>radius: double</a:t>
                </a:r>
              </a:p>
              <a:p>
                <a:endParaRPr lang="en-US" dirty="0" smtClean="0"/>
              </a:p>
              <a:p>
                <a:r>
                  <a:rPr lang="en-US" dirty="0" smtClean="0"/>
                  <a:t>Circle()</a:t>
                </a:r>
              </a:p>
              <a:p>
                <a:r>
                  <a:rPr lang="en-US" dirty="0" smtClean="0"/>
                  <a:t>Circle(</a:t>
                </a:r>
                <a:r>
                  <a:rPr lang="en-US" dirty="0" err="1" smtClean="0"/>
                  <a:t>newRadius</a:t>
                </a:r>
                <a:r>
                  <a:rPr lang="en-US" dirty="0" smtClean="0"/>
                  <a:t>: double)</a:t>
                </a:r>
              </a:p>
              <a:p>
                <a:r>
                  <a:rPr lang="en-US" dirty="0" err="1" smtClean="0"/>
                  <a:t>getArea</a:t>
                </a:r>
                <a:r>
                  <a:rPr lang="en-US" dirty="0" smtClean="0"/>
                  <a:t>(): double</a:t>
                </a:r>
                <a:endParaRPr lang="en-US" dirty="0"/>
              </a:p>
            </p:txBody>
          </p:sp>
          <p:cxnSp>
            <p:nvCxnSpPr>
              <p:cNvPr id="6" name="Straight Connector 5"/>
              <p:cNvCxnSpPr/>
              <p:nvPr/>
            </p:nvCxnSpPr>
            <p:spPr>
              <a:xfrm flipV="1">
                <a:off x="2225842" y="4692316"/>
                <a:ext cx="3404937"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215815" y="5311943"/>
                <a:ext cx="3404937"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p:cNvCxnSpPr/>
            <p:nvPr/>
          </p:nvCxnSpPr>
          <p:spPr>
            <a:xfrm flipH="1">
              <a:off x="5269832" y="3910263"/>
              <a:ext cx="17566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269832" y="4435641"/>
              <a:ext cx="17566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269832" y="4989094"/>
              <a:ext cx="17566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82605" y="3725597"/>
              <a:ext cx="1431758" cy="369332"/>
            </a:xfrm>
            <a:prstGeom prst="rect">
              <a:avLst/>
            </a:prstGeom>
            <a:noFill/>
          </p:spPr>
          <p:txBody>
            <a:bodyPr wrap="square" rtlCol="0">
              <a:spAutoFit/>
            </a:bodyPr>
            <a:lstStyle/>
            <a:p>
              <a:r>
                <a:rPr lang="en-US" dirty="0" smtClean="0"/>
                <a:t>Class name</a:t>
              </a:r>
              <a:endParaRPr lang="en-US" dirty="0"/>
            </a:p>
          </p:txBody>
        </p:sp>
        <p:sp>
          <p:nvSpPr>
            <p:cNvPr id="28" name="TextBox 27"/>
            <p:cNvSpPr txBox="1"/>
            <p:nvPr/>
          </p:nvSpPr>
          <p:spPr>
            <a:xfrm>
              <a:off x="7182605" y="4256271"/>
              <a:ext cx="1431758" cy="369332"/>
            </a:xfrm>
            <a:prstGeom prst="rect">
              <a:avLst/>
            </a:prstGeom>
            <a:noFill/>
          </p:spPr>
          <p:txBody>
            <a:bodyPr wrap="square" rtlCol="0">
              <a:spAutoFit/>
            </a:bodyPr>
            <a:lstStyle/>
            <a:p>
              <a:r>
                <a:rPr lang="en-US" dirty="0" smtClean="0"/>
                <a:t>Data fields</a:t>
              </a:r>
              <a:endParaRPr lang="en-US" dirty="0"/>
            </a:p>
          </p:txBody>
        </p:sp>
        <p:sp>
          <p:nvSpPr>
            <p:cNvPr id="29" name="TextBox 28"/>
            <p:cNvSpPr txBox="1"/>
            <p:nvPr/>
          </p:nvSpPr>
          <p:spPr>
            <a:xfrm>
              <a:off x="7182604" y="4804428"/>
              <a:ext cx="2695321" cy="369332"/>
            </a:xfrm>
            <a:prstGeom prst="rect">
              <a:avLst/>
            </a:prstGeom>
            <a:noFill/>
          </p:spPr>
          <p:txBody>
            <a:bodyPr wrap="square" rtlCol="0">
              <a:spAutoFit/>
            </a:bodyPr>
            <a:lstStyle/>
            <a:p>
              <a:r>
                <a:rPr lang="en-US" dirty="0" smtClean="0"/>
                <a:t>Constructors and methods</a:t>
              </a:r>
              <a:endParaRPr lang="en-US" dirty="0"/>
            </a:p>
          </p:txBody>
        </p:sp>
      </p:grpSp>
      <p:grpSp>
        <p:nvGrpSpPr>
          <p:cNvPr id="40" name="Group 39"/>
          <p:cNvGrpSpPr/>
          <p:nvPr/>
        </p:nvGrpSpPr>
        <p:grpSpPr>
          <a:xfrm>
            <a:off x="1524001" y="5486398"/>
            <a:ext cx="9833809" cy="830181"/>
            <a:chOff x="1524001" y="5486398"/>
            <a:chExt cx="9833809" cy="830181"/>
          </a:xfrm>
        </p:grpSpPr>
        <p:sp>
          <p:nvSpPr>
            <p:cNvPr id="20" name="Rectangle 19"/>
            <p:cNvSpPr/>
            <p:nvPr/>
          </p:nvSpPr>
          <p:spPr>
            <a:xfrm>
              <a:off x="1524001" y="5486400"/>
              <a:ext cx="1796715" cy="830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r>
                <a:rPr lang="en-US" dirty="0" smtClean="0"/>
                <a:t>ircle1: Circle</a:t>
              </a:r>
            </a:p>
            <a:p>
              <a:pPr algn="ctr"/>
              <a:endParaRPr lang="en-US" dirty="0"/>
            </a:p>
            <a:p>
              <a:r>
                <a:rPr lang="en-US" dirty="0"/>
                <a:t>r</a:t>
              </a:r>
              <a:r>
                <a:rPr lang="en-US" dirty="0" smtClean="0"/>
                <a:t>adius:  10</a:t>
              </a:r>
              <a:endParaRPr lang="en-US" dirty="0"/>
            </a:p>
          </p:txBody>
        </p:sp>
        <p:cxnSp>
          <p:nvCxnSpPr>
            <p:cNvPr id="32" name="Straight Connector 31"/>
            <p:cNvCxnSpPr>
              <a:stCxn id="20" idx="1"/>
              <a:endCxn id="20" idx="3"/>
            </p:cNvCxnSpPr>
            <p:nvPr/>
          </p:nvCxnSpPr>
          <p:spPr>
            <a:xfrm>
              <a:off x="1524001" y="5901490"/>
              <a:ext cx="17967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589422" y="5486399"/>
              <a:ext cx="1796715" cy="830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circle2: Circle</a:t>
              </a:r>
            </a:p>
            <a:p>
              <a:pPr algn="ctr"/>
              <a:endParaRPr lang="en-US" dirty="0"/>
            </a:p>
            <a:p>
              <a:r>
                <a:rPr lang="en-US" dirty="0"/>
                <a:t>r</a:t>
              </a:r>
              <a:r>
                <a:rPr lang="en-US" dirty="0" smtClean="0"/>
                <a:t>adius:  25</a:t>
              </a:r>
              <a:endParaRPr lang="en-US" dirty="0"/>
            </a:p>
          </p:txBody>
        </p:sp>
        <p:sp>
          <p:nvSpPr>
            <p:cNvPr id="35" name="Rectangle 34"/>
            <p:cNvSpPr/>
            <p:nvPr/>
          </p:nvSpPr>
          <p:spPr>
            <a:xfrm>
              <a:off x="5654843" y="5486398"/>
              <a:ext cx="1796715" cy="830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circle3: Circle</a:t>
              </a:r>
            </a:p>
            <a:p>
              <a:pPr algn="ctr"/>
              <a:endParaRPr lang="en-US" dirty="0"/>
            </a:p>
            <a:p>
              <a:r>
                <a:rPr lang="en-US" dirty="0"/>
                <a:t>r</a:t>
              </a:r>
              <a:r>
                <a:rPr lang="en-US" dirty="0" smtClean="0"/>
                <a:t>adius:  125</a:t>
              </a:r>
              <a:endParaRPr lang="en-US" dirty="0"/>
            </a:p>
          </p:txBody>
        </p:sp>
        <p:cxnSp>
          <p:nvCxnSpPr>
            <p:cNvPr id="36" name="Straight Arrow Connector 35"/>
            <p:cNvCxnSpPr/>
            <p:nvPr/>
          </p:nvCxnSpPr>
          <p:spPr>
            <a:xfrm flipH="1">
              <a:off x="7575885" y="5679487"/>
              <a:ext cx="17566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488657" y="5494821"/>
              <a:ext cx="1869153" cy="646331"/>
            </a:xfrm>
            <a:prstGeom prst="rect">
              <a:avLst/>
            </a:prstGeom>
            <a:noFill/>
          </p:spPr>
          <p:txBody>
            <a:bodyPr wrap="square" rtlCol="0">
              <a:spAutoFit/>
            </a:bodyPr>
            <a:lstStyle/>
            <a:p>
              <a:r>
                <a:rPr lang="en-US" dirty="0" smtClean="0"/>
                <a:t>UML notation for instances (objects)</a:t>
              </a:r>
              <a:endParaRPr lang="en-US" dirty="0"/>
            </a:p>
          </p:txBody>
        </p:sp>
        <p:cxnSp>
          <p:nvCxnSpPr>
            <p:cNvPr id="38" name="Straight Connector 37"/>
            <p:cNvCxnSpPr>
              <a:stCxn id="34" idx="1"/>
              <a:endCxn id="34" idx="3"/>
            </p:cNvCxnSpPr>
            <p:nvPr/>
          </p:nvCxnSpPr>
          <p:spPr>
            <a:xfrm>
              <a:off x="3589422" y="5901489"/>
              <a:ext cx="17967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5" idx="1"/>
              <a:endCxn id="35" idx="3"/>
            </p:cNvCxnSpPr>
            <p:nvPr/>
          </p:nvCxnSpPr>
          <p:spPr>
            <a:xfrm>
              <a:off x="5654843" y="5901488"/>
              <a:ext cx="17967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0053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2610</TotalTime>
  <Words>4952</Words>
  <Application>Microsoft Office PowerPoint</Application>
  <PresentationFormat>Widescreen</PresentationFormat>
  <Paragraphs>1037</Paragraphs>
  <Slides>75</Slides>
  <Notes>23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75</vt:i4>
      </vt:variant>
    </vt:vector>
  </HeadingPairs>
  <TitlesOfParts>
    <vt:vector size="89" baseType="lpstr">
      <vt:lpstr>ＭＳ Ｐゴシック</vt:lpstr>
      <vt:lpstr>Arial</vt:lpstr>
      <vt:lpstr>Calibri</vt:lpstr>
      <vt:lpstr>Cambria Math</vt:lpstr>
      <vt:lpstr>Comic Sans MS</vt:lpstr>
      <vt:lpstr>Courier</vt:lpstr>
      <vt:lpstr>Courier New</vt:lpstr>
      <vt:lpstr>Times New Roman</vt:lpstr>
      <vt:lpstr>Trebuchet MS</vt:lpstr>
      <vt:lpstr>Tw Cen MT</vt:lpstr>
      <vt:lpstr>Wingdings</vt:lpstr>
      <vt:lpstr>Circuit</vt:lpstr>
      <vt:lpstr>Picture</vt:lpstr>
      <vt:lpstr>Microsoft Word Picture</vt:lpstr>
      <vt:lpstr>Chapter 9 Objects and Classes Chapter 10 Object-Oriented Thinking</vt:lpstr>
      <vt:lpstr>Motivations</vt:lpstr>
      <vt:lpstr>A Foundation for Programming</vt:lpstr>
      <vt:lpstr>What isn’t “new” in “objects”?</vt:lpstr>
      <vt:lpstr>Data Types</vt:lpstr>
      <vt:lpstr>Object-oriented Programming Concepts</vt:lpstr>
      <vt:lpstr>Objects</vt:lpstr>
      <vt:lpstr>Classes</vt:lpstr>
      <vt:lpstr>UML Class Diagram</vt:lpstr>
      <vt:lpstr>Example UML Diagram Defining a TV object</vt:lpstr>
      <vt:lpstr>Object-Oriented Programming</vt:lpstr>
      <vt:lpstr>Abstraction and Encapsulation</vt:lpstr>
      <vt:lpstr>Object Composition</vt:lpstr>
      <vt:lpstr>Aggregation or Composition </vt:lpstr>
      <vt:lpstr>Aggregation Between Same Class</vt:lpstr>
      <vt:lpstr>Example The Course Class</vt:lpstr>
      <vt:lpstr>Practice</vt:lpstr>
      <vt:lpstr>Exercise</vt:lpstr>
      <vt:lpstr>Classes</vt:lpstr>
      <vt:lpstr>Using Classes</vt:lpstr>
      <vt:lpstr>Defining classes</vt:lpstr>
      <vt:lpstr>Constructors</vt:lpstr>
      <vt:lpstr>Constructors</vt:lpstr>
      <vt:lpstr>Default Constructor</vt:lpstr>
      <vt:lpstr>Declaring Object Reference Variables</vt:lpstr>
      <vt:lpstr>Accessing Object’s Members</vt:lpstr>
      <vt:lpstr>Tracing</vt:lpstr>
      <vt:lpstr>Tracing</vt:lpstr>
      <vt:lpstr>Tracing</vt:lpstr>
      <vt:lpstr>Tracing</vt:lpstr>
      <vt:lpstr>Tracing</vt:lpstr>
      <vt:lpstr>Tracing</vt:lpstr>
      <vt:lpstr>Tracing</vt:lpstr>
      <vt:lpstr>Tracing</vt:lpstr>
      <vt:lpstr>Caution</vt:lpstr>
      <vt:lpstr>Data Fields</vt:lpstr>
      <vt:lpstr>The null Value</vt:lpstr>
      <vt:lpstr>Example Bouncing Ball</vt:lpstr>
      <vt:lpstr>Example:  Bouncing Ball in Unit Square</vt:lpstr>
      <vt:lpstr>Example:  Bouncing Ball in Unit Square</vt:lpstr>
      <vt:lpstr>Object Pointers – “References”</vt:lpstr>
      <vt:lpstr>Tracing</vt:lpstr>
      <vt:lpstr>Tracing</vt:lpstr>
      <vt:lpstr>Tracing</vt:lpstr>
      <vt:lpstr>Tracing</vt:lpstr>
      <vt:lpstr>Tracing</vt:lpstr>
      <vt:lpstr>Tracing</vt:lpstr>
      <vt:lpstr>Tracing</vt:lpstr>
      <vt:lpstr>New abstraction Vector</vt:lpstr>
      <vt:lpstr>Updated Ball</vt:lpstr>
      <vt:lpstr>Assignment Primitive Data Types vs reference variable Types</vt:lpstr>
      <vt:lpstr>Garbage Collection</vt:lpstr>
      <vt:lpstr>Instance vs Static  </vt:lpstr>
      <vt:lpstr>Visibility Modifiers and  Accessor/Mutator Methods</vt:lpstr>
      <vt:lpstr>Example of Private visibility</vt:lpstr>
      <vt:lpstr>Why Data Fields Should Be private?</vt:lpstr>
      <vt:lpstr>Passing Objects to Methods</vt:lpstr>
      <vt:lpstr>Array of Objects</vt:lpstr>
      <vt:lpstr>Example Bouncing Ball</vt:lpstr>
      <vt:lpstr>Creating Many Objects</vt:lpstr>
      <vt:lpstr>Add Gravity!</vt:lpstr>
      <vt:lpstr>Scope of Variables</vt:lpstr>
      <vt:lpstr>The this Keyword </vt:lpstr>
      <vt:lpstr>Example Reference the Hidden Data Fields</vt:lpstr>
      <vt:lpstr>Calling Overloaded Constructor</vt:lpstr>
      <vt:lpstr>Immutable Objects and Classes</vt:lpstr>
      <vt:lpstr>Example student is still mutable, how?</vt:lpstr>
      <vt:lpstr>What Class is Immutable?</vt:lpstr>
      <vt:lpstr>Immutable Wrapper Classes</vt:lpstr>
      <vt:lpstr>Example Turtle Graphics</vt:lpstr>
      <vt:lpstr>Turtle Graphics</vt:lpstr>
      <vt:lpstr>Turtle Graphics</vt:lpstr>
      <vt:lpstr>N-gon</vt:lpstr>
      <vt:lpstr>Spiral</vt:lpstr>
      <vt:lpstr>Practice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150  Introduction to Computing</dc:title>
  <dc:creator>Jory Denny</dc:creator>
  <cp:lastModifiedBy>Jory Denny</cp:lastModifiedBy>
  <cp:revision>309</cp:revision>
  <dcterms:created xsi:type="dcterms:W3CDTF">2016-08-19T17:15:05Z</dcterms:created>
  <dcterms:modified xsi:type="dcterms:W3CDTF">2017-03-21T21:25:06Z</dcterms:modified>
</cp:coreProperties>
</file>