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4"/>
  </p:notesMasterIdLst>
  <p:sldIdLst>
    <p:sldId id="329" r:id="rId2"/>
    <p:sldId id="330" r:id="rId3"/>
    <p:sldId id="331" r:id="rId4"/>
    <p:sldId id="332" r:id="rId5"/>
    <p:sldId id="333" r:id="rId6"/>
    <p:sldId id="334" r:id="rId7"/>
    <p:sldId id="335" r:id="rId8"/>
    <p:sldId id="36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66" r:id="rId31"/>
    <p:sldId id="367" r:id="rId32"/>
    <p:sldId id="368" r:id="rId33"/>
    <p:sldId id="369" r:id="rId34"/>
    <p:sldId id="362" r:id="rId35"/>
    <p:sldId id="363" r:id="rId36"/>
    <p:sldId id="370" r:id="rId37"/>
    <p:sldId id="364" r:id="rId38"/>
    <p:sldId id="357" r:id="rId39"/>
    <p:sldId id="358" r:id="rId40"/>
    <p:sldId id="359" r:id="rId41"/>
    <p:sldId id="360" r:id="rId42"/>
    <p:sldId id="361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778FC59-15B1-4870-BA5F-8D77518E235F}">
          <p14:sldIdLst>
            <p14:sldId id="329"/>
            <p14:sldId id="330"/>
            <p14:sldId id="331"/>
            <p14:sldId id="332"/>
            <p14:sldId id="333"/>
            <p14:sldId id="334"/>
            <p14:sldId id="335"/>
            <p14:sldId id="36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66"/>
            <p14:sldId id="367"/>
            <p14:sldId id="368"/>
            <p14:sldId id="369"/>
            <p14:sldId id="362"/>
            <p14:sldId id="363"/>
            <p14:sldId id="370"/>
            <p14:sldId id="364"/>
            <p14:sldId id="357"/>
            <p14:sldId id="358"/>
            <p14:sldId id="359"/>
            <p14:sldId id="360"/>
            <p14:sldId id="3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F81BA-29EF-4810-BED0-52C03834EBA6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26BBF-FAE3-4B9C-98E9-6432FABD3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2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26BBF-FAE3-4B9C-98E9-6432FABD39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90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C727336-4396-0345-9796-80EBBAC93A3F}" type="datetime1">
              <a:rPr lang="en-US"/>
              <a:pPr/>
              <a:t>3/2/2017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DE807E-7799-8746-B789-BCFF3473604B}" type="slidenum">
              <a:rPr lang="en-US"/>
              <a:pPr/>
              <a:t>13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97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7C9F814-0A04-F441-AAAD-7303B3B5872C}" type="datetime1">
              <a:rPr lang="en-US"/>
              <a:pPr/>
              <a:t>3/2/2017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62575E-6829-514D-9EB0-ED9E03A5DD6C}" type="slidenum">
              <a:rPr lang="en-US"/>
              <a:pPr/>
              <a:t>14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EF0062B-1B76-5644-8FD9-71B4F8FCAC5B}" type="datetime1">
              <a:rPr lang="en-US"/>
              <a:pPr/>
              <a:t>3/2/2017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5F7EFF-C3D3-304D-828B-151C8221C6B1}" type="slidenum">
              <a:rPr lang="en-US"/>
              <a:pPr/>
              <a:t>15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65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F5289DF-CD90-664E-8F1B-01739BD25971}" type="datetime1">
              <a:rPr lang="en-US"/>
              <a:pPr/>
              <a:t>3/2/2017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729554-6B91-B747-B402-7DEEFF64F5BB}" type="slidenum">
              <a:rPr lang="en-US"/>
              <a:pPr/>
              <a:t>16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72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3D25807-A4E6-6C4E-B2B8-52D9DFA9E084}" type="datetime1">
              <a:rPr lang="en-US"/>
              <a:pPr/>
              <a:t>3/2/2017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ED043F-D98D-7C44-AA41-9EDD95B1ECB1}" type="slidenum">
              <a:rPr lang="en-US"/>
              <a:pPr/>
              <a:t>17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26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315E1D5-7462-7443-B7A2-64E18391005A}" type="datetime1">
              <a:rPr lang="en-US"/>
              <a:pPr/>
              <a:t>3/2/2017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72FCC9-0D02-6F40-9F1C-F2AE5C53CBD2}" type="slidenum">
              <a:rPr lang="en-US"/>
              <a:pPr/>
              <a:t>18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16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897BCAA-D25B-9E49-B6A7-2CF31801D882}" type="datetime1">
              <a:rPr lang="en-US"/>
              <a:pPr/>
              <a:t>3/2/2017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0D6634-7612-A94F-95C7-191F088DB504}" type="slidenum">
              <a:rPr lang="en-US"/>
              <a:pPr/>
              <a:t>19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85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F53B801-C95C-CD49-9E5F-13F960A7CB44}" type="datetime1">
              <a:rPr lang="en-US"/>
              <a:pPr/>
              <a:t>3/2/2017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2A75E7-D6D0-064C-A15D-0673A54F5728}" type="slidenum">
              <a:rPr lang="en-US"/>
              <a:pPr/>
              <a:t>20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11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396B5C7-92A1-A34F-9301-B2534196CF98}" type="datetime1">
              <a:rPr lang="en-US"/>
              <a:pPr/>
              <a:t>3/2/2017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18C870-3FB6-604C-B634-C25A32939BE4}" type="slidenum">
              <a:rPr lang="en-US"/>
              <a:pPr/>
              <a:t>21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349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B33C2DF-AFA8-1041-B9A4-820235640F48}" type="datetime1">
              <a:rPr lang="en-US"/>
              <a:pPr/>
              <a:t>3/2/2017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17440C-5AA5-D642-8A4A-24B4BCA992E5}" type="slidenum">
              <a:rPr lang="en-US"/>
              <a:pPr/>
              <a:t>22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94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11BFAF-C44C-1E43-A1DE-A75E8E6F07B6}" type="slidenum">
              <a:rPr lang="en-US"/>
              <a:pPr/>
              <a:t>2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79413" y="684213"/>
            <a:ext cx="6097587" cy="3430587"/>
          </a:xfrm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eaLnBrk="1" hangingPunct="1"/>
            <a:r>
              <a:rPr lang="en-US"/>
              <a:t>Recursion and self reference are hugely important concepts in computer science and the natural world.</a:t>
            </a:r>
          </a:p>
          <a:p>
            <a:pPr eaLnBrk="1" hangingPunct="1"/>
            <a:r>
              <a:rPr lang="en-US"/>
              <a:t>Escher. title = "Drawing Hands". We use title (Escher's reproductive parts) due to Bernard Chazelle.</a:t>
            </a:r>
          </a:p>
        </p:txBody>
      </p:sp>
    </p:spTree>
    <p:extLst>
      <p:ext uri="{BB962C8B-B14F-4D97-AF65-F5344CB8AC3E}">
        <p14:creationId xmlns:p14="http://schemas.microsoft.com/office/powerpoint/2010/main" val="1499573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198A2C9-240D-8643-BBEB-A3CEB3B37034}" type="datetime1">
              <a:rPr lang="en-US"/>
              <a:pPr/>
              <a:t>3/2/2017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F8F4D1-A55B-6845-A2F4-904DCD59991A}" type="slidenum">
              <a:rPr lang="en-US"/>
              <a:pPr/>
              <a:t>23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693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FC8785D-5E76-8947-B364-3614287FB671}" type="datetime1">
              <a:rPr lang="en-US"/>
              <a:pPr/>
              <a:t>3/2/2017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6173D4-1CF2-754E-A86B-B95202C05113}" type="slidenum">
              <a:rPr lang="en-US"/>
              <a:pPr/>
              <a:t>24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255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72E4807-D9D7-3E49-BBF5-750A17BFC26C}" type="datetime1">
              <a:rPr lang="en-US"/>
              <a:pPr/>
              <a:t>3/2/2017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86A24E-14B4-1A4C-B051-6A2CED424993}" type="slidenum">
              <a:rPr lang="en-US"/>
              <a:pPr/>
              <a:t>25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780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7EBFC19-192F-2B4D-9E9C-F6D91DE5324E}" type="datetime1">
              <a:rPr lang="en-US"/>
              <a:pPr/>
              <a:t>3/2/2017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E9E9E-99EC-2449-81B7-F0A13FD0B8DD}" type="slidenum">
              <a:rPr lang="en-US"/>
              <a:pPr/>
              <a:t>26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898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D25DCAB-C42C-6B43-A293-98BDDA7254B5}" type="datetime1">
              <a:rPr lang="en-US"/>
              <a:pPr/>
              <a:t>3/2/2017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AEB7E9-A0D5-CA4A-8745-A8FD7950E898}" type="slidenum">
              <a:rPr lang="en-US"/>
              <a:pPr/>
              <a:t>27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663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34B7676-D68F-4C40-B9E5-BBF769CE8980}" type="datetime1">
              <a:rPr lang="en-US"/>
              <a:pPr/>
              <a:t>3/2/2017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2D1326-0CE7-4B4C-BBA2-7C336BBB786D}" type="slidenum">
              <a:rPr lang="en-US"/>
              <a:pPr/>
              <a:t>28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005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21C3518-D95F-624A-8DC3-A2736D2075D2}" type="datetime1">
              <a:rPr lang="en-US"/>
              <a:pPr/>
              <a:t>3/2/2017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2B62B8-26DC-7D43-AEE9-0C15D27681E1}" type="slidenum">
              <a:rPr lang="en-US"/>
              <a:pPr/>
              <a:t>29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539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745941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16943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F1D0BA-858C-4649-9D36-37B637219E43}" type="slidenum">
              <a:rPr lang="en-US"/>
              <a:pPr/>
              <a:t>34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79413" y="684213"/>
            <a:ext cx="6097587" cy="3430587"/>
          </a:xfrm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eaLnBrk="1" hangingPunct="1"/>
            <a:r>
              <a:rPr lang="en-US" dirty="0" smtClean="0"/>
              <a:t>Ask students how many calls to different F() values there are.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431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sure to explain notation.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26BBF-FAE3-4B9C-98E9-6432FABD39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905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BBCE1F-EFB0-DB47-B98E-C16940970486}" type="slidenum">
              <a:rPr lang="en-US"/>
              <a:pPr/>
              <a:t>35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79413" y="684213"/>
            <a:ext cx="6097587" cy="3430587"/>
          </a:xfrm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eaLnBrk="1" hangingPunct="1"/>
            <a:r>
              <a:rPr lang="en-US" sz="1300" dirty="0" smtClean="0">
                <a:solidFill>
                  <a:srgbClr val="000000"/>
                </a:solidFill>
              </a:rPr>
              <a:t>Example reusing computed values. Explain what iterative means. Trace through code</a:t>
            </a:r>
            <a:r>
              <a:rPr lang="en-US" sz="1300" baseline="0" dirty="0" smtClean="0">
                <a:solidFill>
                  <a:srgbClr val="000000"/>
                </a:solidFill>
              </a:rPr>
              <a:t> with students.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5424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D8D412-1682-1B44-8C2A-899391D59602}" type="slidenum">
              <a:rPr lang="en-US"/>
              <a:pPr/>
              <a:t>37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79413" y="684213"/>
            <a:ext cx="6097587" cy="3430587"/>
          </a:xfrm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79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7829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7A8B8E-A247-6544-8FCE-703F31B81F8F}" type="slidenum">
              <a:rPr lang="en-US"/>
              <a:pPr/>
              <a:t>39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79413" y="684213"/>
            <a:ext cx="6097587" cy="3430587"/>
          </a:xfrm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eaLnBrk="1" hangingPunct="1"/>
            <a:r>
              <a:rPr lang="en-US"/>
              <a:t>Edouard Lucas invented Towers of Hanoi puzzle (1883)</a:t>
            </a:r>
          </a:p>
          <a:p>
            <a:pPr eaLnBrk="1" hangingPunct="1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00442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4F0210-EA8D-C541-9649-410203E817E9}" type="slidenum">
              <a:rPr lang="en-US"/>
              <a:pPr/>
              <a:t>40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79413" y="684213"/>
            <a:ext cx="6097587" cy="3430587"/>
          </a:xfrm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eaLnBrk="1" hangingPunct="1"/>
            <a:r>
              <a:rPr lang="en-US" dirty="0" smtClean="0"/>
              <a:t>After this slide, let them try to write code.</a:t>
            </a:r>
          </a:p>
        </p:txBody>
      </p:sp>
    </p:spTree>
    <p:extLst>
      <p:ext uri="{BB962C8B-B14F-4D97-AF65-F5344CB8AC3E}">
        <p14:creationId xmlns:p14="http://schemas.microsoft.com/office/powerpoint/2010/main" val="7825183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B72634-61F0-C840-903E-54C09848D4CA}" type="slidenum">
              <a:rPr lang="en-US"/>
              <a:pPr/>
              <a:t>41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79413" y="684213"/>
            <a:ext cx="6097587" cy="3430587"/>
          </a:xfrm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task of moving </a:t>
            </a:r>
            <a:r>
              <a:rPr lang="en-US" dirty="0" err="1" smtClean="0"/>
              <a:t>n</a:t>
            </a:r>
            <a:r>
              <a:rPr lang="en-US" baseline="0" dirty="0" smtClean="0"/>
              <a:t> discs from between two different poles is similar but requires ability to move stack in either direction.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Note also that placement of bigger discs does not interfere with movement of smaller discs</a:t>
            </a:r>
            <a:endParaRPr lang="en-US" dirty="0" smtClean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105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BA2E13-7B7F-1F43-A55E-6DE7ADC00AC9}" type="slidenum">
              <a:rPr lang="en-US"/>
              <a:pPr/>
              <a:t>42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79413" y="684213"/>
            <a:ext cx="6097587" cy="3430587"/>
          </a:xfrm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9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draw solution on the board and discuss with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26BBF-FAE3-4B9C-98E9-6432FABD39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19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 with them on the board and then go through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26BBF-FAE3-4B9C-98E9-6432FABD39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29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23503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 mathematical definition of the piecewise function on the 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26BBF-FAE3-4B9C-98E9-6432FABD39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29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79B760C-5F88-6445-B6DD-7914C7C41D4A}" type="datetime1">
              <a:rPr lang="en-US"/>
              <a:pPr/>
              <a:t>3/2/2017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7ACE41-4531-8B47-AA9B-9379A8F0EC48}" type="slidenum">
              <a:rPr lang="en-US"/>
              <a:pPr/>
              <a:t>11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80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9426FED-D050-614D-9961-7CB176940B65}" type="datetime1">
              <a:rPr lang="en-US"/>
              <a:pPr/>
              <a:t>3/2/2017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F05198-5A52-9C47-BB3A-812F5A64E9D5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61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6BEA04E-2241-46A5-909A-811906BD0C62}" type="datetime1">
              <a:rPr lang="en-US" smtClean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 smtClean="0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5FF3-2FC6-48ED-9BEB-9E1387989ECB}" type="datetime1">
              <a:rPr lang="en-US" smtClean="0"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DC63-4C93-4035-A0A0-FF8D10A3DB33}" type="datetime1">
              <a:rPr lang="en-US" smtClean="0"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0B7F-44B4-4CFA-8BE9-B6A8225D2ECE}" type="datetime1">
              <a:rPr lang="en-US" smtClean="0"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DD2A-EEEB-42F3-9806-F6599191B36A}" type="datetime1">
              <a:rPr lang="en-US" smtClean="0"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8B6B-F6A9-4846-A272-2928D8DB67C6}" type="datetime1">
              <a:rPr lang="en-US" smtClean="0"/>
              <a:t>3/2/2017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94C1-F0A8-4F17-9ECE-9569134043D5}" type="datetime1">
              <a:rPr lang="en-US" smtClean="0"/>
              <a:t>3/2/2017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C593-7851-478D-832E-6509D3B2F1B1}" type="datetime1">
              <a:rPr lang="en-US" smtClean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E9CF-2D3E-426A-8FDB-FB0E3731F0D8}" type="datetime1">
              <a:rPr lang="en-US" smtClean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5309-DCA3-4188-B292-A4769E26527A}" type="datetime1">
              <a:rPr lang="en-US" smtClean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6817-D1AC-4E3C-B094-0CCAAE4FE3C7}" type="datetime1">
              <a:rPr lang="en-US" smtClean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4B15-6F23-4AFA-BB44-664FF9BB331E}" type="datetime1">
              <a:rPr lang="en-US" smtClean="0"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DCFD8-9390-413C-A447-DA6C7B11E60C}" type="datetime1">
              <a:rPr lang="en-US" smtClean="0"/>
              <a:t>3/2/2017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B409-A103-4B94-B653-C7487019FBAE}" type="datetime1">
              <a:rPr lang="en-US" smtClean="0"/>
              <a:t>3/2/2017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4263-DDA9-45C2-8F1E-68A2DBD69906}" type="datetime1">
              <a:rPr lang="en-US" smtClean="0"/>
              <a:t>3/2/2017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1145-89B0-4C09-9524-2C1DD5886499}" type="datetime1">
              <a:rPr lang="en-US" smtClean="0"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012D-5D96-42D0-B4CE-E3D8E05B98A4}" type="datetime1">
              <a:rPr lang="en-US" smtClean="0"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DE4B9-A931-495F-AAA4-06DB45EFED50}" type="datetime1">
              <a:rPr lang="en-US" smtClean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mathsisfun.com/games/towerofhanoi.html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4.png"/><Relationship Id="rId5" Type="http://schemas.openxmlformats.org/officeDocument/2006/relationships/image" Target="../media/image15.png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Chapter 18 </a:t>
            </a:r>
            <a:br>
              <a:rPr lang="en-US" altLang="en-US" dirty="0" smtClean="0"/>
            </a:br>
            <a:r>
              <a:rPr lang="en-US" altLang="en-US" dirty="0" smtClean="0"/>
              <a:t>Recursion</a:t>
            </a:r>
            <a:endParaRPr lang="en-US" alt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ACKNOWLEDGEMENT: THESE SLIDES ARE ADAPTED FROM SLIDES PROVIDED WITH Introduction to Java Programming, Liang (Pearson 2014)</a:t>
            </a:r>
          </a:p>
        </p:txBody>
      </p:sp>
    </p:spTree>
    <p:extLst>
      <p:ext uri="{BB962C8B-B14F-4D97-AF65-F5344CB8AC3E}">
        <p14:creationId xmlns:p14="http://schemas.microsoft.com/office/powerpoint/2010/main" val="1964995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Designing Recursive Functions</a:t>
            </a:r>
            <a:br>
              <a:rPr lang="en-US" dirty="0" smtClean="0"/>
            </a:br>
            <a:r>
              <a:rPr lang="en-US" sz="2800" dirty="0" smtClean="0"/>
              <a:t>Greatest Common Denominator (GCD)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GCD</a:t>
                </a:r>
              </a:p>
              <a:p>
                <a:pPr lvl="1"/>
                <a:r>
                  <a:rPr lang="en-US" dirty="0" smtClean="0"/>
                  <a:t>For two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divides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then the GCD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is q</a:t>
                </a:r>
              </a:p>
              <a:p>
                <a:pPr lvl="1"/>
                <a:r>
                  <a:rPr lang="en-US" dirty="0" smtClean="0"/>
                  <a:t>Otherwise the GCD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is the same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Step 1: Identify the base case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implies that the GCD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2125" t="-3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Step 2: Identify the recursive step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𝐺𝐶𝐷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Step 3: Code</a:t>
                </a:r>
                <a:br>
                  <a:rPr lang="en-US" dirty="0" smtClean="0"/>
                </a:br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public static </a:t>
                </a:r>
                <a:r>
                  <a:rPr lang="en-US" b="1" dirty="0" err="1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gcd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b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b="1" dirty="0" err="1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p, </a:t>
                </a:r>
                <a:r>
                  <a:rPr lang="en-US" b="1" dirty="0" err="1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q) {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(q == </a:t>
                </a:r>
                <a:r>
                  <a:rPr lang="en-US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p;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gcd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(q,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p%q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);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4"/>
                <a:stretch>
                  <a:fillRect l="-2253" t="-3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00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Recursive GCD Demo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Euclid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</a:t>
            </a:r>
            <a:r>
              <a:rPr lang="en-US" b="1" dirty="0" err="1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gcd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p,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q) {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(q ==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p;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else return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gcd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(q, p % q);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void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.out.println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gcd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1272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216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09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2"/>
          <p:cNvGrpSpPr>
            <a:grpSpLocks/>
          </p:cNvGrpSpPr>
          <p:nvPr/>
        </p:nvGrpSpPr>
        <p:grpSpPr bwMode="auto">
          <a:xfrm>
            <a:off x="6496050" y="587376"/>
            <a:ext cx="4095750" cy="1520825"/>
            <a:chOff x="2592" y="192"/>
            <a:chExt cx="2352" cy="958"/>
          </a:xfrm>
        </p:grpSpPr>
        <p:sp>
          <p:nvSpPr>
            <p:cNvPr id="101379" name="Text Box 3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 dirty="0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 dirty="0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 dirty="0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 dirty="0">
                  <a:solidFill>
                    <a:srgbClr val="0000FF"/>
                  </a:solidFill>
                  <a:latin typeface="Courier New" charset="0"/>
                </a:rPr>
                <a:t> static </a:t>
              </a:r>
              <a:r>
                <a:rPr lang="en-US" sz="1600" b="1" dirty="0" err="1">
                  <a:solidFill>
                    <a:srgbClr val="0000FF"/>
                  </a:solidFill>
                  <a:latin typeface="Courier New" charset="0"/>
                </a:rPr>
                <a:t>int</a:t>
              </a:r>
              <a:r>
                <a:rPr lang="en-US" sz="1600" b="1" dirty="0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 dirty="0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 dirty="0" err="1">
                  <a:solidFill>
                    <a:srgbClr val="0000FF"/>
                  </a:solidFill>
                  <a:latin typeface="Courier New" charset="0"/>
                </a:rPr>
                <a:t>int</a:t>
              </a:r>
              <a:r>
                <a:rPr lang="en-US" sz="1600" b="1" dirty="0">
                  <a:solidFill>
                    <a:srgbClr val="0000FF"/>
                  </a:solidFill>
                  <a:latin typeface="Courier New" charset="0"/>
                </a:rPr>
                <a:t> p</a:t>
              </a:r>
              <a:r>
                <a:rPr lang="en-US" sz="1600" b="1" dirty="0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 dirty="0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 dirty="0" err="1">
                  <a:solidFill>
                    <a:srgbClr val="0000FF"/>
                  </a:solidFill>
                  <a:latin typeface="Courier New" charset="0"/>
                </a:rPr>
                <a:t>int</a:t>
              </a:r>
              <a:r>
                <a:rPr lang="en-US" sz="1600" b="1" dirty="0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 dirty="0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 dirty="0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 dirty="0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 dirty="0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 dirty="0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 dirty="0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 dirty="0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 dirty="0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 dirty="0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 dirty="0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 dirty="0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 dirty="0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 dirty="0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 dirty="0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 dirty="0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 dirty="0" err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 dirty="0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 dirty="0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 dirty="0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 dirty="0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 dirty="0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 dirty="0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 dirty="0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 dirty="0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101380" name="Text Box 4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gcd(1272, 216)</a:t>
              </a:r>
            </a:p>
          </p:txBody>
        </p:sp>
      </p:grpSp>
      <p:grpSp>
        <p:nvGrpSpPr>
          <p:cNvPr id="101381" name="Group 5"/>
          <p:cNvGrpSpPr>
            <a:grpSpLocks/>
          </p:cNvGrpSpPr>
          <p:nvPr/>
        </p:nvGrpSpPr>
        <p:grpSpPr bwMode="auto">
          <a:xfrm>
            <a:off x="4230689" y="439738"/>
            <a:ext cx="2014537" cy="615950"/>
            <a:chOff x="776" y="532"/>
            <a:chExt cx="1269" cy="388"/>
          </a:xfrm>
        </p:grpSpPr>
        <p:sp>
          <p:nvSpPr>
            <p:cNvPr id="101382" name="Text Box 6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1272, q = 216</a:t>
              </a:r>
            </a:p>
          </p:txBody>
        </p:sp>
        <p:sp>
          <p:nvSpPr>
            <p:cNvPr id="101383" name="Text Box 7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</a:t>
              </a:r>
              <a:r>
                <a:rPr lang="en-US" sz="1400" dirty="0" smtClean="0">
                  <a:solidFill>
                    <a:srgbClr val="006600"/>
                  </a:solidFill>
                </a:rPr>
                <a:t>1</a:t>
              </a:r>
              <a:endParaRPr lang="en-US" sz="1400" dirty="0">
                <a:solidFill>
                  <a:srgbClr val="00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070740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2"/>
          <p:cNvGrpSpPr>
            <a:grpSpLocks/>
          </p:cNvGrpSpPr>
          <p:nvPr/>
        </p:nvGrpSpPr>
        <p:grpSpPr bwMode="auto">
          <a:xfrm>
            <a:off x="6496050" y="587376"/>
            <a:ext cx="4095750" cy="1520825"/>
            <a:chOff x="2592" y="192"/>
            <a:chExt cx="2352" cy="958"/>
          </a:xfrm>
        </p:grpSpPr>
        <p:sp>
          <p:nvSpPr>
            <p:cNvPr id="79875" name="Text Box 3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79876" name="Text Box 4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gcd(1272, 216)</a:t>
              </a:r>
            </a:p>
          </p:txBody>
        </p:sp>
      </p:grpSp>
      <p:grpSp>
        <p:nvGrpSpPr>
          <p:cNvPr id="79881" name="Group 9"/>
          <p:cNvGrpSpPr>
            <a:grpSpLocks/>
          </p:cNvGrpSpPr>
          <p:nvPr/>
        </p:nvGrpSpPr>
        <p:grpSpPr bwMode="auto">
          <a:xfrm>
            <a:off x="4230689" y="439738"/>
            <a:ext cx="2014537" cy="615950"/>
            <a:chOff x="776" y="532"/>
            <a:chExt cx="1269" cy="388"/>
          </a:xfrm>
        </p:grpSpPr>
        <p:sp>
          <p:nvSpPr>
            <p:cNvPr id="79882" name="Text Box 10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1272, q = 216</a:t>
              </a:r>
            </a:p>
          </p:txBody>
        </p:sp>
        <p:sp>
          <p:nvSpPr>
            <p:cNvPr id="79883" name="Text Box 11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</a:t>
              </a:r>
              <a:r>
                <a:rPr lang="en-US" sz="1400" dirty="0" smtClean="0">
                  <a:solidFill>
                    <a:srgbClr val="006600"/>
                  </a:solidFill>
                </a:rPr>
                <a:t>1</a:t>
              </a:r>
              <a:endParaRPr lang="en-US" sz="1400" dirty="0">
                <a:solidFill>
                  <a:srgbClr val="006600"/>
                </a:solidFill>
              </a:endParaRPr>
            </a:p>
          </p:txBody>
        </p:sp>
      </p:grp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6511925" y="132080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9234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6496050" y="587376"/>
            <a:ext cx="4095750" cy="1520825"/>
            <a:chOff x="2592" y="192"/>
            <a:chExt cx="2352" cy="958"/>
          </a:xfrm>
        </p:grpSpPr>
        <p:sp>
          <p:nvSpPr>
            <p:cNvPr id="80899" name="Text Box 3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80900" name="Text Box 4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gcd(1272, 216)</a:t>
              </a:r>
            </a:p>
          </p:txBody>
        </p:sp>
      </p:grpSp>
      <p:grpSp>
        <p:nvGrpSpPr>
          <p:cNvPr id="80908" name="Group 12"/>
          <p:cNvGrpSpPr>
            <a:grpSpLocks/>
          </p:cNvGrpSpPr>
          <p:nvPr/>
        </p:nvGrpSpPr>
        <p:grpSpPr bwMode="auto">
          <a:xfrm>
            <a:off x="4230689" y="439738"/>
            <a:ext cx="2014537" cy="615950"/>
            <a:chOff x="776" y="532"/>
            <a:chExt cx="1269" cy="388"/>
          </a:xfrm>
        </p:grpSpPr>
        <p:sp>
          <p:nvSpPr>
            <p:cNvPr id="80909" name="Text Box 13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1272, q = 216</a:t>
              </a:r>
            </a:p>
          </p:txBody>
        </p:sp>
        <p:sp>
          <p:nvSpPr>
            <p:cNvPr id="80910" name="Text Box 14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</a:t>
              </a:r>
              <a:r>
                <a:rPr lang="en-US" sz="1400" dirty="0" smtClean="0">
                  <a:solidFill>
                    <a:srgbClr val="006600"/>
                  </a:solidFill>
                </a:rPr>
                <a:t>1</a:t>
              </a:r>
              <a:endParaRPr lang="en-US" sz="1400" dirty="0">
                <a:solidFill>
                  <a:srgbClr val="006600"/>
                </a:solidFill>
              </a:endParaRPr>
            </a:p>
          </p:txBody>
        </p:sp>
      </p:grpSp>
      <p:sp>
        <p:nvSpPr>
          <p:cNvPr id="80911" name="Rectangle 15"/>
          <p:cNvSpPr>
            <a:spLocks noChangeArrowheads="1"/>
          </p:cNvSpPr>
          <p:nvPr/>
        </p:nvSpPr>
        <p:spPr bwMode="auto">
          <a:xfrm>
            <a:off x="6511925" y="157480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5488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6496050" y="587376"/>
            <a:ext cx="4095750" cy="1520825"/>
            <a:chOff x="2592" y="192"/>
            <a:chExt cx="2352" cy="958"/>
          </a:xfrm>
        </p:grpSpPr>
        <p:sp>
          <p:nvSpPr>
            <p:cNvPr id="81923" name="Text Box 3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81924" name="Text Box 4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gcd(1272, 216)</a:t>
              </a:r>
            </a:p>
          </p:txBody>
        </p:sp>
      </p:grpSp>
      <p:sp>
        <p:nvSpPr>
          <p:cNvPr id="81942" name="Rectangle 22"/>
          <p:cNvSpPr>
            <a:spLocks noChangeArrowheads="1"/>
          </p:cNvSpPr>
          <p:nvPr/>
        </p:nvSpPr>
        <p:spPr bwMode="auto">
          <a:xfrm>
            <a:off x="6511925" y="157480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1929" name="Group 9"/>
          <p:cNvGrpSpPr>
            <a:grpSpLocks/>
          </p:cNvGrpSpPr>
          <p:nvPr/>
        </p:nvGrpSpPr>
        <p:grpSpPr bwMode="auto">
          <a:xfrm>
            <a:off x="5430838" y="2052639"/>
            <a:ext cx="4095750" cy="1520825"/>
            <a:chOff x="2592" y="192"/>
            <a:chExt cx="2352" cy="958"/>
          </a:xfrm>
        </p:grpSpPr>
        <p:sp>
          <p:nvSpPr>
            <p:cNvPr id="81930" name="Text Box 10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81931" name="Text Box 11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gcd(216, 192)</a:t>
              </a:r>
            </a:p>
          </p:txBody>
        </p:sp>
      </p:grpSp>
      <p:grpSp>
        <p:nvGrpSpPr>
          <p:cNvPr id="81933" name="Group 13"/>
          <p:cNvGrpSpPr>
            <a:grpSpLocks/>
          </p:cNvGrpSpPr>
          <p:nvPr/>
        </p:nvGrpSpPr>
        <p:grpSpPr bwMode="auto">
          <a:xfrm>
            <a:off x="3130550" y="1906588"/>
            <a:ext cx="2014538" cy="615950"/>
            <a:chOff x="776" y="532"/>
            <a:chExt cx="1269" cy="388"/>
          </a:xfrm>
        </p:grpSpPr>
        <p:sp>
          <p:nvSpPr>
            <p:cNvPr id="81934" name="Text Box 14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216, q = 192</a:t>
              </a:r>
            </a:p>
          </p:txBody>
        </p:sp>
        <p:sp>
          <p:nvSpPr>
            <p:cNvPr id="81935" name="Text Box 15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- 2</a:t>
              </a:r>
            </a:p>
          </p:txBody>
        </p:sp>
      </p:grpSp>
      <p:grpSp>
        <p:nvGrpSpPr>
          <p:cNvPr id="81939" name="Group 19"/>
          <p:cNvGrpSpPr>
            <a:grpSpLocks/>
          </p:cNvGrpSpPr>
          <p:nvPr/>
        </p:nvGrpSpPr>
        <p:grpSpPr bwMode="auto">
          <a:xfrm>
            <a:off x="4230689" y="439738"/>
            <a:ext cx="2014537" cy="615950"/>
            <a:chOff x="776" y="532"/>
            <a:chExt cx="1269" cy="388"/>
          </a:xfrm>
        </p:grpSpPr>
        <p:sp>
          <p:nvSpPr>
            <p:cNvPr id="81940" name="Text Box 20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1272, q = 216</a:t>
              </a:r>
            </a:p>
          </p:txBody>
        </p:sp>
        <p:sp>
          <p:nvSpPr>
            <p:cNvPr id="81941" name="Text Box 21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</a:t>
              </a:r>
              <a:r>
                <a:rPr lang="en-US" sz="1400" dirty="0" smtClean="0">
                  <a:solidFill>
                    <a:srgbClr val="006600"/>
                  </a:solidFill>
                </a:rPr>
                <a:t>1</a:t>
              </a:r>
              <a:endParaRPr lang="en-US" sz="1400" dirty="0">
                <a:solidFill>
                  <a:srgbClr val="006600"/>
                </a:solidFill>
              </a:endParaRPr>
            </a:p>
          </p:txBody>
        </p:sp>
      </p:grpSp>
      <p:sp>
        <p:nvSpPr>
          <p:cNvPr id="81945" name="Text Box 25"/>
          <p:cNvSpPr txBox="1">
            <a:spLocks noChangeArrowheads="1"/>
          </p:cNvSpPr>
          <p:nvPr/>
        </p:nvSpPr>
        <p:spPr bwMode="auto">
          <a:xfrm>
            <a:off x="2270125" y="1255713"/>
            <a:ext cx="2000250" cy="21544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1019175">
              <a:spcBef>
                <a:spcPct val="50000"/>
              </a:spcBef>
            </a:pPr>
            <a:r>
              <a:rPr lang="en-US" sz="1400">
                <a:solidFill>
                  <a:srgbClr val="006600"/>
                </a:solidFill>
              </a:rPr>
              <a:t>1272  =  216 </a:t>
            </a:r>
            <a:r>
              <a:rPr lang="en-US" sz="1400">
                <a:solidFill>
                  <a:srgbClr val="006600"/>
                </a:solidFill>
                <a:sym typeface="Symbol" charset="2"/>
              </a:rPr>
              <a:t> 5  +  192</a:t>
            </a:r>
            <a:endParaRPr lang="en-US" sz="140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20893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2"/>
          <p:cNvGrpSpPr>
            <a:grpSpLocks/>
          </p:cNvGrpSpPr>
          <p:nvPr/>
        </p:nvGrpSpPr>
        <p:grpSpPr bwMode="auto">
          <a:xfrm>
            <a:off x="6496050" y="587376"/>
            <a:ext cx="4095750" cy="1520825"/>
            <a:chOff x="2592" y="192"/>
            <a:chExt cx="2352" cy="958"/>
          </a:xfrm>
        </p:grpSpPr>
        <p:sp>
          <p:nvSpPr>
            <p:cNvPr id="82947" name="Text Box 3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82948" name="Text Box 4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gcd(1272, 216)</a:t>
              </a:r>
            </a:p>
          </p:txBody>
        </p:sp>
      </p:grpSp>
      <p:grpSp>
        <p:nvGrpSpPr>
          <p:cNvPr id="82956" name="Group 12"/>
          <p:cNvGrpSpPr>
            <a:grpSpLocks/>
          </p:cNvGrpSpPr>
          <p:nvPr/>
        </p:nvGrpSpPr>
        <p:grpSpPr bwMode="auto">
          <a:xfrm>
            <a:off x="4230689" y="439738"/>
            <a:ext cx="2014537" cy="615950"/>
            <a:chOff x="776" y="532"/>
            <a:chExt cx="1269" cy="388"/>
          </a:xfrm>
        </p:grpSpPr>
        <p:sp>
          <p:nvSpPr>
            <p:cNvPr id="82957" name="Text Box 13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1272, q = 216</a:t>
              </a:r>
            </a:p>
          </p:txBody>
        </p:sp>
        <p:sp>
          <p:nvSpPr>
            <p:cNvPr id="82958" name="Text Box 14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</a:t>
              </a:r>
              <a:r>
                <a:rPr lang="en-US" sz="1400" dirty="0" smtClean="0">
                  <a:solidFill>
                    <a:srgbClr val="006600"/>
                  </a:solidFill>
                </a:rPr>
                <a:t>1</a:t>
              </a:r>
              <a:endParaRPr lang="en-US" sz="1400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82961" name="Group 17"/>
          <p:cNvGrpSpPr>
            <a:grpSpLocks/>
          </p:cNvGrpSpPr>
          <p:nvPr/>
        </p:nvGrpSpPr>
        <p:grpSpPr bwMode="auto">
          <a:xfrm>
            <a:off x="5430838" y="2052639"/>
            <a:ext cx="4095750" cy="1520825"/>
            <a:chOff x="2592" y="192"/>
            <a:chExt cx="2352" cy="958"/>
          </a:xfrm>
        </p:grpSpPr>
        <p:sp>
          <p:nvSpPr>
            <p:cNvPr id="82962" name="Text Box 18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82963" name="Text Box 19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gcd(216, 192)</a:t>
              </a:r>
            </a:p>
          </p:txBody>
        </p:sp>
      </p:grpSp>
      <p:grpSp>
        <p:nvGrpSpPr>
          <p:cNvPr id="82964" name="Group 20"/>
          <p:cNvGrpSpPr>
            <a:grpSpLocks/>
          </p:cNvGrpSpPr>
          <p:nvPr/>
        </p:nvGrpSpPr>
        <p:grpSpPr bwMode="auto">
          <a:xfrm>
            <a:off x="3130550" y="1906588"/>
            <a:ext cx="2014538" cy="615950"/>
            <a:chOff x="776" y="532"/>
            <a:chExt cx="1269" cy="388"/>
          </a:xfrm>
        </p:grpSpPr>
        <p:sp>
          <p:nvSpPr>
            <p:cNvPr id="82965" name="Text Box 21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216, q = 192</a:t>
              </a:r>
            </a:p>
          </p:txBody>
        </p:sp>
        <p:sp>
          <p:nvSpPr>
            <p:cNvPr id="82966" name="Text Box 22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- 2</a:t>
              </a:r>
            </a:p>
          </p:txBody>
        </p:sp>
      </p:grp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5453063" y="2801938"/>
            <a:ext cx="4076700" cy="290512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8" name="Rectangle 24"/>
          <p:cNvSpPr>
            <a:spLocks noChangeArrowheads="1"/>
          </p:cNvSpPr>
          <p:nvPr/>
        </p:nvSpPr>
        <p:spPr bwMode="auto">
          <a:xfrm>
            <a:off x="6511925" y="157480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4524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2"/>
          <p:cNvGrpSpPr>
            <a:grpSpLocks/>
          </p:cNvGrpSpPr>
          <p:nvPr/>
        </p:nvGrpSpPr>
        <p:grpSpPr bwMode="auto">
          <a:xfrm>
            <a:off x="6496050" y="587376"/>
            <a:ext cx="4095750" cy="1520825"/>
            <a:chOff x="2592" y="192"/>
            <a:chExt cx="2352" cy="958"/>
          </a:xfrm>
        </p:grpSpPr>
        <p:sp>
          <p:nvSpPr>
            <p:cNvPr id="84995" name="Text Box 3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84996" name="Text Box 4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gcd(1272, 216)</a:t>
              </a:r>
            </a:p>
          </p:txBody>
        </p:sp>
      </p:grpSp>
      <p:grpSp>
        <p:nvGrpSpPr>
          <p:cNvPr id="84997" name="Group 5"/>
          <p:cNvGrpSpPr>
            <a:grpSpLocks/>
          </p:cNvGrpSpPr>
          <p:nvPr/>
        </p:nvGrpSpPr>
        <p:grpSpPr bwMode="auto">
          <a:xfrm>
            <a:off x="4230689" y="439738"/>
            <a:ext cx="2014537" cy="615950"/>
            <a:chOff x="776" y="532"/>
            <a:chExt cx="1269" cy="388"/>
          </a:xfrm>
        </p:grpSpPr>
        <p:sp>
          <p:nvSpPr>
            <p:cNvPr id="84998" name="Text Box 6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1272, q = 216</a:t>
              </a:r>
            </a:p>
          </p:txBody>
        </p:sp>
        <p:sp>
          <p:nvSpPr>
            <p:cNvPr id="84999" name="Text Box 7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</a:t>
              </a:r>
              <a:r>
                <a:rPr lang="en-US" sz="1400" dirty="0" smtClean="0">
                  <a:solidFill>
                    <a:srgbClr val="006600"/>
                  </a:solidFill>
                </a:rPr>
                <a:t>1</a:t>
              </a:r>
              <a:endParaRPr lang="en-US" sz="1400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85000" name="Group 8"/>
          <p:cNvGrpSpPr>
            <a:grpSpLocks/>
          </p:cNvGrpSpPr>
          <p:nvPr/>
        </p:nvGrpSpPr>
        <p:grpSpPr bwMode="auto">
          <a:xfrm>
            <a:off x="5430838" y="2052639"/>
            <a:ext cx="4095750" cy="1520825"/>
            <a:chOff x="2592" y="192"/>
            <a:chExt cx="2352" cy="958"/>
          </a:xfrm>
        </p:grpSpPr>
        <p:sp>
          <p:nvSpPr>
            <p:cNvPr id="85001" name="Text Box 9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85002" name="Text Box 10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gcd(216, 192)</a:t>
              </a:r>
            </a:p>
          </p:txBody>
        </p:sp>
      </p:grpSp>
      <p:grpSp>
        <p:nvGrpSpPr>
          <p:cNvPr id="85003" name="Group 11"/>
          <p:cNvGrpSpPr>
            <a:grpSpLocks/>
          </p:cNvGrpSpPr>
          <p:nvPr/>
        </p:nvGrpSpPr>
        <p:grpSpPr bwMode="auto">
          <a:xfrm>
            <a:off x="3130550" y="1906588"/>
            <a:ext cx="2014538" cy="615950"/>
            <a:chOff x="776" y="532"/>
            <a:chExt cx="1269" cy="388"/>
          </a:xfrm>
        </p:grpSpPr>
        <p:sp>
          <p:nvSpPr>
            <p:cNvPr id="85004" name="Text Box 12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216, q = 192</a:t>
              </a:r>
            </a:p>
          </p:txBody>
        </p:sp>
        <p:sp>
          <p:nvSpPr>
            <p:cNvPr id="85005" name="Text Box 13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- 2</a:t>
              </a:r>
            </a:p>
          </p:txBody>
        </p:sp>
      </p:grpSp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5453063" y="3043238"/>
            <a:ext cx="4076700" cy="290512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7" name="Rectangle 15"/>
          <p:cNvSpPr>
            <a:spLocks noChangeArrowheads="1"/>
          </p:cNvSpPr>
          <p:nvPr/>
        </p:nvSpPr>
        <p:spPr bwMode="auto">
          <a:xfrm>
            <a:off x="6511925" y="157480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9369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/>
          <p:cNvGrpSpPr>
            <a:grpSpLocks/>
          </p:cNvGrpSpPr>
          <p:nvPr/>
        </p:nvGrpSpPr>
        <p:grpSpPr bwMode="auto">
          <a:xfrm>
            <a:off x="6496050" y="587376"/>
            <a:ext cx="4095750" cy="1520825"/>
            <a:chOff x="2592" y="192"/>
            <a:chExt cx="2352" cy="958"/>
          </a:xfrm>
        </p:grpSpPr>
        <p:sp>
          <p:nvSpPr>
            <p:cNvPr id="86019" name="Text Box 3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86020" name="Text Box 4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gcd(1272, 216)</a:t>
              </a:r>
            </a:p>
          </p:txBody>
        </p:sp>
      </p:grpSp>
      <p:grpSp>
        <p:nvGrpSpPr>
          <p:cNvPr id="86024" name="Group 8"/>
          <p:cNvGrpSpPr>
            <a:grpSpLocks/>
          </p:cNvGrpSpPr>
          <p:nvPr/>
        </p:nvGrpSpPr>
        <p:grpSpPr bwMode="auto">
          <a:xfrm>
            <a:off x="5430838" y="2052639"/>
            <a:ext cx="4095750" cy="1520825"/>
            <a:chOff x="2592" y="192"/>
            <a:chExt cx="2352" cy="958"/>
          </a:xfrm>
        </p:grpSpPr>
        <p:sp>
          <p:nvSpPr>
            <p:cNvPr id="86025" name="Text Box 9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86026" name="Text Box 10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gcd(216, 192)</a:t>
              </a:r>
            </a:p>
          </p:txBody>
        </p:sp>
      </p:grpSp>
      <p:sp>
        <p:nvSpPr>
          <p:cNvPr id="86030" name="Rectangle 14"/>
          <p:cNvSpPr>
            <a:spLocks noChangeArrowheads="1"/>
          </p:cNvSpPr>
          <p:nvPr/>
        </p:nvSpPr>
        <p:spPr bwMode="auto">
          <a:xfrm>
            <a:off x="5453063" y="3043238"/>
            <a:ext cx="4076700" cy="290512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31" name="Rectangle 15"/>
          <p:cNvSpPr>
            <a:spLocks noChangeArrowheads="1"/>
          </p:cNvSpPr>
          <p:nvPr/>
        </p:nvSpPr>
        <p:spPr bwMode="auto">
          <a:xfrm>
            <a:off x="6511925" y="157480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6032" name="Group 16"/>
          <p:cNvGrpSpPr>
            <a:grpSpLocks/>
          </p:cNvGrpSpPr>
          <p:nvPr/>
        </p:nvGrpSpPr>
        <p:grpSpPr bwMode="auto">
          <a:xfrm>
            <a:off x="4389438" y="3513139"/>
            <a:ext cx="4095750" cy="1520825"/>
            <a:chOff x="2592" y="192"/>
            <a:chExt cx="2352" cy="958"/>
          </a:xfrm>
        </p:grpSpPr>
        <p:sp>
          <p:nvSpPr>
            <p:cNvPr id="86033" name="Text Box 17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86034" name="Text Box 18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gcd(192, 24)</a:t>
              </a:r>
            </a:p>
          </p:txBody>
        </p:sp>
      </p:grpSp>
      <p:sp>
        <p:nvSpPr>
          <p:cNvPr id="86037" name="Text Box 21"/>
          <p:cNvSpPr txBox="1">
            <a:spLocks noChangeArrowheads="1"/>
          </p:cNvSpPr>
          <p:nvPr/>
        </p:nvSpPr>
        <p:spPr bwMode="auto">
          <a:xfrm>
            <a:off x="2314576" y="3767138"/>
            <a:ext cx="1749425" cy="21544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1019175">
              <a:spcBef>
                <a:spcPct val="50000"/>
              </a:spcBef>
            </a:pPr>
            <a:r>
              <a:rPr lang="en-US" sz="1400" dirty="0">
                <a:solidFill>
                  <a:srgbClr val="006600"/>
                </a:solidFill>
              </a:rPr>
              <a:t>Memory </a:t>
            </a:r>
            <a:r>
              <a:rPr lang="en-US" sz="1400" dirty="0" err="1">
                <a:solidFill>
                  <a:srgbClr val="006600"/>
                </a:solidFill>
              </a:rPr>
              <a:t>gcd</a:t>
            </a:r>
            <a:r>
              <a:rPr lang="en-US" sz="1400" dirty="0">
                <a:solidFill>
                  <a:srgbClr val="006600"/>
                </a:solidFill>
              </a:rPr>
              <a:t> call - </a:t>
            </a:r>
            <a:r>
              <a:rPr lang="en-US" sz="1400" dirty="0" smtClean="0">
                <a:solidFill>
                  <a:srgbClr val="006600"/>
                </a:solidFill>
              </a:rPr>
              <a:t>3</a:t>
            </a:r>
            <a:endParaRPr lang="en-US" sz="1400" dirty="0">
              <a:solidFill>
                <a:srgbClr val="006600"/>
              </a:solidFill>
            </a:endParaRPr>
          </a:p>
        </p:txBody>
      </p:sp>
      <p:sp>
        <p:nvSpPr>
          <p:cNvPr id="86038" name="Text Box 22"/>
          <p:cNvSpPr txBox="1">
            <a:spLocks noChangeArrowheads="1"/>
          </p:cNvSpPr>
          <p:nvPr/>
        </p:nvSpPr>
        <p:spPr bwMode="auto">
          <a:xfrm>
            <a:off x="2327276" y="3367088"/>
            <a:ext cx="1776413" cy="355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tIns="91440" anchor="ctr">
            <a:prstTxWarp prst="textNoShape">
              <a:avLst/>
            </a:prstTxWarp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chemeClr val="bg2"/>
                </a:solidFill>
              </a:rPr>
              <a:t>p = 192, q = 24</a:t>
            </a:r>
          </a:p>
        </p:txBody>
      </p:sp>
      <p:grpSp>
        <p:nvGrpSpPr>
          <p:cNvPr id="86039" name="Group 23"/>
          <p:cNvGrpSpPr>
            <a:grpSpLocks/>
          </p:cNvGrpSpPr>
          <p:nvPr/>
        </p:nvGrpSpPr>
        <p:grpSpPr bwMode="auto">
          <a:xfrm>
            <a:off x="3130550" y="1906588"/>
            <a:ext cx="2014538" cy="615950"/>
            <a:chOff x="776" y="532"/>
            <a:chExt cx="1269" cy="388"/>
          </a:xfrm>
        </p:grpSpPr>
        <p:sp>
          <p:nvSpPr>
            <p:cNvPr id="86040" name="Text Box 24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216, q = 192</a:t>
              </a:r>
            </a:p>
          </p:txBody>
        </p:sp>
        <p:sp>
          <p:nvSpPr>
            <p:cNvPr id="86041" name="Text Box 25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</a:t>
              </a:r>
              <a:r>
                <a:rPr lang="en-US" sz="1400" dirty="0" smtClean="0">
                  <a:solidFill>
                    <a:srgbClr val="006600"/>
                  </a:solidFill>
                </a:rPr>
                <a:t>2</a:t>
              </a:r>
              <a:endParaRPr lang="en-US" sz="1400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86042" name="Group 26"/>
          <p:cNvGrpSpPr>
            <a:grpSpLocks/>
          </p:cNvGrpSpPr>
          <p:nvPr/>
        </p:nvGrpSpPr>
        <p:grpSpPr bwMode="auto">
          <a:xfrm>
            <a:off x="4230689" y="439738"/>
            <a:ext cx="2014537" cy="615950"/>
            <a:chOff x="776" y="532"/>
            <a:chExt cx="1269" cy="388"/>
          </a:xfrm>
        </p:grpSpPr>
        <p:sp>
          <p:nvSpPr>
            <p:cNvPr id="86043" name="Text Box 27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1272, q = 216</a:t>
              </a:r>
            </a:p>
          </p:txBody>
        </p:sp>
        <p:sp>
          <p:nvSpPr>
            <p:cNvPr id="86044" name="Text Box 28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 smtClean="0">
                  <a:solidFill>
                    <a:srgbClr val="006600"/>
                  </a:solidFill>
                </a:rPr>
                <a:t>gcd</a:t>
              </a:r>
              <a:r>
                <a:rPr lang="en-US" sz="1400" dirty="0" smtClean="0">
                  <a:solidFill>
                    <a:srgbClr val="006600"/>
                  </a:solidFill>
                </a:rPr>
                <a:t> call - 1</a:t>
              </a:r>
              <a:endParaRPr lang="en-US" sz="1400" dirty="0">
                <a:solidFill>
                  <a:srgbClr val="00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7330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/>
          <p:cNvGrpSpPr>
            <a:grpSpLocks/>
          </p:cNvGrpSpPr>
          <p:nvPr/>
        </p:nvGrpSpPr>
        <p:grpSpPr bwMode="auto">
          <a:xfrm>
            <a:off x="6496050" y="587376"/>
            <a:ext cx="4095750" cy="1520825"/>
            <a:chOff x="2592" y="192"/>
            <a:chExt cx="2352" cy="958"/>
          </a:xfrm>
        </p:grpSpPr>
        <p:sp>
          <p:nvSpPr>
            <p:cNvPr id="87043" name="Text Box 3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87044" name="Text Box 4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gcd(1272, 216)</a:t>
              </a:r>
            </a:p>
          </p:txBody>
        </p:sp>
      </p:grpSp>
      <p:grpSp>
        <p:nvGrpSpPr>
          <p:cNvPr id="87048" name="Group 8"/>
          <p:cNvGrpSpPr>
            <a:grpSpLocks/>
          </p:cNvGrpSpPr>
          <p:nvPr/>
        </p:nvGrpSpPr>
        <p:grpSpPr bwMode="auto">
          <a:xfrm>
            <a:off x="5430838" y="2052639"/>
            <a:ext cx="4095750" cy="1520825"/>
            <a:chOff x="2592" y="192"/>
            <a:chExt cx="2352" cy="958"/>
          </a:xfrm>
        </p:grpSpPr>
        <p:sp>
          <p:nvSpPr>
            <p:cNvPr id="87049" name="Text Box 9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87050" name="Text Box 10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gcd(216, 192)</a:t>
              </a:r>
            </a:p>
          </p:txBody>
        </p:sp>
      </p:grpSp>
      <p:sp>
        <p:nvSpPr>
          <p:cNvPr id="87054" name="Rectangle 14"/>
          <p:cNvSpPr>
            <a:spLocks noChangeArrowheads="1"/>
          </p:cNvSpPr>
          <p:nvPr/>
        </p:nvSpPr>
        <p:spPr bwMode="auto">
          <a:xfrm>
            <a:off x="5453063" y="3043238"/>
            <a:ext cx="4076700" cy="290512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5" name="Rectangle 15"/>
          <p:cNvSpPr>
            <a:spLocks noChangeArrowheads="1"/>
          </p:cNvSpPr>
          <p:nvPr/>
        </p:nvSpPr>
        <p:spPr bwMode="auto">
          <a:xfrm>
            <a:off x="6511925" y="157480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7056" name="Group 16"/>
          <p:cNvGrpSpPr>
            <a:grpSpLocks/>
          </p:cNvGrpSpPr>
          <p:nvPr/>
        </p:nvGrpSpPr>
        <p:grpSpPr bwMode="auto">
          <a:xfrm>
            <a:off x="4389438" y="3513139"/>
            <a:ext cx="4095750" cy="1520825"/>
            <a:chOff x="2592" y="192"/>
            <a:chExt cx="2352" cy="958"/>
          </a:xfrm>
        </p:grpSpPr>
        <p:sp>
          <p:nvSpPr>
            <p:cNvPr id="87057" name="Text Box 17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87058" name="Text Box 18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gcd(192, 24)</a:t>
              </a:r>
            </a:p>
          </p:txBody>
        </p:sp>
      </p:grpSp>
      <p:sp>
        <p:nvSpPr>
          <p:cNvPr id="87060" name="Text Box 20"/>
          <p:cNvSpPr txBox="1">
            <a:spLocks noChangeArrowheads="1"/>
          </p:cNvSpPr>
          <p:nvPr/>
        </p:nvSpPr>
        <p:spPr bwMode="auto">
          <a:xfrm>
            <a:off x="2314576" y="3767138"/>
            <a:ext cx="1749425" cy="21544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1019175">
              <a:spcBef>
                <a:spcPct val="50000"/>
              </a:spcBef>
            </a:pPr>
            <a:r>
              <a:rPr lang="en-US" sz="1400" dirty="0">
                <a:solidFill>
                  <a:srgbClr val="006600"/>
                </a:solidFill>
              </a:rPr>
              <a:t>Memory </a:t>
            </a:r>
            <a:r>
              <a:rPr lang="en-US" sz="1400" dirty="0" err="1">
                <a:solidFill>
                  <a:srgbClr val="006600"/>
                </a:solidFill>
              </a:rPr>
              <a:t>gcd</a:t>
            </a:r>
            <a:r>
              <a:rPr lang="en-US" sz="1400" dirty="0">
                <a:solidFill>
                  <a:srgbClr val="006600"/>
                </a:solidFill>
              </a:rPr>
              <a:t> call - </a:t>
            </a:r>
            <a:r>
              <a:rPr lang="en-US" sz="1400" dirty="0" smtClean="0">
                <a:solidFill>
                  <a:srgbClr val="006600"/>
                </a:solidFill>
              </a:rPr>
              <a:t>3</a:t>
            </a:r>
            <a:endParaRPr lang="en-US" sz="1400" dirty="0">
              <a:solidFill>
                <a:srgbClr val="006600"/>
              </a:solidFill>
            </a:endParaRPr>
          </a:p>
        </p:txBody>
      </p:sp>
      <p:sp>
        <p:nvSpPr>
          <p:cNvPr id="87061" name="Rectangle 21"/>
          <p:cNvSpPr>
            <a:spLocks noChangeArrowheads="1"/>
          </p:cNvSpPr>
          <p:nvPr/>
        </p:nvSpPr>
        <p:spPr bwMode="auto">
          <a:xfrm>
            <a:off x="4408488" y="424815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62" name="Text Box 22"/>
          <p:cNvSpPr txBox="1">
            <a:spLocks noChangeArrowheads="1"/>
          </p:cNvSpPr>
          <p:nvPr/>
        </p:nvSpPr>
        <p:spPr bwMode="auto">
          <a:xfrm>
            <a:off x="2327276" y="3367088"/>
            <a:ext cx="1776413" cy="355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tIns="91440" anchor="ctr">
            <a:prstTxWarp prst="textNoShape">
              <a:avLst/>
            </a:prstTxWarp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chemeClr val="bg2"/>
                </a:solidFill>
              </a:rPr>
              <a:t>p = 192, q = 24</a:t>
            </a:r>
          </a:p>
        </p:txBody>
      </p:sp>
      <p:grpSp>
        <p:nvGrpSpPr>
          <p:cNvPr id="87063" name="Group 23"/>
          <p:cNvGrpSpPr>
            <a:grpSpLocks/>
          </p:cNvGrpSpPr>
          <p:nvPr/>
        </p:nvGrpSpPr>
        <p:grpSpPr bwMode="auto">
          <a:xfrm>
            <a:off x="3130550" y="1906588"/>
            <a:ext cx="2014538" cy="615950"/>
            <a:chOff x="776" y="532"/>
            <a:chExt cx="1269" cy="388"/>
          </a:xfrm>
        </p:grpSpPr>
        <p:sp>
          <p:nvSpPr>
            <p:cNvPr id="87064" name="Text Box 24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216, q = 192</a:t>
              </a:r>
            </a:p>
          </p:txBody>
        </p:sp>
        <p:sp>
          <p:nvSpPr>
            <p:cNvPr id="87065" name="Text Box 25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- 2</a:t>
              </a:r>
            </a:p>
          </p:txBody>
        </p:sp>
      </p:grpSp>
      <p:grpSp>
        <p:nvGrpSpPr>
          <p:cNvPr id="87066" name="Group 26"/>
          <p:cNvGrpSpPr>
            <a:grpSpLocks/>
          </p:cNvGrpSpPr>
          <p:nvPr/>
        </p:nvGrpSpPr>
        <p:grpSpPr bwMode="auto">
          <a:xfrm>
            <a:off x="4230689" y="439738"/>
            <a:ext cx="2014537" cy="615950"/>
            <a:chOff x="776" y="532"/>
            <a:chExt cx="1269" cy="388"/>
          </a:xfrm>
        </p:grpSpPr>
        <p:sp>
          <p:nvSpPr>
            <p:cNvPr id="87067" name="Text Box 27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1272, q = 216</a:t>
              </a:r>
            </a:p>
          </p:txBody>
        </p:sp>
        <p:sp>
          <p:nvSpPr>
            <p:cNvPr id="87068" name="Text Box 28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</a:t>
              </a:r>
              <a:r>
                <a:rPr lang="en-US" sz="1400" dirty="0" smtClean="0">
                  <a:solidFill>
                    <a:srgbClr val="006600"/>
                  </a:solidFill>
                </a:rPr>
                <a:t>1</a:t>
              </a:r>
              <a:endParaRPr lang="en-US" sz="1400" dirty="0">
                <a:solidFill>
                  <a:srgbClr val="00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202045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8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>
                    <a:solidFill>
                      <a:schemeClr val="accent3"/>
                    </a:solidFill>
                  </a:rPr>
                  <a:t>Recursion</a:t>
                </a:r>
                <a:r>
                  <a:rPr lang="en-US" dirty="0" smtClean="0"/>
                  <a:t> is an algorithmic technique where a function calls itself directly or indirectly.</a:t>
                </a:r>
              </a:p>
              <a:p>
                <a:r>
                  <a:rPr lang="en-US" dirty="0" smtClean="0"/>
                  <a:t>Why learn recursion?</a:t>
                </a:r>
              </a:p>
              <a:p>
                <a:pPr lvl="1"/>
                <a:r>
                  <a:rPr lang="en-US" dirty="0" smtClean="0"/>
                  <a:t>New mode of thinking.</a:t>
                </a:r>
              </a:p>
              <a:p>
                <a:pPr lvl="1"/>
                <a:r>
                  <a:rPr lang="en-US" dirty="0" smtClean="0"/>
                  <a:t>Powerful programming paradigm.</a:t>
                </a:r>
              </a:p>
              <a:p>
                <a:r>
                  <a:rPr lang="en-US" dirty="0" smtClean="0"/>
                  <a:t>Many computations are naturally self-referential.</a:t>
                </a:r>
              </a:p>
              <a:p>
                <a:pPr lvl="1"/>
                <a:r>
                  <a:rPr lang="en-US" dirty="0" smtClean="0"/>
                  <a:t>A folder containing files and </a:t>
                </a:r>
                <a:r>
                  <a:rPr lang="en-US" b="1" dirty="0" smtClean="0">
                    <a:solidFill>
                      <a:schemeClr val="accent3"/>
                    </a:solidFill>
                  </a:rPr>
                  <a:t>other folders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Mathematical sequences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(whole numbers)</a:t>
                </a:r>
              </a:p>
              <a:p>
                <a:pPr lvl="1"/>
                <a:r>
                  <a:rPr lang="en-US" dirty="0" smtClean="0"/>
                  <a:t>Exploring mazes – make a step in the maze, then keep </a:t>
                </a:r>
                <a:r>
                  <a:rPr lang="en-US" b="1" dirty="0" smtClean="0">
                    <a:solidFill>
                      <a:schemeClr val="accent3"/>
                    </a:solidFill>
                  </a:rPr>
                  <a:t>exploring the maze</a:t>
                </a:r>
              </a:p>
            </p:txBody>
          </p:sp>
        </mc:Choice>
        <mc:Fallback xmlns="">
          <p:sp>
            <p:nvSpPr>
              <p:cNvPr id="1638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046" t="-3098" b="-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 result for infinite mirro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534" y="2737895"/>
            <a:ext cx="1713390" cy="257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13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6496050" y="587376"/>
            <a:ext cx="4095750" cy="1520825"/>
            <a:chOff x="2592" y="192"/>
            <a:chExt cx="2352" cy="958"/>
          </a:xfrm>
        </p:grpSpPr>
        <p:sp>
          <p:nvSpPr>
            <p:cNvPr id="88067" name="Text Box 3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88068" name="Text Box 4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gcd(1272, 216)</a:t>
              </a:r>
            </a:p>
          </p:txBody>
        </p:sp>
      </p:grpSp>
      <p:grpSp>
        <p:nvGrpSpPr>
          <p:cNvPr id="88072" name="Group 8"/>
          <p:cNvGrpSpPr>
            <a:grpSpLocks/>
          </p:cNvGrpSpPr>
          <p:nvPr/>
        </p:nvGrpSpPr>
        <p:grpSpPr bwMode="auto">
          <a:xfrm>
            <a:off x="5430838" y="2052639"/>
            <a:ext cx="4095750" cy="1520825"/>
            <a:chOff x="2592" y="192"/>
            <a:chExt cx="2352" cy="958"/>
          </a:xfrm>
        </p:grpSpPr>
        <p:sp>
          <p:nvSpPr>
            <p:cNvPr id="88073" name="Text Box 9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88074" name="Text Box 10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gcd(216, 192)</a:t>
              </a:r>
            </a:p>
          </p:txBody>
        </p:sp>
      </p:grpSp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5453063" y="3043238"/>
            <a:ext cx="4076700" cy="290512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9" name="Rectangle 15"/>
          <p:cNvSpPr>
            <a:spLocks noChangeArrowheads="1"/>
          </p:cNvSpPr>
          <p:nvPr/>
        </p:nvSpPr>
        <p:spPr bwMode="auto">
          <a:xfrm>
            <a:off x="6511925" y="157480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8080" name="Group 16"/>
          <p:cNvGrpSpPr>
            <a:grpSpLocks/>
          </p:cNvGrpSpPr>
          <p:nvPr/>
        </p:nvGrpSpPr>
        <p:grpSpPr bwMode="auto">
          <a:xfrm>
            <a:off x="4389438" y="3513139"/>
            <a:ext cx="4095750" cy="1520825"/>
            <a:chOff x="2592" y="192"/>
            <a:chExt cx="2352" cy="958"/>
          </a:xfrm>
        </p:grpSpPr>
        <p:sp>
          <p:nvSpPr>
            <p:cNvPr id="88081" name="Text Box 17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88082" name="Text Box 18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gcd(192, 24)</a:t>
              </a:r>
            </a:p>
          </p:txBody>
        </p:sp>
      </p:grpSp>
      <p:sp>
        <p:nvSpPr>
          <p:cNvPr id="88084" name="Text Box 20"/>
          <p:cNvSpPr txBox="1">
            <a:spLocks noChangeArrowheads="1"/>
          </p:cNvSpPr>
          <p:nvPr/>
        </p:nvSpPr>
        <p:spPr bwMode="auto">
          <a:xfrm>
            <a:off x="2314576" y="3767138"/>
            <a:ext cx="1749425" cy="21544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1019175">
              <a:spcBef>
                <a:spcPct val="50000"/>
              </a:spcBef>
            </a:pPr>
            <a:r>
              <a:rPr lang="en-US" sz="1400" dirty="0">
                <a:solidFill>
                  <a:srgbClr val="006600"/>
                </a:solidFill>
              </a:rPr>
              <a:t>Memory </a:t>
            </a:r>
            <a:r>
              <a:rPr lang="en-US" sz="1400" dirty="0" err="1">
                <a:solidFill>
                  <a:srgbClr val="006600"/>
                </a:solidFill>
              </a:rPr>
              <a:t>gcd</a:t>
            </a:r>
            <a:r>
              <a:rPr lang="en-US" sz="1400" dirty="0">
                <a:solidFill>
                  <a:srgbClr val="006600"/>
                </a:solidFill>
              </a:rPr>
              <a:t> call - </a:t>
            </a:r>
            <a:r>
              <a:rPr lang="en-US" sz="1400" dirty="0" smtClean="0">
                <a:solidFill>
                  <a:srgbClr val="006600"/>
                </a:solidFill>
              </a:rPr>
              <a:t>3</a:t>
            </a:r>
            <a:endParaRPr lang="en-US" sz="1400" dirty="0">
              <a:solidFill>
                <a:srgbClr val="006600"/>
              </a:solidFill>
            </a:endParaRPr>
          </a:p>
        </p:txBody>
      </p:sp>
      <p:sp>
        <p:nvSpPr>
          <p:cNvPr id="88085" name="Rectangle 21"/>
          <p:cNvSpPr>
            <a:spLocks noChangeArrowheads="1"/>
          </p:cNvSpPr>
          <p:nvPr/>
        </p:nvSpPr>
        <p:spPr bwMode="auto">
          <a:xfrm>
            <a:off x="4408488" y="450215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86" name="Text Box 22"/>
          <p:cNvSpPr txBox="1">
            <a:spLocks noChangeArrowheads="1"/>
          </p:cNvSpPr>
          <p:nvPr/>
        </p:nvSpPr>
        <p:spPr bwMode="auto">
          <a:xfrm>
            <a:off x="2327276" y="3367088"/>
            <a:ext cx="1776413" cy="355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tIns="91440" anchor="ctr">
            <a:prstTxWarp prst="textNoShape">
              <a:avLst/>
            </a:prstTxWarp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chemeClr val="bg2"/>
                </a:solidFill>
              </a:rPr>
              <a:t>p = 192, q = 24</a:t>
            </a:r>
          </a:p>
        </p:txBody>
      </p:sp>
      <p:grpSp>
        <p:nvGrpSpPr>
          <p:cNvPr id="88087" name="Group 23"/>
          <p:cNvGrpSpPr>
            <a:grpSpLocks/>
          </p:cNvGrpSpPr>
          <p:nvPr/>
        </p:nvGrpSpPr>
        <p:grpSpPr bwMode="auto">
          <a:xfrm>
            <a:off x="3130550" y="1906588"/>
            <a:ext cx="2014538" cy="615950"/>
            <a:chOff x="776" y="532"/>
            <a:chExt cx="1269" cy="388"/>
          </a:xfrm>
        </p:grpSpPr>
        <p:sp>
          <p:nvSpPr>
            <p:cNvPr id="88088" name="Text Box 24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216, q = 192</a:t>
              </a:r>
            </a:p>
          </p:txBody>
        </p:sp>
        <p:sp>
          <p:nvSpPr>
            <p:cNvPr id="88089" name="Text Box 25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- 2</a:t>
              </a:r>
            </a:p>
          </p:txBody>
        </p:sp>
      </p:grpSp>
      <p:grpSp>
        <p:nvGrpSpPr>
          <p:cNvPr id="88090" name="Group 26"/>
          <p:cNvGrpSpPr>
            <a:grpSpLocks/>
          </p:cNvGrpSpPr>
          <p:nvPr/>
        </p:nvGrpSpPr>
        <p:grpSpPr bwMode="auto">
          <a:xfrm>
            <a:off x="4230689" y="439738"/>
            <a:ext cx="2014537" cy="615950"/>
            <a:chOff x="776" y="532"/>
            <a:chExt cx="1269" cy="388"/>
          </a:xfrm>
        </p:grpSpPr>
        <p:sp>
          <p:nvSpPr>
            <p:cNvPr id="88091" name="Text Box 27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1272, q = 216</a:t>
              </a:r>
            </a:p>
          </p:txBody>
        </p:sp>
        <p:sp>
          <p:nvSpPr>
            <p:cNvPr id="88092" name="Text Box 28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</a:t>
              </a:r>
              <a:r>
                <a:rPr lang="en-US" sz="1400" dirty="0" smtClean="0">
                  <a:solidFill>
                    <a:srgbClr val="006600"/>
                  </a:solidFill>
                </a:rPr>
                <a:t>1</a:t>
              </a:r>
              <a:endParaRPr lang="en-US" sz="1400" dirty="0">
                <a:solidFill>
                  <a:srgbClr val="00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236189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6496050" y="587376"/>
            <a:ext cx="4095750" cy="1520825"/>
            <a:chOff x="2592" y="192"/>
            <a:chExt cx="2352" cy="958"/>
          </a:xfrm>
        </p:grpSpPr>
        <p:sp>
          <p:nvSpPr>
            <p:cNvPr id="89091" name="Text Box 3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89092" name="Text Box 4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gcd(1272, 216)</a:t>
              </a:r>
            </a:p>
          </p:txBody>
        </p:sp>
      </p:grpSp>
      <p:grpSp>
        <p:nvGrpSpPr>
          <p:cNvPr id="89096" name="Group 8"/>
          <p:cNvGrpSpPr>
            <a:grpSpLocks/>
          </p:cNvGrpSpPr>
          <p:nvPr/>
        </p:nvGrpSpPr>
        <p:grpSpPr bwMode="auto">
          <a:xfrm>
            <a:off x="5430838" y="2052639"/>
            <a:ext cx="4095750" cy="1520825"/>
            <a:chOff x="2592" y="192"/>
            <a:chExt cx="2352" cy="958"/>
          </a:xfrm>
        </p:grpSpPr>
        <p:sp>
          <p:nvSpPr>
            <p:cNvPr id="89097" name="Text Box 9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89098" name="Text Box 10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gcd(216, 192)</a:t>
              </a:r>
            </a:p>
          </p:txBody>
        </p:sp>
      </p:grpSp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5453063" y="3043238"/>
            <a:ext cx="4076700" cy="290512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6511925" y="157480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9104" name="Group 16"/>
          <p:cNvGrpSpPr>
            <a:grpSpLocks/>
          </p:cNvGrpSpPr>
          <p:nvPr/>
        </p:nvGrpSpPr>
        <p:grpSpPr bwMode="auto">
          <a:xfrm>
            <a:off x="4389438" y="3513139"/>
            <a:ext cx="4095750" cy="1520825"/>
            <a:chOff x="2592" y="192"/>
            <a:chExt cx="2352" cy="958"/>
          </a:xfrm>
        </p:grpSpPr>
        <p:sp>
          <p:nvSpPr>
            <p:cNvPr id="89105" name="Text Box 17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89106" name="Text Box 18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gcd(192, 24)</a:t>
              </a:r>
            </a:p>
          </p:txBody>
        </p:sp>
      </p:grpSp>
      <p:sp>
        <p:nvSpPr>
          <p:cNvPr id="89108" name="Text Box 20"/>
          <p:cNvSpPr txBox="1">
            <a:spLocks noChangeArrowheads="1"/>
          </p:cNvSpPr>
          <p:nvPr/>
        </p:nvSpPr>
        <p:spPr bwMode="auto">
          <a:xfrm>
            <a:off x="2314576" y="3767138"/>
            <a:ext cx="1749425" cy="21544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1019175">
              <a:spcBef>
                <a:spcPct val="50000"/>
              </a:spcBef>
            </a:pPr>
            <a:r>
              <a:rPr lang="en-US" sz="1400" dirty="0">
                <a:solidFill>
                  <a:srgbClr val="006600"/>
                </a:solidFill>
              </a:rPr>
              <a:t>Memory </a:t>
            </a:r>
            <a:r>
              <a:rPr lang="en-US" sz="1400" dirty="0" err="1">
                <a:solidFill>
                  <a:srgbClr val="006600"/>
                </a:solidFill>
              </a:rPr>
              <a:t>gcd</a:t>
            </a:r>
            <a:r>
              <a:rPr lang="en-US" sz="1400" dirty="0">
                <a:solidFill>
                  <a:srgbClr val="006600"/>
                </a:solidFill>
              </a:rPr>
              <a:t> call - </a:t>
            </a:r>
            <a:r>
              <a:rPr lang="en-US" sz="1400" dirty="0" smtClean="0">
                <a:solidFill>
                  <a:srgbClr val="006600"/>
                </a:solidFill>
              </a:rPr>
              <a:t>3</a:t>
            </a:r>
            <a:endParaRPr lang="en-US" sz="1400" dirty="0">
              <a:solidFill>
                <a:srgbClr val="006600"/>
              </a:solidFill>
            </a:endParaRPr>
          </a:p>
        </p:txBody>
      </p:sp>
      <p:sp>
        <p:nvSpPr>
          <p:cNvPr id="89109" name="Rectangle 21"/>
          <p:cNvSpPr>
            <a:spLocks noChangeArrowheads="1"/>
          </p:cNvSpPr>
          <p:nvPr/>
        </p:nvSpPr>
        <p:spPr bwMode="auto">
          <a:xfrm>
            <a:off x="4408488" y="450215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9110" name="Group 22"/>
          <p:cNvGrpSpPr>
            <a:grpSpLocks/>
          </p:cNvGrpSpPr>
          <p:nvPr/>
        </p:nvGrpSpPr>
        <p:grpSpPr bwMode="auto">
          <a:xfrm>
            <a:off x="3362325" y="4983164"/>
            <a:ext cx="4095750" cy="1520825"/>
            <a:chOff x="2592" y="192"/>
            <a:chExt cx="2352" cy="958"/>
          </a:xfrm>
        </p:grpSpPr>
        <p:sp>
          <p:nvSpPr>
            <p:cNvPr id="89111" name="Text Box 23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89112" name="Text Box 24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gcd(24, 0)</a:t>
              </a:r>
            </a:p>
          </p:txBody>
        </p:sp>
      </p:grpSp>
      <p:sp>
        <p:nvSpPr>
          <p:cNvPr id="89114" name="Text Box 26"/>
          <p:cNvSpPr txBox="1">
            <a:spLocks noChangeArrowheads="1"/>
          </p:cNvSpPr>
          <p:nvPr/>
        </p:nvSpPr>
        <p:spPr bwMode="auto">
          <a:xfrm>
            <a:off x="1643063" y="4786313"/>
            <a:ext cx="1458912" cy="355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tIns="91440" anchor="ctr">
            <a:prstTxWarp prst="textNoShape">
              <a:avLst/>
            </a:prstTxWarp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chemeClr val="bg2"/>
                </a:solidFill>
              </a:rPr>
              <a:t>p = 24, q = 0</a:t>
            </a:r>
          </a:p>
        </p:txBody>
      </p:sp>
      <p:sp>
        <p:nvSpPr>
          <p:cNvPr id="89115" name="Text Box 27"/>
          <p:cNvSpPr txBox="1">
            <a:spLocks noChangeArrowheads="1"/>
          </p:cNvSpPr>
          <p:nvPr/>
        </p:nvSpPr>
        <p:spPr bwMode="auto">
          <a:xfrm>
            <a:off x="1524001" y="5159375"/>
            <a:ext cx="1749425" cy="21544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1019175">
              <a:spcBef>
                <a:spcPct val="50000"/>
              </a:spcBef>
            </a:pPr>
            <a:r>
              <a:rPr lang="en-US" sz="1400" dirty="0">
                <a:solidFill>
                  <a:srgbClr val="006600"/>
                </a:solidFill>
              </a:rPr>
              <a:t>Memory </a:t>
            </a:r>
            <a:r>
              <a:rPr lang="en-US" sz="1400" dirty="0" err="1">
                <a:solidFill>
                  <a:srgbClr val="006600"/>
                </a:solidFill>
              </a:rPr>
              <a:t>gcd</a:t>
            </a:r>
            <a:r>
              <a:rPr lang="en-US" sz="1400" dirty="0">
                <a:solidFill>
                  <a:srgbClr val="006600"/>
                </a:solidFill>
              </a:rPr>
              <a:t> call - </a:t>
            </a:r>
            <a:r>
              <a:rPr lang="en-US" sz="1400" dirty="0" smtClean="0">
                <a:solidFill>
                  <a:srgbClr val="006600"/>
                </a:solidFill>
              </a:rPr>
              <a:t>4</a:t>
            </a:r>
            <a:endParaRPr lang="en-US" sz="1400" dirty="0">
              <a:solidFill>
                <a:srgbClr val="006600"/>
              </a:solidFill>
            </a:endParaRPr>
          </a:p>
        </p:txBody>
      </p:sp>
      <p:sp>
        <p:nvSpPr>
          <p:cNvPr id="89116" name="Text Box 28"/>
          <p:cNvSpPr txBox="1">
            <a:spLocks noChangeArrowheads="1"/>
          </p:cNvSpPr>
          <p:nvPr/>
        </p:nvSpPr>
        <p:spPr bwMode="auto">
          <a:xfrm>
            <a:off x="2327276" y="3367088"/>
            <a:ext cx="1776413" cy="355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tIns="91440" anchor="ctr">
            <a:prstTxWarp prst="textNoShape">
              <a:avLst/>
            </a:prstTxWarp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chemeClr val="bg2"/>
                </a:solidFill>
              </a:rPr>
              <a:t>p = 192, q = 24</a:t>
            </a:r>
          </a:p>
        </p:txBody>
      </p:sp>
      <p:grpSp>
        <p:nvGrpSpPr>
          <p:cNvPr id="89117" name="Group 29"/>
          <p:cNvGrpSpPr>
            <a:grpSpLocks/>
          </p:cNvGrpSpPr>
          <p:nvPr/>
        </p:nvGrpSpPr>
        <p:grpSpPr bwMode="auto">
          <a:xfrm>
            <a:off x="3130550" y="1906588"/>
            <a:ext cx="2014538" cy="615950"/>
            <a:chOff x="776" y="532"/>
            <a:chExt cx="1269" cy="388"/>
          </a:xfrm>
        </p:grpSpPr>
        <p:sp>
          <p:nvSpPr>
            <p:cNvPr id="89118" name="Text Box 30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216, q = 192</a:t>
              </a:r>
            </a:p>
          </p:txBody>
        </p:sp>
        <p:sp>
          <p:nvSpPr>
            <p:cNvPr id="89119" name="Text Box 31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- 2</a:t>
              </a:r>
            </a:p>
          </p:txBody>
        </p:sp>
      </p:grpSp>
      <p:grpSp>
        <p:nvGrpSpPr>
          <p:cNvPr id="89120" name="Group 32"/>
          <p:cNvGrpSpPr>
            <a:grpSpLocks/>
          </p:cNvGrpSpPr>
          <p:nvPr/>
        </p:nvGrpSpPr>
        <p:grpSpPr bwMode="auto">
          <a:xfrm>
            <a:off x="4230689" y="439738"/>
            <a:ext cx="2014537" cy="615950"/>
            <a:chOff x="776" y="532"/>
            <a:chExt cx="1269" cy="388"/>
          </a:xfrm>
        </p:grpSpPr>
        <p:sp>
          <p:nvSpPr>
            <p:cNvPr id="89121" name="Text Box 33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1272, q = 216</a:t>
              </a:r>
            </a:p>
          </p:txBody>
        </p:sp>
        <p:sp>
          <p:nvSpPr>
            <p:cNvPr id="89122" name="Text Box 34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</a:t>
              </a:r>
              <a:r>
                <a:rPr lang="en-US" sz="1400" dirty="0" smtClean="0">
                  <a:solidFill>
                    <a:srgbClr val="006600"/>
                  </a:solidFill>
                </a:rPr>
                <a:t>1</a:t>
              </a:r>
              <a:endParaRPr lang="en-US" sz="1400" dirty="0">
                <a:solidFill>
                  <a:srgbClr val="00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142311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6496050" y="587376"/>
            <a:ext cx="4095750" cy="1520825"/>
            <a:chOff x="2592" y="192"/>
            <a:chExt cx="2352" cy="958"/>
          </a:xfrm>
        </p:grpSpPr>
        <p:sp>
          <p:nvSpPr>
            <p:cNvPr id="92163" name="Text Box 3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92164" name="Text Box 4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gcd(1272, 216)</a:t>
              </a:r>
            </a:p>
          </p:txBody>
        </p:sp>
      </p:grpSp>
      <p:grpSp>
        <p:nvGrpSpPr>
          <p:cNvPr id="92168" name="Group 8"/>
          <p:cNvGrpSpPr>
            <a:grpSpLocks/>
          </p:cNvGrpSpPr>
          <p:nvPr/>
        </p:nvGrpSpPr>
        <p:grpSpPr bwMode="auto">
          <a:xfrm>
            <a:off x="5430838" y="2052639"/>
            <a:ext cx="4095750" cy="1520825"/>
            <a:chOff x="2592" y="192"/>
            <a:chExt cx="2352" cy="958"/>
          </a:xfrm>
        </p:grpSpPr>
        <p:sp>
          <p:nvSpPr>
            <p:cNvPr id="92169" name="Text Box 9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92170" name="Text Box 10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gcd(216, 192)</a:t>
              </a:r>
            </a:p>
          </p:txBody>
        </p:sp>
      </p:grpSp>
      <p:sp>
        <p:nvSpPr>
          <p:cNvPr id="92174" name="Rectangle 14"/>
          <p:cNvSpPr>
            <a:spLocks noChangeArrowheads="1"/>
          </p:cNvSpPr>
          <p:nvPr/>
        </p:nvSpPr>
        <p:spPr bwMode="auto">
          <a:xfrm>
            <a:off x="5453063" y="3043238"/>
            <a:ext cx="4076700" cy="290512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75" name="Rectangle 15"/>
          <p:cNvSpPr>
            <a:spLocks noChangeArrowheads="1"/>
          </p:cNvSpPr>
          <p:nvPr/>
        </p:nvSpPr>
        <p:spPr bwMode="auto">
          <a:xfrm>
            <a:off x="6511925" y="157480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2176" name="Group 16"/>
          <p:cNvGrpSpPr>
            <a:grpSpLocks/>
          </p:cNvGrpSpPr>
          <p:nvPr/>
        </p:nvGrpSpPr>
        <p:grpSpPr bwMode="auto">
          <a:xfrm>
            <a:off x="4389438" y="3513139"/>
            <a:ext cx="4095750" cy="1520825"/>
            <a:chOff x="2592" y="192"/>
            <a:chExt cx="2352" cy="958"/>
          </a:xfrm>
        </p:grpSpPr>
        <p:sp>
          <p:nvSpPr>
            <p:cNvPr id="92177" name="Text Box 17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92178" name="Text Box 18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gcd(192, 24)</a:t>
              </a:r>
            </a:p>
          </p:txBody>
        </p:sp>
      </p:grpSp>
      <p:sp>
        <p:nvSpPr>
          <p:cNvPr id="92180" name="Text Box 20"/>
          <p:cNvSpPr txBox="1">
            <a:spLocks noChangeArrowheads="1"/>
          </p:cNvSpPr>
          <p:nvPr/>
        </p:nvSpPr>
        <p:spPr bwMode="auto">
          <a:xfrm>
            <a:off x="2314576" y="3767138"/>
            <a:ext cx="1749425" cy="21544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1019175">
              <a:spcBef>
                <a:spcPct val="50000"/>
              </a:spcBef>
            </a:pPr>
            <a:r>
              <a:rPr lang="en-US" sz="1400" dirty="0">
                <a:solidFill>
                  <a:srgbClr val="006600"/>
                </a:solidFill>
              </a:rPr>
              <a:t>Memory </a:t>
            </a:r>
            <a:r>
              <a:rPr lang="en-US" sz="1400" dirty="0" err="1">
                <a:solidFill>
                  <a:srgbClr val="006600"/>
                </a:solidFill>
              </a:rPr>
              <a:t>gcd</a:t>
            </a:r>
            <a:r>
              <a:rPr lang="en-US" sz="1400" dirty="0">
                <a:solidFill>
                  <a:srgbClr val="006600"/>
                </a:solidFill>
              </a:rPr>
              <a:t> call - </a:t>
            </a:r>
            <a:r>
              <a:rPr lang="en-US" sz="1400" dirty="0" smtClean="0">
                <a:solidFill>
                  <a:srgbClr val="006600"/>
                </a:solidFill>
              </a:rPr>
              <a:t>3</a:t>
            </a:r>
            <a:endParaRPr lang="en-US" sz="1400" dirty="0">
              <a:solidFill>
                <a:srgbClr val="006600"/>
              </a:solidFill>
            </a:endParaRPr>
          </a:p>
        </p:txBody>
      </p:sp>
      <p:sp>
        <p:nvSpPr>
          <p:cNvPr id="92181" name="Rectangle 21"/>
          <p:cNvSpPr>
            <a:spLocks noChangeArrowheads="1"/>
          </p:cNvSpPr>
          <p:nvPr/>
        </p:nvSpPr>
        <p:spPr bwMode="auto">
          <a:xfrm>
            <a:off x="4408488" y="450215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2182" name="Group 22"/>
          <p:cNvGrpSpPr>
            <a:grpSpLocks/>
          </p:cNvGrpSpPr>
          <p:nvPr/>
        </p:nvGrpSpPr>
        <p:grpSpPr bwMode="auto">
          <a:xfrm>
            <a:off x="3362325" y="4983164"/>
            <a:ext cx="4095750" cy="1520825"/>
            <a:chOff x="2592" y="192"/>
            <a:chExt cx="2352" cy="958"/>
          </a:xfrm>
        </p:grpSpPr>
        <p:sp>
          <p:nvSpPr>
            <p:cNvPr id="92183" name="Text Box 23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92184" name="Text Box 24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gcd(24, 0)</a:t>
              </a:r>
            </a:p>
          </p:txBody>
        </p:sp>
      </p:grpSp>
      <p:sp>
        <p:nvSpPr>
          <p:cNvPr id="92185" name="Text Box 25"/>
          <p:cNvSpPr txBox="1">
            <a:spLocks noChangeArrowheads="1"/>
          </p:cNvSpPr>
          <p:nvPr/>
        </p:nvSpPr>
        <p:spPr bwMode="auto">
          <a:xfrm>
            <a:off x="1643063" y="4786313"/>
            <a:ext cx="1458912" cy="355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tIns="91440" anchor="ctr">
            <a:prstTxWarp prst="textNoShape">
              <a:avLst/>
            </a:prstTxWarp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chemeClr val="bg2"/>
                </a:solidFill>
              </a:rPr>
              <a:t>p = 24, q = 0</a:t>
            </a:r>
          </a:p>
        </p:txBody>
      </p:sp>
      <p:sp>
        <p:nvSpPr>
          <p:cNvPr id="92186" name="Text Box 26"/>
          <p:cNvSpPr txBox="1">
            <a:spLocks noChangeArrowheads="1"/>
          </p:cNvSpPr>
          <p:nvPr/>
        </p:nvSpPr>
        <p:spPr bwMode="auto">
          <a:xfrm>
            <a:off x="1524001" y="5159375"/>
            <a:ext cx="1749425" cy="21544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1019175">
              <a:spcBef>
                <a:spcPct val="50000"/>
              </a:spcBef>
            </a:pPr>
            <a:r>
              <a:rPr lang="en-US" sz="1400" dirty="0">
                <a:solidFill>
                  <a:srgbClr val="006600"/>
                </a:solidFill>
              </a:rPr>
              <a:t>Memory </a:t>
            </a:r>
            <a:r>
              <a:rPr lang="en-US" sz="1400" dirty="0" err="1">
                <a:solidFill>
                  <a:srgbClr val="006600"/>
                </a:solidFill>
              </a:rPr>
              <a:t>gcd</a:t>
            </a:r>
            <a:r>
              <a:rPr lang="en-US" sz="1400" dirty="0">
                <a:solidFill>
                  <a:srgbClr val="006600"/>
                </a:solidFill>
              </a:rPr>
              <a:t> call - </a:t>
            </a:r>
            <a:r>
              <a:rPr lang="en-US" sz="1400" dirty="0" smtClean="0">
                <a:solidFill>
                  <a:srgbClr val="006600"/>
                </a:solidFill>
              </a:rPr>
              <a:t>4</a:t>
            </a:r>
            <a:endParaRPr lang="en-US" sz="1400" dirty="0">
              <a:solidFill>
                <a:srgbClr val="006600"/>
              </a:solidFill>
            </a:endParaRPr>
          </a:p>
        </p:txBody>
      </p:sp>
      <p:sp>
        <p:nvSpPr>
          <p:cNvPr id="92187" name="Rectangle 27"/>
          <p:cNvSpPr>
            <a:spLocks noChangeArrowheads="1"/>
          </p:cNvSpPr>
          <p:nvPr/>
        </p:nvSpPr>
        <p:spPr bwMode="auto">
          <a:xfrm>
            <a:off x="3390900" y="571500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94" name="Text Box 34"/>
          <p:cNvSpPr txBox="1">
            <a:spLocks noChangeArrowheads="1"/>
          </p:cNvSpPr>
          <p:nvPr/>
        </p:nvSpPr>
        <p:spPr bwMode="auto">
          <a:xfrm>
            <a:off x="2327276" y="3367088"/>
            <a:ext cx="1776413" cy="355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tIns="91440" anchor="ctr">
            <a:prstTxWarp prst="textNoShape">
              <a:avLst/>
            </a:prstTxWarp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chemeClr val="bg2"/>
                </a:solidFill>
              </a:rPr>
              <a:t>p = 192, q = 24</a:t>
            </a:r>
          </a:p>
        </p:txBody>
      </p:sp>
      <p:grpSp>
        <p:nvGrpSpPr>
          <p:cNvPr id="92195" name="Group 35"/>
          <p:cNvGrpSpPr>
            <a:grpSpLocks/>
          </p:cNvGrpSpPr>
          <p:nvPr/>
        </p:nvGrpSpPr>
        <p:grpSpPr bwMode="auto">
          <a:xfrm>
            <a:off x="3130550" y="1906588"/>
            <a:ext cx="2014538" cy="615950"/>
            <a:chOff x="776" y="532"/>
            <a:chExt cx="1269" cy="388"/>
          </a:xfrm>
        </p:grpSpPr>
        <p:sp>
          <p:nvSpPr>
            <p:cNvPr id="92196" name="Text Box 36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216, q = 192</a:t>
              </a:r>
            </a:p>
          </p:txBody>
        </p:sp>
        <p:sp>
          <p:nvSpPr>
            <p:cNvPr id="92197" name="Text Box 37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- 2</a:t>
              </a:r>
            </a:p>
          </p:txBody>
        </p:sp>
      </p:grpSp>
      <p:grpSp>
        <p:nvGrpSpPr>
          <p:cNvPr id="92198" name="Group 38"/>
          <p:cNvGrpSpPr>
            <a:grpSpLocks/>
          </p:cNvGrpSpPr>
          <p:nvPr/>
        </p:nvGrpSpPr>
        <p:grpSpPr bwMode="auto">
          <a:xfrm>
            <a:off x="4230689" y="439738"/>
            <a:ext cx="2014537" cy="615950"/>
            <a:chOff x="776" y="532"/>
            <a:chExt cx="1269" cy="388"/>
          </a:xfrm>
        </p:grpSpPr>
        <p:sp>
          <p:nvSpPr>
            <p:cNvPr id="92199" name="Text Box 39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1272, q = 216</a:t>
              </a:r>
            </a:p>
          </p:txBody>
        </p:sp>
        <p:sp>
          <p:nvSpPr>
            <p:cNvPr id="92200" name="Text Box 40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702243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2"/>
          <p:cNvGrpSpPr>
            <a:grpSpLocks/>
          </p:cNvGrpSpPr>
          <p:nvPr/>
        </p:nvGrpSpPr>
        <p:grpSpPr bwMode="auto">
          <a:xfrm>
            <a:off x="6496050" y="587376"/>
            <a:ext cx="4095750" cy="1520825"/>
            <a:chOff x="2592" y="192"/>
            <a:chExt cx="2352" cy="958"/>
          </a:xfrm>
        </p:grpSpPr>
        <p:sp>
          <p:nvSpPr>
            <p:cNvPr id="93187" name="Text Box 3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93188" name="Text Box 4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gcd(1272, 216)</a:t>
              </a:r>
            </a:p>
          </p:txBody>
        </p:sp>
      </p:grpSp>
      <p:grpSp>
        <p:nvGrpSpPr>
          <p:cNvPr id="93192" name="Group 8"/>
          <p:cNvGrpSpPr>
            <a:grpSpLocks/>
          </p:cNvGrpSpPr>
          <p:nvPr/>
        </p:nvGrpSpPr>
        <p:grpSpPr bwMode="auto">
          <a:xfrm>
            <a:off x="5430838" y="2052639"/>
            <a:ext cx="4095750" cy="1520825"/>
            <a:chOff x="2592" y="192"/>
            <a:chExt cx="2352" cy="958"/>
          </a:xfrm>
        </p:grpSpPr>
        <p:sp>
          <p:nvSpPr>
            <p:cNvPr id="93193" name="Text Box 9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93194" name="Text Box 10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gcd(216, 192)</a:t>
              </a:r>
            </a:p>
          </p:txBody>
        </p:sp>
      </p:grpSp>
      <p:sp>
        <p:nvSpPr>
          <p:cNvPr id="93198" name="Rectangle 14"/>
          <p:cNvSpPr>
            <a:spLocks noChangeArrowheads="1"/>
          </p:cNvSpPr>
          <p:nvPr/>
        </p:nvSpPr>
        <p:spPr bwMode="auto">
          <a:xfrm>
            <a:off x="5453063" y="3043238"/>
            <a:ext cx="4076700" cy="290512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9" name="Rectangle 15"/>
          <p:cNvSpPr>
            <a:spLocks noChangeArrowheads="1"/>
          </p:cNvSpPr>
          <p:nvPr/>
        </p:nvSpPr>
        <p:spPr bwMode="auto">
          <a:xfrm>
            <a:off x="6511925" y="157480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3200" name="Group 16"/>
          <p:cNvGrpSpPr>
            <a:grpSpLocks/>
          </p:cNvGrpSpPr>
          <p:nvPr/>
        </p:nvGrpSpPr>
        <p:grpSpPr bwMode="auto">
          <a:xfrm>
            <a:off x="4389438" y="3513139"/>
            <a:ext cx="4095750" cy="1520825"/>
            <a:chOff x="2592" y="192"/>
            <a:chExt cx="2352" cy="958"/>
          </a:xfrm>
        </p:grpSpPr>
        <p:sp>
          <p:nvSpPr>
            <p:cNvPr id="93201" name="Text Box 17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93202" name="Text Box 18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gcd(192, 24)</a:t>
              </a:r>
            </a:p>
          </p:txBody>
        </p:sp>
      </p:grpSp>
      <p:sp>
        <p:nvSpPr>
          <p:cNvPr id="93204" name="Text Box 20"/>
          <p:cNvSpPr txBox="1">
            <a:spLocks noChangeArrowheads="1"/>
          </p:cNvSpPr>
          <p:nvPr/>
        </p:nvSpPr>
        <p:spPr bwMode="auto">
          <a:xfrm>
            <a:off x="2314576" y="3767138"/>
            <a:ext cx="1749425" cy="21544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1019175">
              <a:spcBef>
                <a:spcPct val="50000"/>
              </a:spcBef>
            </a:pPr>
            <a:r>
              <a:rPr lang="en-US" sz="1400" dirty="0">
                <a:solidFill>
                  <a:srgbClr val="006600"/>
                </a:solidFill>
              </a:rPr>
              <a:t>Memory </a:t>
            </a:r>
            <a:r>
              <a:rPr lang="en-US" sz="1400" dirty="0" err="1">
                <a:solidFill>
                  <a:srgbClr val="006600"/>
                </a:solidFill>
              </a:rPr>
              <a:t>gcd</a:t>
            </a:r>
            <a:r>
              <a:rPr lang="en-US" sz="1400" dirty="0">
                <a:solidFill>
                  <a:srgbClr val="006600"/>
                </a:solidFill>
              </a:rPr>
              <a:t> call - </a:t>
            </a:r>
            <a:r>
              <a:rPr lang="en-US" sz="1400" dirty="0" smtClean="0">
                <a:solidFill>
                  <a:srgbClr val="006600"/>
                </a:solidFill>
              </a:rPr>
              <a:t>3</a:t>
            </a:r>
            <a:endParaRPr lang="en-US" sz="1400" dirty="0">
              <a:solidFill>
                <a:srgbClr val="006600"/>
              </a:solidFill>
            </a:endParaRPr>
          </a:p>
        </p:txBody>
      </p:sp>
      <p:sp>
        <p:nvSpPr>
          <p:cNvPr id="93205" name="Rectangle 21"/>
          <p:cNvSpPr>
            <a:spLocks noChangeArrowheads="1"/>
          </p:cNvSpPr>
          <p:nvPr/>
        </p:nvSpPr>
        <p:spPr bwMode="auto">
          <a:xfrm>
            <a:off x="4408488" y="450215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3206" name="Group 22"/>
          <p:cNvGrpSpPr>
            <a:grpSpLocks/>
          </p:cNvGrpSpPr>
          <p:nvPr/>
        </p:nvGrpSpPr>
        <p:grpSpPr bwMode="auto">
          <a:xfrm>
            <a:off x="3362325" y="4983164"/>
            <a:ext cx="4095750" cy="1520825"/>
            <a:chOff x="2592" y="192"/>
            <a:chExt cx="2352" cy="958"/>
          </a:xfrm>
        </p:grpSpPr>
        <p:sp>
          <p:nvSpPr>
            <p:cNvPr id="93207" name="Text Box 23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93208" name="Text Box 24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gcd(24, 0)</a:t>
              </a:r>
            </a:p>
          </p:txBody>
        </p:sp>
      </p:grpSp>
      <p:sp>
        <p:nvSpPr>
          <p:cNvPr id="93209" name="Text Box 25"/>
          <p:cNvSpPr txBox="1">
            <a:spLocks noChangeArrowheads="1"/>
          </p:cNvSpPr>
          <p:nvPr/>
        </p:nvSpPr>
        <p:spPr bwMode="auto">
          <a:xfrm>
            <a:off x="1643063" y="4786313"/>
            <a:ext cx="1458912" cy="355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tIns="91440" anchor="ctr">
            <a:prstTxWarp prst="textNoShape">
              <a:avLst/>
            </a:prstTxWarp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chemeClr val="bg2"/>
                </a:solidFill>
              </a:rPr>
              <a:t>p = 24, q = 0</a:t>
            </a:r>
          </a:p>
        </p:txBody>
      </p:sp>
      <p:sp>
        <p:nvSpPr>
          <p:cNvPr id="93210" name="Text Box 26"/>
          <p:cNvSpPr txBox="1">
            <a:spLocks noChangeArrowheads="1"/>
          </p:cNvSpPr>
          <p:nvPr/>
        </p:nvSpPr>
        <p:spPr bwMode="auto">
          <a:xfrm>
            <a:off x="1524001" y="5159375"/>
            <a:ext cx="1749425" cy="21544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1019175">
              <a:spcBef>
                <a:spcPct val="50000"/>
              </a:spcBef>
            </a:pPr>
            <a:r>
              <a:rPr lang="en-US" sz="1400" dirty="0">
                <a:solidFill>
                  <a:srgbClr val="006600"/>
                </a:solidFill>
              </a:rPr>
              <a:t>Memory </a:t>
            </a:r>
            <a:r>
              <a:rPr lang="en-US" sz="1400" dirty="0" err="1">
                <a:solidFill>
                  <a:srgbClr val="006600"/>
                </a:solidFill>
              </a:rPr>
              <a:t>gcd</a:t>
            </a:r>
            <a:r>
              <a:rPr lang="en-US" sz="1400" dirty="0">
                <a:solidFill>
                  <a:srgbClr val="006600"/>
                </a:solidFill>
              </a:rPr>
              <a:t> call - </a:t>
            </a:r>
            <a:r>
              <a:rPr lang="en-US" sz="1400" dirty="0" smtClean="0">
                <a:solidFill>
                  <a:srgbClr val="006600"/>
                </a:solidFill>
              </a:rPr>
              <a:t>4</a:t>
            </a:r>
            <a:endParaRPr lang="en-US" sz="1400" dirty="0">
              <a:solidFill>
                <a:srgbClr val="006600"/>
              </a:solidFill>
            </a:endParaRPr>
          </a:p>
        </p:txBody>
      </p:sp>
      <p:sp>
        <p:nvSpPr>
          <p:cNvPr id="93211" name="Rectangle 27"/>
          <p:cNvSpPr>
            <a:spLocks noChangeArrowheads="1"/>
          </p:cNvSpPr>
          <p:nvPr/>
        </p:nvSpPr>
        <p:spPr bwMode="auto">
          <a:xfrm>
            <a:off x="3390900" y="571500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12" name="Line 28"/>
          <p:cNvSpPr>
            <a:spLocks noChangeShapeType="1"/>
          </p:cNvSpPr>
          <p:nvPr/>
        </p:nvSpPr>
        <p:spPr bwMode="auto">
          <a:xfrm flipV="1">
            <a:off x="5827714" y="5048251"/>
            <a:ext cx="674687" cy="708025"/>
          </a:xfrm>
          <a:prstGeom prst="line">
            <a:avLst/>
          </a:prstGeom>
          <a:noFill/>
          <a:ln w="3175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14" name="Text Box 30"/>
          <p:cNvSpPr txBox="1">
            <a:spLocks noChangeArrowheads="1"/>
          </p:cNvSpPr>
          <p:nvPr/>
        </p:nvSpPr>
        <p:spPr bwMode="auto">
          <a:xfrm>
            <a:off x="2327276" y="3367088"/>
            <a:ext cx="1776413" cy="355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tIns="91440" anchor="ctr">
            <a:prstTxWarp prst="textNoShape">
              <a:avLst/>
            </a:prstTxWarp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chemeClr val="bg2"/>
                </a:solidFill>
              </a:rPr>
              <a:t>p = 192, q = 24</a:t>
            </a:r>
          </a:p>
        </p:txBody>
      </p:sp>
      <p:grpSp>
        <p:nvGrpSpPr>
          <p:cNvPr id="93215" name="Group 31"/>
          <p:cNvGrpSpPr>
            <a:grpSpLocks/>
          </p:cNvGrpSpPr>
          <p:nvPr/>
        </p:nvGrpSpPr>
        <p:grpSpPr bwMode="auto">
          <a:xfrm>
            <a:off x="3130550" y="1906588"/>
            <a:ext cx="2014538" cy="615950"/>
            <a:chOff x="776" y="532"/>
            <a:chExt cx="1269" cy="388"/>
          </a:xfrm>
        </p:grpSpPr>
        <p:sp>
          <p:nvSpPr>
            <p:cNvPr id="93216" name="Text Box 32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216, q = 192</a:t>
              </a:r>
            </a:p>
          </p:txBody>
        </p:sp>
        <p:sp>
          <p:nvSpPr>
            <p:cNvPr id="93217" name="Text Box 33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- 2</a:t>
              </a:r>
            </a:p>
          </p:txBody>
        </p:sp>
      </p:grpSp>
      <p:grpSp>
        <p:nvGrpSpPr>
          <p:cNvPr id="93218" name="Group 34"/>
          <p:cNvGrpSpPr>
            <a:grpSpLocks/>
          </p:cNvGrpSpPr>
          <p:nvPr/>
        </p:nvGrpSpPr>
        <p:grpSpPr bwMode="auto">
          <a:xfrm>
            <a:off x="4230689" y="439738"/>
            <a:ext cx="2014537" cy="615950"/>
            <a:chOff x="776" y="532"/>
            <a:chExt cx="1269" cy="388"/>
          </a:xfrm>
        </p:grpSpPr>
        <p:sp>
          <p:nvSpPr>
            <p:cNvPr id="93219" name="Text Box 35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1272, q = 216</a:t>
              </a:r>
            </a:p>
          </p:txBody>
        </p:sp>
        <p:sp>
          <p:nvSpPr>
            <p:cNvPr id="93220" name="Text Box 36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</a:t>
              </a:r>
              <a:r>
                <a:rPr lang="en-US" sz="1400" dirty="0" smtClean="0">
                  <a:solidFill>
                    <a:srgbClr val="006600"/>
                  </a:solidFill>
                </a:rPr>
                <a:t>1</a:t>
              </a:r>
              <a:endParaRPr lang="en-US" sz="1400" dirty="0">
                <a:solidFill>
                  <a:srgbClr val="006600"/>
                </a:solidFill>
              </a:endParaRPr>
            </a:p>
          </p:txBody>
        </p:sp>
      </p:grpSp>
      <p:sp>
        <p:nvSpPr>
          <p:cNvPr id="93221" name="Oval 37"/>
          <p:cNvSpPr>
            <a:spLocks noChangeArrowheads="1"/>
          </p:cNvSpPr>
          <p:nvPr/>
        </p:nvSpPr>
        <p:spPr bwMode="auto">
          <a:xfrm>
            <a:off x="6491289" y="4786314"/>
            <a:ext cx="261937" cy="261937"/>
          </a:xfrm>
          <a:prstGeom prst="ellipse">
            <a:avLst/>
          </a:prstGeom>
          <a:solidFill>
            <a:srgbClr val="336600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43232480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0" name="Group 2"/>
          <p:cNvGrpSpPr>
            <a:grpSpLocks/>
          </p:cNvGrpSpPr>
          <p:nvPr/>
        </p:nvGrpSpPr>
        <p:grpSpPr bwMode="auto">
          <a:xfrm>
            <a:off x="6496050" y="587376"/>
            <a:ext cx="4095750" cy="1520825"/>
            <a:chOff x="2592" y="192"/>
            <a:chExt cx="2352" cy="958"/>
          </a:xfrm>
        </p:grpSpPr>
        <p:sp>
          <p:nvSpPr>
            <p:cNvPr id="94211" name="Text Box 3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94212" name="Text Box 4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gcd(1272, 216)</a:t>
              </a:r>
            </a:p>
          </p:txBody>
        </p:sp>
      </p:grpSp>
      <p:grpSp>
        <p:nvGrpSpPr>
          <p:cNvPr id="94216" name="Group 8"/>
          <p:cNvGrpSpPr>
            <a:grpSpLocks/>
          </p:cNvGrpSpPr>
          <p:nvPr/>
        </p:nvGrpSpPr>
        <p:grpSpPr bwMode="auto">
          <a:xfrm>
            <a:off x="5430838" y="2052639"/>
            <a:ext cx="4095750" cy="1520825"/>
            <a:chOff x="2592" y="192"/>
            <a:chExt cx="2352" cy="958"/>
          </a:xfrm>
        </p:grpSpPr>
        <p:sp>
          <p:nvSpPr>
            <p:cNvPr id="94217" name="Text Box 9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94218" name="Text Box 10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gcd(216, 192)</a:t>
              </a:r>
            </a:p>
          </p:txBody>
        </p:sp>
      </p:grpSp>
      <p:sp>
        <p:nvSpPr>
          <p:cNvPr id="94222" name="Rectangle 14"/>
          <p:cNvSpPr>
            <a:spLocks noChangeArrowheads="1"/>
          </p:cNvSpPr>
          <p:nvPr/>
        </p:nvSpPr>
        <p:spPr bwMode="auto">
          <a:xfrm>
            <a:off x="5453063" y="3043238"/>
            <a:ext cx="4076700" cy="290512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23" name="Rectangle 15"/>
          <p:cNvSpPr>
            <a:spLocks noChangeArrowheads="1"/>
          </p:cNvSpPr>
          <p:nvPr/>
        </p:nvSpPr>
        <p:spPr bwMode="auto">
          <a:xfrm>
            <a:off x="6511925" y="157480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4224" name="Group 16"/>
          <p:cNvGrpSpPr>
            <a:grpSpLocks/>
          </p:cNvGrpSpPr>
          <p:nvPr/>
        </p:nvGrpSpPr>
        <p:grpSpPr bwMode="auto">
          <a:xfrm>
            <a:off x="4389438" y="3513139"/>
            <a:ext cx="4095750" cy="1520825"/>
            <a:chOff x="2592" y="192"/>
            <a:chExt cx="2352" cy="958"/>
          </a:xfrm>
        </p:grpSpPr>
        <p:sp>
          <p:nvSpPr>
            <p:cNvPr id="94225" name="Text Box 17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94226" name="Text Box 18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gcd(192, 24)</a:t>
              </a:r>
            </a:p>
          </p:txBody>
        </p:sp>
      </p:grp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2314576" y="3767138"/>
            <a:ext cx="1749425" cy="21544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1019175">
              <a:spcBef>
                <a:spcPct val="50000"/>
              </a:spcBef>
            </a:pPr>
            <a:r>
              <a:rPr lang="en-US" sz="1400" dirty="0">
                <a:solidFill>
                  <a:srgbClr val="006600"/>
                </a:solidFill>
              </a:rPr>
              <a:t>Memory </a:t>
            </a:r>
            <a:r>
              <a:rPr lang="en-US" sz="1400" dirty="0" err="1">
                <a:solidFill>
                  <a:srgbClr val="006600"/>
                </a:solidFill>
              </a:rPr>
              <a:t>gcd</a:t>
            </a:r>
            <a:r>
              <a:rPr lang="en-US" sz="1400" dirty="0">
                <a:solidFill>
                  <a:srgbClr val="006600"/>
                </a:solidFill>
              </a:rPr>
              <a:t> call - 3</a:t>
            </a:r>
          </a:p>
        </p:txBody>
      </p:sp>
      <p:sp>
        <p:nvSpPr>
          <p:cNvPr id="94229" name="Rectangle 21"/>
          <p:cNvSpPr>
            <a:spLocks noChangeArrowheads="1"/>
          </p:cNvSpPr>
          <p:nvPr/>
        </p:nvSpPr>
        <p:spPr bwMode="auto">
          <a:xfrm>
            <a:off x="4408488" y="450215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7" name="Oval 29"/>
          <p:cNvSpPr>
            <a:spLocks noChangeArrowheads="1"/>
          </p:cNvSpPr>
          <p:nvPr/>
        </p:nvSpPr>
        <p:spPr bwMode="auto">
          <a:xfrm>
            <a:off x="6491289" y="4786314"/>
            <a:ext cx="261937" cy="261937"/>
          </a:xfrm>
          <a:prstGeom prst="ellipse">
            <a:avLst/>
          </a:prstGeom>
          <a:solidFill>
            <a:srgbClr val="336600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94239" name="Text Box 31"/>
          <p:cNvSpPr txBox="1">
            <a:spLocks noChangeArrowheads="1"/>
          </p:cNvSpPr>
          <p:nvPr/>
        </p:nvSpPr>
        <p:spPr bwMode="auto">
          <a:xfrm>
            <a:off x="2327276" y="3367088"/>
            <a:ext cx="1776413" cy="355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tIns="91440" anchor="ctr">
            <a:prstTxWarp prst="textNoShape">
              <a:avLst/>
            </a:prstTxWarp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chemeClr val="bg2"/>
                </a:solidFill>
              </a:rPr>
              <a:t>p = 192, q = 24</a:t>
            </a:r>
          </a:p>
        </p:txBody>
      </p:sp>
      <p:grpSp>
        <p:nvGrpSpPr>
          <p:cNvPr id="94240" name="Group 32"/>
          <p:cNvGrpSpPr>
            <a:grpSpLocks/>
          </p:cNvGrpSpPr>
          <p:nvPr/>
        </p:nvGrpSpPr>
        <p:grpSpPr bwMode="auto">
          <a:xfrm>
            <a:off x="3130550" y="1906588"/>
            <a:ext cx="2014538" cy="615950"/>
            <a:chOff x="776" y="532"/>
            <a:chExt cx="1269" cy="388"/>
          </a:xfrm>
        </p:grpSpPr>
        <p:sp>
          <p:nvSpPr>
            <p:cNvPr id="94241" name="Text Box 33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216, q = 192</a:t>
              </a:r>
            </a:p>
          </p:txBody>
        </p:sp>
        <p:sp>
          <p:nvSpPr>
            <p:cNvPr id="94242" name="Text Box 34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- 2</a:t>
              </a:r>
            </a:p>
          </p:txBody>
        </p:sp>
      </p:grpSp>
      <p:grpSp>
        <p:nvGrpSpPr>
          <p:cNvPr id="94243" name="Group 35"/>
          <p:cNvGrpSpPr>
            <a:grpSpLocks/>
          </p:cNvGrpSpPr>
          <p:nvPr/>
        </p:nvGrpSpPr>
        <p:grpSpPr bwMode="auto">
          <a:xfrm>
            <a:off x="4230689" y="439738"/>
            <a:ext cx="2014537" cy="615950"/>
            <a:chOff x="776" y="532"/>
            <a:chExt cx="1269" cy="388"/>
          </a:xfrm>
        </p:grpSpPr>
        <p:sp>
          <p:nvSpPr>
            <p:cNvPr id="94244" name="Text Box 36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1272, q = 216</a:t>
              </a:r>
            </a:p>
          </p:txBody>
        </p:sp>
        <p:sp>
          <p:nvSpPr>
            <p:cNvPr id="94245" name="Text Box 37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</a:t>
              </a:r>
              <a:r>
                <a:rPr lang="en-US" sz="1400" dirty="0" smtClean="0">
                  <a:solidFill>
                    <a:srgbClr val="006600"/>
                  </a:solidFill>
                </a:rPr>
                <a:t>1</a:t>
              </a:r>
              <a:endParaRPr lang="en-US" sz="1400" dirty="0">
                <a:solidFill>
                  <a:srgbClr val="00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033370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2"/>
          <p:cNvGrpSpPr>
            <a:grpSpLocks/>
          </p:cNvGrpSpPr>
          <p:nvPr/>
        </p:nvGrpSpPr>
        <p:grpSpPr bwMode="auto">
          <a:xfrm>
            <a:off x="6496050" y="587376"/>
            <a:ext cx="4095750" cy="1520825"/>
            <a:chOff x="2592" y="192"/>
            <a:chExt cx="2352" cy="958"/>
          </a:xfrm>
        </p:grpSpPr>
        <p:sp>
          <p:nvSpPr>
            <p:cNvPr id="95235" name="Text Box 3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95236" name="Text Box 4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gcd(1272, 216)</a:t>
              </a:r>
            </a:p>
          </p:txBody>
        </p:sp>
      </p:grpSp>
      <p:grpSp>
        <p:nvGrpSpPr>
          <p:cNvPr id="95240" name="Group 8"/>
          <p:cNvGrpSpPr>
            <a:grpSpLocks/>
          </p:cNvGrpSpPr>
          <p:nvPr/>
        </p:nvGrpSpPr>
        <p:grpSpPr bwMode="auto">
          <a:xfrm>
            <a:off x="5430838" y="2052639"/>
            <a:ext cx="4095750" cy="1520825"/>
            <a:chOff x="2592" y="192"/>
            <a:chExt cx="2352" cy="958"/>
          </a:xfrm>
        </p:grpSpPr>
        <p:sp>
          <p:nvSpPr>
            <p:cNvPr id="95241" name="Text Box 9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95242" name="Text Box 10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gcd(216, 192)</a:t>
              </a:r>
            </a:p>
          </p:txBody>
        </p:sp>
      </p:grpSp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5453063" y="3043238"/>
            <a:ext cx="4076700" cy="290512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7" name="Rectangle 15"/>
          <p:cNvSpPr>
            <a:spLocks noChangeArrowheads="1"/>
          </p:cNvSpPr>
          <p:nvPr/>
        </p:nvSpPr>
        <p:spPr bwMode="auto">
          <a:xfrm>
            <a:off x="6511925" y="157480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5248" name="Group 16"/>
          <p:cNvGrpSpPr>
            <a:grpSpLocks/>
          </p:cNvGrpSpPr>
          <p:nvPr/>
        </p:nvGrpSpPr>
        <p:grpSpPr bwMode="auto">
          <a:xfrm>
            <a:off x="4389438" y="3513139"/>
            <a:ext cx="4095750" cy="1520825"/>
            <a:chOff x="2592" y="192"/>
            <a:chExt cx="2352" cy="958"/>
          </a:xfrm>
        </p:grpSpPr>
        <p:sp>
          <p:nvSpPr>
            <p:cNvPr id="95249" name="Text Box 17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95250" name="Text Box 18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gcd(192, 24)</a:t>
              </a:r>
            </a:p>
          </p:txBody>
        </p:sp>
      </p:grpSp>
      <p:sp>
        <p:nvSpPr>
          <p:cNvPr id="95251" name="Text Box 19"/>
          <p:cNvSpPr txBox="1">
            <a:spLocks noChangeArrowheads="1"/>
          </p:cNvSpPr>
          <p:nvPr/>
        </p:nvSpPr>
        <p:spPr bwMode="auto">
          <a:xfrm>
            <a:off x="2327276" y="3367088"/>
            <a:ext cx="1776413" cy="355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tIns="91440" anchor="ctr">
            <a:prstTxWarp prst="textNoShape">
              <a:avLst/>
            </a:prstTxWarp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chemeClr val="bg2"/>
                </a:solidFill>
              </a:rPr>
              <a:t>p = 192, q = 24</a:t>
            </a:r>
          </a:p>
        </p:txBody>
      </p:sp>
      <p:sp>
        <p:nvSpPr>
          <p:cNvPr id="95252" name="Text Box 20"/>
          <p:cNvSpPr txBox="1">
            <a:spLocks noChangeArrowheads="1"/>
          </p:cNvSpPr>
          <p:nvPr/>
        </p:nvSpPr>
        <p:spPr bwMode="auto">
          <a:xfrm>
            <a:off x="2314576" y="3767138"/>
            <a:ext cx="1749425" cy="21544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1019175">
              <a:spcBef>
                <a:spcPct val="50000"/>
              </a:spcBef>
            </a:pPr>
            <a:r>
              <a:rPr lang="en-US" sz="1400" dirty="0">
                <a:solidFill>
                  <a:srgbClr val="006600"/>
                </a:solidFill>
              </a:rPr>
              <a:t>Memory </a:t>
            </a:r>
            <a:r>
              <a:rPr lang="en-US" sz="1400" dirty="0" err="1">
                <a:solidFill>
                  <a:srgbClr val="006600"/>
                </a:solidFill>
              </a:rPr>
              <a:t>gcd</a:t>
            </a:r>
            <a:r>
              <a:rPr lang="en-US" sz="1400" dirty="0">
                <a:solidFill>
                  <a:srgbClr val="006600"/>
                </a:solidFill>
              </a:rPr>
              <a:t> call - </a:t>
            </a:r>
            <a:r>
              <a:rPr lang="en-US" sz="1400" dirty="0" smtClean="0">
                <a:solidFill>
                  <a:srgbClr val="006600"/>
                </a:solidFill>
              </a:rPr>
              <a:t>3</a:t>
            </a:r>
            <a:endParaRPr lang="en-US" sz="1400" dirty="0">
              <a:solidFill>
                <a:srgbClr val="006600"/>
              </a:solidFill>
            </a:endParaRPr>
          </a:p>
        </p:txBody>
      </p:sp>
      <p:sp>
        <p:nvSpPr>
          <p:cNvPr id="95253" name="Rectangle 21"/>
          <p:cNvSpPr>
            <a:spLocks noChangeArrowheads="1"/>
          </p:cNvSpPr>
          <p:nvPr/>
        </p:nvSpPr>
        <p:spPr bwMode="auto">
          <a:xfrm>
            <a:off x="4408488" y="450215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54" name="Oval 22"/>
          <p:cNvSpPr>
            <a:spLocks noChangeArrowheads="1"/>
          </p:cNvSpPr>
          <p:nvPr/>
        </p:nvSpPr>
        <p:spPr bwMode="auto">
          <a:xfrm>
            <a:off x="6491289" y="4786314"/>
            <a:ext cx="261937" cy="261937"/>
          </a:xfrm>
          <a:prstGeom prst="ellipse">
            <a:avLst/>
          </a:prstGeom>
          <a:solidFill>
            <a:srgbClr val="336600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95255" name="Line 23"/>
          <p:cNvSpPr>
            <a:spLocks noChangeShapeType="1"/>
          </p:cNvSpPr>
          <p:nvPr/>
        </p:nvSpPr>
        <p:spPr bwMode="auto">
          <a:xfrm flipV="1">
            <a:off x="5994400" y="3521075"/>
            <a:ext cx="1574800" cy="1030288"/>
          </a:xfrm>
          <a:prstGeom prst="line">
            <a:avLst/>
          </a:prstGeom>
          <a:noFill/>
          <a:ln w="3175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95256" name="Group 24"/>
          <p:cNvGrpSpPr>
            <a:grpSpLocks/>
          </p:cNvGrpSpPr>
          <p:nvPr/>
        </p:nvGrpSpPr>
        <p:grpSpPr bwMode="auto">
          <a:xfrm>
            <a:off x="3130550" y="1906588"/>
            <a:ext cx="2014538" cy="615950"/>
            <a:chOff x="776" y="532"/>
            <a:chExt cx="1269" cy="388"/>
          </a:xfrm>
        </p:grpSpPr>
        <p:sp>
          <p:nvSpPr>
            <p:cNvPr id="95257" name="Text Box 25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216, q = 192</a:t>
              </a:r>
            </a:p>
          </p:txBody>
        </p:sp>
        <p:sp>
          <p:nvSpPr>
            <p:cNvPr id="95258" name="Text Box 26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- 2</a:t>
              </a:r>
            </a:p>
          </p:txBody>
        </p:sp>
      </p:grpSp>
      <p:grpSp>
        <p:nvGrpSpPr>
          <p:cNvPr id="95259" name="Group 27"/>
          <p:cNvGrpSpPr>
            <a:grpSpLocks/>
          </p:cNvGrpSpPr>
          <p:nvPr/>
        </p:nvGrpSpPr>
        <p:grpSpPr bwMode="auto">
          <a:xfrm>
            <a:off x="4230689" y="439738"/>
            <a:ext cx="2014537" cy="615950"/>
            <a:chOff x="776" y="532"/>
            <a:chExt cx="1269" cy="388"/>
          </a:xfrm>
        </p:grpSpPr>
        <p:sp>
          <p:nvSpPr>
            <p:cNvPr id="95260" name="Text Box 28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1272, q = 216</a:t>
              </a:r>
            </a:p>
          </p:txBody>
        </p:sp>
        <p:sp>
          <p:nvSpPr>
            <p:cNvPr id="95261" name="Text Box 29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</a:t>
              </a:r>
              <a:r>
                <a:rPr lang="en-US" sz="1400" dirty="0" smtClean="0">
                  <a:solidFill>
                    <a:srgbClr val="006600"/>
                  </a:solidFill>
                </a:rPr>
                <a:t>1</a:t>
              </a:r>
              <a:endParaRPr lang="en-US" sz="1400" dirty="0">
                <a:solidFill>
                  <a:srgbClr val="006600"/>
                </a:solidFill>
              </a:endParaRPr>
            </a:p>
          </p:txBody>
        </p:sp>
      </p:grpSp>
      <p:sp>
        <p:nvSpPr>
          <p:cNvPr id="95262" name="Oval 30"/>
          <p:cNvSpPr>
            <a:spLocks noChangeArrowheads="1"/>
          </p:cNvSpPr>
          <p:nvPr/>
        </p:nvSpPr>
        <p:spPr bwMode="auto">
          <a:xfrm>
            <a:off x="7556500" y="3321050"/>
            <a:ext cx="261938" cy="261938"/>
          </a:xfrm>
          <a:prstGeom prst="ellipse">
            <a:avLst/>
          </a:prstGeom>
          <a:solidFill>
            <a:srgbClr val="336600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9138266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/>
          <p:cNvGrpSpPr>
            <a:grpSpLocks/>
          </p:cNvGrpSpPr>
          <p:nvPr/>
        </p:nvGrpSpPr>
        <p:grpSpPr bwMode="auto">
          <a:xfrm>
            <a:off x="6496050" y="587376"/>
            <a:ext cx="4095750" cy="1520825"/>
            <a:chOff x="2592" y="192"/>
            <a:chExt cx="2352" cy="958"/>
          </a:xfrm>
        </p:grpSpPr>
        <p:sp>
          <p:nvSpPr>
            <p:cNvPr id="96259" name="Text Box 3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96260" name="Text Box 4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gcd(1272, 216)</a:t>
              </a:r>
            </a:p>
          </p:txBody>
        </p:sp>
      </p:grpSp>
      <p:grpSp>
        <p:nvGrpSpPr>
          <p:cNvPr id="96264" name="Group 8"/>
          <p:cNvGrpSpPr>
            <a:grpSpLocks/>
          </p:cNvGrpSpPr>
          <p:nvPr/>
        </p:nvGrpSpPr>
        <p:grpSpPr bwMode="auto">
          <a:xfrm>
            <a:off x="5430838" y="2052639"/>
            <a:ext cx="4095750" cy="1520825"/>
            <a:chOff x="2592" y="192"/>
            <a:chExt cx="2352" cy="958"/>
          </a:xfrm>
        </p:grpSpPr>
        <p:sp>
          <p:nvSpPr>
            <p:cNvPr id="96265" name="Text Box 9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96266" name="Text Box 10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gcd(216, 192)</a:t>
              </a:r>
            </a:p>
          </p:txBody>
        </p:sp>
      </p:grpSp>
      <p:sp>
        <p:nvSpPr>
          <p:cNvPr id="96270" name="Rectangle 14"/>
          <p:cNvSpPr>
            <a:spLocks noChangeArrowheads="1"/>
          </p:cNvSpPr>
          <p:nvPr/>
        </p:nvSpPr>
        <p:spPr bwMode="auto">
          <a:xfrm>
            <a:off x="5453063" y="3043238"/>
            <a:ext cx="4076700" cy="290512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71" name="Rectangle 15"/>
          <p:cNvSpPr>
            <a:spLocks noChangeArrowheads="1"/>
          </p:cNvSpPr>
          <p:nvPr/>
        </p:nvSpPr>
        <p:spPr bwMode="auto">
          <a:xfrm>
            <a:off x="6511925" y="157480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78" name="Oval 22"/>
          <p:cNvSpPr>
            <a:spLocks noChangeArrowheads="1"/>
          </p:cNvSpPr>
          <p:nvPr/>
        </p:nvSpPr>
        <p:spPr bwMode="auto">
          <a:xfrm>
            <a:off x="7556500" y="3321050"/>
            <a:ext cx="261938" cy="261938"/>
          </a:xfrm>
          <a:prstGeom prst="ellipse">
            <a:avLst/>
          </a:prstGeom>
          <a:solidFill>
            <a:srgbClr val="336600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24</a:t>
            </a:r>
          </a:p>
        </p:txBody>
      </p:sp>
      <p:grpSp>
        <p:nvGrpSpPr>
          <p:cNvPr id="96280" name="Group 24"/>
          <p:cNvGrpSpPr>
            <a:grpSpLocks/>
          </p:cNvGrpSpPr>
          <p:nvPr/>
        </p:nvGrpSpPr>
        <p:grpSpPr bwMode="auto">
          <a:xfrm>
            <a:off x="3130550" y="1906588"/>
            <a:ext cx="2014538" cy="615950"/>
            <a:chOff x="776" y="532"/>
            <a:chExt cx="1269" cy="388"/>
          </a:xfrm>
        </p:grpSpPr>
        <p:sp>
          <p:nvSpPr>
            <p:cNvPr id="96281" name="Text Box 25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216, q = 192</a:t>
              </a:r>
            </a:p>
          </p:txBody>
        </p:sp>
        <p:sp>
          <p:nvSpPr>
            <p:cNvPr id="96282" name="Text Box 26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- 2</a:t>
              </a:r>
            </a:p>
          </p:txBody>
        </p:sp>
      </p:grpSp>
      <p:grpSp>
        <p:nvGrpSpPr>
          <p:cNvPr id="96283" name="Group 27"/>
          <p:cNvGrpSpPr>
            <a:grpSpLocks/>
          </p:cNvGrpSpPr>
          <p:nvPr/>
        </p:nvGrpSpPr>
        <p:grpSpPr bwMode="auto">
          <a:xfrm>
            <a:off x="4230689" y="439738"/>
            <a:ext cx="2014537" cy="615950"/>
            <a:chOff x="776" y="532"/>
            <a:chExt cx="1269" cy="388"/>
          </a:xfrm>
        </p:grpSpPr>
        <p:sp>
          <p:nvSpPr>
            <p:cNvPr id="96284" name="Text Box 28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1272, q = 216</a:t>
              </a:r>
            </a:p>
          </p:txBody>
        </p:sp>
        <p:sp>
          <p:nvSpPr>
            <p:cNvPr id="96285" name="Text Box 29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</a:t>
              </a:r>
              <a:r>
                <a:rPr lang="en-US" sz="1400" dirty="0" smtClean="0">
                  <a:solidFill>
                    <a:srgbClr val="006600"/>
                  </a:solidFill>
                </a:rPr>
                <a:t>1</a:t>
              </a:r>
              <a:endParaRPr lang="en-US" sz="1400" dirty="0">
                <a:solidFill>
                  <a:srgbClr val="00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031642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oup 2"/>
          <p:cNvGrpSpPr>
            <a:grpSpLocks/>
          </p:cNvGrpSpPr>
          <p:nvPr/>
        </p:nvGrpSpPr>
        <p:grpSpPr bwMode="auto">
          <a:xfrm>
            <a:off x="6496050" y="587376"/>
            <a:ext cx="4095750" cy="1520825"/>
            <a:chOff x="2592" y="192"/>
            <a:chExt cx="2352" cy="958"/>
          </a:xfrm>
        </p:grpSpPr>
        <p:sp>
          <p:nvSpPr>
            <p:cNvPr id="97283" name="Text Box 3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97284" name="Text Box 4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gcd(1272, 216)</a:t>
              </a:r>
            </a:p>
          </p:txBody>
        </p:sp>
      </p:grpSp>
      <p:grpSp>
        <p:nvGrpSpPr>
          <p:cNvPr id="97288" name="Group 8"/>
          <p:cNvGrpSpPr>
            <a:grpSpLocks/>
          </p:cNvGrpSpPr>
          <p:nvPr/>
        </p:nvGrpSpPr>
        <p:grpSpPr bwMode="auto">
          <a:xfrm>
            <a:off x="5430838" y="2052639"/>
            <a:ext cx="4095750" cy="1520825"/>
            <a:chOff x="2592" y="192"/>
            <a:chExt cx="2352" cy="958"/>
          </a:xfrm>
        </p:grpSpPr>
        <p:sp>
          <p:nvSpPr>
            <p:cNvPr id="97289" name="Text Box 9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97290" name="Text Box 10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gcd(216, 192)</a:t>
              </a:r>
            </a:p>
          </p:txBody>
        </p:sp>
      </p:grpSp>
      <p:grpSp>
        <p:nvGrpSpPr>
          <p:cNvPr id="97291" name="Group 11"/>
          <p:cNvGrpSpPr>
            <a:grpSpLocks/>
          </p:cNvGrpSpPr>
          <p:nvPr/>
        </p:nvGrpSpPr>
        <p:grpSpPr bwMode="auto">
          <a:xfrm>
            <a:off x="3130550" y="1906588"/>
            <a:ext cx="2014538" cy="615950"/>
            <a:chOff x="776" y="532"/>
            <a:chExt cx="1269" cy="388"/>
          </a:xfrm>
        </p:grpSpPr>
        <p:sp>
          <p:nvSpPr>
            <p:cNvPr id="97292" name="Text Box 12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216, q = 192</a:t>
              </a:r>
            </a:p>
          </p:txBody>
        </p:sp>
        <p:sp>
          <p:nvSpPr>
            <p:cNvPr id="97293" name="Text Box 13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</a:t>
              </a:r>
              <a:r>
                <a:rPr lang="en-US" sz="1400" dirty="0" smtClean="0">
                  <a:solidFill>
                    <a:srgbClr val="006600"/>
                  </a:solidFill>
                </a:rPr>
                <a:t>2</a:t>
              </a:r>
              <a:endParaRPr lang="en-US" sz="1400" dirty="0">
                <a:solidFill>
                  <a:srgbClr val="006600"/>
                </a:solidFill>
              </a:endParaRPr>
            </a:p>
          </p:txBody>
        </p:sp>
      </p:grpSp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5453063" y="3043238"/>
            <a:ext cx="4076700" cy="290512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95" name="Rectangle 15"/>
          <p:cNvSpPr>
            <a:spLocks noChangeArrowheads="1"/>
          </p:cNvSpPr>
          <p:nvPr/>
        </p:nvSpPr>
        <p:spPr bwMode="auto">
          <a:xfrm>
            <a:off x="6511925" y="157480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303" name="Line 23"/>
          <p:cNvSpPr>
            <a:spLocks noChangeShapeType="1"/>
          </p:cNvSpPr>
          <p:nvPr/>
        </p:nvSpPr>
        <p:spPr bwMode="auto">
          <a:xfrm flipV="1">
            <a:off x="7094539" y="2054226"/>
            <a:ext cx="1512887" cy="1033463"/>
          </a:xfrm>
          <a:prstGeom prst="line">
            <a:avLst/>
          </a:prstGeom>
          <a:noFill/>
          <a:ln w="3175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7304" name="Oval 24"/>
          <p:cNvSpPr>
            <a:spLocks noChangeArrowheads="1"/>
          </p:cNvSpPr>
          <p:nvPr/>
        </p:nvSpPr>
        <p:spPr bwMode="auto">
          <a:xfrm>
            <a:off x="7556500" y="3321050"/>
            <a:ext cx="261938" cy="261938"/>
          </a:xfrm>
          <a:prstGeom prst="ellipse">
            <a:avLst/>
          </a:prstGeom>
          <a:solidFill>
            <a:srgbClr val="336600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24</a:t>
            </a:r>
          </a:p>
        </p:txBody>
      </p:sp>
      <p:grpSp>
        <p:nvGrpSpPr>
          <p:cNvPr id="97305" name="Group 25"/>
          <p:cNvGrpSpPr>
            <a:grpSpLocks/>
          </p:cNvGrpSpPr>
          <p:nvPr/>
        </p:nvGrpSpPr>
        <p:grpSpPr bwMode="auto">
          <a:xfrm>
            <a:off x="4230689" y="439738"/>
            <a:ext cx="2014537" cy="615950"/>
            <a:chOff x="776" y="532"/>
            <a:chExt cx="1269" cy="388"/>
          </a:xfrm>
        </p:grpSpPr>
        <p:sp>
          <p:nvSpPr>
            <p:cNvPr id="97306" name="Text Box 26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1272, q = 216</a:t>
              </a:r>
            </a:p>
          </p:txBody>
        </p:sp>
        <p:sp>
          <p:nvSpPr>
            <p:cNvPr id="97307" name="Text Box 27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</a:t>
              </a:r>
              <a:r>
                <a:rPr lang="en-US" sz="1400" dirty="0" smtClean="0">
                  <a:solidFill>
                    <a:srgbClr val="006600"/>
                  </a:solidFill>
                </a:rPr>
                <a:t>1</a:t>
              </a:r>
              <a:endParaRPr lang="en-US" sz="1400" dirty="0">
                <a:solidFill>
                  <a:srgbClr val="006600"/>
                </a:solidFill>
              </a:endParaRPr>
            </a:p>
          </p:txBody>
        </p:sp>
      </p:grpSp>
      <p:sp>
        <p:nvSpPr>
          <p:cNvPr id="97308" name="Oval 28"/>
          <p:cNvSpPr>
            <a:spLocks noChangeArrowheads="1"/>
          </p:cNvSpPr>
          <p:nvPr/>
        </p:nvSpPr>
        <p:spPr bwMode="auto">
          <a:xfrm>
            <a:off x="8596314" y="1854200"/>
            <a:ext cx="261937" cy="261938"/>
          </a:xfrm>
          <a:prstGeom prst="ellipse">
            <a:avLst/>
          </a:prstGeom>
          <a:solidFill>
            <a:srgbClr val="336600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423884264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2"/>
          <p:cNvGrpSpPr>
            <a:grpSpLocks/>
          </p:cNvGrpSpPr>
          <p:nvPr/>
        </p:nvGrpSpPr>
        <p:grpSpPr bwMode="auto">
          <a:xfrm>
            <a:off x="6496050" y="587376"/>
            <a:ext cx="4095750" cy="1520825"/>
            <a:chOff x="2592" y="192"/>
            <a:chExt cx="2352" cy="958"/>
          </a:xfrm>
        </p:grpSpPr>
        <p:sp>
          <p:nvSpPr>
            <p:cNvPr id="98307" name="Text Box 3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98308" name="Text Box 4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gcd(1272, 216)</a:t>
              </a:r>
            </a:p>
          </p:txBody>
        </p:sp>
      </p:grp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6511925" y="157480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23" name="Oval 19"/>
          <p:cNvSpPr>
            <a:spLocks noChangeArrowheads="1"/>
          </p:cNvSpPr>
          <p:nvPr/>
        </p:nvSpPr>
        <p:spPr bwMode="auto">
          <a:xfrm>
            <a:off x="8596314" y="1854200"/>
            <a:ext cx="261937" cy="261938"/>
          </a:xfrm>
          <a:prstGeom prst="ellipse">
            <a:avLst/>
          </a:prstGeom>
          <a:solidFill>
            <a:srgbClr val="336600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24</a:t>
            </a:r>
          </a:p>
        </p:txBody>
      </p:sp>
      <p:grpSp>
        <p:nvGrpSpPr>
          <p:cNvPr id="98326" name="Group 22"/>
          <p:cNvGrpSpPr>
            <a:grpSpLocks/>
          </p:cNvGrpSpPr>
          <p:nvPr/>
        </p:nvGrpSpPr>
        <p:grpSpPr bwMode="auto">
          <a:xfrm>
            <a:off x="4230689" y="439738"/>
            <a:ext cx="2014537" cy="615950"/>
            <a:chOff x="776" y="532"/>
            <a:chExt cx="1269" cy="388"/>
          </a:xfrm>
        </p:grpSpPr>
        <p:sp>
          <p:nvSpPr>
            <p:cNvPr id="98327" name="Text Box 23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1272, q = 216</a:t>
              </a:r>
            </a:p>
          </p:txBody>
        </p:sp>
        <p:sp>
          <p:nvSpPr>
            <p:cNvPr id="98328" name="Text Box 24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</a:t>
              </a:r>
              <a:r>
                <a:rPr lang="en-US" sz="1400" dirty="0" smtClean="0">
                  <a:solidFill>
                    <a:srgbClr val="006600"/>
                  </a:solidFill>
                </a:rPr>
                <a:t>1</a:t>
              </a:r>
              <a:endParaRPr lang="en-US" sz="1400" dirty="0">
                <a:solidFill>
                  <a:srgbClr val="00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384757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2"/>
          <p:cNvGrpSpPr>
            <a:grpSpLocks/>
          </p:cNvGrpSpPr>
          <p:nvPr/>
        </p:nvGrpSpPr>
        <p:grpSpPr bwMode="auto">
          <a:xfrm>
            <a:off x="6496050" y="587376"/>
            <a:ext cx="4095750" cy="1520825"/>
            <a:chOff x="2592" y="192"/>
            <a:chExt cx="2352" cy="958"/>
          </a:xfrm>
        </p:grpSpPr>
        <p:sp>
          <p:nvSpPr>
            <p:cNvPr id="99331" name="Text Box 3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99332" name="Text Box 4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gcd(1272, 216)</a:t>
              </a:r>
            </a:p>
          </p:txBody>
        </p:sp>
      </p:grpSp>
      <p:grpSp>
        <p:nvGrpSpPr>
          <p:cNvPr id="99333" name="Group 5"/>
          <p:cNvGrpSpPr>
            <a:grpSpLocks/>
          </p:cNvGrpSpPr>
          <p:nvPr/>
        </p:nvGrpSpPr>
        <p:grpSpPr bwMode="auto">
          <a:xfrm>
            <a:off x="4230689" y="439738"/>
            <a:ext cx="2014537" cy="615950"/>
            <a:chOff x="776" y="532"/>
            <a:chExt cx="1269" cy="388"/>
          </a:xfrm>
        </p:grpSpPr>
        <p:sp>
          <p:nvSpPr>
            <p:cNvPr id="99334" name="Text Box 6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1272, q = 216</a:t>
              </a:r>
            </a:p>
          </p:txBody>
        </p:sp>
        <p:sp>
          <p:nvSpPr>
            <p:cNvPr id="99335" name="Text Box 7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</a:t>
              </a:r>
              <a:r>
                <a:rPr lang="en-US" sz="1400" dirty="0" smtClean="0">
                  <a:solidFill>
                    <a:srgbClr val="006600"/>
                  </a:solidFill>
                </a:rPr>
                <a:t>1</a:t>
              </a:r>
              <a:endParaRPr lang="en-US" sz="1400" dirty="0">
                <a:solidFill>
                  <a:srgbClr val="006600"/>
                </a:solidFill>
              </a:endParaRPr>
            </a:p>
          </p:txBody>
        </p:sp>
      </p:grp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6511925" y="157480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337" name="Oval 9"/>
          <p:cNvSpPr>
            <a:spLocks noChangeArrowheads="1"/>
          </p:cNvSpPr>
          <p:nvPr/>
        </p:nvSpPr>
        <p:spPr bwMode="auto">
          <a:xfrm>
            <a:off x="6365875" y="4762500"/>
            <a:ext cx="261938" cy="261938"/>
          </a:xfrm>
          <a:prstGeom prst="ellipse">
            <a:avLst/>
          </a:prstGeom>
          <a:solidFill>
            <a:srgbClr val="336600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1870075" y="2816225"/>
            <a:ext cx="5734050" cy="2739211"/>
          </a:xfrm>
          <a:prstGeom prst="rect">
            <a:avLst/>
          </a:prstGeom>
          <a:solidFill>
            <a:srgbClr val="C0C0C0"/>
          </a:solidFill>
          <a:ln w="15875">
            <a:noFill/>
            <a:miter lim="800000"/>
            <a:headEnd/>
            <a:tailEnd/>
          </a:ln>
          <a:effectLst/>
        </p:spPr>
        <p:txBody>
          <a:bodyPr lIns="182880" tIns="182880" rIns="182880" bIns="182880"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Euclid {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 </a:t>
            </a:r>
            <a:r>
              <a:rPr lang="en-US" sz="1600" b="1" dirty="0" smtClean="0">
                <a:solidFill>
                  <a:srgbClr val="0000FF"/>
                </a:solidFill>
                <a:latin typeface="Courier New" charset="0"/>
              </a:rPr>
              <a:t>public </a:t>
            </a: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Courier New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</a:rPr>
              <a:t>gcd</a:t>
            </a:r>
            <a:r>
              <a:rPr lang="en-US" sz="1600" b="1" dirty="0">
                <a:solidFill>
                  <a:srgbClr val="9A1900"/>
                </a:solidFill>
                <a:latin typeface="Courier New" charset="0"/>
              </a:rPr>
              <a:t>(</a:t>
            </a:r>
            <a:r>
              <a:rPr lang="en-US" sz="1600" b="1" dirty="0" err="1">
                <a:solidFill>
                  <a:srgbClr val="0000FF"/>
                </a:solidFill>
                <a:latin typeface="Courier New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p</a:t>
            </a:r>
            <a:r>
              <a:rPr lang="en-US" sz="1600" b="1" dirty="0">
                <a:solidFill>
                  <a:srgbClr val="9A1900"/>
                </a:solidFill>
                <a:latin typeface="Courier New" charset="0"/>
              </a:rPr>
              <a:t>,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Courier New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q</a:t>
            </a:r>
            <a:r>
              <a:rPr lang="en-US" sz="1600" b="1" dirty="0">
                <a:solidFill>
                  <a:srgbClr val="9A1900"/>
                </a:solidFill>
                <a:latin typeface="Courier New" charset="0"/>
              </a:rPr>
              <a:t>)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{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 </a:t>
            </a:r>
            <a:r>
              <a:rPr lang="en-US" sz="1600" b="1" dirty="0" smtClean="0">
                <a:solidFill>
                  <a:srgbClr val="000000"/>
                </a:solidFill>
                <a:latin typeface="Courier New" charset="0"/>
              </a:rPr>
              <a:t>  </a:t>
            </a: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if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sz="1600" b="1" dirty="0">
                <a:solidFill>
                  <a:srgbClr val="9A1900"/>
                </a:solidFill>
                <a:latin typeface="Courier New" charset="0"/>
              </a:rPr>
              <a:t>(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q </a:t>
            </a:r>
            <a:r>
              <a:rPr lang="en-US" sz="1600" b="1" dirty="0">
                <a:solidFill>
                  <a:srgbClr val="9A1900"/>
                </a:solidFill>
                <a:latin typeface="Courier New" charset="0"/>
              </a:rPr>
              <a:t>==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sz="1600" b="1" dirty="0">
                <a:solidFill>
                  <a:srgbClr val="993399"/>
                </a:solidFill>
                <a:latin typeface="Courier New" charset="0"/>
              </a:rPr>
              <a:t>0</a:t>
            </a:r>
            <a:r>
              <a:rPr lang="en-US" sz="1600" b="1" dirty="0">
                <a:solidFill>
                  <a:srgbClr val="9A1900"/>
                </a:solidFill>
                <a:latin typeface="Courier New" charset="0"/>
              </a:rPr>
              <a:t>)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return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p</a:t>
            </a:r>
            <a:r>
              <a:rPr lang="en-US" sz="1600" b="1" dirty="0">
                <a:solidFill>
                  <a:srgbClr val="9A1900"/>
                </a:solidFill>
                <a:latin typeface="Courier New" charset="0"/>
              </a:rPr>
              <a:t>;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9A1900"/>
                </a:solidFill>
                <a:latin typeface="Courier New" charset="0"/>
              </a:rPr>
              <a:t>  </a:t>
            </a:r>
            <a:r>
              <a:rPr lang="en-US" sz="1600" b="1" dirty="0" smtClean="0">
                <a:solidFill>
                  <a:srgbClr val="9A1900"/>
                </a:solidFill>
                <a:latin typeface="Courier New" charset="0"/>
              </a:rPr>
              <a:t>  </a:t>
            </a: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else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return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</a:rPr>
              <a:t>gcd</a:t>
            </a:r>
            <a:r>
              <a:rPr lang="en-US" sz="1600" b="1" dirty="0">
                <a:solidFill>
                  <a:srgbClr val="9A1900"/>
                </a:solidFill>
                <a:latin typeface="Courier New" charset="0"/>
              </a:rPr>
              <a:t>(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q</a:t>
            </a:r>
            <a:r>
              <a:rPr lang="en-US" sz="1600" b="1" dirty="0">
                <a:solidFill>
                  <a:srgbClr val="9A1900"/>
                </a:solidFill>
                <a:latin typeface="Courier New" charset="0"/>
              </a:rPr>
              <a:t>,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p </a:t>
            </a:r>
            <a:r>
              <a:rPr lang="en-US" sz="1600" b="1" dirty="0">
                <a:solidFill>
                  <a:srgbClr val="9A1900"/>
                </a:solidFill>
                <a:latin typeface="Courier New" charset="0"/>
              </a:rPr>
              <a:t>%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q</a:t>
            </a:r>
            <a:r>
              <a:rPr lang="en-US" sz="1600" b="1" dirty="0">
                <a:solidFill>
                  <a:srgbClr val="9A1900"/>
                </a:solidFill>
                <a:latin typeface="Courier New" charset="0"/>
              </a:rPr>
              <a:t>);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9A1900"/>
                </a:solidFill>
                <a:latin typeface="Courier New" charset="0"/>
              </a:rPr>
              <a:t>  </a:t>
            </a:r>
            <a:r>
              <a:rPr lang="en-US" sz="1600" b="1" dirty="0" smtClean="0">
                <a:solidFill>
                  <a:srgbClr val="000000"/>
                </a:solidFill>
                <a:latin typeface="Courier New" charset="0"/>
              </a:rPr>
              <a:t>}</a:t>
            </a:r>
            <a:endParaRPr lang="en-US" sz="1600" b="1" dirty="0">
              <a:solidFill>
                <a:srgbClr val="000000"/>
              </a:solidFill>
              <a:latin typeface="Courier New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1600" b="1" dirty="0">
              <a:solidFill>
                <a:srgbClr val="000000"/>
              </a:solidFill>
              <a:latin typeface="Courier New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 </a:t>
            </a:r>
            <a:r>
              <a:rPr lang="en-US" sz="1600" b="1" dirty="0" smtClean="0">
                <a:solidFill>
                  <a:srgbClr val="0000FF"/>
                </a:solidFill>
                <a:latin typeface="Courier New" charset="0"/>
              </a:rPr>
              <a:t>public</a:t>
            </a:r>
            <a:r>
              <a:rPr lang="en-US" sz="1600" b="1" dirty="0" smtClean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main</a:t>
            </a:r>
            <a:r>
              <a:rPr lang="en-US" sz="1600" b="1" dirty="0">
                <a:solidFill>
                  <a:srgbClr val="9A1900"/>
                </a:solidFill>
                <a:latin typeface="Courier New" charset="0"/>
              </a:rPr>
              <a:t>(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String</a:t>
            </a:r>
            <a:r>
              <a:rPr lang="en-US" sz="1600" b="1" dirty="0">
                <a:solidFill>
                  <a:srgbClr val="9A1900"/>
                </a:solidFill>
                <a:latin typeface="Courier New" charset="0"/>
              </a:rPr>
              <a:t>[]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</a:rPr>
              <a:t>args</a:t>
            </a:r>
            <a:r>
              <a:rPr lang="en-US" sz="1600" b="1" dirty="0">
                <a:solidFill>
                  <a:srgbClr val="9A1900"/>
                </a:solidFill>
                <a:latin typeface="Courier New" charset="0"/>
              </a:rPr>
              <a:t>)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{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Courier New" charset="0"/>
              </a:rPr>
              <a:t>    </a:t>
            </a:r>
            <a:r>
              <a:rPr lang="en-US" sz="1600" b="1" dirty="0" err="1" smtClean="0">
                <a:solidFill>
                  <a:srgbClr val="000000"/>
                </a:solidFill>
                <a:latin typeface="Courier New" charset="0"/>
              </a:rPr>
              <a:t>System</a:t>
            </a:r>
            <a:r>
              <a:rPr lang="en-US" sz="1600" b="1" dirty="0" err="1" smtClean="0">
                <a:solidFill>
                  <a:srgbClr val="9A1900"/>
                </a:solidFill>
                <a:latin typeface="Courier New" charset="0"/>
              </a:rPr>
              <a:t>.</a:t>
            </a:r>
            <a:r>
              <a:rPr lang="en-US" sz="1600" b="1" dirty="0" err="1" smtClean="0">
                <a:solidFill>
                  <a:srgbClr val="000000"/>
                </a:solidFill>
                <a:latin typeface="Courier New" charset="0"/>
              </a:rPr>
              <a:t>out</a:t>
            </a:r>
            <a:r>
              <a:rPr lang="en-US" sz="1600" b="1" dirty="0" err="1" smtClean="0">
                <a:solidFill>
                  <a:srgbClr val="9A1900"/>
                </a:solidFill>
                <a:latin typeface="Courier New" charset="0"/>
              </a:rPr>
              <a:t>.</a:t>
            </a:r>
            <a:r>
              <a:rPr lang="en-US" sz="1600" b="1" dirty="0" err="1" smtClean="0">
                <a:solidFill>
                  <a:srgbClr val="000000"/>
                </a:solidFill>
                <a:latin typeface="Courier New" charset="0"/>
              </a:rPr>
              <a:t>println</a:t>
            </a:r>
            <a:r>
              <a:rPr lang="en-US" sz="1600" b="1" dirty="0" smtClean="0">
                <a:solidFill>
                  <a:srgbClr val="9A1900"/>
                </a:solidFill>
                <a:latin typeface="Courier New" charset="0"/>
              </a:rPr>
              <a:t>(</a:t>
            </a:r>
            <a:r>
              <a:rPr lang="en-US" sz="1600" b="1" dirty="0" err="1" smtClean="0">
                <a:solidFill>
                  <a:srgbClr val="000000"/>
                </a:solidFill>
                <a:latin typeface="Courier New" charset="0"/>
              </a:rPr>
              <a:t>gcd</a:t>
            </a:r>
            <a:r>
              <a:rPr lang="en-US" sz="1600" b="1" dirty="0" smtClean="0">
                <a:solidFill>
                  <a:srgbClr val="9A1900"/>
                </a:solidFill>
                <a:latin typeface="Courier New" charset="0"/>
              </a:rPr>
              <a:t>(</a:t>
            </a:r>
            <a:r>
              <a:rPr lang="en-US" sz="1600" b="1" dirty="0" smtClean="0">
                <a:solidFill>
                  <a:srgbClr val="000000"/>
                </a:solidFill>
                <a:latin typeface="Courier New" charset="0"/>
              </a:rPr>
              <a:t>p</a:t>
            </a:r>
            <a:r>
              <a:rPr lang="en-US" sz="1600" b="1" dirty="0">
                <a:solidFill>
                  <a:srgbClr val="9A1900"/>
                </a:solidFill>
                <a:latin typeface="Courier New" charset="0"/>
              </a:rPr>
              <a:t>,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q</a:t>
            </a:r>
            <a:r>
              <a:rPr lang="en-US" sz="1600" b="1" dirty="0">
                <a:solidFill>
                  <a:srgbClr val="9A1900"/>
                </a:solidFill>
                <a:latin typeface="Courier New" charset="0"/>
              </a:rPr>
              <a:t>));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9A1900"/>
                </a:solidFill>
                <a:latin typeface="Courier New" charset="0"/>
              </a:rPr>
              <a:t>  </a:t>
            </a:r>
            <a:r>
              <a:rPr lang="en-US" sz="1600" b="1" dirty="0" smtClean="0">
                <a:solidFill>
                  <a:srgbClr val="000000"/>
                </a:solidFill>
                <a:latin typeface="Courier New" charset="0"/>
              </a:rPr>
              <a:t>}</a:t>
            </a:r>
            <a:endParaRPr lang="en-US" sz="1600" b="1" dirty="0">
              <a:solidFill>
                <a:srgbClr val="000000"/>
              </a:solidFill>
              <a:latin typeface="Courier New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}</a:t>
            </a:r>
          </a:p>
        </p:txBody>
      </p:sp>
      <p:sp>
        <p:nvSpPr>
          <p:cNvPr id="99339" name="Oval 11"/>
          <p:cNvSpPr>
            <a:spLocks noChangeArrowheads="1"/>
          </p:cNvSpPr>
          <p:nvPr/>
        </p:nvSpPr>
        <p:spPr bwMode="auto">
          <a:xfrm>
            <a:off x="8596314" y="1854200"/>
            <a:ext cx="261937" cy="261938"/>
          </a:xfrm>
          <a:prstGeom prst="ellipse">
            <a:avLst/>
          </a:prstGeom>
          <a:solidFill>
            <a:srgbClr val="336600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99340" name="Oval 12"/>
          <p:cNvSpPr>
            <a:spLocks noChangeArrowheads="1"/>
          </p:cNvSpPr>
          <p:nvPr/>
        </p:nvSpPr>
        <p:spPr bwMode="auto">
          <a:xfrm>
            <a:off x="5208586" y="4815378"/>
            <a:ext cx="261938" cy="261938"/>
          </a:xfrm>
          <a:prstGeom prst="ellipse">
            <a:avLst/>
          </a:prstGeom>
          <a:solidFill>
            <a:srgbClr val="336600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1890713" y="4577743"/>
            <a:ext cx="5713412" cy="290512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344" name="Line 16"/>
          <p:cNvSpPr>
            <a:spLocks noChangeShapeType="1"/>
          </p:cNvSpPr>
          <p:nvPr/>
        </p:nvSpPr>
        <p:spPr bwMode="auto">
          <a:xfrm flipH="1">
            <a:off x="5470524" y="1822452"/>
            <a:ext cx="2625726" cy="3045804"/>
          </a:xfrm>
          <a:prstGeom prst="line">
            <a:avLst/>
          </a:prstGeom>
          <a:noFill/>
          <a:ln w="3175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6053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br>
              <a:rPr lang="en-US" dirty="0" smtClean="0"/>
            </a:br>
            <a:r>
              <a:rPr lang="en-US" sz="2800" dirty="0" smtClean="0"/>
              <a:t>Counting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2249486"/>
                <a:ext cx="9905999" cy="460851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Lets take an example of counting from 0</a:t>
                </a:r>
              </a:p>
              <a:p>
                <a:r>
                  <a:rPr lang="en-US" dirty="0" smtClean="0"/>
                  <a:t>The next number is the previous number plus 1, or mathematically: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So lets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, this would be great if we knew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 smtClean="0"/>
                  <a:t>, so lets expand it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, then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, then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, then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, then finally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+1=5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6"/>
                <a:ext cx="9905999" cy="4608513"/>
              </a:xfrm>
              <a:blipFill rotWithShape="0">
                <a:blip r:embed="rId3"/>
                <a:stretch>
                  <a:fillRect l="-862" t="-1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 descr="Image result for counting shee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520" y="2465404"/>
            <a:ext cx="4022480" cy="208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71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Recursive Helper methods</a:t>
            </a:r>
            <a:endParaRPr lang="en-US" altLang="en-US" dirty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1412" y="2249486"/>
            <a:ext cx="9905999" cy="4608513"/>
          </a:xfrm>
        </p:spPr>
        <p:txBody>
          <a:bodyPr>
            <a:normAutofit fontScale="92500"/>
          </a:bodyPr>
          <a:lstStyle/>
          <a:p>
            <a:r>
              <a:rPr lang="en-US" altLang="en-US" dirty="0" smtClean="0"/>
              <a:t>Many of the problems presented in the early chapters can be solved using recursion if you think recursively.  For example, the palindrome problem can be solved recursively as follows:</a:t>
            </a:r>
          </a:p>
          <a:p>
            <a:pPr marL="0" indent="0">
              <a:buNone/>
            </a:pPr>
            <a:endParaRPr lang="en-US" altLang="en-US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100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</a:t>
            </a:r>
            <a:r>
              <a:rPr lang="en-US" altLang="en-US" sz="2100" b="1" dirty="0" err="1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altLang="en-US" sz="2100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isPalindrome</a:t>
            </a: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s) {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2100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altLang="en-US" sz="2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&lt;= </a:t>
            </a:r>
            <a:r>
              <a:rPr lang="en-US" altLang="en-US" sz="21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altLang="en-US" sz="2100" dirty="0" smtClean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Base case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100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true</a:t>
            </a: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2100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if </a:t>
            </a: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s.charAt</a:t>
            </a: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1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!= </a:t>
            </a:r>
            <a:r>
              <a:rPr lang="en-US" altLang="en-US" sz="2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s.charAt</a:t>
            </a: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- </a:t>
            </a:r>
            <a:r>
              <a:rPr lang="en-US" altLang="en-US" sz="21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 </a:t>
            </a:r>
            <a:r>
              <a:rPr lang="en-US" altLang="en-US" sz="2100" dirty="0" smtClean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Base case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100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false</a:t>
            </a: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2100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100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isPalindrome</a:t>
            </a: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s.substring</a:t>
            </a: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1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2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- </a:t>
            </a:r>
            <a:r>
              <a:rPr lang="en-US" altLang="en-US" sz="21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  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092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Recursive Helper Methods</a:t>
            </a:r>
            <a:endParaRPr lang="en-US" altLang="en-US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1412" y="2249486"/>
            <a:ext cx="10464434" cy="4608513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 smtClean="0"/>
              <a:t>The preceding recursive </a:t>
            </a:r>
            <a:r>
              <a:rPr lang="en-US" alt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isPalindrome</a:t>
            </a:r>
            <a:r>
              <a:rPr lang="en-US" altLang="en-US" dirty="0" smtClean="0"/>
              <a:t> method is not efficient, because it creates a new string for every recursive call. To avoid creating new strings, use a helper method:</a:t>
            </a:r>
          </a:p>
          <a:p>
            <a:endParaRPr lang="en-US" altLang="en-US" dirty="0" smtClean="0"/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alt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</a:t>
            </a:r>
            <a:r>
              <a:rPr lang="en-US" altLang="en-US" b="1" dirty="0" err="1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alt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isPalindrome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s) {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isPalindrome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(s, </a:t>
            </a:r>
            <a:r>
              <a:rPr lang="en-US" alt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- </a:t>
            </a:r>
            <a:r>
              <a:rPr lang="en-US" alt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alt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</a:t>
            </a:r>
            <a:r>
              <a:rPr lang="en-US" altLang="en-US" b="1" dirty="0" err="1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alt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isPalindrome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s, </a:t>
            </a:r>
            <a:r>
              <a:rPr lang="en-US" alt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low, </a:t>
            </a:r>
            <a:r>
              <a:rPr lang="en-US" alt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high) {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(high &lt;= low) </a:t>
            </a:r>
            <a:r>
              <a:rPr lang="en-US" altLang="en-US" dirty="0" smtClean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Base case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true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if 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s.charAt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(low) != </a:t>
            </a:r>
            <a:r>
              <a:rPr lang="en-US" alt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s.charAt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(high)) </a:t>
            </a:r>
            <a:r>
              <a:rPr lang="en-US" altLang="en-US" dirty="0" smtClean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Base case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false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isPalindrome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(s, low + </a:t>
            </a:r>
            <a:r>
              <a:rPr lang="en-US" alt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high - </a:t>
            </a:r>
            <a:r>
              <a:rPr lang="en-US" alt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915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8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8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8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8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8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– Program Together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Download </a:t>
            </a:r>
            <a:r>
              <a:rPr lang="en-US" dirty="0" err="1" smtClean="0"/>
              <a:t>StdDraw</a:t>
            </a:r>
            <a:r>
              <a:rPr lang="en-US" dirty="0" smtClean="0"/>
              <a:t> – lets draw a tree!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01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5951052" cy="3541714"/>
          </a:xfrm>
        </p:spPr>
        <p:txBody>
          <a:bodyPr>
            <a:normAutofit fontScale="55000" lnSpcReduction="20000"/>
          </a:bodyPr>
          <a:lstStyle/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java.util.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Scanner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Tree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void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drawTree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o) {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drawTree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(o,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Math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.PI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35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.PI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void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drawTree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b="1" dirty="0" err="1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o, </a:t>
            </a: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y, </a:t>
            </a: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l,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t1, </a:t>
            </a: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t2) {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(o &lt;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x2 = x + l 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.cos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(t1);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y2 = y + l 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.sin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(t1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StdDraw.line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(x, y, x2, y2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drawTree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(o -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x2, y2, l*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0.6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t1 + t2, t2);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drawTree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(o -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x2, y2, l*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0.6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t1 - t2, t2);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 startAt="15"/>
            </a:pPr>
            <a:r>
              <a:rPr lang="en-US" b="1" dirty="0">
                <a:solidFill>
                  <a:schemeClr val="accent3"/>
                </a:solidFill>
              </a:rPr>
              <a:t>public static void </a:t>
            </a:r>
            <a:r>
              <a:rPr lang="en-US" dirty="0"/>
              <a:t>main(</a:t>
            </a:r>
            <a:r>
              <a:rPr lang="en-US" b="1" dirty="0"/>
              <a:t>String</a:t>
            </a:r>
            <a:r>
              <a:rPr lang="en-US" dirty="0"/>
              <a:t> </a:t>
            </a:r>
            <a:r>
              <a:rPr lang="en-US" dirty="0" err="1"/>
              <a:t>args</a:t>
            </a:r>
            <a:r>
              <a:rPr lang="en-US" dirty="0"/>
              <a:t>[]) {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15"/>
            </a:pPr>
            <a:r>
              <a:rPr lang="en-US" dirty="0"/>
              <a:t>    </a:t>
            </a:r>
            <a:r>
              <a:rPr lang="en-US" b="1" dirty="0"/>
              <a:t>Scanner</a:t>
            </a:r>
            <a:r>
              <a:rPr lang="en-US" dirty="0"/>
              <a:t> in = </a:t>
            </a:r>
            <a:r>
              <a:rPr lang="en-US" b="1" dirty="0">
                <a:solidFill>
                  <a:schemeClr val="accent3"/>
                </a:solidFill>
              </a:rPr>
              <a:t>new</a:t>
            </a:r>
            <a:r>
              <a:rPr lang="en-US" dirty="0"/>
              <a:t> </a:t>
            </a:r>
            <a:r>
              <a:rPr lang="en-US" b="1" dirty="0"/>
              <a:t>Scanner</a:t>
            </a:r>
            <a:r>
              <a:rPr lang="en-US" dirty="0"/>
              <a:t>(</a:t>
            </a:r>
            <a:r>
              <a:rPr lang="en-US" b="1" dirty="0"/>
              <a:t>System</a:t>
            </a:r>
            <a:r>
              <a:rPr lang="en-US" dirty="0"/>
              <a:t>.in);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15"/>
            </a:pPr>
            <a:r>
              <a:rPr lang="en-US" dirty="0"/>
              <a:t>    </a:t>
            </a:r>
            <a:r>
              <a:rPr lang="en-US" b="1" dirty="0" err="1"/>
              <a:t>System</a:t>
            </a:r>
            <a:r>
              <a:rPr lang="en-US" dirty="0" err="1"/>
              <a:t>.out.print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"Enter an order: "</a:t>
            </a:r>
            <a:r>
              <a:rPr lang="en-US" dirty="0"/>
              <a:t>);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15"/>
            </a:pPr>
            <a:r>
              <a:rPr lang="en-US" dirty="0"/>
              <a:t>    </a:t>
            </a:r>
            <a:r>
              <a:rPr lang="en-US" b="1" dirty="0" err="1">
                <a:solidFill>
                  <a:schemeClr val="accent3"/>
                </a:solidFill>
              </a:rPr>
              <a:t>int</a:t>
            </a:r>
            <a:r>
              <a:rPr lang="en-US" dirty="0"/>
              <a:t> order = </a:t>
            </a:r>
            <a:r>
              <a:rPr lang="en-US" dirty="0" err="1"/>
              <a:t>in.nextInt</a:t>
            </a:r>
            <a:r>
              <a:rPr lang="en-US" dirty="0" smtClean="0"/>
              <a:t>();</a:t>
            </a:r>
            <a:endParaRPr lang="en-US" dirty="0"/>
          </a:p>
          <a:p>
            <a:pPr marL="457200" indent="-457200">
              <a:spcBef>
                <a:spcPts val="0"/>
              </a:spcBef>
              <a:buFont typeface="+mj-lt"/>
              <a:buAutoNum type="arabicPeriod" startAt="15"/>
            </a:pPr>
            <a:r>
              <a:rPr lang="en-US" dirty="0"/>
              <a:t>    </a:t>
            </a:r>
            <a:r>
              <a:rPr lang="en-US" b="1" dirty="0" err="1"/>
              <a:t>StdDraw</a:t>
            </a:r>
            <a:r>
              <a:rPr lang="en-US" dirty="0" err="1"/>
              <a:t>.setXscale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-200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200</a:t>
            </a:r>
            <a:r>
              <a:rPr lang="en-US" dirty="0"/>
              <a:t>);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15"/>
            </a:pPr>
            <a:r>
              <a:rPr lang="en-US" dirty="0"/>
              <a:t>    </a:t>
            </a:r>
            <a:r>
              <a:rPr lang="en-US" b="1" dirty="0" err="1"/>
              <a:t>StdDraw</a:t>
            </a:r>
            <a:r>
              <a:rPr lang="en-US" dirty="0" err="1"/>
              <a:t>.setYscale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400</a:t>
            </a:r>
            <a:r>
              <a:rPr lang="en-US" dirty="0"/>
              <a:t>);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15"/>
            </a:pPr>
            <a:r>
              <a:rPr lang="en-US" dirty="0"/>
              <a:t>    </a:t>
            </a:r>
            <a:r>
              <a:rPr lang="en-US" b="1" dirty="0" err="1"/>
              <a:t>StdDraw</a:t>
            </a:r>
            <a:r>
              <a:rPr lang="en-US" dirty="0" err="1"/>
              <a:t>.enableDoubleBuffering</a:t>
            </a:r>
            <a:r>
              <a:rPr lang="en-US" dirty="0"/>
              <a:t>();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15"/>
            </a:pPr>
            <a:r>
              <a:rPr lang="en-US" dirty="0"/>
              <a:t>    </a:t>
            </a:r>
            <a:r>
              <a:rPr lang="en-US" dirty="0" err="1"/>
              <a:t>drawTree</a:t>
            </a:r>
            <a:r>
              <a:rPr lang="en-US" dirty="0"/>
              <a:t>(order);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15"/>
            </a:pPr>
            <a:r>
              <a:rPr lang="en-US" dirty="0"/>
              <a:t>    </a:t>
            </a:r>
            <a:r>
              <a:rPr lang="en-US" b="1" dirty="0" err="1"/>
              <a:t>StdDraw</a:t>
            </a:r>
            <a:r>
              <a:rPr lang="en-US" dirty="0" err="1"/>
              <a:t>.show</a:t>
            </a:r>
            <a:r>
              <a:rPr lang="en-US" dirty="0"/>
              <a:t>();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15"/>
            </a:pPr>
            <a:r>
              <a:rPr lang="en-US" dirty="0"/>
              <a:t>  }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15"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7267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Downside of Recursion</a:t>
            </a:r>
            <a:endParaRPr lang="en-US" dirty="0"/>
          </a:p>
        </p:txBody>
      </p:sp>
      <p:sp>
        <p:nvSpPr>
          <p:cNvPr id="65540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Recursion is not always efficient!</a:t>
            </a:r>
          </a:p>
          <a:p>
            <a:r>
              <a:rPr lang="en-US" dirty="0" smtClean="0"/>
              <a:t>Take for instance, the Fibonacci sequence</a:t>
            </a:r>
          </a:p>
          <a:p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long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F(</a:t>
            </a:r>
            <a:r>
              <a:rPr lang="en-US" b="1" dirty="0" err="1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(n ==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(n ==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F(n-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+ F(n-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094095" y="3907928"/>
            <a:ext cx="4875211" cy="2874962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F(50) is called once.</a:t>
            </a:r>
          </a:p>
          <a:p>
            <a:pPr>
              <a:spcBef>
                <a:spcPct val="50000"/>
              </a:spcBef>
            </a:pPr>
            <a:r>
              <a:rPr lang="en-US" dirty="0"/>
              <a:t>F(49) is called once.</a:t>
            </a:r>
          </a:p>
          <a:p>
            <a:pPr>
              <a:spcBef>
                <a:spcPct val="50000"/>
              </a:spcBef>
            </a:pPr>
            <a:r>
              <a:rPr lang="en-US" dirty="0"/>
              <a:t>F(48) is called 2 times.</a:t>
            </a:r>
          </a:p>
          <a:p>
            <a:pPr>
              <a:spcBef>
                <a:spcPct val="50000"/>
              </a:spcBef>
            </a:pPr>
            <a:r>
              <a:rPr lang="en-US" dirty="0"/>
              <a:t>F(47) is called 3 times.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dirty="0" smtClean="0"/>
              <a:t>...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F(1) is called 12,586,269,025 times.</a:t>
            </a:r>
          </a:p>
          <a:p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6094412" y="1710825"/>
            <a:ext cx="5302250" cy="2099470"/>
            <a:chOff x="515938" y="3957637"/>
            <a:chExt cx="5302250" cy="2099470"/>
          </a:xfrm>
          <a:solidFill>
            <a:schemeClr val="accent1"/>
          </a:solidFill>
        </p:grpSpPr>
        <p:sp>
          <p:nvSpPr>
            <p:cNvPr id="64" name="Rectangle 13"/>
            <p:cNvSpPr>
              <a:spLocks noChangeArrowheads="1"/>
            </p:cNvSpPr>
            <p:nvPr/>
          </p:nvSpPr>
          <p:spPr bwMode="auto">
            <a:xfrm>
              <a:off x="515938" y="3957637"/>
              <a:ext cx="5302250" cy="209946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65" name="Text Box 14"/>
            <p:cNvSpPr txBox="1">
              <a:spLocks noChangeArrowheads="1"/>
            </p:cNvSpPr>
            <p:nvPr/>
          </p:nvSpPr>
          <p:spPr bwMode="auto">
            <a:xfrm>
              <a:off x="2779713" y="3957638"/>
              <a:ext cx="685800" cy="274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</a:rPr>
                <a:t>F(50)</a:t>
              </a:r>
            </a:p>
          </p:txBody>
        </p:sp>
        <p:sp>
          <p:nvSpPr>
            <p:cNvPr id="66" name="Text Box 15"/>
            <p:cNvSpPr txBox="1">
              <a:spLocks noChangeArrowheads="1"/>
            </p:cNvSpPr>
            <p:nvPr/>
          </p:nvSpPr>
          <p:spPr bwMode="auto">
            <a:xfrm>
              <a:off x="1524000" y="4405313"/>
              <a:ext cx="685800" cy="274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</a:rPr>
                <a:t>F(49)</a:t>
              </a:r>
            </a:p>
          </p:txBody>
        </p:sp>
        <p:sp>
          <p:nvSpPr>
            <p:cNvPr id="67" name="Text Box 16"/>
            <p:cNvSpPr txBox="1">
              <a:spLocks noChangeArrowheads="1"/>
            </p:cNvSpPr>
            <p:nvPr/>
          </p:nvSpPr>
          <p:spPr bwMode="auto">
            <a:xfrm>
              <a:off x="3886200" y="4405313"/>
              <a:ext cx="685800" cy="274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</a:rPr>
                <a:t>F(48)</a:t>
              </a:r>
            </a:p>
          </p:txBody>
        </p:sp>
        <p:sp>
          <p:nvSpPr>
            <p:cNvPr id="68" name="Text Box 17"/>
            <p:cNvSpPr txBox="1">
              <a:spLocks noChangeArrowheads="1"/>
            </p:cNvSpPr>
            <p:nvPr/>
          </p:nvSpPr>
          <p:spPr bwMode="auto">
            <a:xfrm>
              <a:off x="838200" y="4806950"/>
              <a:ext cx="685800" cy="274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</a:rPr>
                <a:t>F(48)</a:t>
              </a:r>
            </a:p>
          </p:txBody>
        </p:sp>
        <p:sp>
          <p:nvSpPr>
            <p:cNvPr id="69" name="Text Box 18"/>
            <p:cNvSpPr txBox="1">
              <a:spLocks noChangeArrowheads="1"/>
            </p:cNvSpPr>
            <p:nvPr/>
          </p:nvSpPr>
          <p:spPr bwMode="auto">
            <a:xfrm>
              <a:off x="609600" y="5284788"/>
              <a:ext cx="685800" cy="274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</a:rPr>
                <a:t>F(47)</a:t>
              </a:r>
            </a:p>
          </p:txBody>
        </p:sp>
        <p:sp>
          <p:nvSpPr>
            <p:cNvPr id="70" name="Text Box 19"/>
            <p:cNvSpPr txBox="1">
              <a:spLocks noChangeArrowheads="1"/>
            </p:cNvSpPr>
            <p:nvPr/>
          </p:nvSpPr>
          <p:spPr bwMode="auto">
            <a:xfrm>
              <a:off x="1219200" y="5284788"/>
              <a:ext cx="685800" cy="274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</a:rPr>
                <a:t>F(46)</a:t>
              </a:r>
            </a:p>
          </p:txBody>
        </p:sp>
        <p:sp>
          <p:nvSpPr>
            <p:cNvPr id="71" name="Line 20"/>
            <p:cNvSpPr>
              <a:spLocks noChangeShapeType="1"/>
            </p:cNvSpPr>
            <p:nvPr/>
          </p:nvSpPr>
          <p:spPr bwMode="auto">
            <a:xfrm flipH="1">
              <a:off x="990600" y="5132388"/>
              <a:ext cx="1524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72" name="Line 21"/>
            <p:cNvSpPr>
              <a:spLocks noChangeShapeType="1"/>
            </p:cNvSpPr>
            <p:nvPr/>
          </p:nvSpPr>
          <p:spPr bwMode="auto">
            <a:xfrm>
              <a:off x="1295400" y="5132388"/>
              <a:ext cx="1524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73" name="Text Box 22"/>
            <p:cNvSpPr txBox="1">
              <a:spLocks noChangeArrowheads="1"/>
            </p:cNvSpPr>
            <p:nvPr/>
          </p:nvSpPr>
          <p:spPr bwMode="auto">
            <a:xfrm>
              <a:off x="2133600" y="4806950"/>
              <a:ext cx="685800" cy="274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</a:rPr>
                <a:t>F(47)</a:t>
              </a:r>
            </a:p>
          </p:txBody>
        </p:sp>
        <p:sp>
          <p:nvSpPr>
            <p:cNvPr id="74" name="Text Box 23"/>
            <p:cNvSpPr txBox="1">
              <a:spLocks noChangeArrowheads="1"/>
            </p:cNvSpPr>
            <p:nvPr/>
          </p:nvSpPr>
          <p:spPr bwMode="auto">
            <a:xfrm>
              <a:off x="1828800" y="5284788"/>
              <a:ext cx="685800" cy="274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</a:rPr>
                <a:t>F(46)</a:t>
              </a:r>
            </a:p>
          </p:txBody>
        </p:sp>
        <p:sp>
          <p:nvSpPr>
            <p:cNvPr id="75" name="Text Box 24"/>
            <p:cNvSpPr txBox="1">
              <a:spLocks noChangeArrowheads="1"/>
            </p:cNvSpPr>
            <p:nvPr/>
          </p:nvSpPr>
          <p:spPr bwMode="auto">
            <a:xfrm>
              <a:off x="2438400" y="5284788"/>
              <a:ext cx="685800" cy="274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</a:rPr>
                <a:t>F(45)</a:t>
              </a:r>
            </a:p>
          </p:txBody>
        </p:sp>
        <p:sp>
          <p:nvSpPr>
            <p:cNvPr id="76" name="Line 25"/>
            <p:cNvSpPr>
              <a:spLocks noChangeShapeType="1"/>
            </p:cNvSpPr>
            <p:nvPr/>
          </p:nvSpPr>
          <p:spPr bwMode="auto">
            <a:xfrm flipH="1">
              <a:off x="2209800" y="5132388"/>
              <a:ext cx="1524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77" name="Line 26"/>
            <p:cNvSpPr>
              <a:spLocks noChangeShapeType="1"/>
            </p:cNvSpPr>
            <p:nvPr/>
          </p:nvSpPr>
          <p:spPr bwMode="auto">
            <a:xfrm>
              <a:off x="2514600" y="5132388"/>
              <a:ext cx="1524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78" name="Text Box 27"/>
            <p:cNvSpPr txBox="1">
              <a:spLocks noChangeArrowheads="1"/>
            </p:cNvSpPr>
            <p:nvPr/>
          </p:nvSpPr>
          <p:spPr bwMode="auto">
            <a:xfrm>
              <a:off x="4648200" y="4806950"/>
              <a:ext cx="685800" cy="274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</a:rPr>
                <a:t>F(46)</a:t>
              </a:r>
            </a:p>
          </p:txBody>
        </p:sp>
        <p:sp>
          <p:nvSpPr>
            <p:cNvPr id="79" name="Text Box 28"/>
            <p:cNvSpPr txBox="1">
              <a:spLocks noChangeArrowheads="1"/>
            </p:cNvSpPr>
            <p:nvPr/>
          </p:nvSpPr>
          <p:spPr bwMode="auto">
            <a:xfrm>
              <a:off x="4343400" y="5284788"/>
              <a:ext cx="685800" cy="274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</a:rPr>
                <a:t>F(45)</a:t>
              </a:r>
            </a:p>
          </p:txBody>
        </p:sp>
        <p:sp>
          <p:nvSpPr>
            <p:cNvPr id="80" name="Text Box 29"/>
            <p:cNvSpPr txBox="1">
              <a:spLocks noChangeArrowheads="1"/>
            </p:cNvSpPr>
            <p:nvPr/>
          </p:nvSpPr>
          <p:spPr bwMode="auto">
            <a:xfrm>
              <a:off x="4953000" y="5284788"/>
              <a:ext cx="685800" cy="274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</a:rPr>
                <a:t>F(44)</a:t>
              </a:r>
            </a:p>
          </p:txBody>
        </p:sp>
        <p:sp>
          <p:nvSpPr>
            <p:cNvPr id="81" name="Line 30"/>
            <p:cNvSpPr>
              <a:spLocks noChangeShapeType="1"/>
            </p:cNvSpPr>
            <p:nvPr/>
          </p:nvSpPr>
          <p:spPr bwMode="auto">
            <a:xfrm flipH="1">
              <a:off x="4724400" y="5132388"/>
              <a:ext cx="1524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82" name="Line 31"/>
            <p:cNvSpPr>
              <a:spLocks noChangeShapeType="1"/>
            </p:cNvSpPr>
            <p:nvPr/>
          </p:nvSpPr>
          <p:spPr bwMode="auto">
            <a:xfrm>
              <a:off x="5029200" y="5132388"/>
              <a:ext cx="1524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83" name="Text Box 32"/>
            <p:cNvSpPr txBox="1">
              <a:spLocks noChangeArrowheads="1"/>
            </p:cNvSpPr>
            <p:nvPr/>
          </p:nvSpPr>
          <p:spPr bwMode="auto">
            <a:xfrm>
              <a:off x="3276600" y="4806950"/>
              <a:ext cx="685800" cy="274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</a:rPr>
                <a:t>F(47)</a:t>
              </a:r>
            </a:p>
          </p:txBody>
        </p:sp>
        <p:sp>
          <p:nvSpPr>
            <p:cNvPr id="84" name="Text Box 33"/>
            <p:cNvSpPr txBox="1">
              <a:spLocks noChangeArrowheads="1"/>
            </p:cNvSpPr>
            <p:nvPr/>
          </p:nvSpPr>
          <p:spPr bwMode="auto">
            <a:xfrm>
              <a:off x="3048000" y="5284788"/>
              <a:ext cx="685800" cy="274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</a:rPr>
                <a:t>F(46)</a:t>
              </a:r>
            </a:p>
          </p:txBody>
        </p:sp>
        <p:sp>
          <p:nvSpPr>
            <p:cNvPr id="85" name="Text Box 34"/>
            <p:cNvSpPr txBox="1">
              <a:spLocks noChangeArrowheads="1"/>
            </p:cNvSpPr>
            <p:nvPr/>
          </p:nvSpPr>
          <p:spPr bwMode="auto">
            <a:xfrm>
              <a:off x="3657600" y="5284788"/>
              <a:ext cx="685800" cy="274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</a:rPr>
                <a:t>F(45)</a:t>
              </a:r>
            </a:p>
          </p:txBody>
        </p:sp>
        <p:sp>
          <p:nvSpPr>
            <p:cNvPr id="86" name="Line 35"/>
            <p:cNvSpPr>
              <a:spLocks noChangeShapeType="1"/>
            </p:cNvSpPr>
            <p:nvPr/>
          </p:nvSpPr>
          <p:spPr bwMode="auto">
            <a:xfrm flipH="1">
              <a:off x="3429000" y="5132388"/>
              <a:ext cx="1524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87" name="Line 36"/>
            <p:cNvSpPr>
              <a:spLocks noChangeShapeType="1"/>
            </p:cNvSpPr>
            <p:nvPr/>
          </p:nvSpPr>
          <p:spPr bwMode="auto">
            <a:xfrm>
              <a:off x="3733800" y="5132388"/>
              <a:ext cx="1524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88" name="Line 37"/>
            <p:cNvSpPr>
              <a:spLocks noChangeShapeType="1"/>
            </p:cNvSpPr>
            <p:nvPr/>
          </p:nvSpPr>
          <p:spPr bwMode="auto">
            <a:xfrm flipH="1">
              <a:off x="793750" y="5602288"/>
              <a:ext cx="762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89" name="Line 38"/>
            <p:cNvSpPr>
              <a:spLocks noChangeShapeType="1"/>
            </p:cNvSpPr>
            <p:nvPr/>
          </p:nvSpPr>
          <p:spPr bwMode="auto">
            <a:xfrm>
              <a:off x="946150" y="5602288"/>
              <a:ext cx="762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90" name="Line 39"/>
            <p:cNvSpPr>
              <a:spLocks noChangeShapeType="1"/>
            </p:cNvSpPr>
            <p:nvPr/>
          </p:nvSpPr>
          <p:spPr bwMode="auto">
            <a:xfrm flipH="1">
              <a:off x="1403350" y="5602288"/>
              <a:ext cx="762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91" name="Line 40"/>
            <p:cNvSpPr>
              <a:spLocks noChangeShapeType="1"/>
            </p:cNvSpPr>
            <p:nvPr/>
          </p:nvSpPr>
          <p:spPr bwMode="auto">
            <a:xfrm>
              <a:off x="1555750" y="5602288"/>
              <a:ext cx="762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92" name="Line 41"/>
            <p:cNvSpPr>
              <a:spLocks noChangeShapeType="1"/>
            </p:cNvSpPr>
            <p:nvPr/>
          </p:nvSpPr>
          <p:spPr bwMode="auto">
            <a:xfrm flipH="1">
              <a:off x="3841750" y="5602288"/>
              <a:ext cx="762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93" name="Line 42"/>
            <p:cNvSpPr>
              <a:spLocks noChangeShapeType="1"/>
            </p:cNvSpPr>
            <p:nvPr/>
          </p:nvSpPr>
          <p:spPr bwMode="auto">
            <a:xfrm>
              <a:off x="3994150" y="5602288"/>
              <a:ext cx="762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94" name="Line 43"/>
            <p:cNvSpPr>
              <a:spLocks noChangeShapeType="1"/>
            </p:cNvSpPr>
            <p:nvPr/>
          </p:nvSpPr>
          <p:spPr bwMode="auto">
            <a:xfrm flipH="1">
              <a:off x="3232150" y="5602288"/>
              <a:ext cx="762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95" name="Line 44"/>
            <p:cNvSpPr>
              <a:spLocks noChangeShapeType="1"/>
            </p:cNvSpPr>
            <p:nvPr/>
          </p:nvSpPr>
          <p:spPr bwMode="auto">
            <a:xfrm>
              <a:off x="3384550" y="5602288"/>
              <a:ext cx="762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96" name="Line 45"/>
            <p:cNvSpPr>
              <a:spLocks noChangeShapeType="1"/>
            </p:cNvSpPr>
            <p:nvPr/>
          </p:nvSpPr>
          <p:spPr bwMode="auto">
            <a:xfrm flipH="1">
              <a:off x="2622550" y="5602288"/>
              <a:ext cx="762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97" name="Line 46"/>
            <p:cNvSpPr>
              <a:spLocks noChangeShapeType="1"/>
            </p:cNvSpPr>
            <p:nvPr/>
          </p:nvSpPr>
          <p:spPr bwMode="auto">
            <a:xfrm>
              <a:off x="2774950" y="5602288"/>
              <a:ext cx="762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98" name="Line 47"/>
            <p:cNvSpPr>
              <a:spLocks noChangeShapeType="1"/>
            </p:cNvSpPr>
            <p:nvPr/>
          </p:nvSpPr>
          <p:spPr bwMode="auto">
            <a:xfrm flipH="1">
              <a:off x="2012950" y="5602288"/>
              <a:ext cx="762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99" name="Line 48"/>
            <p:cNvSpPr>
              <a:spLocks noChangeShapeType="1"/>
            </p:cNvSpPr>
            <p:nvPr/>
          </p:nvSpPr>
          <p:spPr bwMode="auto">
            <a:xfrm>
              <a:off x="2165350" y="5602288"/>
              <a:ext cx="762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00" name="Line 49"/>
            <p:cNvSpPr>
              <a:spLocks noChangeShapeType="1"/>
            </p:cNvSpPr>
            <p:nvPr/>
          </p:nvSpPr>
          <p:spPr bwMode="auto">
            <a:xfrm flipH="1">
              <a:off x="5137150" y="5602288"/>
              <a:ext cx="762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01" name="Line 50"/>
            <p:cNvSpPr>
              <a:spLocks noChangeShapeType="1"/>
            </p:cNvSpPr>
            <p:nvPr/>
          </p:nvSpPr>
          <p:spPr bwMode="auto">
            <a:xfrm>
              <a:off x="5289550" y="5602288"/>
              <a:ext cx="762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02" name="Line 51"/>
            <p:cNvSpPr>
              <a:spLocks noChangeShapeType="1"/>
            </p:cNvSpPr>
            <p:nvPr/>
          </p:nvSpPr>
          <p:spPr bwMode="auto">
            <a:xfrm flipH="1">
              <a:off x="4527550" y="5602288"/>
              <a:ext cx="762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03" name="Line 52"/>
            <p:cNvSpPr>
              <a:spLocks noChangeShapeType="1"/>
            </p:cNvSpPr>
            <p:nvPr/>
          </p:nvSpPr>
          <p:spPr bwMode="auto">
            <a:xfrm>
              <a:off x="4679950" y="5602288"/>
              <a:ext cx="762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04" name="Line 53"/>
            <p:cNvSpPr>
              <a:spLocks noChangeShapeType="1"/>
            </p:cNvSpPr>
            <p:nvPr/>
          </p:nvSpPr>
          <p:spPr bwMode="auto">
            <a:xfrm flipH="1">
              <a:off x="1447800" y="4675188"/>
              <a:ext cx="3810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05" name="Line 54"/>
            <p:cNvSpPr>
              <a:spLocks noChangeShapeType="1"/>
            </p:cNvSpPr>
            <p:nvPr/>
          </p:nvSpPr>
          <p:spPr bwMode="auto">
            <a:xfrm>
              <a:off x="1905000" y="4675188"/>
              <a:ext cx="3048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06" name="Line 55"/>
            <p:cNvSpPr>
              <a:spLocks noChangeShapeType="1"/>
            </p:cNvSpPr>
            <p:nvPr/>
          </p:nvSpPr>
          <p:spPr bwMode="auto">
            <a:xfrm flipH="1">
              <a:off x="3886200" y="4675188"/>
              <a:ext cx="3048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07" name="Line 56"/>
            <p:cNvSpPr>
              <a:spLocks noChangeShapeType="1"/>
            </p:cNvSpPr>
            <p:nvPr/>
          </p:nvSpPr>
          <p:spPr bwMode="auto">
            <a:xfrm>
              <a:off x="4343400" y="4675188"/>
              <a:ext cx="3810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08" name="Line 57"/>
            <p:cNvSpPr>
              <a:spLocks noChangeShapeType="1"/>
            </p:cNvSpPr>
            <p:nvPr/>
          </p:nvSpPr>
          <p:spPr bwMode="auto">
            <a:xfrm flipV="1">
              <a:off x="2133600" y="4294188"/>
              <a:ext cx="9144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09" name="Line 58"/>
            <p:cNvSpPr>
              <a:spLocks noChangeShapeType="1"/>
            </p:cNvSpPr>
            <p:nvPr/>
          </p:nvSpPr>
          <p:spPr bwMode="auto">
            <a:xfrm>
              <a:off x="3200400" y="4294188"/>
              <a:ext cx="7620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10" name="Rectangle 60"/>
            <p:cNvSpPr>
              <a:spLocks noChangeArrowheads="1"/>
            </p:cNvSpPr>
            <p:nvPr/>
          </p:nvSpPr>
          <p:spPr bwMode="auto">
            <a:xfrm>
              <a:off x="1552575" y="5782469"/>
              <a:ext cx="3228975" cy="274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</a:rPr>
                <a:t>recursion tree for naïve Fibonacci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372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Best Practice</a:t>
            </a:r>
            <a:br>
              <a:rPr lang="en-US" dirty="0" smtClean="0"/>
            </a:br>
            <a:r>
              <a:rPr lang="en-US" sz="2800" dirty="0" smtClean="0"/>
              <a:t>Convert Recursive Algorithms to Iterative Ones</a:t>
            </a:r>
            <a:endParaRPr lang="en-US" sz="2800" dirty="0"/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1412" y="2237763"/>
            <a:ext cx="9905999" cy="460851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Try to do this whenever possible</a:t>
            </a:r>
          </a:p>
          <a:p>
            <a:r>
              <a:rPr lang="en-US" dirty="0" smtClean="0"/>
              <a:t>Example Fibonacci Sequence</a:t>
            </a:r>
          </a:p>
          <a:p>
            <a:pPr marL="692150" indent="-692150">
              <a:buFont typeface="+mj-lt"/>
              <a:buAutoNum type="arabicPeriod"/>
            </a:pPr>
            <a:r>
              <a:rPr lang="en-US" dirty="0" smtClean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//This is an example conversion. You can be even more efficient!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long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F(</a:t>
            </a:r>
            <a:r>
              <a:rPr lang="en-US" b="1" dirty="0" err="1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(n ==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(n ==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fn2 =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fn1 =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Iterative means repetition until failure condition</a:t>
            </a:r>
            <a:r>
              <a:rPr lang="en-US" dirty="0" smtClean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typically done with loops and not </a:t>
            </a:r>
            <a:r>
              <a:rPr lang="en-US" dirty="0" smtClean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recursion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b="1" dirty="0" err="1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&lt;= n;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fn1 + fn2; 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fn2 = fn1; 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fn1 =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370387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Do tail recursion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Tail recursion is when the last operation of a function is the recursive call</a:t>
                </a:r>
              </a:p>
              <a:p>
                <a:r>
                  <a:rPr lang="en-US" dirty="0" smtClean="0"/>
                  <a:t>Example with factorial: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public static long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factorial(</a:t>
                </a:r>
                <a:b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b="1" dirty="0" err="1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n) {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(n == </a:t>
                </a:r>
                <a:r>
                  <a:rPr lang="en-US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n*factorial(n-</a:t>
                </a:r>
                <a:r>
                  <a:rPr lang="en-US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);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625" t="-2238" r="-250" b="-3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long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factorial(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factorial(n,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long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factorial(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n, </a:t>
            </a:r>
            <a:r>
              <a:rPr lang="en-US" b="1" dirty="0" err="1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result) {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 ==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result;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factorial(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n –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n * result);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308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/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write simple recursive programs?</a:t>
            </a:r>
          </a:p>
          <a:p>
            <a:pPr lvl="1"/>
            <a:r>
              <a:rPr lang="en-US" dirty="0" smtClean="0"/>
              <a:t>Base case, reduction step.</a:t>
            </a:r>
          </a:p>
          <a:p>
            <a:r>
              <a:rPr lang="en-US" dirty="0" smtClean="0"/>
              <a:t>Trace the execution of a recursive program.</a:t>
            </a:r>
          </a:p>
          <a:p>
            <a:r>
              <a:rPr lang="en-US" dirty="0" smtClean="0"/>
              <a:t>Why learn recursion?</a:t>
            </a:r>
          </a:p>
          <a:p>
            <a:pPr lvl="1"/>
            <a:r>
              <a:rPr lang="en-US" dirty="0" smtClean="0"/>
              <a:t>New mode of thinking.</a:t>
            </a:r>
          </a:p>
          <a:p>
            <a:pPr lvl="1"/>
            <a:r>
              <a:rPr lang="en-US" dirty="0" smtClean="0"/>
              <a:t>Powerful programming tool</a:t>
            </a:r>
          </a:p>
        </p:txBody>
      </p:sp>
      <p:pic>
        <p:nvPicPr>
          <p:cNvPr id="15362" name="Picture 2" descr="Image result for recursive graph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380" y="1939157"/>
            <a:ext cx="3711031" cy="416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41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Towers of Hanoi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979602" y="5851889"/>
            <a:ext cx="6232796" cy="338554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latin typeface="Courier New" charset="0"/>
              </a:rPr>
              <a:t>http://en.wikipedia.org/wiki/Image:Hanoiklein.jpg</a:t>
            </a:r>
          </a:p>
        </p:txBody>
      </p:sp>
      <p:pic>
        <p:nvPicPr>
          <p:cNvPr id="6" name="Picture 4" descr="Hanoiklein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2948" y="2249488"/>
            <a:ext cx="8046104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219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br>
              <a:rPr lang="en-US" dirty="0" smtClean="0"/>
            </a:br>
            <a:r>
              <a:rPr lang="en-US" sz="2800" dirty="0" smtClean="0"/>
              <a:t>Towers of Hanoi</a:t>
            </a:r>
            <a:endParaRPr lang="en-US" dirty="0"/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 recursive algorithm to move all the discs from the leftmost peg to the rightmost one.</a:t>
            </a:r>
          </a:p>
          <a:p>
            <a:pPr lvl="1"/>
            <a:r>
              <a:rPr lang="en-US" dirty="0" smtClean="0"/>
              <a:t>Only one disc may be moved at a time.</a:t>
            </a:r>
          </a:p>
          <a:p>
            <a:pPr lvl="1"/>
            <a:r>
              <a:rPr lang="en-US" dirty="0" smtClean="0"/>
              <a:t>A disc can be placed either on empty peg or on top of a larger disc.</a:t>
            </a:r>
            <a:endParaRPr lang="en-US" dirty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>
            <p:extLst/>
          </p:nvPr>
        </p:nvGraphicFramePr>
        <p:xfrm>
          <a:off x="6446519" y="4241258"/>
          <a:ext cx="3436938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70" name="Bitmap Image" r:id="rId4" imgW="4285714" imgH="2381582" progId="">
                  <p:embed/>
                </p:oleObj>
              </mc:Choice>
              <mc:Fallback>
                <p:oleObj name="Bitmap Image" r:id="rId4" imgW="4285714" imgH="238158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6519" y="4241258"/>
                        <a:ext cx="3436938" cy="191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>
            <p:extLst/>
          </p:nvPr>
        </p:nvGraphicFramePr>
        <p:xfrm>
          <a:off x="2103120" y="4247608"/>
          <a:ext cx="3427413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71" name="Bitmap Image" r:id="rId6" imgW="4285714" imgH="2381582" progId="">
                  <p:embed/>
                </p:oleObj>
              </mc:Choice>
              <mc:Fallback>
                <p:oleObj name="Bitmap Image" r:id="rId6" imgW="4285714" imgH="238158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120" y="4247608"/>
                        <a:ext cx="3427413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2103119" y="6146258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algn="ctr" defTabSz="857250"/>
            <a:r>
              <a:rPr kumimoji="1" lang="en-US"/>
              <a:t>start</a:t>
            </a:r>
            <a:endParaRPr kumimoji="1" lang="en-US" sz="2400"/>
          </a:p>
        </p:txBody>
      </p:sp>
      <p:sp>
        <p:nvSpPr>
          <p:cNvPr id="40970" name="Rectangle 9"/>
          <p:cNvSpPr>
            <a:spLocks noChangeArrowheads="1"/>
          </p:cNvSpPr>
          <p:nvPr/>
        </p:nvSpPr>
        <p:spPr bwMode="auto">
          <a:xfrm>
            <a:off x="6446519" y="6146258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algn="ctr" defTabSz="857250"/>
            <a:r>
              <a:rPr kumimoji="1" lang="en-US"/>
              <a:t>finish</a:t>
            </a:r>
            <a:endParaRPr kumimoji="1" lang="en-US" sz="2400"/>
          </a:p>
        </p:txBody>
      </p:sp>
    </p:spTree>
    <p:extLst>
      <p:ext uri="{BB962C8B-B14F-4D97-AF65-F5344CB8AC3E}">
        <p14:creationId xmlns:p14="http://schemas.microsoft.com/office/powerpoint/2010/main" val="291766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Recursive Formulas</a:t>
            </a:r>
            <a:br>
              <a:rPr lang="en-US" dirty="0" smtClean="0"/>
            </a:br>
            <a:r>
              <a:rPr lang="en-US" sz="2800" dirty="0" smtClean="0"/>
              <a:t>Fibonacci Sequence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Fibonacci Sequence is used in various places in mathematics and computer science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Expand and evaluate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 smtClean="0"/>
                  <a:t>, work with a partner and show your work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31" t="-2238" r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 descr="Image result for fibonacci sequ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179" y="4449996"/>
            <a:ext cx="3756163" cy="212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47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br>
              <a:rPr lang="en-US" dirty="0" smtClean="0"/>
            </a:br>
            <a:r>
              <a:rPr lang="en-US" sz="2800" dirty="0" smtClean="0"/>
              <a:t>Towers of Hanoi</a:t>
            </a:r>
            <a:endParaRPr lang="en-US" sz="2800" dirty="0"/>
          </a:p>
        </p:txBody>
      </p:sp>
      <p:graphicFrame>
        <p:nvGraphicFramePr>
          <p:cNvPr id="24579" name="Object 2"/>
          <p:cNvGraphicFramePr>
            <a:graphicFrameLocks noGrp="1" noChangeAspect="1"/>
          </p:cNvGraphicFramePr>
          <p:nvPr>
            <p:ph type="body" idx="1"/>
            <p:extLst/>
          </p:nvPr>
        </p:nvGraphicFramePr>
        <p:xfrm>
          <a:off x="1735183" y="4521200"/>
          <a:ext cx="338328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34" name="Bitmap Image" r:id="rId4" imgW="4285714" imgH="2381582" progId="">
                  <p:embed/>
                </p:oleObj>
              </mc:Choice>
              <mc:Fallback>
                <p:oleObj name="Bitmap Image" r:id="rId4" imgW="4285714" imgH="238158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5183" y="4521200"/>
                        <a:ext cx="3383280" cy="187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3"/>
          <p:cNvGraphicFramePr>
            <a:graphicFrameLocks noChangeAspect="1"/>
          </p:cNvGraphicFramePr>
          <p:nvPr>
            <p:extLst/>
          </p:nvPr>
        </p:nvGraphicFramePr>
        <p:xfrm>
          <a:off x="6165738" y="4495800"/>
          <a:ext cx="342552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35" name="Bitmap Image" r:id="rId6" imgW="4285714" imgH="2381582" progId="">
                  <p:embed/>
                </p:oleObj>
              </mc:Choice>
              <mc:Fallback>
                <p:oleObj name="Bitmap Image" r:id="rId6" imgW="4285714" imgH="238158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5738" y="4495800"/>
                        <a:ext cx="342552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4"/>
          <p:cNvGraphicFramePr>
            <a:graphicFrameLocks noChangeAspect="1"/>
          </p:cNvGraphicFramePr>
          <p:nvPr>
            <p:extLst/>
          </p:nvPr>
        </p:nvGraphicFramePr>
        <p:xfrm>
          <a:off x="6165738" y="2131618"/>
          <a:ext cx="3436938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36" name="Bitmap Image" r:id="rId8" imgW="4285714" imgH="2381582" progId="">
                  <p:embed/>
                </p:oleObj>
              </mc:Choice>
              <mc:Fallback>
                <p:oleObj name="Bitmap Image" r:id="rId8" imgW="4285714" imgH="238158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5738" y="2131618"/>
                        <a:ext cx="3436938" cy="191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>
            <p:extLst/>
          </p:nvPr>
        </p:nvGraphicFramePr>
        <p:xfrm>
          <a:off x="1735184" y="2140743"/>
          <a:ext cx="338328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37" name="Bitmap Image" r:id="rId10" imgW="4285714" imgH="2381582" progId="">
                  <p:embed/>
                </p:oleObj>
              </mc:Choice>
              <mc:Fallback>
                <p:oleObj name="Bitmap Image" r:id="rId10" imgW="4285714" imgH="238158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5184" y="2140743"/>
                        <a:ext cx="338328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445623" y="64008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algn="ctr" defTabSz="857250"/>
            <a:r>
              <a:rPr kumimoji="1" lang="en-US" sz="1600"/>
              <a:t>Move n-1 smallest discs right.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1445623" y="4020345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algn="ctr" defTabSz="857250"/>
            <a:r>
              <a:rPr kumimoji="1" lang="en-US" sz="1600" dirty="0"/>
              <a:t>Move n-1 smallest discs right.</a:t>
            </a:r>
          </a:p>
        </p:txBody>
      </p:sp>
      <p:sp>
        <p:nvSpPr>
          <p:cNvPr id="43019" name="Rectangle 14"/>
          <p:cNvSpPr>
            <a:spLocks noChangeArrowheads="1"/>
          </p:cNvSpPr>
          <p:nvPr/>
        </p:nvSpPr>
        <p:spPr bwMode="auto">
          <a:xfrm>
            <a:off x="6110196" y="4020343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algn="ctr" defTabSz="857250"/>
            <a:r>
              <a:rPr kumimoji="1" lang="en-US" sz="1600" dirty="0"/>
              <a:t>Move largest disc left.</a:t>
            </a:r>
          </a:p>
        </p:txBody>
      </p:sp>
    </p:spTree>
    <p:extLst>
      <p:ext uri="{BB962C8B-B14F-4D97-AF65-F5344CB8AC3E}">
        <p14:creationId xmlns:p14="http://schemas.microsoft.com/office/powerpoint/2010/main" val="253415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/>
      <p:bldP spid="24589" grpId="0"/>
      <p:bldP spid="430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</a:t>
            </a:r>
            <a:br>
              <a:rPr lang="en-US" dirty="0" smtClean="0"/>
            </a:br>
            <a:r>
              <a:rPr lang="en-US" sz="2800" dirty="0" smtClean="0"/>
              <a:t>Towers of Hanoi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TowersOfHanoi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void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moves(</a:t>
            </a:r>
            <a:r>
              <a:rPr lang="en-US" b="1" dirty="0" err="1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n,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b="1" dirty="0" smtClean="0">
              <a:solidFill>
                <a:schemeClr val="accent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char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from,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to,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aux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(n ==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moves(n-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from, aux, to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System.out.printf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“Move disk %d from peg %c to peg %c”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n, from, to);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moves(n-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aux, to, from);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void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moves(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‘A’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‘C’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‘B’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127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 Tree (Function trace)</a:t>
            </a:r>
            <a:br>
              <a:rPr lang="en-US" dirty="0" smtClean="0"/>
            </a:br>
            <a:r>
              <a:rPr lang="en-US" sz="2800" dirty="0" smtClean="0"/>
              <a:t>Towers of Hanoi</a:t>
            </a:r>
            <a:endParaRPr lang="en-US" sz="2800" dirty="0"/>
          </a:p>
        </p:txBody>
      </p:sp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5643511" y="2256886"/>
            <a:ext cx="1028808" cy="367793"/>
          </a:xfrm>
          <a:prstGeom prst="rect">
            <a:avLst/>
          </a:prstGeom>
          <a:solidFill>
            <a:schemeClr val="accent1"/>
          </a:solidFill>
          <a:ln w="15875">
            <a:noFill/>
            <a:miter lim="800000"/>
            <a:headEnd/>
            <a:tailEnd/>
          </a:ln>
        </p:spPr>
        <p:txBody>
          <a:bodyPr wrap="none" lIns="137160" tIns="91440" rIns="137160" bIns="91440" anchor="ctr" anchorCtr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latin typeface="Courier New" charset="0"/>
              </a:rPr>
              <a:t>3, true</a:t>
            </a:r>
            <a:endParaRPr kumimoji="1" lang="en-US" sz="1400" b="1" dirty="0">
              <a:solidFill>
                <a:schemeClr val="bg1"/>
              </a:solidFill>
              <a:latin typeface="Courier New" charset="0"/>
            </a:endParaRPr>
          </a:p>
        </p:txBody>
      </p:sp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3332386" y="3617374"/>
            <a:ext cx="1136208" cy="367793"/>
          </a:xfrm>
          <a:prstGeom prst="rect">
            <a:avLst/>
          </a:prstGeom>
          <a:solidFill>
            <a:schemeClr val="accent1"/>
          </a:solidFill>
          <a:ln w="15875">
            <a:noFill/>
            <a:miter lim="800000"/>
            <a:headEnd/>
            <a:tailEnd/>
          </a:ln>
        </p:spPr>
        <p:txBody>
          <a:bodyPr wrap="none" lIns="137160" tIns="91440" rIns="137160" bIns="91440" anchor="ctr" anchorCtr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Courier New" charset="0"/>
              </a:rPr>
              <a:t>2, false</a:t>
            </a:r>
            <a:endParaRPr kumimoji="1" lang="en-US" sz="1400" b="1">
              <a:solidFill>
                <a:schemeClr val="bg1"/>
              </a:solidFill>
              <a:latin typeface="Courier New" charset="0"/>
            </a:endParaRPr>
          </a:p>
        </p:txBody>
      </p:sp>
      <p:sp>
        <p:nvSpPr>
          <p:cNvPr id="51206" name="Rectangle 7"/>
          <p:cNvSpPr>
            <a:spLocks noChangeArrowheads="1"/>
          </p:cNvSpPr>
          <p:nvPr/>
        </p:nvSpPr>
        <p:spPr bwMode="auto">
          <a:xfrm>
            <a:off x="2214511" y="4944524"/>
            <a:ext cx="1028808" cy="367793"/>
          </a:xfrm>
          <a:prstGeom prst="rect">
            <a:avLst/>
          </a:prstGeom>
          <a:solidFill>
            <a:schemeClr val="accent1"/>
          </a:solidFill>
          <a:ln w="15875">
            <a:noFill/>
            <a:miter lim="800000"/>
            <a:headEnd/>
            <a:tailEnd/>
          </a:ln>
        </p:spPr>
        <p:txBody>
          <a:bodyPr wrap="none" lIns="137160" tIns="91440" rIns="137160" bIns="91440" anchor="ctr" anchorCtr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Courier New" charset="0"/>
              </a:rPr>
              <a:t>1, true</a:t>
            </a:r>
            <a:endParaRPr kumimoji="1" lang="en-US" sz="1400" b="1">
              <a:solidFill>
                <a:schemeClr val="bg1"/>
              </a:solidFill>
              <a:latin typeface="Courier New" charset="0"/>
            </a:endParaRPr>
          </a:p>
        </p:txBody>
      </p:sp>
      <p:sp>
        <p:nvSpPr>
          <p:cNvPr id="51207" name="Rectangle 9"/>
          <p:cNvSpPr>
            <a:spLocks noChangeArrowheads="1"/>
          </p:cNvSpPr>
          <p:nvPr/>
        </p:nvSpPr>
        <p:spPr bwMode="auto">
          <a:xfrm>
            <a:off x="4467174" y="4957224"/>
            <a:ext cx="1028808" cy="367793"/>
          </a:xfrm>
          <a:prstGeom prst="rect">
            <a:avLst/>
          </a:prstGeom>
          <a:solidFill>
            <a:schemeClr val="accent1"/>
          </a:solidFill>
          <a:ln w="15875">
            <a:noFill/>
            <a:miter lim="800000"/>
            <a:headEnd/>
            <a:tailEnd/>
          </a:ln>
        </p:spPr>
        <p:txBody>
          <a:bodyPr wrap="none" lIns="137160" tIns="91440" rIns="137160" bIns="91440" anchor="ctr" anchorCtr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Courier New" charset="0"/>
              </a:rPr>
              <a:t>1, true</a:t>
            </a:r>
            <a:endParaRPr kumimoji="1" lang="en-US" sz="1400" b="1">
              <a:solidFill>
                <a:schemeClr val="bg1"/>
              </a:solidFill>
              <a:latin typeface="Courier New" charset="0"/>
            </a:endParaRPr>
          </a:p>
        </p:txBody>
      </p:sp>
      <p:sp>
        <p:nvSpPr>
          <p:cNvPr id="51208" name="Rectangle 11"/>
          <p:cNvSpPr>
            <a:spLocks noChangeArrowheads="1"/>
          </p:cNvSpPr>
          <p:nvPr/>
        </p:nvSpPr>
        <p:spPr bwMode="auto">
          <a:xfrm>
            <a:off x="7739286" y="3623724"/>
            <a:ext cx="1136208" cy="367793"/>
          </a:xfrm>
          <a:prstGeom prst="rect">
            <a:avLst/>
          </a:prstGeom>
          <a:solidFill>
            <a:schemeClr val="accent1"/>
          </a:solidFill>
          <a:ln w="15875">
            <a:noFill/>
            <a:miter lim="800000"/>
            <a:headEnd/>
            <a:tailEnd/>
          </a:ln>
        </p:spPr>
        <p:txBody>
          <a:bodyPr wrap="none" lIns="137160" tIns="91440" rIns="137160" bIns="91440" anchor="ctr" anchorCtr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latin typeface="Courier New" charset="0"/>
              </a:rPr>
              <a:t>2, false</a:t>
            </a:r>
            <a:endParaRPr kumimoji="1" lang="en-US" sz="1400" b="1" dirty="0">
              <a:solidFill>
                <a:schemeClr val="bg1"/>
              </a:solidFill>
              <a:latin typeface="Courier New" charset="0"/>
            </a:endParaRPr>
          </a:p>
        </p:txBody>
      </p:sp>
      <p:sp>
        <p:nvSpPr>
          <p:cNvPr id="51209" name="Rectangle 12"/>
          <p:cNvSpPr>
            <a:spLocks noChangeArrowheads="1"/>
          </p:cNvSpPr>
          <p:nvPr/>
        </p:nvSpPr>
        <p:spPr bwMode="auto">
          <a:xfrm>
            <a:off x="6618236" y="4966749"/>
            <a:ext cx="1028808" cy="367793"/>
          </a:xfrm>
          <a:prstGeom prst="rect">
            <a:avLst/>
          </a:prstGeom>
          <a:solidFill>
            <a:schemeClr val="accent1"/>
          </a:solidFill>
          <a:ln w="15875">
            <a:noFill/>
            <a:miter lim="800000"/>
            <a:headEnd/>
            <a:tailEnd/>
          </a:ln>
        </p:spPr>
        <p:txBody>
          <a:bodyPr wrap="none" lIns="137160" tIns="91440" rIns="137160" bIns="91440" anchor="ctr" anchorCtr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Courier New" charset="0"/>
              </a:rPr>
              <a:t>1, true</a:t>
            </a:r>
            <a:endParaRPr kumimoji="1" lang="en-US" sz="1400" b="1">
              <a:solidFill>
                <a:schemeClr val="bg1"/>
              </a:solidFill>
              <a:latin typeface="Courier New" charset="0"/>
            </a:endParaRPr>
          </a:p>
        </p:txBody>
      </p:sp>
      <p:sp>
        <p:nvSpPr>
          <p:cNvPr id="51210" name="Rectangle 14"/>
          <p:cNvSpPr>
            <a:spLocks noChangeArrowheads="1"/>
          </p:cNvSpPr>
          <p:nvPr/>
        </p:nvSpPr>
        <p:spPr bwMode="auto">
          <a:xfrm>
            <a:off x="8958211" y="4961986"/>
            <a:ext cx="1028808" cy="367793"/>
          </a:xfrm>
          <a:prstGeom prst="rect">
            <a:avLst/>
          </a:prstGeom>
          <a:solidFill>
            <a:schemeClr val="accent1"/>
          </a:solidFill>
          <a:ln w="15875">
            <a:noFill/>
            <a:miter lim="800000"/>
            <a:headEnd/>
            <a:tailEnd/>
          </a:ln>
        </p:spPr>
        <p:txBody>
          <a:bodyPr wrap="none" lIns="137160" tIns="91440" rIns="137160" bIns="91440" anchor="ctr" anchorCtr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Courier New" charset="0"/>
              </a:rPr>
              <a:t>1, true</a:t>
            </a:r>
            <a:endParaRPr kumimoji="1" lang="en-US" sz="1400" b="1">
              <a:solidFill>
                <a:schemeClr val="bg1"/>
              </a:solidFill>
              <a:latin typeface="Courier New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351882" y="5312317"/>
            <a:ext cx="771525" cy="1326609"/>
            <a:chOff x="2351882" y="5312317"/>
            <a:chExt cx="771525" cy="1326609"/>
          </a:xfrm>
        </p:grpSpPr>
        <p:sp>
          <p:nvSpPr>
            <p:cNvPr id="51269" name="Rectangle 19"/>
            <p:cNvSpPr>
              <a:spLocks noChangeArrowheads="1"/>
            </p:cNvSpPr>
            <p:nvPr/>
          </p:nvSpPr>
          <p:spPr bwMode="auto">
            <a:xfrm>
              <a:off x="2351882" y="6271133"/>
              <a:ext cx="771525" cy="367793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lIns="0" tIns="137160" rIns="0" anchor="ctr" anchorCtr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b="1" dirty="0">
                  <a:solidFill>
                    <a:schemeClr val="accent1"/>
                  </a:solidFill>
                  <a:latin typeface="Courier New" charset="0"/>
                </a:rPr>
                <a:t>1 left</a:t>
              </a:r>
              <a:endParaRPr kumimoji="1" lang="en-US" sz="1400" b="1" dirty="0">
                <a:solidFill>
                  <a:schemeClr val="accent1"/>
                </a:solidFill>
                <a:latin typeface="Courier New" charset="0"/>
              </a:endParaRPr>
            </a:p>
          </p:txBody>
        </p:sp>
        <p:cxnSp>
          <p:nvCxnSpPr>
            <p:cNvPr id="51270" name="AutoShape 20"/>
            <p:cNvCxnSpPr>
              <a:cxnSpLocks noChangeShapeType="1"/>
              <a:stCxn id="51269" idx="0"/>
              <a:endCxn id="51206" idx="2"/>
            </p:cNvCxnSpPr>
            <p:nvPr/>
          </p:nvCxnSpPr>
          <p:spPr bwMode="auto">
            <a:xfrm flipH="1" flipV="1">
              <a:off x="2728915" y="5312317"/>
              <a:ext cx="8730" cy="958816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prstDash val="dash"/>
              <a:round/>
              <a:headEnd/>
              <a:tailEnd/>
            </a:ln>
          </p:spPr>
        </p:cxnSp>
      </p:grpSp>
      <p:grpSp>
        <p:nvGrpSpPr>
          <p:cNvPr id="21" name="Group 20"/>
          <p:cNvGrpSpPr/>
          <p:nvPr/>
        </p:nvGrpSpPr>
        <p:grpSpPr>
          <a:xfrm>
            <a:off x="3509170" y="3985167"/>
            <a:ext cx="771525" cy="2653759"/>
            <a:chOff x="3509170" y="3985167"/>
            <a:chExt cx="771525" cy="2653759"/>
          </a:xfrm>
        </p:grpSpPr>
        <p:sp>
          <p:nvSpPr>
            <p:cNvPr id="51271" name="Rectangle 21"/>
            <p:cNvSpPr>
              <a:spLocks noChangeArrowheads="1"/>
            </p:cNvSpPr>
            <p:nvPr/>
          </p:nvSpPr>
          <p:spPr bwMode="auto">
            <a:xfrm>
              <a:off x="3509170" y="6271133"/>
              <a:ext cx="771525" cy="367793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lIns="0" tIns="137160" rIns="0" anchor="ctr" anchorCtr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b="1" dirty="0">
                  <a:solidFill>
                    <a:schemeClr val="accent1"/>
                  </a:solidFill>
                  <a:latin typeface="Courier New" charset="0"/>
                </a:rPr>
                <a:t>2 right</a:t>
              </a:r>
              <a:endParaRPr kumimoji="1" lang="en-US" sz="1400" b="1" dirty="0">
                <a:solidFill>
                  <a:schemeClr val="accent1"/>
                </a:solidFill>
                <a:latin typeface="Courier New" charset="0"/>
              </a:endParaRPr>
            </a:p>
          </p:txBody>
        </p:sp>
        <p:cxnSp>
          <p:nvCxnSpPr>
            <p:cNvPr id="51272" name="AutoShape 22"/>
            <p:cNvCxnSpPr>
              <a:cxnSpLocks noChangeShapeType="1"/>
              <a:stCxn id="51271" idx="0"/>
              <a:endCxn id="51205" idx="2"/>
            </p:cNvCxnSpPr>
            <p:nvPr/>
          </p:nvCxnSpPr>
          <p:spPr bwMode="auto">
            <a:xfrm flipV="1">
              <a:off x="3894933" y="3985167"/>
              <a:ext cx="5557" cy="2285966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prstDash val="dash"/>
              <a:round/>
              <a:headEnd/>
              <a:tailEnd/>
            </a:ln>
          </p:spPr>
        </p:cxnSp>
      </p:grpSp>
      <p:grpSp>
        <p:nvGrpSpPr>
          <p:cNvPr id="22" name="Group 21"/>
          <p:cNvGrpSpPr/>
          <p:nvPr/>
        </p:nvGrpSpPr>
        <p:grpSpPr>
          <a:xfrm>
            <a:off x="4595020" y="5325017"/>
            <a:ext cx="771525" cy="1305971"/>
            <a:chOff x="4595020" y="5325017"/>
            <a:chExt cx="771525" cy="1305971"/>
          </a:xfrm>
        </p:grpSpPr>
        <p:sp>
          <p:nvSpPr>
            <p:cNvPr id="51273" name="Rectangle 23"/>
            <p:cNvSpPr>
              <a:spLocks noChangeArrowheads="1"/>
            </p:cNvSpPr>
            <p:nvPr/>
          </p:nvSpPr>
          <p:spPr bwMode="auto">
            <a:xfrm>
              <a:off x="4595020" y="6263195"/>
              <a:ext cx="771525" cy="367793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lIns="0" tIns="137160" rIns="0" anchor="ctr" anchorCtr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b="1">
                  <a:solidFill>
                    <a:schemeClr val="accent1"/>
                  </a:solidFill>
                  <a:latin typeface="Courier New" charset="0"/>
                </a:rPr>
                <a:t>1 left</a:t>
              </a:r>
              <a:endParaRPr kumimoji="1" lang="en-US" sz="1400" b="1">
                <a:solidFill>
                  <a:schemeClr val="accent1"/>
                </a:solidFill>
                <a:latin typeface="Courier New" charset="0"/>
              </a:endParaRPr>
            </a:p>
          </p:txBody>
        </p:sp>
        <p:cxnSp>
          <p:nvCxnSpPr>
            <p:cNvPr id="51274" name="AutoShape 24"/>
            <p:cNvCxnSpPr>
              <a:cxnSpLocks noChangeShapeType="1"/>
              <a:stCxn id="51273" idx="0"/>
              <a:endCxn id="51207" idx="2"/>
            </p:cNvCxnSpPr>
            <p:nvPr/>
          </p:nvCxnSpPr>
          <p:spPr bwMode="auto">
            <a:xfrm flipV="1">
              <a:off x="4980783" y="5325017"/>
              <a:ext cx="795" cy="938178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prstDash val="dash"/>
              <a:round/>
              <a:headEnd/>
              <a:tailEnd/>
            </a:ln>
          </p:spPr>
        </p:cxnSp>
      </p:grpSp>
      <p:grpSp>
        <p:nvGrpSpPr>
          <p:cNvPr id="23" name="Group 22"/>
          <p:cNvGrpSpPr/>
          <p:nvPr/>
        </p:nvGrpSpPr>
        <p:grpSpPr>
          <a:xfrm>
            <a:off x="5763420" y="2624679"/>
            <a:ext cx="771525" cy="4014247"/>
            <a:chOff x="5763420" y="2624679"/>
            <a:chExt cx="771525" cy="4014247"/>
          </a:xfrm>
        </p:grpSpPr>
        <p:sp>
          <p:nvSpPr>
            <p:cNvPr id="51275" name="Rectangle 25"/>
            <p:cNvSpPr>
              <a:spLocks noChangeArrowheads="1"/>
            </p:cNvSpPr>
            <p:nvPr/>
          </p:nvSpPr>
          <p:spPr bwMode="auto">
            <a:xfrm>
              <a:off x="5763420" y="6271133"/>
              <a:ext cx="771525" cy="367793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lIns="0" tIns="137160" rIns="0" anchor="ctr" anchorCtr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b="1">
                  <a:solidFill>
                    <a:schemeClr val="accent1"/>
                  </a:solidFill>
                  <a:latin typeface="Courier New" charset="0"/>
                </a:rPr>
                <a:t>3 left</a:t>
              </a:r>
              <a:endParaRPr kumimoji="1" lang="en-US" sz="1400" b="1">
                <a:solidFill>
                  <a:schemeClr val="accent1"/>
                </a:solidFill>
                <a:latin typeface="Courier New" charset="0"/>
              </a:endParaRPr>
            </a:p>
          </p:txBody>
        </p:sp>
        <p:cxnSp>
          <p:nvCxnSpPr>
            <p:cNvPr id="51276" name="AutoShape 26"/>
            <p:cNvCxnSpPr>
              <a:cxnSpLocks noChangeShapeType="1"/>
              <a:stCxn id="51275" idx="0"/>
              <a:endCxn id="51204" idx="2"/>
            </p:cNvCxnSpPr>
            <p:nvPr/>
          </p:nvCxnSpPr>
          <p:spPr bwMode="auto">
            <a:xfrm flipV="1">
              <a:off x="6149183" y="2624679"/>
              <a:ext cx="8732" cy="3646454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prstDash val="dash"/>
              <a:round/>
              <a:headEnd/>
              <a:tailEnd/>
            </a:ln>
          </p:spPr>
        </p:cxnSp>
      </p:grpSp>
      <p:grpSp>
        <p:nvGrpSpPr>
          <p:cNvPr id="25" name="Group 24"/>
          <p:cNvGrpSpPr/>
          <p:nvPr/>
        </p:nvGrpSpPr>
        <p:grpSpPr>
          <a:xfrm>
            <a:off x="7933532" y="3991517"/>
            <a:ext cx="771525" cy="2639471"/>
            <a:chOff x="7933532" y="3991517"/>
            <a:chExt cx="771525" cy="2639471"/>
          </a:xfrm>
        </p:grpSpPr>
        <p:sp>
          <p:nvSpPr>
            <p:cNvPr id="51277" name="Rectangle 27"/>
            <p:cNvSpPr>
              <a:spLocks noChangeArrowheads="1"/>
            </p:cNvSpPr>
            <p:nvPr/>
          </p:nvSpPr>
          <p:spPr bwMode="auto">
            <a:xfrm>
              <a:off x="7933532" y="6263195"/>
              <a:ext cx="771525" cy="367793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lIns="0" tIns="137160" rIns="0" anchor="ctr" anchorCtr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b="1" dirty="0">
                  <a:solidFill>
                    <a:schemeClr val="accent1"/>
                  </a:solidFill>
                  <a:latin typeface="Courier New" charset="0"/>
                </a:rPr>
                <a:t>2 right</a:t>
              </a:r>
              <a:endParaRPr kumimoji="1" lang="en-US" sz="1400" b="1" dirty="0">
                <a:solidFill>
                  <a:schemeClr val="accent1"/>
                </a:solidFill>
                <a:latin typeface="Courier New" charset="0"/>
              </a:endParaRPr>
            </a:p>
          </p:txBody>
        </p:sp>
        <p:cxnSp>
          <p:nvCxnSpPr>
            <p:cNvPr id="51278" name="AutoShape 28"/>
            <p:cNvCxnSpPr>
              <a:cxnSpLocks noChangeShapeType="1"/>
              <a:stCxn id="51277" idx="0"/>
              <a:endCxn id="51208" idx="2"/>
            </p:cNvCxnSpPr>
            <p:nvPr/>
          </p:nvCxnSpPr>
          <p:spPr bwMode="auto">
            <a:xfrm flipH="1" flipV="1">
              <a:off x="8307390" y="3991517"/>
              <a:ext cx="11905" cy="2271678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prstDash val="dash"/>
              <a:round/>
              <a:headEnd/>
              <a:tailEnd/>
            </a:ln>
          </p:spPr>
        </p:cxnSp>
      </p:grpSp>
      <p:grpSp>
        <p:nvGrpSpPr>
          <p:cNvPr id="26" name="Group 25"/>
          <p:cNvGrpSpPr/>
          <p:nvPr/>
        </p:nvGrpSpPr>
        <p:grpSpPr>
          <a:xfrm>
            <a:off x="9097170" y="5329779"/>
            <a:ext cx="771525" cy="1304384"/>
            <a:chOff x="9097170" y="5329779"/>
            <a:chExt cx="771525" cy="1304384"/>
          </a:xfrm>
        </p:grpSpPr>
        <p:sp>
          <p:nvSpPr>
            <p:cNvPr id="51279" name="Rectangle 29"/>
            <p:cNvSpPr>
              <a:spLocks noChangeArrowheads="1"/>
            </p:cNvSpPr>
            <p:nvPr/>
          </p:nvSpPr>
          <p:spPr bwMode="auto">
            <a:xfrm>
              <a:off x="9097170" y="6266370"/>
              <a:ext cx="771525" cy="367793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lIns="0" tIns="137160" rIns="0" anchor="ctr" anchorCtr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b="1" dirty="0">
                  <a:solidFill>
                    <a:schemeClr val="accent1"/>
                  </a:solidFill>
                  <a:latin typeface="Courier New" charset="0"/>
                </a:rPr>
                <a:t>1 left</a:t>
              </a:r>
              <a:endParaRPr kumimoji="1" lang="en-US" sz="1400" b="1" dirty="0">
                <a:solidFill>
                  <a:schemeClr val="accent1"/>
                </a:solidFill>
                <a:latin typeface="Courier New" charset="0"/>
              </a:endParaRPr>
            </a:p>
          </p:txBody>
        </p:sp>
        <p:cxnSp>
          <p:nvCxnSpPr>
            <p:cNvPr id="51280" name="AutoShape 30"/>
            <p:cNvCxnSpPr>
              <a:cxnSpLocks noChangeShapeType="1"/>
              <a:stCxn id="51279" idx="0"/>
              <a:endCxn id="51210" idx="2"/>
            </p:cNvCxnSpPr>
            <p:nvPr/>
          </p:nvCxnSpPr>
          <p:spPr bwMode="auto">
            <a:xfrm flipH="1" flipV="1">
              <a:off x="9472615" y="5329779"/>
              <a:ext cx="10318" cy="936591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prstDash val="dash"/>
              <a:round/>
              <a:headEnd/>
              <a:tailEnd/>
            </a:ln>
          </p:spPr>
        </p:cxnSp>
      </p:grpSp>
      <p:grpSp>
        <p:nvGrpSpPr>
          <p:cNvPr id="24" name="Group 23"/>
          <p:cNvGrpSpPr/>
          <p:nvPr/>
        </p:nvGrpSpPr>
        <p:grpSpPr>
          <a:xfrm>
            <a:off x="6754020" y="5334542"/>
            <a:ext cx="771525" cy="1298034"/>
            <a:chOff x="6754020" y="5334542"/>
            <a:chExt cx="771525" cy="1298034"/>
          </a:xfrm>
        </p:grpSpPr>
        <p:sp>
          <p:nvSpPr>
            <p:cNvPr id="51281" name="Rectangle 31"/>
            <p:cNvSpPr>
              <a:spLocks noChangeArrowheads="1"/>
            </p:cNvSpPr>
            <p:nvPr/>
          </p:nvSpPr>
          <p:spPr bwMode="auto">
            <a:xfrm>
              <a:off x="6754020" y="6264783"/>
              <a:ext cx="771525" cy="367793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lIns="0" tIns="137160" rIns="0" anchor="ctr" anchorCtr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b="1">
                  <a:solidFill>
                    <a:schemeClr val="accent1"/>
                  </a:solidFill>
                  <a:latin typeface="Courier New" charset="0"/>
                </a:rPr>
                <a:t>1 left</a:t>
              </a:r>
              <a:endParaRPr kumimoji="1" lang="en-US" sz="1400" b="1">
                <a:solidFill>
                  <a:schemeClr val="accent1"/>
                </a:solidFill>
                <a:latin typeface="Courier New" charset="0"/>
              </a:endParaRPr>
            </a:p>
          </p:txBody>
        </p:sp>
        <p:cxnSp>
          <p:nvCxnSpPr>
            <p:cNvPr id="51282" name="AutoShape 32"/>
            <p:cNvCxnSpPr>
              <a:cxnSpLocks noChangeShapeType="1"/>
              <a:stCxn id="51281" idx="0"/>
              <a:endCxn id="51209" idx="2"/>
            </p:cNvCxnSpPr>
            <p:nvPr/>
          </p:nvCxnSpPr>
          <p:spPr bwMode="auto">
            <a:xfrm flipH="1" flipV="1">
              <a:off x="7132640" y="5334542"/>
              <a:ext cx="7143" cy="930241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prstDash val="dash"/>
              <a:round/>
              <a:headEnd/>
              <a:tailEnd/>
            </a:ln>
          </p:spPr>
        </p:cxnSp>
      </p:grpSp>
      <p:sp>
        <p:nvSpPr>
          <p:cNvPr id="51213" name="Line 56"/>
          <p:cNvSpPr>
            <a:spLocks noChangeShapeType="1"/>
          </p:cNvSpPr>
          <p:nvPr/>
        </p:nvSpPr>
        <p:spPr bwMode="auto">
          <a:xfrm flipV="1">
            <a:off x="3765552" y="2617789"/>
            <a:ext cx="2055813" cy="995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4" name="Line 57"/>
          <p:cNvSpPr>
            <a:spLocks noChangeShapeType="1"/>
          </p:cNvSpPr>
          <p:nvPr/>
        </p:nvSpPr>
        <p:spPr bwMode="auto">
          <a:xfrm flipV="1">
            <a:off x="4024314" y="2630488"/>
            <a:ext cx="2063750" cy="1003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5" name="Rectangle 49"/>
          <p:cNvSpPr>
            <a:spLocks noChangeArrowheads="1"/>
          </p:cNvSpPr>
          <p:nvPr/>
        </p:nvSpPr>
        <p:spPr bwMode="auto">
          <a:xfrm>
            <a:off x="4803144" y="2921750"/>
            <a:ext cx="215765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chemeClr val="folHlink"/>
                </a:solidFill>
                <a:latin typeface="Courier New" charset="0"/>
              </a:rPr>
              <a:t>1</a:t>
            </a:r>
          </a:p>
        </p:txBody>
      </p:sp>
      <p:sp>
        <p:nvSpPr>
          <p:cNvPr id="51216" name="Rectangle 58"/>
          <p:cNvSpPr>
            <a:spLocks noChangeArrowheads="1"/>
          </p:cNvSpPr>
          <p:nvPr/>
        </p:nvSpPr>
        <p:spPr bwMode="auto">
          <a:xfrm>
            <a:off x="5047145" y="3035621"/>
            <a:ext cx="339195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chemeClr val="folHlink"/>
                </a:solidFill>
                <a:latin typeface="Courier New" charset="0"/>
              </a:rPr>
              <a:t>14</a:t>
            </a:r>
          </a:p>
        </p:txBody>
      </p:sp>
      <p:sp>
        <p:nvSpPr>
          <p:cNvPr id="51217" name="Line 59"/>
          <p:cNvSpPr>
            <a:spLocks noChangeShapeType="1"/>
          </p:cNvSpPr>
          <p:nvPr/>
        </p:nvSpPr>
        <p:spPr bwMode="auto">
          <a:xfrm flipV="1">
            <a:off x="2660652" y="3979864"/>
            <a:ext cx="919163" cy="957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8" name="Line 60"/>
          <p:cNvSpPr>
            <a:spLocks noChangeShapeType="1"/>
          </p:cNvSpPr>
          <p:nvPr/>
        </p:nvSpPr>
        <p:spPr bwMode="auto">
          <a:xfrm flipV="1">
            <a:off x="2851152" y="3984626"/>
            <a:ext cx="906463" cy="952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9" name="Rectangle 61"/>
          <p:cNvSpPr>
            <a:spLocks noChangeArrowheads="1"/>
          </p:cNvSpPr>
          <p:nvPr/>
        </p:nvSpPr>
        <p:spPr bwMode="auto">
          <a:xfrm>
            <a:off x="3022724" y="4312562"/>
            <a:ext cx="215765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chemeClr val="folHlink"/>
                </a:solidFill>
                <a:latin typeface="Courier New" charset="0"/>
              </a:rPr>
              <a:t>2</a:t>
            </a:r>
          </a:p>
        </p:txBody>
      </p:sp>
      <p:sp>
        <p:nvSpPr>
          <p:cNvPr id="51220" name="Rectangle 62"/>
          <p:cNvSpPr>
            <a:spLocks noChangeArrowheads="1"/>
          </p:cNvSpPr>
          <p:nvPr/>
        </p:nvSpPr>
        <p:spPr bwMode="auto">
          <a:xfrm>
            <a:off x="3276272" y="4324455"/>
            <a:ext cx="215765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chemeClr val="folHlink"/>
                </a:solidFill>
                <a:latin typeface="Courier New" charset="0"/>
              </a:rPr>
              <a:t>7</a:t>
            </a:r>
          </a:p>
        </p:txBody>
      </p:sp>
      <p:sp>
        <p:nvSpPr>
          <p:cNvPr id="51221" name="Line 63"/>
          <p:cNvSpPr>
            <a:spLocks noChangeShapeType="1"/>
          </p:cNvSpPr>
          <p:nvPr/>
        </p:nvSpPr>
        <p:spPr bwMode="auto">
          <a:xfrm flipV="1">
            <a:off x="2074864" y="5305426"/>
            <a:ext cx="398462" cy="646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2" name="Line 64"/>
          <p:cNvSpPr>
            <a:spLocks noChangeShapeType="1"/>
          </p:cNvSpPr>
          <p:nvPr/>
        </p:nvSpPr>
        <p:spPr bwMode="auto">
          <a:xfrm flipV="1">
            <a:off x="2209802" y="5310189"/>
            <a:ext cx="409575" cy="684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3" name="Rectangle 65"/>
          <p:cNvSpPr>
            <a:spLocks noChangeArrowheads="1"/>
          </p:cNvSpPr>
          <p:nvPr/>
        </p:nvSpPr>
        <p:spPr bwMode="auto">
          <a:xfrm>
            <a:off x="2201865" y="5537202"/>
            <a:ext cx="199735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chemeClr val="folHlink"/>
                </a:solidFill>
                <a:latin typeface="Courier New" charset="0"/>
              </a:rPr>
              <a:t>3</a:t>
            </a:r>
          </a:p>
        </p:txBody>
      </p:sp>
      <p:sp>
        <p:nvSpPr>
          <p:cNvPr id="51224" name="Rectangle 66"/>
          <p:cNvSpPr>
            <a:spLocks noChangeArrowheads="1"/>
          </p:cNvSpPr>
          <p:nvPr/>
        </p:nvSpPr>
        <p:spPr bwMode="auto">
          <a:xfrm>
            <a:off x="2376490" y="5538789"/>
            <a:ext cx="199735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chemeClr val="folHlink"/>
                </a:solidFill>
                <a:latin typeface="Courier New" charset="0"/>
              </a:rPr>
              <a:t>4</a:t>
            </a:r>
          </a:p>
        </p:txBody>
      </p:sp>
      <p:sp>
        <p:nvSpPr>
          <p:cNvPr id="51225" name="Line 67"/>
          <p:cNvSpPr>
            <a:spLocks noChangeShapeType="1"/>
          </p:cNvSpPr>
          <p:nvPr/>
        </p:nvSpPr>
        <p:spPr bwMode="auto">
          <a:xfrm flipH="1" flipV="1">
            <a:off x="2992439" y="5313364"/>
            <a:ext cx="398462" cy="646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6" name="Line 68"/>
          <p:cNvSpPr>
            <a:spLocks noChangeShapeType="1"/>
          </p:cNvSpPr>
          <p:nvPr/>
        </p:nvSpPr>
        <p:spPr bwMode="auto">
          <a:xfrm flipH="1" flipV="1">
            <a:off x="2846390" y="5318126"/>
            <a:ext cx="409575" cy="684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7" name="Rectangle 69"/>
          <p:cNvSpPr>
            <a:spLocks noChangeArrowheads="1"/>
          </p:cNvSpPr>
          <p:nvPr/>
        </p:nvSpPr>
        <p:spPr bwMode="auto">
          <a:xfrm flipH="1">
            <a:off x="3111502" y="5545139"/>
            <a:ext cx="199735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chemeClr val="folHlink"/>
                </a:solidFill>
                <a:latin typeface="Courier New" charset="0"/>
              </a:rPr>
              <a:t>6</a:t>
            </a:r>
          </a:p>
        </p:txBody>
      </p:sp>
      <p:sp>
        <p:nvSpPr>
          <p:cNvPr id="51228" name="Rectangle 70"/>
          <p:cNvSpPr>
            <a:spLocks noChangeArrowheads="1"/>
          </p:cNvSpPr>
          <p:nvPr/>
        </p:nvSpPr>
        <p:spPr bwMode="auto">
          <a:xfrm flipH="1">
            <a:off x="2921002" y="5546727"/>
            <a:ext cx="199735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chemeClr val="folHlink"/>
                </a:solidFill>
                <a:latin typeface="Courier New" charset="0"/>
              </a:rPr>
              <a:t>5</a:t>
            </a:r>
          </a:p>
        </p:txBody>
      </p:sp>
      <p:sp>
        <p:nvSpPr>
          <p:cNvPr id="51229" name="Line 72"/>
          <p:cNvSpPr>
            <a:spLocks noChangeShapeType="1"/>
          </p:cNvSpPr>
          <p:nvPr/>
        </p:nvSpPr>
        <p:spPr bwMode="auto">
          <a:xfrm flipV="1">
            <a:off x="4335464" y="5322889"/>
            <a:ext cx="398462" cy="646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0" name="Line 73"/>
          <p:cNvSpPr>
            <a:spLocks noChangeShapeType="1"/>
          </p:cNvSpPr>
          <p:nvPr/>
        </p:nvSpPr>
        <p:spPr bwMode="auto">
          <a:xfrm flipV="1">
            <a:off x="4470402" y="5327651"/>
            <a:ext cx="409575" cy="684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1" name="Rectangle 74"/>
          <p:cNvSpPr>
            <a:spLocks noChangeArrowheads="1"/>
          </p:cNvSpPr>
          <p:nvPr/>
        </p:nvSpPr>
        <p:spPr bwMode="auto">
          <a:xfrm>
            <a:off x="4416161" y="5554664"/>
            <a:ext cx="199735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chemeClr val="folHlink"/>
                </a:solidFill>
                <a:latin typeface="Courier New" charset="0"/>
              </a:rPr>
              <a:t>9</a:t>
            </a:r>
          </a:p>
        </p:txBody>
      </p:sp>
      <p:sp>
        <p:nvSpPr>
          <p:cNvPr id="51232" name="Rectangle 75"/>
          <p:cNvSpPr>
            <a:spLocks noChangeArrowheads="1"/>
          </p:cNvSpPr>
          <p:nvPr/>
        </p:nvSpPr>
        <p:spPr bwMode="auto">
          <a:xfrm>
            <a:off x="4629152" y="5564189"/>
            <a:ext cx="307135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chemeClr val="folHlink"/>
                </a:solidFill>
                <a:latin typeface="Courier New" charset="0"/>
              </a:rPr>
              <a:t>10</a:t>
            </a:r>
          </a:p>
        </p:txBody>
      </p:sp>
      <p:sp>
        <p:nvSpPr>
          <p:cNvPr id="51233" name="Line 76"/>
          <p:cNvSpPr>
            <a:spLocks noChangeShapeType="1"/>
          </p:cNvSpPr>
          <p:nvPr/>
        </p:nvSpPr>
        <p:spPr bwMode="auto">
          <a:xfrm flipH="1" flipV="1">
            <a:off x="5253039" y="5330826"/>
            <a:ext cx="398462" cy="646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4" name="Line 77"/>
          <p:cNvSpPr>
            <a:spLocks noChangeShapeType="1"/>
          </p:cNvSpPr>
          <p:nvPr/>
        </p:nvSpPr>
        <p:spPr bwMode="auto">
          <a:xfrm flipH="1" flipV="1">
            <a:off x="5106990" y="5335589"/>
            <a:ext cx="409575" cy="684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5" name="Rectangle 78"/>
          <p:cNvSpPr>
            <a:spLocks noChangeArrowheads="1"/>
          </p:cNvSpPr>
          <p:nvPr/>
        </p:nvSpPr>
        <p:spPr bwMode="auto">
          <a:xfrm flipH="1">
            <a:off x="5411812" y="5562035"/>
            <a:ext cx="307135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12</a:t>
            </a:r>
          </a:p>
        </p:txBody>
      </p:sp>
      <p:sp>
        <p:nvSpPr>
          <p:cNvPr id="51236" name="Rectangle 79"/>
          <p:cNvSpPr>
            <a:spLocks noChangeArrowheads="1"/>
          </p:cNvSpPr>
          <p:nvPr/>
        </p:nvSpPr>
        <p:spPr bwMode="auto">
          <a:xfrm flipH="1">
            <a:off x="5167315" y="5564189"/>
            <a:ext cx="307135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chemeClr val="folHlink"/>
                </a:solidFill>
                <a:latin typeface="Courier New" charset="0"/>
              </a:rPr>
              <a:t>11</a:t>
            </a:r>
          </a:p>
        </p:txBody>
      </p:sp>
      <p:sp>
        <p:nvSpPr>
          <p:cNvPr id="51237" name="Line 80"/>
          <p:cNvSpPr>
            <a:spLocks noChangeShapeType="1"/>
          </p:cNvSpPr>
          <p:nvPr/>
        </p:nvSpPr>
        <p:spPr bwMode="auto">
          <a:xfrm flipV="1">
            <a:off x="6491289" y="5324476"/>
            <a:ext cx="398462" cy="646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8" name="Line 81"/>
          <p:cNvSpPr>
            <a:spLocks noChangeShapeType="1"/>
          </p:cNvSpPr>
          <p:nvPr/>
        </p:nvSpPr>
        <p:spPr bwMode="auto">
          <a:xfrm flipV="1">
            <a:off x="6626227" y="5329239"/>
            <a:ext cx="409575" cy="684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9" name="Rectangle 82"/>
          <p:cNvSpPr>
            <a:spLocks noChangeArrowheads="1"/>
          </p:cNvSpPr>
          <p:nvPr/>
        </p:nvSpPr>
        <p:spPr bwMode="auto">
          <a:xfrm>
            <a:off x="6536952" y="5554664"/>
            <a:ext cx="307135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chemeClr val="folHlink"/>
                </a:solidFill>
                <a:latin typeface="Courier New" charset="0"/>
              </a:rPr>
              <a:t>17</a:t>
            </a:r>
          </a:p>
        </p:txBody>
      </p:sp>
      <p:sp>
        <p:nvSpPr>
          <p:cNvPr id="51240" name="Rectangle 83"/>
          <p:cNvSpPr>
            <a:spLocks noChangeArrowheads="1"/>
          </p:cNvSpPr>
          <p:nvPr/>
        </p:nvSpPr>
        <p:spPr bwMode="auto">
          <a:xfrm>
            <a:off x="6808790" y="5557839"/>
            <a:ext cx="307135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chemeClr val="folHlink"/>
                </a:solidFill>
                <a:latin typeface="Courier New" charset="0"/>
              </a:rPr>
              <a:t>18</a:t>
            </a:r>
          </a:p>
        </p:txBody>
      </p:sp>
      <p:sp>
        <p:nvSpPr>
          <p:cNvPr id="51241" name="Line 84"/>
          <p:cNvSpPr>
            <a:spLocks noChangeShapeType="1"/>
          </p:cNvSpPr>
          <p:nvPr/>
        </p:nvSpPr>
        <p:spPr bwMode="auto">
          <a:xfrm flipH="1" flipV="1">
            <a:off x="7408864" y="5332414"/>
            <a:ext cx="398462" cy="646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2" name="Line 85"/>
          <p:cNvSpPr>
            <a:spLocks noChangeShapeType="1"/>
          </p:cNvSpPr>
          <p:nvPr/>
        </p:nvSpPr>
        <p:spPr bwMode="auto">
          <a:xfrm flipH="1" flipV="1">
            <a:off x="7262815" y="5337176"/>
            <a:ext cx="409575" cy="684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3" name="Rectangle 86"/>
          <p:cNvSpPr>
            <a:spLocks noChangeArrowheads="1"/>
          </p:cNvSpPr>
          <p:nvPr/>
        </p:nvSpPr>
        <p:spPr bwMode="auto">
          <a:xfrm flipH="1">
            <a:off x="7613157" y="5565552"/>
            <a:ext cx="307135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20</a:t>
            </a:r>
          </a:p>
        </p:txBody>
      </p:sp>
      <p:sp>
        <p:nvSpPr>
          <p:cNvPr id="51244" name="Rectangle 87"/>
          <p:cNvSpPr>
            <a:spLocks noChangeArrowheads="1"/>
          </p:cNvSpPr>
          <p:nvPr/>
        </p:nvSpPr>
        <p:spPr bwMode="auto">
          <a:xfrm flipH="1">
            <a:off x="7315202" y="5565777"/>
            <a:ext cx="307135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chemeClr val="folHlink"/>
                </a:solidFill>
                <a:latin typeface="Courier New" charset="0"/>
              </a:rPr>
              <a:t>19</a:t>
            </a:r>
          </a:p>
        </p:txBody>
      </p:sp>
      <p:sp>
        <p:nvSpPr>
          <p:cNvPr id="51245" name="Line 88"/>
          <p:cNvSpPr>
            <a:spLocks noChangeShapeType="1"/>
          </p:cNvSpPr>
          <p:nvPr/>
        </p:nvSpPr>
        <p:spPr bwMode="auto">
          <a:xfrm flipV="1">
            <a:off x="8751889" y="5341939"/>
            <a:ext cx="398462" cy="646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6" name="Line 89"/>
          <p:cNvSpPr>
            <a:spLocks noChangeShapeType="1"/>
          </p:cNvSpPr>
          <p:nvPr/>
        </p:nvSpPr>
        <p:spPr bwMode="auto">
          <a:xfrm flipV="1">
            <a:off x="8886827" y="5346701"/>
            <a:ext cx="409575" cy="684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7" name="Rectangle 90"/>
          <p:cNvSpPr>
            <a:spLocks noChangeArrowheads="1"/>
          </p:cNvSpPr>
          <p:nvPr/>
        </p:nvSpPr>
        <p:spPr bwMode="auto">
          <a:xfrm>
            <a:off x="8794005" y="5581085"/>
            <a:ext cx="307135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23</a:t>
            </a:r>
          </a:p>
        </p:txBody>
      </p:sp>
      <p:sp>
        <p:nvSpPr>
          <p:cNvPr id="51248" name="Rectangle 91"/>
          <p:cNvSpPr>
            <a:spLocks noChangeArrowheads="1"/>
          </p:cNvSpPr>
          <p:nvPr/>
        </p:nvSpPr>
        <p:spPr bwMode="auto">
          <a:xfrm>
            <a:off x="9061452" y="5575302"/>
            <a:ext cx="307135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chemeClr val="folHlink"/>
                </a:solidFill>
                <a:latin typeface="Courier New" charset="0"/>
              </a:rPr>
              <a:t>24</a:t>
            </a:r>
          </a:p>
        </p:txBody>
      </p:sp>
      <p:sp>
        <p:nvSpPr>
          <p:cNvPr id="51249" name="Line 92"/>
          <p:cNvSpPr>
            <a:spLocks noChangeShapeType="1"/>
          </p:cNvSpPr>
          <p:nvPr/>
        </p:nvSpPr>
        <p:spPr bwMode="auto">
          <a:xfrm flipH="1" flipV="1">
            <a:off x="9669464" y="5349876"/>
            <a:ext cx="398462" cy="646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50" name="Line 93"/>
          <p:cNvSpPr>
            <a:spLocks noChangeShapeType="1"/>
          </p:cNvSpPr>
          <p:nvPr/>
        </p:nvSpPr>
        <p:spPr bwMode="auto">
          <a:xfrm flipH="1" flipV="1">
            <a:off x="9523415" y="5354639"/>
            <a:ext cx="409575" cy="684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51" name="Rectangle 94"/>
          <p:cNvSpPr>
            <a:spLocks noChangeArrowheads="1"/>
          </p:cNvSpPr>
          <p:nvPr/>
        </p:nvSpPr>
        <p:spPr bwMode="auto">
          <a:xfrm flipH="1">
            <a:off x="9821865" y="5595601"/>
            <a:ext cx="307135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26</a:t>
            </a:r>
          </a:p>
        </p:txBody>
      </p:sp>
      <p:sp>
        <p:nvSpPr>
          <p:cNvPr id="51252" name="Rectangle 95"/>
          <p:cNvSpPr>
            <a:spLocks noChangeArrowheads="1"/>
          </p:cNvSpPr>
          <p:nvPr/>
        </p:nvSpPr>
        <p:spPr bwMode="auto">
          <a:xfrm flipH="1">
            <a:off x="9575802" y="5583239"/>
            <a:ext cx="307135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chemeClr val="folHlink"/>
                </a:solidFill>
                <a:latin typeface="Courier New" charset="0"/>
              </a:rPr>
              <a:t>25</a:t>
            </a:r>
          </a:p>
        </p:txBody>
      </p:sp>
      <p:sp>
        <p:nvSpPr>
          <p:cNvPr id="51253" name="Line 96"/>
          <p:cNvSpPr>
            <a:spLocks noChangeShapeType="1"/>
          </p:cNvSpPr>
          <p:nvPr/>
        </p:nvSpPr>
        <p:spPr bwMode="auto">
          <a:xfrm flipH="1" flipV="1">
            <a:off x="4208464" y="3983039"/>
            <a:ext cx="919162" cy="957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54" name="Line 97"/>
          <p:cNvSpPr>
            <a:spLocks noChangeShapeType="1"/>
          </p:cNvSpPr>
          <p:nvPr/>
        </p:nvSpPr>
        <p:spPr bwMode="auto">
          <a:xfrm flipH="1" flipV="1">
            <a:off x="4030664" y="3987801"/>
            <a:ext cx="906462" cy="952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55" name="Rectangle 98"/>
          <p:cNvSpPr>
            <a:spLocks noChangeArrowheads="1"/>
          </p:cNvSpPr>
          <p:nvPr/>
        </p:nvSpPr>
        <p:spPr bwMode="auto">
          <a:xfrm flipH="1">
            <a:off x="4514852" y="4318002"/>
            <a:ext cx="339195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chemeClr val="folHlink"/>
                </a:solidFill>
                <a:latin typeface="Courier New" charset="0"/>
              </a:rPr>
              <a:t>13</a:t>
            </a:r>
          </a:p>
        </p:txBody>
      </p:sp>
      <p:sp>
        <p:nvSpPr>
          <p:cNvPr id="51256" name="Rectangle 99"/>
          <p:cNvSpPr>
            <a:spLocks noChangeArrowheads="1"/>
          </p:cNvSpPr>
          <p:nvPr/>
        </p:nvSpPr>
        <p:spPr bwMode="auto">
          <a:xfrm flipH="1">
            <a:off x="4292671" y="4360363"/>
            <a:ext cx="215765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chemeClr val="folHlink"/>
                </a:solidFill>
                <a:latin typeface="Courier New" charset="0"/>
              </a:rPr>
              <a:t>8</a:t>
            </a:r>
          </a:p>
        </p:txBody>
      </p:sp>
      <p:sp>
        <p:nvSpPr>
          <p:cNvPr id="51257" name="Line 101"/>
          <p:cNvSpPr>
            <a:spLocks noChangeShapeType="1"/>
          </p:cNvSpPr>
          <p:nvPr/>
        </p:nvSpPr>
        <p:spPr bwMode="auto">
          <a:xfrm flipV="1">
            <a:off x="7053264" y="3984626"/>
            <a:ext cx="919162" cy="957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58" name="Line 102"/>
          <p:cNvSpPr>
            <a:spLocks noChangeShapeType="1"/>
          </p:cNvSpPr>
          <p:nvPr/>
        </p:nvSpPr>
        <p:spPr bwMode="auto">
          <a:xfrm flipV="1">
            <a:off x="7243764" y="3989388"/>
            <a:ext cx="906462" cy="952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59" name="Rectangle 103"/>
          <p:cNvSpPr>
            <a:spLocks noChangeArrowheads="1"/>
          </p:cNvSpPr>
          <p:nvPr/>
        </p:nvSpPr>
        <p:spPr bwMode="auto">
          <a:xfrm>
            <a:off x="7366583" y="4311652"/>
            <a:ext cx="339195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folHlink"/>
                </a:solidFill>
                <a:latin typeface="Courier New" charset="0"/>
              </a:rPr>
              <a:t>16</a:t>
            </a:r>
          </a:p>
        </p:txBody>
      </p:sp>
      <p:sp>
        <p:nvSpPr>
          <p:cNvPr id="51260" name="Rectangle 104"/>
          <p:cNvSpPr>
            <a:spLocks noChangeArrowheads="1"/>
          </p:cNvSpPr>
          <p:nvPr/>
        </p:nvSpPr>
        <p:spPr bwMode="auto">
          <a:xfrm>
            <a:off x="7696995" y="4324456"/>
            <a:ext cx="339195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chemeClr val="folHlink"/>
                </a:solidFill>
                <a:latin typeface="Courier New" charset="0"/>
              </a:rPr>
              <a:t>21</a:t>
            </a:r>
          </a:p>
        </p:txBody>
      </p:sp>
      <p:sp>
        <p:nvSpPr>
          <p:cNvPr id="51261" name="Line 105"/>
          <p:cNvSpPr>
            <a:spLocks noChangeShapeType="1"/>
          </p:cNvSpPr>
          <p:nvPr/>
        </p:nvSpPr>
        <p:spPr bwMode="auto">
          <a:xfrm flipH="1" flipV="1">
            <a:off x="8601077" y="3987801"/>
            <a:ext cx="919163" cy="957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2" name="Line 106"/>
          <p:cNvSpPr>
            <a:spLocks noChangeShapeType="1"/>
          </p:cNvSpPr>
          <p:nvPr/>
        </p:nvSpPr>
        <p:spPr bwMode="auto">
          <a:xfrm flipH="1" flipV="1">
            <a:off x="8423277" y="3992563"/>
            <a:ext cx="906463" cy="952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3" name="Rectangle 107"/>
          <p:cNvSpPr>
            <a:spLocks noChangeArrowheads="1"/>
          </p:cNvSpPr>
          <p:nvPr/>
        </p:nvSpPr>
        <p:spPr bwMode="auto">
          <a:xfrm flipH="1">
            <a:off x="9016737" y="4370580"/>
            <a:ext cx="339195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chemeClr val="folHlink"/>
                </a:solidFill>
                <a:latin typeface="Courier New" charset="0"/>
              </a:rPr>
              <a:t>27</a:t>
            </a:r>
          </a:p>
        </p:txBody>
      </p:sp>
      <p:sp>
        <p:nvSpPr>
          <p:cNvPr id="51264" name="Rectangle 108"/>
          <p:cNvSpPr>
            <a:spLocks noChangeArrowheads="1"/>
          </p:cNvSpPr>
          <p:nvPr/>
        </p:nvSpPr>
        <p:spPr bwMode="auto">
          <a:xfrm flipH="1">
            <a:off x="8619016" y="4368766"/>
            <a:ext cx="339195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chemeClr val="folHlink"/>
                </a:solidFill>
                <a:latin typeface="Courier New" charset="0"/>
              </a:rPr>
              <a:t>22</a:t>
            </a:r>
          </a:p>
        </p:txBody>
      </p:sp>
      <p:sp>
        <p:nvSpPr>
          <p:cNvPr id="51265" name="Line 109"/>
          <p:cNvSpPr>
            <a:spLocks noChangeShapeType="1"/>
          </p:cNvSpPr>
          <p:nvPr/>
        </p:nvSpPr>
        <p:spPr bwMode="auto">
          <a:xfrm flipH="1" flipV="1">
            <a:off x="6507164" y="2620964"/>
            <a:ext cx="2055812" cy="995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6" name="Line 110"/>
          <p:cNvSpPr>
            <a:spLocks noChangeShapeType="1"/>
          </p:cNvSpPr>
          <p:nvPr/>
        </p:nvSpPr>
        <p:spPr bwMode="auto">
          <a:xfrm flipH="1" flipV="1">
            <a:off x="6240464" y="2633663"/>
            <a:ext cx="2063750" cy="1003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7" name="Rectangle 111"/>
          <p:cNvSpPr>
            <a:spLocks noChangeArrowheads="1"/>
          </p:cNvSpPr>
          <p:nvPr/>
        </p:nvSpPr>
        <p:spPr bwMode="auto">
          <a:xfrm flipH="1">
            <a:off x="7424740" y="3021014"/>
            <a:ext cx="339195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chemeClr val="folHlink"/>
                </a:solidFill>
                <a:latin typeface="Courier New" charset="0"/>
              </a:rPr>
              <a:t>28</a:t>
            </a:r>
          </a:p>
        </p:txBody>
      </p:sp>
      <p:sp>
        <p:nvSpPr>
          <p:cNvPr id="51268" name="Rectangle 112"/>
          <p:cNvSpPr>
            <a:spLocks noChangeArrowheads="1"/>
          </p:cNvSpPr>
          <p:nvPr/>
        </p:nvSpPr>
        <p:spPr bwMode="auto">
          <a:xfrm flipH="1">
            <a:off x="7011990" y="3032127"/>
            <a:ext cx="339195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folHlink"/>
                </a:solidFill>
                <a:latin typeface="Courier New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91239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do recursion in code?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Simply call the function within its own body</a:t>
            </a:r>
          </a:p>
          <a:p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void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foo()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//possibly do some stuff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foo(); </a:t>
            </a:r>
            <a:r>
              <a:rPr lang="en-US" dirty="0" smtClean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//This example of recursion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n-US" dirty="0" err="1" smtClean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prossibly</a:t>
            </a:r>
            <a:r>
              <a:rPr lang="en-US" dirty="0" smtClean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do some more stuff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14338" name="Picture 2" descr="Image result for recursive definition fu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569" y="2453832"/>
            <a:ext cx="2876748" cy="287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05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br>
              <a:rPr lang="en-US" dirty="0" smtClean="0"/>
            </a:br>
            <a:r>
              <a:rPr lang="en-US" sz="2800" dirty="0" smtClean="0"/>
              <a:t>Counting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141410" y="2249486"/>
                <a:ext cx="5259390" cy="3541714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600" dirty="0" smtClean="0">
                    <a:solidFill>
                      <a:schemeClr val="accent5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//This function counts using recursion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600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public static </a:t>
                </a:r>
                <a:r>
                  <a:rPr lang="en-US" sz="1600" b="1" dirty="0" err="1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sz="1600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6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recursiveCount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600" b="1" dirty="0" err="1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{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sz="1600" dirty="0">
                    <a:solidFill>
                      <a:schemeClr val="accent5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6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600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if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== 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sz="1600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return 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600" dirty="0" smtClean="0">
                    <a:solidFill>
                      <a:schemeClr val="accent5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//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16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1600" dirty="0" smtClean="0">
                  <a:solidFill>
                    <a:schemeClr val="accent5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sz="1600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6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recursiveCount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(n-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+ 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5259390" cy="3541714"/>
              </a:xfrm>
              <a:blipFill rotWithShape="0">
                <a:blip r:embed="rId2"/>
                <a:stretch>
                  <a:fillRect l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496300" y="2249486"/>
            <a:ext cx="4875211" cy="4608514"/>
          </a:xfrm>
        </p:spPr>
        <p:txBody>
          <a:bodyPr>
            <a:normAutofit/>
          </a:bodyPr>
          <a:lstStyle/>
          <a:p>
            <a:r>
              <a:rPr lang="en-US" dirty="0" smtClean="0"/>
              <a:t>Together lets trace</a:t>
            </a:r>
            <a:br>
              <a:rPr lang="en-US" dirty="0" smtClean="0"/>
            </a:br>
            <a:r>
              <a:rPr lang="en-US" dirty="0" err="1" smtClean="0">
                <a:latin typeface="Arial Narrow" panose="020B0606020202030204" pitchFamily="34" charset="0"/>
              </a:rPr>
              <a:t>System.out.println</a:t>
            </a:r>
            <a:r>
              <a:rPr lang="en-US" dirty="0" smtClean="0">
                <a:latin typeface="Arial Narrow" panose="020B0606020202030204" pitchFamily="34" charset="0"/>
              </a:rPr>
              <a:t>(</a:t>
            </a:r>
            <a:r>
              <a:rPr lang="en-US" dirty="0" err="1" smtClean="0">
                <a:latin typeface="Arial Narrow" panose="020B0606020202030204" pitchFamily="34" charset="0"/>
              </a:rPr>
              <a:t>recursiveCount</a:t>
            </a:r>
            <a:r>
              <a:rPr lang="en-US" dirty="0" smtClean="0">
                <a:latin typeface="Arial Narrow" panose="020B0606020202030204" pitchFamily="34" charset="0"/>
              </a:rPr>
              <a:t>(3));</a:t>
            </a:r>
          </a:p>
          <a:p>
            <a:pPr>
              <a:lnSpc>
                <a:spcPct val="110000"/>
              </a:lnSpc>
            </a:pPr>
            <a:r>
              <a:rPr lang="en-US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recursiveCount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(3)</a:t>
            </a:r>
          </a:p>
          <a:p>
            <a:pPr lvl="1">
              <a:lnSpc>
                <a:spcPct val="110000"/>
              </a:lnSpc>
            </a:pPr>
            <a:r>
              <a:rPr lang="en-US" b="1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return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recursiveCount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(2) </a:t>
            </a:r>
            <a:r>
              <a:rPr lang="en-US" dirty="0" smtClean="0">
                <a:latin typeface="Arial Narrow" panose="020B0606020202030204" pitchFamily="34" charset="0"/>
              </a:rPr>
              <a:t>+ 1</a:t>
            </a:r>
          </a:p>
          <a:p>
            <a:pPr lvl="2">
              <a:lnSpc>
                <a:spcPct val="110000"/>
              </a:lnSpc>
            </a:pPr>
            <a:r>
              <a:rPr lang="en-US" b="1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return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recursiveCount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(1) </a:t>
            </a:r>
            <a:r>
              <a:rPr lang="en-US" dirty="0" smtClean="0">
                <a:latin typeface="Arial Narrow" panose="020B0606020202030204" pitchFamily="34" charset="0"/>
              </a:rPr>
              <a:t>+ 1;</a:t>
            </a:r>
          </a:p>
          <a:p>
            <a:pPr lvl="3">
              <a:lnSpc>
                <a:spcPct val="110000"/>
              </a:lnSpc>
            </a:pPr>
            <a:r>
              <a:rPr lang="en-US" b="1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return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recursiveCount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(0) </a:t>
            </a:r>
            <a:r>
              <a:rPr lang="en-US" dirty="0" smtClean="0">
                <a:latin typeface="Arial Narrow" panose="020B0606020202030204" pitchFamily="34" charset="0"/>
              </a:rPr>
              <a:t>+ 1;</a:t>
            </a:r>
          </a:p>
          <a:p>
            <a:pPr lvl="4">
              <a:lnSpc>
                <a:spcPct val="110000"/>
              </a:lnSpc>
            </a:pPr>
            <a:r>
              <a:rPr lang="en-US" b="1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return</a:t>
            </a:r>
            <a:r>
              <a:rPr lang="en-US" dirty="0" smtClean="0">
                <a:latin typeface="Arial Narrow" panose="020B0606020202030204" pitchFamily="34" charset="0"/>
              </a:rPr>
              <a:t> 0;</a:t>
            </a:r>
          </a:p>
          <a:p>
            <a:pPr lvl="3">
              <a:lnSpc>
                <a:spcPct val="110000"/>
              </a:lnSpc>
            </a:pPr>
            <a:r>
              <a:rPr lang="en-US" b="1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return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0</a:t>
            </a:r>
            <a:r>
              <a:rPr lang="en-US" dirty="0" smtClean="0">
                <a:latin typeface="Arial Narrow" panose="020B0606020202030204" pitchFamily="34" charset="0"/>
              </a:rPr>
              <a:t> + 1;</a:t>
            </a:r>
          </a:p>
          <a:p>
            <a:pPr lvl="2">
              <a:lnSpc>
                <a:spcPct val="110000"/>
              </a:lnSpc>
            </a:pPr>
            <a:r>
              <a:rPr lang="en-US" b="1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return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1 </a:t>
            </a:r>
            <a:r>
              <a:rPr lang="en-US" dirty="0" smtClean="0">
                <a:latin typeface="Arial Narrow" panose="020B0606020202030204" pitchFamily="34" charset="0"/>
              </a:rPr>
              <a:t>+ 1;</a:t>
            </a:r>
          </a:p>
          <a:p>
            <a:pPr lvl="1">
              <a:lnSpc>
                <a:spcPct val="110000"/>
              </a:lnSpc>
            </a:pPr>
            <a:r>
              <a:rPr lang="en-US" b="1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return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</a:t>
            </a:r>
            <a:r>
              <a:rPr lang="en-US" dirty="0" smtClean="0">
                <a:latin typeface="Arial Narrow" panose="020B0606020202030204" pitchFamily="34" charset="0"/>
              </a:rPr>
              <a:t> + 1;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3</a:t>
            </a:r>
            <a:endParaRPr lang="en-US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60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Recursive Code</a:t>
            </a:r>
            <a:br>
              <a:rPr lang="en-US" dirty="0" smtClean="0"/>
            </a:br>
            <a:r>
              <a:rPr lang="en-US" dirty="0" smtClean="0"/>
              <a:t>Fibonacci Sequence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141410" y="2249486"/>
                <a:ext cx="5490884" cy="354171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Write a Java function </a:t>
                </a:r>
                <a:r>
                  <a:rPr lang="en-US" dirty="0" smtClean="0">
                    <a:latin typeface="Arial Narrow" panose="020B0606020202030204" pitchFamily="34" charset="0"/>
                  </a:rPr>
                  <a:t>Fibonacci </a:t>
                </a:r>
                <a:r>
                  <a:rPr lang="en-US" dirty="0" smtClean="0"/>
                  <a:t>for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700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public static </a:t>
                </a:r>
                <a:r>
                  <a:rPr lang="en-US" sz="1700" b="1" dirty="0" err="1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sz="1700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7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Fibonacci(</a:t>
                </a:r>
                <a:r>
                  <a:rPr lang="en-US" sz="1700" b="1" dirty="0" err="1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sz="1700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7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  <a:r>
                  <a:rPr lang="en-US" sz="17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{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7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sz="1700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7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7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  <a:r>
                  <a:rPr lang="en-US" sz="17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== </a:t>
                </a:r>
                <a:r>
                  <a:rPr lang="en-US" sz="1700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7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700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7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700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7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7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sz="1700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7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(n == </a:t>
                </a:r>
                <a:r>
                  <a:rPr lang="en-US" sz="1700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7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700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7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700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7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7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sz="1700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7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Fibonacci(n-</a:t>
                </a:r>
                <a:r>
                  <a:rPr lang="en-US" sz="1700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7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+ Fibonacci(n-</a:t>
                </a:r>
                <a:r>
                  <a:rPr lang="en-US" sz="1700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en-US" sz="17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);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7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5490884" cy="3541714"/>
              </a:xfrm>
              <a:blipFill rotWithShape="0">
                <a:blip r:embed="rId3"/>
                <a:stretch>
                  <a:fillRect l="-1887" t="-2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2294" y="2249486"/>
            <a:ext cx="4875211" cy="460851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Practice tracing </a:t>
            </a:r>
            <a:r>
              <a:rPr lang="en-US" dirty="0" smtClean="0">
                <a:latin typeface="Arial Narrow" panose="020B0606020202030204" pitchFamily="34" charset="0"/>
              </a:rPr>
              <a:t>Fibonacci(3)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Fibonacci(3)</a:t>
            </a:r>
          </a:p>
          <a:p>
            <a:pPr lvl="1"/>
            <a:r>
              <a:rPr lang="en-US" b="1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return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Fibonacci(2) </a:t>
            </a:r>
            <a:r>
              <a:rPr lang="en-US" dirty="0" smtClean="0">
                <a:latin typeface="Arial Narrow" panose="020B0606020202030204" pitchFamily="34" charset="0"/>
              </a:rPr>
              <a:t>+ Fibonacci(1);</a:t>
            </a:r>
          </a:p>
          <a:p>
            <a:pPr lvl="2"/>
            <a:r>
              <a:rPr lang="en-US" b="1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return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Fibonacci(1) </a:t>
            </a:r>
            <a:r>
              <a:rPr lang="en-US" dirty="0" smtClean="0">
                <a:latin typeface="Arial Narrow" panose="020B0606020202030204" pitchFamily="34" charset="0"/>
              </a:rPr>
              <a:t>+ Fibonacci(0);</a:t>
            </a:r>
          </a:p>
          <a:p>
            <a:pPr lvl="3"/>
            <a:r>
              <a:rPr lang="en-US" b="1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return</a:t>
            </a:r>
            <a:r>
              <a:rPr lang="en-US" dirty="0" smtClean="0">
                <a:latin typeface="Arial Narrow" panose="020B0606020202030204" pitchFamily="34" charset="0"/>
              </a:rPr>
              <a:t> 1;</a:t>
            </a:r>
          </a:p>
          <a:p>
            <a:pPr lvl="2"/>
            <a:r>
              <a:rPr lang="en-US" b="1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return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</a:t>
            </a:r>
            <a:r>
              <a:rPr lang="en-US" dirty="0" smtClean="0">
                <a:latin typeface="Arial Narrow" panose="020B0606020202030204" pitchFamily="34" charset="0"/>
              </a:rPr>
              <a:t> + 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Fibonacci(0)</a:t>
            </a:r>
            <a:r>
              <a:rPr lang="en-US" dirty="0" smtClean="0">
                <a:latin typeface="Arial Narrow" panose="020B0606020202030204" pitchFamily="34" charset="0"/>
              </a:rPr>
              <a:t>;</a:t>
            </a:r>
          </a:p>
          <a:p>
            <a:pPr lvl="3"/>
            <a:r>
              <a:rPr lang="en-US" b="1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return</a:t>
            </a:r>
            <a:r>
              <a:rPr lang="en-US" dirty="0" smtClean="0">
                <a:latin typeface="Arial Narrow" panose="020B0606020202030204" pitchFamily="34" charset="0"/>
              </a:rPr>
              <a:t> 0;</a:t>
            </a:r>
          </a:p>
          <a:p>
            <a:pPr lvl="2"/>
            <a:r>
              <a:rPr lang="en-US" b="1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return</a:t>
            </a:r>
            <a:r>
              <a:rPr lang="en-US" dirty="0" smtClean="0">
                <a:latin typeface="Arial Narrow" panose="020B0606020202030204" pitchFamily="34" charset="0"/>
              </a:rPr>
              <a:t> 1 + 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0</a:t>
            </a:r>
            <a:r>
              <a:rPr lang="en-US" dirty="0" smtClean="0">
                <a:latin typeface="Arial Narrow" panose="020B0606020202030204" pitchFamily="34" charset="0"/>
              </a:rPr>
              <a:t>;</a:t>
            </a:r>
          </a:p>
          <a:p>
            <a:pPr lvl="1"/>
            <a:r>
              <a:rPr lang="en-US" b="1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return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</a:t>
            </a:r>
            <a:r>
              <a:rPr lang="en-US" dirty="0" smtClean="0">
                <a:latin typeface="Arial Narrow" panose="020B0606020202030204" pitchFamily="34" charset="0"/>
              </a:rPr>
              <a:t> + 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Fibonacci(1)</a:t>
            </a:r>
            <a:r>
              <a:rPr lang="en-US" dirty="0" smtClean="0">
                <a:latin typeface="Arial Narrow" panose="020B0606020202030204" pitchFamily="34" charset="0"/>
              </a:rPr>
              <a:t>;</a:t>
            </a:r>
          </a:p>
          <a:p>
            <a:pPr lvl="2"/>
            <a:r>
              <a:rPr lang="en-US" b="1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return</a:t>
            </a:r>
            <a:r>
              <a:rPr lang="en-US" dirty="0" smtClean="0">
                <a:latin typeface="Arial Narrow" panose="020B0606020202030204" pitchFamily="34" charset="0"/>
              </a:rPr>
              <a:t> 1;</a:t>
            </a:r>
          </a:p>
          <a:p>
            <a:pPr lvl="1"/>
            <a:r>
              <a:rPr lang="en-US" b="1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return</a:t>
            </a:r>
            <a:r>
              <a:rPr lang="en-US" dirty="0" smtClean="0">
                <a:latin typeface="Arial Narrow" panose="020B0606020202030204" pitchFamily="34" charset="0"/>
              </a:rPr>
              <a:t> 1 + 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</a:t>
            </a:r>
            <a:r>
              <a:rPr lang="en-US" dirty="0" smtClean="0">
                <a:latin typeface="Arial Narrow" panose="020B0606020202030204" pitchFamily="34" charset="0"/>
              </a:rPr>
              <a:t>;</a:t>
            </a:r>
          </a:p>
          <a:p>
            <a:r>
              <a:rPr lang="en-US" dirty="0">
                <a:latin typeface="Arial Narrow" panose="020B0606020202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2418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Characteristics of Recursion 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All recursive methods have the following characteristics:</a:t>
            </a:r>
          </a:p>
          <a:p>
            <a:pPr lvl="1"/>
            <a:r>
              <a:rPr lang="en-US" altLang="en-US" dirty="0" smtClean="0"/>
              <a:t>One or more </a:t>
            </a:r>
            <a:r>
              <a:rPr lang="en-US" altLang="en-US" b="1" dirty="0" smtClean="0">
                <a:solidFill>
                  <a:schemeClr val="accent3"/>
                </a:solidFill>
              </a:rPr>
              <a:t>base cases </a:t>
            </a:r>
            <a:r>
              <a:rPr lang="en-US" altLang="en-US" dirty="0" smtClean="0"/>
              <a:t>(the simplest case) are used to stop recursion.</a:t>
            </a:r>
          </a:p>
          <a:p>
            <a:pPr lvl="1"/>
            <a:r>
              <a:rPr lang="en-US" altLang="en-US" dirty="0" smtClean="0"/>
              <a:t>Every recursive call reduces the original problem, bringing it increasingly closer to a base case until it becomes that case.</a:t>
            </a:r>
          </a:p>
          <a:p>
            <a:r>
              <a:rPr lang="en-US" altLang="en-US" dirty="0" smtClean="0"/>
              <a:t>In general, to solve a problem using recursion, you break it into </a:t>
            </a:r>
            <a:r>
              <a:rPr lang="en-US" altLang="en-US" b="1" dirty="0" err="1" smtClean="0">
                <a:solidFill>
                  <a:schemeClr val="accent3"/>
                </a:solidFill>
              </a:rPr>
              <a:t>subproblems</a:t>
            </a:r>
            <a:r>
              <a:rPr lang="en-US" altLang="en-US" dirty="0" smtClean="0"/>
              <a:t>. If a </a:t>
            </a:r>
            <a:r>
              <a:rPr lang="en-US" altLang="en-US" dirty="0" err="1" smtClean="0"/>
              <a:t>subproblem</a:t>
            </a:r>
            <a:r>
              <a:rPr lang="en-US" altLang="en-US" dirty="0" smtClean="0"/>
              <a:t> resembles the original problem, you can apply the same approach to solve the </a:t>
            </a:r>
            <a:r>
              <a:rPr lang="en-US" altLang="en-US" dirty="0" err="1" smtClean="0"/>
              <a:t>subproblem</a:t>
            </a:r>
            <a:r>
              <a:rPr lang="en-US" altLang="en-US" dirty="0" smtClean="0"/>
              <a:t> recursively. This </a:t>
            </a:r>
            <a:r>
              <a:rPr lang="en-US" altLang="en-US" dirty="0" err="1" smtClean="0"/>
              <a:t>subproblem</a:t>
            </a:r>
            <a:r>
              <a:rPr lang="en-US" altLang="en-US" dirty="0" smtClean="0"/>
              <a:t> is almost the same as the original problem in nature with a smaller size.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715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Recursive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Identify the base case</a:t>
                </a:r>
              </a:p>
              <a:p>
                <a:pPr lvl="1"/>
                <a:r>
                  <a:rPr lang="en-US" dirty="0" smtClean="0"/>
                  <a:t>The base case is the part of the recursion not defined in terms of itself, </a:t>
                </a:r>
                <a:br>
                  <a:rPr lang="en-US" dirty="0" smtClean="0"/>
                </a:br>
                <a:r>
                  <a:rPr lang="en-US" dirty="0" smtClean="0"/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This is when the recursion stops! If you forget your base case, then the world will end</a:t>
                </a:r>
              </a:p>
              <a:p>
                <a:pPr lvl="2"/>
                <a:r>
                  <a:rPr lang="en-US" dirty="0" smtClean="0"/>
                  <a:t>Really an infinite series of function calls until your computer crashes (if it ever does)</a:t>
                </a:r>
              </a:p>
              <a:p>
                <a:r>
                  <a:rPr lang="en-US" dirty="0" smtClean="0"/>
                  <a:t>Identify the recursive process</a:t>
                </a:r>
              </a:p>
              <a:p>
                <a:pPr lvl="1"/>
                <a:r>
                  <a:rPr lang="en-US" dirty="0" smtClean="0"/>
                  <a:t>This is the algorithmic process or algorithmic formula</a:t>
                </a:r>
              </a:p>
              <a:p>
                <a:r>
                  <a:rPr lang="en-US" dirty="0" smtClean="0"/>
                  <a:t>Write the code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2926" b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82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1599</TotalTime>
  <Words>3580</Words>
  <Application>Microsoft Office PowerPoint</Application>
  <PresentationFormat>Widescreen</PresentationFormat>
  <Paragraphs>810</Paragraphs>
  <Slides>42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ＭＳ Ｐゴシック</vt:lpstr>
      <vt:lpstr>Arial</vt:lpstr>
      <vt:lpstr>Arial Narrow</vt:lpstr>
      <vt:lpstr>Calibri</vt:lpstr>
      <vt:lpstr>Cambria Math</vt:lpstr>
      <vt:lpstr>Comic Sans MS</vt:lpstr>
      <vt:lpstr>Courier New</vt:lpstr>
      <vt:lpstr>Symbol</vt:lpstr>
      <vt:lpstr>Trebuchet MS</vt:lpstr>
      <vt:lpstr>Tw Cen MT</vt:lpstr>
      <vt:lpstr>Circuit</vt:lpstr>
      <vt:lpstr>Bitmap Image</vt:lpstr>
      <vt:lpstr>Chapter 18  Recursion</vt:lpstr>
      <vt:lpstr>Overview</vt:lpstr>
      <vt:lpstr>Example Counting</vt:lpstr>
      <vt:lpstr>Practice Recursive Formulas Fibonacci Sequence</vt:lpstr>
      <vt:lpstr>How do we do recursion in code?</vt:lpstr>
      <vt:lpstr>Example Counting</vt:lpstr>
      <vt:lpstr>Practice Recursive Code Fibonacci Sequence</vt:lpstr>
      <vt:lpstr>Characteristics of Recursion </vt:lpstr>
      <vt:lpstr>Designing Recursive Functions</vt:lpstr>
      <vt:lpstr>Practice Designing Recursive Functions Greatest Common Denominator (GCD)</vt:lpstr>
      <vt:lpstr>Recursive GCD Demo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Recursive Helper methods</vt:lpstr>
      <vt:lpstr>Recursive Helper Methods</vt:lpstr>
      <vt:lpstr>Exercise – Program Together</vt:lpstr>
      <vt:lpstr>Code</vt:lpstr>
      <vt:lpstr>Downside of Recursion</vt:lpstr>
      <vt:lpstr>Best Practice Convert Recursive Algorithms to Iterative Ones</vt:lpstr>
      <vt:lpstr>OR Do tail recursion</vt:lpstr>
      <vt:lpstr>Summary</vt:lpstr>
      <vt:lpstr>Towers of Hanoi</vt:lpstr>
      <vt:lpstr>Practice Towers of Hanoi</vt:lpstr>
      <vt:lpstr>Solution Towers of Hanoi</vt:lpstr>
      <vt:lpstr>Code Towers of Hanoi</vt:lpstr>
      <vt:lpstr>Recursion Tree (Function trace) Towers of Hanoi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150  Introduction to Computing</dc:title>
  <dc:creator>Jory Denny</dc:creator>
  <cp:lastModifiedBy>Jory Denny</cp:lastModifiedBy>
  <cp:revision>227</cp:revision>
  <dcterms:created xsi:type="dcterms:W3CDTF">2016-08-19T17:15:05Z</dcterms:created>
  <dcterms:modified xsi:type="dcterms:W3CDTF">2017-03-02T14:05:33Z</dcterms:modified>
</cp:coreProperties>
</file>