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329" r:id="rId2"/>
    <p:sldId id="344" r:id="rId3"/>
    <p:sldId id="349" r:id="rId4"/>
    <p:sldId id="372" r:id="rId5"/>
    <p:sldId id="373" r:id="rId6"/>
    <p:sldId id="374" r:id="rId7"/>
    <p:sldId id="353" r:id="rId8"/>
    <p:sldId id="356" r:id="rId9"/>
    <p:sldId id="357" r:id="rId10"/>
    <p:sldId id="358" r:id="rId11"/>
    <p:sldId id="359" r:id="rId12"/>
    <p:sldId id="360" r:id="rId13"/>
    <p:sldId id="362" r:id="rId14"/>
    <p:sldId id="363" r:id="rId15"/>
    <p:sldId id="366" r:id="rId16"/>
    <p:sldId id="367" r:id="rId17"/>
    <p:sldId id="368" r:id="rId18"/>
    <p:sldId id="330" r:id="rId19"/>
    <p:sldId id="331" r:id="rId20"/>
    <p:sldId id="332" r:id="rId21"/>
    <p:sldId id="333" r:id="rId22"/>
    <p:sldId id="334" r:id="rId23"/>
    <p:sldId id="335" r:id="rId24"/>
    <p:sldId id="336" r:id="rId25"/>
    <p:sldId id="337" r:id="rId26"/>
    <p:sldId id="34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78FC59-15B1-4870-BA5F-8D77518E235F}">
          <p14:sldIdLst>
            <p14:sldId id="329"/>
            <p14:sldId id="344"/>
            <p14:sldId id="349"/>
            <p14:sldId id="372"/>
            <p14:sldId id="373"/>
            <p14:sldId id="374"/>
            <p14:sldId id="353"/>
            <p14:sldId id="356"/>
            <p14:sldId id="357"/>
            <p14:sldId id="358"/>
            <p14:sldId id="359"/>
            <p14:sldId id="360"/>
            <p14:sldId id="362"/>
            <p14:sldId id="363"/>
            <p14:sldId id="366"/>
            <p14:sldId id="367"/>
            <p14:sldId id="368"/>
            <p14:sldId id="330"/>
            <p14:sldId id="331"/>
            <p14:sldId id="332"/>
            <p14:sldId id="333"/>
            <p14:sldId id="334"/>
            <p14:sldId id="335"/>
            <p14:sldId id="336"/>
            <p14:sldId id="337"/>
            <p14:sldId id="34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6" d="100"/>
          <a:sy n="66" d="100"/>
        </p:scale>
        <p:origin x="60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CF81BA-29EF-4810-BED0-52C03834EBA6}" type="datetimeFigureOut">
              <a:rPr lang="en-US" smtClean="0"/>
              <a:t>2/20/2017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26BBF-FAE3-4B9C-98E9-6432FABD39A7}" type="slidenum">
              <a:rPr lang="en-US" smtClean="0"/>
              <a:t>‹#›</a:t>
            </a:fld>
            <a:endParaRPr lang="en-US"/>
          </a:p>
        </p:txBody>
      </p:sp>
    </p:spTree>
    <p:extLst>
      <p:ext uri="{BB962C8B-B14F-4D97-AF65-F5344CB8AC3E}">
        <p14:creationId xmlns:p14="http://schemas.microsoft.com/office/powerpoint/2010/main" val="223442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1</a:t>
            </a:fld>
            <a:endParaRPr lang="en-US"/>
          </a:p>
        </p:txBody>
      </p:sp>
    </p:spTree>
    <p:extLst>
      <p:ext uri="{BB962C8B-B14F-4D97-AF65-F5344CB8AC3E}">
        <p14:creationId xmlns:p14="http://schemas.microsoft.com/office/powerpoint/2010/main" val="229469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2</a:t>
            </a:fld>
            <a:endParaRPr lang="en-US"/>
          </a:p>
        </p:txBody>
      </p:sp>
    </p:spTree>
    <p:extLst>
      <p:ext uri="{BB962C8B-B14F-4D97-AF65-F5344CB8AC3E}">
        <p14:creationId xmlns:p14="http://schemas.microsoft.com/office/powerpoint/2010/main" val="549527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16</a:t>
            </a:fld>
            <a:endParaRPr lang="en-US"/>
          </a:p>
        </p:txBody>
      </p:sp>
    </p:spTree>
    <p:extLst>
      <p:ext uri="{BB962C8B-B14F-4D97-AF65-F5344CB8AC3E}">
        <p14:creationId xmlns:p14="http://schemas.microsoft.com/office/powerpoint/2010/main" val="3251951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6ACF9FA7-3F23-6B4C-932C-E2C8C76C40D9}" type="slidenum">
              <a:rPr lang="en-US"/>
              <a:pPr/>
              <a:t>18</a:t>
            </a:fld>
            <a:endParaRPr lang="en-US"/>
          </a:p>
        </p:txBody>
      </p:sp>
      <p:sp>
        <p:nvSpPr>
          <p:cNvPr id="18435" name="Rectangle 2"/>
          <p:cNvSpPr>
            <a:spLocks noGrp="1" noRot="1" noChangeAspect="1" noChangeArrowheads="1"/>
          </p:cNvSpPr>
          <p:nvPr>
            <p:ph type="sldImg"/>
          </p:nvPr>
        </p:nvSpPr>
        <p:spPr>
          <a:xfrm>
            <a:off x="352425" y="676275"/>
            <a:ext cx="6146800" cy="3457575"/>
          </a:xfrm>
          <a:solidFill>
            <a:srgbClr val="FFFFFF"/>
          </a:solidFill>
          <a:ln/>
        </p:spPr>
      </p:sp>
      <p:sp>
        <p:nvSpPr>
          <p:cNvPr id="18436" name="Rectangle 3"/>
          <p:cNvSpPr>
            <a:spLocks noGrp="1" noChangeArrowheads="1"/>
          </p:cNvSpPr>
          <p:nvPr>
            <p:ph type="body" idx="1"/>
          </p:nvPr>
        </p:nvSpPr>
        <p:spPr>
          <a:xfrm>
            <a:off x="893763" y="4359275"/>
            <a:ext cx="5062537" cy="4135438"/>
          </a:xfrm>
          <a:solidFill>
            <a:srgbClr val="FFFFFF"/>
          </a:solidFill>
          <a:ln>
            <a:solidFill>
              <a:srgbClr val="000000"/>
            </a:solidFill>
          </a:ln>
        </p:spPr>
        <p:txBody>
          <a:bodyPr lIns="86493" tIns="43247" rIns="86493" bIns="43247"/>
          <a:lstStyle/>
          <a:p>
            <a:pPr eaLnBrk="1" hangingPunct="1"/>
            <a:endParaRPr lang="en-US"/>
          </a:p>
        </p:txBody>
      </p:sp>
    </p:spTree>
    <p:extLst>
      <p:ext uri="{BB962C8B-B14F-4D97-AF65-F5344CB8AC3E}">
        <p14:creationId xmlns:p14="http://schemas.microsoft.com/office/powerpoint/2010/main" val="2794320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E9F2ECB1-E3FA-9C49-8CF4-EDADF83ABBBE}" type="slidenum">
              <a:rPr lang="en-US"/>
              <a:pPr/>
              <a:t>19</a:t>
            </a:fld>
            <a:endParaRPr lang="en-US"/>
          </a:p>
        </p:txBody>
      </p:sp>
      <p:sp>
        <p:nvSpPr>
          <p:cNvPr id="24579" name="Rectangle 2"/>
          <p:cNvSpPr>
            <a:spLocks noGrp="1" noRot="1" noChangeAspect="1" noChangeArrowheads="1"/>
          </p:cNvSpPr>
          <p:nvPr>
            <p:ph type="sldImg"/>
          </p:nvPr>
        </p:nvSpPr>
        <p:spPr>
          <a:xfrm>
            <a:off x="352425" y="676275"/>
            <a:ext cx="6146800" cy="3457575"/>
          </a:xfrm>
          <a:solidFill>
            <a:srgbClr val="FFFFFF"/>
          </a:solidFill>
          <a:ln/>
        </p:spPr>
      </p:sp>
      <p:sp>
        <p:nvSpPr>
          <p:cNvPr id="24580" name="Rectangle 3"/>
          <p:cNvSpPr>
            <a:spLocks noGrp="1" noChangeArrowheads="1"/>
          </p:cNvSpPr>
          <p:nvPr>
            <p:ph type="body" idx="1"/>
          </p:nvPr>
        </p:nvSpPr>
        <p:spPr>
          <a:xfrm>
            <a:off x="893763" y="4359275"/>
            <a:ext cx="5062537" cy="4135438"/>
          </a:xfrm>
          <a:solidFill>
            <a:srgbClr val="FFFFFF"/>
          </a:solidFill>
          <a:ln>
            <a:solidFill>
              <a:srgbClr val="000000"/>
            </a:solidFill>
          </a:ln>
        </p:spPr>
        <p:txBody>
          <a:bodyPr lIns="86493" tIns="43247" rIns="86493" bIns="43247"/>
          <a:lstStyle/>
          <a:p>
            <a:pPr eaLnBrk="1" hangingPunct="1"/>
            <a:endParaRPr lang="en-US"/>
          </a:p>
        </p:txBody>
      </p:sp>
    </p:spTree>
    <p:extLst>
      <p:ext uri="{BB962C8B-B14F-4D97-AF65-F5344CB8AC3E}">
        <p14:creationId xmlns:p14="http://schemas.microsoft.com/office/powerpoint/2010/main" val="4120515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6BEA04E-2241-46A5-909A-811906BD0C62}" type="datetime1">
              <a:rPr lang="en-US" smtClean="0"/>
              <a:t>2/20/2017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615FF3-2FC6-48ED-9BEB-9E1387989ECB}" type="datetime1">
              <a:rPr lang="en-US" smtClean="0"/>
              <a:t>2/20/2017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1DC63-4C93-4035-A0A0-FF8D10A3DB33}" type="datetime1">
              <a:rPr lang="en-US" smtClean="0"/>
              <a:t>2/20/2017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70B7F-44B4-4CFA-8BE9-B6A8225D2ECE}" type="datetime1">
              <a:rPr lang="en-US" smtClean="0"/>
              <a:t>2/20/2017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DDD2A-EEEB-42F3-9806-F6599191B36A}" type="datetime1">
              <a:rPr lang="en-US" smtClean="0"/>
              <a:t>2/20/2017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F9F8B6B-F6A9-4846-A272-2928D8DB67C6}" type="datetime1">
              <a:rPr lang="en-US" smtClean="0"/>
              <a:t>2/20/2017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06394C1-F0A8-4F17-9ECE-9569134043D5}" type="datetime1">
              <a:rPr lang="en-US" smtClean="0"/>
              <a:t>2/20/2017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3FC593-7851-478D-832E-6509D3B2F1B1}" type="datetime1">
              <a:rPr lang="en-US" smtClean="0"/>
              <a:t>2/20/2017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CBE9CF-2D3E-426A-8FDB-FB0E3731F0D8}" type="datetime1">
              <a:rPr lang="en-US" smtClean="0"/>
              <a:t>2/20/2017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AB5309-DCA3-4188-B292-A4769E26527A}" type="datetime1">
              <a:rPr lang="en-US" smtClean="0"/>
              <a:t>2/20/2017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896817-D1AC-4E3C-B094-0CCAAE4FE3C7}" type="datetime1">
              <a:rPr lang="en-US" smtClean="0"/>
              <a:t>2/20/2017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6F4B15-6F23-4AFA-BB44-664FF9BB331E}" type="datetime1">
              <a:rPr lang="en-US" smtClean="0"/>
              <a:t>2/20/2017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9DCFD8-9390-413C-A447-DA6C7B11E60C}" type="datetime1">
              <a:rPr lang="en-US" smtClean="0"/>
              <a:t>2/20/2017</a:t>
            </a:fld>
            <a:endParaRPr lang="en-US" dirty="0"/>
          </a:p>
        </p:txBody>
      </p:sp>
      <p:sp>
        <p:nvSpPr>
          <p:cNvPr id="8" name="Footer Placeholder 7"/>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A6B409-A103-4B94-B653-C7487019FBAE}" type="datetime1">
              <a:rPr lang="en-US" smtClean="0"/>
              <a:t>2/20/2017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C4263-DDA9-45C2-8F1E-68A2DBD69906}" type="datetime1">
              <a:rPr lang="en-US" smtClean="0"/>
              <a:t>2/20/2017</a:t>
            </a:fld>
            <a:endParaRPr lang="en-US" dirty="0"/>
          </a:p>
        </p:txBody>
      </p:sp>
      <p:sp>
        <p:nvSpPr>
          <p:cNvPr id="3" name="Footer Placeholder 2"/>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41145-89B0-4C09-9524-2C1DD5886499}" type="datetime1">
              <a:rPr lang="en-US" smtClean="0"/>
              <a:t>2/20/2017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5012D-5D96-42D0-B4CE-E3D8E05B98A4}" type="datetime1">
              <a:rPr lang="en-US" smtClean="0"/>
              <a:t>2/20/2017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44DE4B9-A931-495F-AAA4-06DB45EFED50}" type="datetime1">
              <a:rPr lang="en-US" smtClean="0"/>
              <a:t>2/20/2017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png"/><Relationship Id="rId12"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p:txBody>
          <a:bodyPr/>
          <a:lstStyle/>
          <a:p>
            <a:r>
              <a:rPr lang="en-US" altLang="en-US" dirty="0" smtClean="0"/>
              <a:t>Chapter 12 </a:t>
            </a:r>
            <a:br>
              <a:rPr lang="en-US" altLang="en-US" dirty="0" smtClean="0"/>
            </a:br>
            <a:r>
              <a:rPr lang="en-US" altLang="en-US" dirty="0" smtClean="0"/>
              <a:t>Exception Handling</a:t>
            </a:r>
            <a:br>
              <a:rPr lang="en-US" altLang="en-US" dirty="0" smtClean="0"/>
            </a:br>
            <a:r>
              <a:rPr lang="en-US" altLang="en-US" dirty="0" smtClean="0"/>
              <a:t>And Text IO</a:t>
            </a:r>
            <a:endParaRPr lang="en-US" altLang="en-US" dirty="0"/>
          </a:p>
        </p:txBody>
      </p:sp>
      <p:sp>
        <p:nvSpPr>
          <p:cNvPr id="5" name="Subtitle 4"/>
          <p:cNvSpPr>
            <a:spLocks noGrp="1"/>
          </p:cNvSpPr>
          <p:nvPr>
            <p:ph type="subTitle" idx="1"/>
          </p:nvPr>
        </p:nvSpPr>
        <p:spPr/>
        <p:txBody>
          <a:bodyPr/>
          <a:lstStyle/>
          <a:p>
            <a:r>
              <a:rPr lang="en-US" dirty="0"/>
              <a:t>ACKNOWLEDGEMENT: THESE SLIDES ARE ADAPTED FROM SLIDES PROVIDED WITH Introduction to Java Programming, Liang (Pearson 2014)</a:t>
            </a:r>
          </a:p>
        </p:txBody>
      </p:sp>
    </p:spTree>
    <p:extLst>
      <p:ext uri="{BB962C8B-B14F-4D97-AF65-F5344CB8AC3E}">
        <p14:creationId xmlns:p14="http://schemas.microsoft.com/office/powerpoint/2010/main" val="19649956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altLang="en-US" smtClean="0"/>
              <a:t>Throwing Exceptions</a:t>
            </a:r>
          </a:p>
        </p:txBody>
      </p:sp>
      <p:sp>
        <p:nvSpPr>
          <p:cNvPr id="18436" name="Rectangle 3"/>
          <p:cNvSpPr>
            <a:spLocks noGrp="1" noChangeArrowheads="1"/>
          </p:cNvSpPr>
          <p:nvPr>
            <p:ph type="body" idx="1"/>
          </p:nvPr>
        </p:nvSpPr>
        <p:spPr/>
        <p:txBody>
          <a:bodyPr>
            <a:normAutofit lnSpcReduction="10000"/>
          </a:bodyPr>
          <a:lstStyle/>
          <a:p>
            <a:r>
              <a:rPr lang="en-US" altLang="en-US" dirty="0" smtClean="0"/>
              <a:t>When the program detects an error, the program can create an instance of an appropriate exception type and throw it. This is known as throwing an exception. Here is an example, </a:t>
            </a:r>
          </a:p>
          <a:p>
            <a:endParaRPr lang="en-US" altLang="en-US" dirty="0" smtClean="0"/>
          </a:p>
          <a:p>
            <a:r>
              <a:rPr lang="en-US" altLang="en-US" b="1" dirty="0" smtClean="0">
                <a:solidFill>
                  <a:schemeClr val="accent3"/>
                </a:solidFill>
                <a:latin typeface="Courier New" panose="02070309020205020404" pitchFamily="49" charset="0"/>
                <a:cs typeface="Courier New" panose="02070309020205020404" pitchFamily="49" charset="0"/>
              </a:rPr>
              <a:t>throw new </a:t>
            </a:r>
            <a:r>
              <a:rPr lang="en-US" altLang="en-US" b="1" dirty="0" smtClean="0">
                <a:latin typeface="Courier New" panose="02070309020205020404" pitchFamily="49" charset="0"/>
                <a:cs typeface="Courier New" panose="02070309020205020404" pitchFamily="49" charset="0"/>
              </a:rPr>
              <a:t>Exception</a:t>
            </a:r>
            <a:r>
              <a:rPr lang="en-US" altLang="en-US" dirty="0" smtClean="0">
                <a:latin typeface="Courier New" panose="02070309020205020404" pitchFamily="49" charset="0"/>
                <a:cs typeface="Courier New" panose="02070309020205020404" pitchFamily="49" charset="0"/>
              </a:rPr>
              <a:t>(); </a:t>
            </a:r>
          </a:p>
          <a:p>
            <a:r>
              <a:rPr lang="en-US" altLang="en-US" b="1" dirty="0" smtClean="0">
                <a:latin typeface="Courier New" panose="02070309020205020404" pitchFamily="49" charset="0"/>
                <a:cs typeface="Courier New" panose="02070309020205020404" pitchFamily="49" charset="0"/>
              </a:rPr>
              <a:t>Exception</a:t>
            </a:r>
            <a:r>
              <a:rPr lang="en-US" altLang="en-US" dirty="0" smtClean="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ex =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Exception</a:t>
            </a:r>
            <a:r>
              <a:rPr lang="en-US" altLang="en-US" dirty="0" smtClean="0">
                <a:latin typeface="Courier New" panose="02070309020205020404" pitchFamily="49" charset="0"/>
                <a:cs typeface="Courier New" panose="02070309020205020404" pitchFamily="49" charset="0"/>
              </a:rPr>
              <a:t>();</a:t>
            </a:r>
            <a:br>
              <a:rPr lang="en-US" altLang="en-US" dirty="0" smtClean="0">
                <a:latin typeface="Courier New" panose="02070309020205020404" pitchFamily="49" charset="0"/>
                <a:cs typeface="Courier New" panose="02070309020205020404" pitchFamily="49" charset="0"/>
              </a:rPr>
            </a:br>
            <a:r>
              <a:rPr lang="en-US" altLang="en-US" b="1" dirty="0" smtClean="0">
                <a:solidFill>
                  <a:schemeClr val="accent3"/>
                </a:solidFill>
                <a:latin typeface="Courier New" panose="02070309020205020404" pitchFamily="49" charset="0"/>
                <a:cs typeface="Courier New" panose="02070309020205020404" pitchFamily="49" charset="0"/>
              </a:rPr>
              <a:t>throw</a:t>
            </a:r>
            <a:r>
              <a:rPr lang="en-US" altLang="en-US" dirty="0" smtClean="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ex;</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0440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altLang="en-US" smtClean="0"/>
              <a:t>Throwing Exceptions Example</a:t>
            </a:r>
          </a:p>
        </p:txBody>
      </p:sp>
      <p:sp>
        <p:nvSpPr>
          <p:cNvPr id="152579" name="Rectangle 3"/>
          <p:cNvSpPr>
            <a:spLocks noGrp="1" noChangeArrowheads="1"/>
          </p:cNvSpPr>
          <p:nvPr>
            <p:ph type="body" idx="1"/>
          </p:nvPr>
        </p:nvSpPr>
        <p:spPr>
          <a:xfrm>
            <a:off x="1141412" y="2249486"/>
            <a:ext cx="9905999" cy="4290209"/>
          </a:xfrm>
        </p:spPr>
        <p:txBody>
          <a:bodyPr>
            <a:normAutofit/>
          </a:bodyPr>
          <a:lstStyle/>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Set a new radius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setRadius</a:t>
            </a:r>
            <a:r>
              <a:rPr lang="en-US" dirty="0" smtClean="0">
                <a:latin typeface="Courier New" panose="02070309020205020404" pitchFamily="49" charset="0"/>
                <a:cs typeface="Courier New" panose="02070309020205020404" pitchFamily="49" charset="0"/>
              </a:rPr>
              <a:t>(</a:t>
            </a:r>
            <a:r>
              <a:rPr lang="en-US" b="1" dirty="0" smtClean="0">
                <a:solidFill>
                  <a:schemeClr val="accent3"/>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newRadius</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throws</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IllegalArgumentException</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newRadius</a:t>
            </a:r>
            <a:r>
              <a:rPr lang="en-US" dirty="0" smtClean="0">
                <a:latin typeface="Courier New" panose="02070309020205020404" pitchFamily="49" charset="0"/>
                <a:cs typeface="Courier New" panose="02070309020205020404" pitchFamily="49" charset="0"/>
              </a:rPr>
              <a:t> &gt;= </a:t>
            </a:r>
            <a:r>
              <a:rPr lang="en-US" dirty="0" smtClean="0">
                <a:solidFill>
                  <a:srgbClr val="FF0000"/>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radius =  </a:t>
            </a:r>
            <a:r>
              <a:rPr lang="en-US" dirty="0" err="1" smtClean="0">
                <a:latin typeface="Courier New" panose="02070309020205020404" pitchFamily="49" charset="0"/>
                <a:cs typeface="Courier New" panose="02070309020205020404" pitchFamily="49" charset="0"/>
              </a:rPr>
              <a:t>newRadius</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else</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throw new </a:t>
            </a:r>
            <a:r>
              <a:rPr lang="en-US" b="1" dirty="0" err="1" smtClean="0">
                <a:latin typeface="Courier New" panose="02070309020205020404" pitchFamily="49" charset="0"/>
                <a:cs typeface="Courier New" panose="02070309020205020404" pitchFamily="49" charset="0"/>
              </a:rPr>
              <a:t>IllegalArgumentException</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"Radius cannot be negative"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51056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altLang="en-US" smtClean="0"/>
              <a:t>Catching Exceptions</a:t>
            </a:r>
            <a:endParaRPr lang="en-US" altLang="en-US"/>
          </a:p>
        </p:txBody>
      </p:sp>
      <p:sp>
        <p:nvSpPr>
          <p:cNvPr id="20484" name="Rectangle 3"/>
          <p:cNvSpPr>
            <a:spLocks noGrp="1" noChangeArrowheads="1"/>
          </p:cNvSpPr>
          <p:nvPr>
            <p:ph type="body" idx="1"/>
          </p:nvPr>
        </p:nvSpPr>
        <p:spPr>
          <a:xfrm>
            <a:off x="1141412" y="2249486"/>
            <a:ext cx="9905999" cy="4608513"/>
          </a:xfrm>
        </p:spPr>
        <p:txBody>
          <a:bodyPr>
            <a:normAutofit fontScale="85000" lnSpcReduction="10000"/>
          </a:bodyPr>
          <a:lstStyle/>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try</a:t>
            </a: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statements;  </a:t>
            </a:r>
            <a:r>
              <a:rPr lang="en-US" altLang="en-US" dirty="0" smtClean="0">
                <a:solidFill>
                  <a:schemeClr val="accent5"/>
                </a:solidFill>
                <a:latin typeface="Courier New" panose="02070309020205020404" pitchFamily="49" charset="0"/>
                <a:cs typeface="Courier New" panose="02070309020205020404" pitchFamily="49" charset="0"/>
              </a:rPr>
              <a:t>// Statements that may throw exceptions</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catch</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Exception1</a:t>
            </a:r>
            <a:r>
              <a:rPr lang="en-US" altLang="en-US" dirty="0" smtClean="0">
                <a:latin typeface="Courier New" panose="02070309020205020404" pitchFamily="49" charset="0"/>
                <a:cs typeface="Courier New" panose="02070309020205020404" pitchFamily="49" charset="0"/>
              </a:rPr>
              <a:t> exVar1)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handler for exception1;</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catch</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Exception2</a:t>
            </a:r>
            <a:r>
              <a:rPr lang="en-US" altLang="en-US" dirty="0" smtClean="0">
                <a:latin typeface="Courier New" panose="02070309020205020404" pitchFamily="49" charset="0"/>
                <a:cs typeface="Courier New" panose="02070309020205020404" pitchFamily="49" charset="0"/>
              </a:rPr>
              <a:t> exVar2) {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handler for exception2;</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catch</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ExceptionN</a:t>
            </a:r>
            <a:r>
              <a:rPr lang="en-US" altLang="en-US" dirty="0" smtClean="0">
                <a:latin typeface="Courier New" panose="02070309020205020404" pitchFamily="49" charset="0"/>
                <a:cs typeface="Courier New" panose="02070309020205020404" pitchFamily="49" charset="0"/>
              </a:rPr>
              <a:t> exVar3)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handler for </a:t>
            </a:r>
            <a:r>
              <a:rPr lang="en-US" altLang="en-US" dirty="0" err="1" smtClean="0">
                <a:latin typeface="Courier New" panose="02070309020205020404" pitchFamily="49" charset="0"/>
                <a:cs typeface="Courier New" panose="02070309020205020404" pitchFamily="49" charset="0"/>
              </a:rPr>
              <a:t>exceptionN</a:t>
            </a: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98045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altLang="en-US" smtClean="0"/>
              <a:t>Catch or Declare Checked Exceptions</a:t>
            </a:r>
          </a:p>
        </p:txBody>
      </p:sp>
      <p:sp>
        <p:nvSpPr>
          <p:cNvPr id="22532" name="Rectangle 3"/>
          <p:cNvSpPr>
            <a:spLocks noGrp="1" noChangeArrowheads="1"/>
          </p:cNvSpPr>
          <p:nvPr>
            <p:ph type="body" idx="1"/>
          </p:nvPr>
        </p:nvSpPr>
        <p:spPr/>
        <p:txBody>
          <a:bodyPr/>
          <a:lstStyle/>
          <a:p>
            <a:r>
              <a:rPr lang="en-US" altLang="en-US" smtClean="0"/>
              <a:t>Suppose p2 is defined as follows:</a:t>
            </a:r>
            <a:endParaRPr lang="en-US" altLang="en-US"/>
          </a:p>
        </p:txBody>
      </p:sp>
      <p:sp>
        <p:nvSpPr>
          <p:cNvPr id="22533" name="Rectangle 8"/>
          <p:cNvSpPr>
            <a:spLocks noChangeArrowheads="1"/>
          </p:cNvSpPr>
          <p:nvPr/>
        </p:nvSpPr>
        <p:spPr bwMode="auto">
          <a:xfrm>
            <a:off x="3886200" y="2747964"/>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2534" name="Object 7"/>
          <p:cNvGraphicFramePr>
            <a:graphicFrameLocks noChangeAspect="1"/>
          </p:cNvGraphicFramePr>
          <p:nvPr>
            <p:extLst>
              <p:ext uri="{D42A27DB-BD31-4B8C-83A1-F6EECF244321}">
                <p14:modId xmlns:p14="http://schemas.microsoft.com/office/powerpoint/2010/main" val="505081851"/>
              </p:ext>
            </p:extLst>
          </p:nvPr>
        </p:nvGraphicFramePr>
        <p:xfrm>
          <a:off x="2763345" y="3505202"/>
          <a:ext cx="6436219" cy="2606232"/>
        </p:xfrm>
        <a:graphic>
          <a:graphicData uri="http://schemas.openxmlformats.org/presentationml/2006/ole">
            <mc:AlternateContent xmlns:mc="http://schemas.openxmlformats.org/markup-compatibility/2006">
              <mc:Choice xmlns:v="urn:schemas-microsoft-com:vml" Requires="v">
                <p:oleObj spid="_x0000_s247823" name="Picture" r:id="rId3" imgW="3372040" imgH="1357930" progId="Word.Picture.8">
                  <p:embed/>
                </p:oleObj>
              </mc:Choice>
              <mc:Fallback>
                <p:oleObj name="Picture" r:id="rId3" imgW="3372040" imgH="135793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3345" y="3505202"/>
                        <a:ext cx="6436219" cy="260623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94982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altLang="en-US" smtClean="0"/>
              <a:t>Catch or Declare Checked Exceptions</a:t>
            </a:r>
          </a:p>
        </p:txBody>
      </p:sp>
      <p:sp>
        <p:nvSpPr>
          <p:cNvPr id="23556" name="Rectangle 3"/>
          <p:cNvSpPr>
            <a:spLocks noGrp="1" noChangeArrowheads="1"/>
          </p:cNvSpPr>
          <p:nvPr>
            <p:ph type="body" idx="1"/>
          </p:nvPr>
        </p:nvSpPr>
        <p:spPr/>
        <p:txBody>
          <a:bodyPr/>
          <a:lstStyle/>
          <a:p>
            <a:r>
              <a:rPr lang="en-US" altLang="en-US" dirty="0" smtClean="0"/>
              <a:t>Java forces you to deal with checked exceptions. If a method declares a checked </a:t>
            </a:r>
            <a:r>
              <a:rPr lang="en-US" altLang="en-US" dirty="0" smtClean="0"/>
              <a:t>exception, </a:t>
            </a:r>
            <a:r>
              <a:rPr lang="en-US" altLang="en-US" dirty="0" smtClean="0"/>
              <a:t>you must invoke it in a try-catch block or declare to throw the exception in the calling method. For example, suppose that method p1 invokes method p2 and p2 may throw a checked exception (e.g., </a:t>
            </a:r>
            <a:r>
              <a:rPr lang="en-US" altLang="en-US" dirty="0" err="1" smtClean="0"/>
              <a:t>IOException</a:t>
            </a:r>
            <a:r>
              <a:rPr lang="en-US" altLang="en-US" dirty="0" smtClean="0"/>
              <a:t>), you have to write the code as shown in (a) or (b).</a:t>
            </a:r>
            <a:endParaRPr lang="en-US" altLang="en-US" dirty="0"/>
          </a:p>
        </p:txBody>
      </p:sp>
      <p:sp>
        <p:nvSpPr>
          <p:cNvPr id="23557" name="Rectangle 4"/>
          <p:cNvSpPr>
            <a:spLocks noChangeArrowheads="1"/>
          </p:cNvSpPr>
          <p:nvPr/>
        </p:nvSpPr>
        <p:spPr bwMode="auto">
          <a:xfrm>
            <a:off x="3886200" y="2747964"/>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3558" name="Object 5"/>
          <p:cNvGraphicFramePr>
            <a:graphicFrameLocks noChangeAspect="1"/>
          </p:cNvGraphicFramePr>
          <p:nvPr>
            <p:extLst>
              <p:ext uri="{D42A27DB-BD31-4B8C-83A1-F6EECF244321}">
                <p14:modId xmlns:p14="http://schemas.microsoft.com/office/powerpoint/2010/main" val="162096086"/>
              </p:ext>
            </p:extLst>
          </p:nvPr>
        </p:nvGraphicFramePr>
        <p:xfrm>
          <a:off x="2496897" y="4544395"/>
          <a:ext cx="7198207" cy="2222737"/>
        </p:xfrm>
        <a:graphic>
          <a:graphicData uri="http://schemas.openxmlformats.org/presentationml/2006/ole">
            <mc:AlternateContent xmlns:mc="http://schemas.openxmlformats.org/markup-compatibility/2006">
              <mc:Choice xmlns:v="urn:schemas-microsoft-com:vml" Requires="v">
                <p:oleObj spid="_x0000_s248847" name="Picture" r:id="rId3" imgW="4420106" imgH="1357930" progId="Word.Picture.8">
                  <p:embed/>
                </p:oleObj>
              </mc:Choice>
              <mc:Fallback>
                <p:oleObj name="Picture" r:id="rId3" imgW="4420106" imgH="135793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897" y="4544395"/>
                        <a:ext cx="7198207" cy="2222737"/>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4001477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altLang="en-US" smtClean="0"/>
              <a:t>The finally Clause</a:t>
            </a:r>
          </a:p>
        </p:txBody>
      </p:sp>
      <p:sp>
        <p:nvSpPr>
          <p:cNvPr id="26628" name="Rectangle 3"/>
          <p:cNvSpPr>
            <a:spLocks noGrp="1" noChangeArrowheads="1"/>
          </p:cNvSpPr>
          <p:nvPr>
            <p:ph type="body" idx="1"/>
          </p:nvPr>
        </p:nvSpPr>
        <p:spPr/>
        <p:txBody>
          <a:bodyPr>
            <a:normAutofit fontScale="92500" lnSpcReduction="1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try</a:t>
            </a: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statements;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catch</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Exception</a:t>
            </a:r>
            <a:r>
              <a:rPr lang="en-US" altLang="en-US" dirty="0" smtClean="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ex)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handling ex;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finally</a:t>
            </a: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finalStatements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25850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altLang="en-US" smtClean="0"/>
              <a:t>Cautions When Using Exceptions</a:t>
            </a:r>
          </a:p>
        </p:txBody>
      </p:sp>
      <p:sp>
        <p:nvSpPr>
          <p:cNvPr id="38916" name="Rectangle 3"/>
          <p:cNvSpPr>
            <a:spLocks noGrp="1" noChangeArrowheads="1"/>
          </p:cNvSpPr>
          <p:nvPr>
            <p:ph type="body" idx="1"/>
          </p:nvPr>
        </p:nvSpPr>
        <p:spPr/>
        <p:txBody>
          <a:bodyPr/>
          <a:lstStyle/>
          <a:p>
            <a:r>
              <a:rPr lang="en-US" altLang="en-US" smtClean="0"/>
              <a:t>Exception handling separates error-handling code from normal programming tasks, thus making programs easier to read and to modify. Be aware, however, that exception handling usually requires more time and resources because it requires instantiating a new exception object, rolling back the call stack, and propagating the errors to the calling methods.</a:t>
            </a:r>
          </a:p>
        </p:txBody>
      </p:sp>
    </p:spTree>
    <p:extLst>
      <p:ext uri="{BB962C8B-B14F-4D97-AF65-F5344CB8AC3E}">
        <p14:creationId xmlns:p14="http://schemas.microsoft.com/office/powerpoint/2010/main" val="2823579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r>
              <a:rPr lang="en-US" altLang="en-US" smtClean="0"/>
              <a:t>When to Throw Exceptions</a:t>
            </a:r>
          </a:p>
        </p:txBody>
      </p:sp>
      <p:sp>
        <p:nvSpPr>
          <p:cNvPr id="39940" name="Rectangle 3"/>
          <p:cNvSpPr>
            <a:spLocks noGrp="1" noChangeArrowheads="1"/>
          </p:cNvSpPr>
          <p:nvPr>
            <p:ph type="body" idx="1"/>
          </p:nvPr>
        </p:nvSpPr>
        <p:spPr/>
        <p:txBody>
          <a:bodyPr/>
          <a:lstStyle/>
          <a:p>
            <a:r>
              <a:rPr lang="en-US" altLang="en-US" dirty="0" smtClean="0"/>
              <a:t>An exception occurs in a method. If you want the exception to be processed by its caller, you should create an exception object and throw it. If you can handle the exception in the method where it occurs, there is no need to throw it</a:t>
            </a:r>
            <a:r>
              <a:rPr lang="en-US" altLang="en-US" dirty="0" smtClean="0"/>
              <a:t>.</a:t>
            </a:r>
          </a:p>
          <a:p>
            <a:r>
              <a:rPr lang="en-US" altLang="en-US" dirty="0" smtClean="0"/>
              <a:t>Often you can handle exception with if-else statements like we have previously seen. In this case, there is no need to throw.</a:t>
            </a:r>
            <a:endParaRPr lang="en-US" altLang="en-US" dirty="0" smtClean="0"/>
          </a:p>
        </p:txBody>
      </p:sp>
    </p:spTree>
    <p:extLst>
      <p:ext uri="{BB962C8B-B14F-4D97-AF65-F5344CB8AC3E}">
        <p14:creationId xmlns:p14="http://schemas.microsoft.com/office/powerpoint/2010/main" val="1165981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p:txBody>
          <a:bodyPr/>
          <a:lstStyle/>
          <a:p>
            <a:r>
              <a:rPr lang="en-US" smtClean="0"/>
              <a:t>Input and Output</a:t>
            </a:r>
            <a:endParaRPr lang="en-US"/>
          </a:p>
        </p:txBody>
      </p:sp>
      <p:sp>
        <p:nvSpPr>
          <p:cNvPr id="17412" name="Rectangle 4"/>
          <p:cNvSpPr>
            <a:spLocks noGrp="1" noChangeArrowheads="1"/>
          </p:cNvSpPr>
          <p:nvPr>
            <p:ph idx="1"/>
          </p:nvPr>
        </p:nvSpPr>
        <p:spPr>
          <a:xfrm>
            <a:off x="1141412" y="2249486"/>
            <a:ext cx="9905999" cy="4352035"/>
          </a:xfrm>
        </p:spPr>
        <p:txBody>
          <a:bodyPr>
            <a:normAutofit/>
          </a:bodyPr>
          <a:lstStyle/>
          <a:p>
            <a:r>
              <a:rPr lang="en-US" dirty="0" smtClean="0"/>
              <a:t>Input devices</a:t>
            </a:r>
          </a:p>
          <a:p>
            <a:pPr lvl="1"/>
            <a:endParaRPr lang="en-US" dirty="0" smtClean="0"/>
          </a:p>
          <a:p>
            <a:endParaRPr lang="en-US" dirty="0" smtClean="0"/>
          </a:p>
          <a:p>
            <a:r>
              <a:rPr lang="en-US" dirty="0" smtClean="0"/>
              <a:t>Output devices.</a:t>
            </a:r>
          </a:p>
          <a:p>
            <a:pPr marL="0" indent="0">
              <a:buNone/>
            </a:pPr>
            <a:endParaRPr lang="en-US" dirty="0" smtClean="0"/>
          </a:p>
          <a:p>
            <a:r>
              <a:rPr lang="en-US" dirty="0" smtClean="0"/>
              <a:t>Goal.  Java programs that interact with the outside world.</a:t>
            </a:r>
          </a:p>
          <a:p>
            <a:pPr lvl="1"/>
            <a:r>
              <a:rPr lang="en-US" dirty="0" smtClean="0"/>
              <a:t>Java Libraries support these interactions</a:t>
            </a:r>
          </a:p>
          <a:p>
            <a:pPr lvl="1"/>
            <a:r>
              <a:rPr lang="en-US" dirty="0" smtClean="0"/>
              <a:t>We use the Operating System (OS) to connect our program to them</a:t>
            </a:r>
            <a:endParaRPr lang="en-US" dirty="0"/>
          </a:p>
        </p:txBody>
      </p:sp>
      <p:grpSp>
        <p:nvGrpSpPr>
          <p:cNvPr id="15" name="Group 14"/>
          <p:cNvGrpSpPr/>
          <p:nvPr/>
        </p:nvGrpSpPr>
        <p:grpSpPr>
          <a:xfrm>
            <a:off x="4589282" y="3185257"/>
            <a:ext cx="1466850" cy="1497788"/>
            <a:chOff x="2425700" y="3235325"/>
            <a:chExt cx="1466850" cy="1497788"/>
          </a:xfrm>
        </p:grpSpPr>
        <p:pic>
          <p:nvPicPr>
            <p:cNvPr id="17413" name="Picture 2" descr="Cinema Display HD"/>
            <p:cNvPicPr>
              <a:picLocks noChangeAspect="1" noChangeArrowheads="1"/>
            </p:cNvPicPr>
            <p:nvPr/>
          </p:nvPicPr>
          <p:blipFill>
            <a:blip r:embed="rId3"/>
            <a:srcRect/>
            <a:stretch>
              <a:fillRect/>
            </a:stretch>
          </p:blipFill>
          <p:spPr bwMode="auto">
            <a:xfrm>
              <a:off x="2425700" y="3235325"/>
              <a:ext cx="1466850" cy="1149350"/>
            </a:xfrm>
            <a:prstGeom prst="rect">
              <a:avLst/>
            </a:prstGeom>
            <a:noFill/>
            <a:ln w="9525">
              <a:noFill/>
              <a:miter lim="800000"/>
              <a:headEnd/>
              <a:tailEnd/>
            </a:ln>
          </p:spPr>
        </p:pic>
        <p:sp>
          <p:nvSpPr>
            <p:cNvPr id="17416" name="Text Box 7"/>
            <p:cNvSpPr txBox="1">
              <a:spLocks noChangeArrowheads="1"/>
            </p:cNvSpPr>
            <p:nvPr/>
          </p:nvSpPr>
          <p:spPr bwMode="auto">
            <a:xfrm>
              <a:off x="2804319" y="4456114"/>
              <a:ext cx="709612"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Display</a:t>
              </a:r>
            </a:p>
          </p:txBody>
        </p:sp>
      </p:grpSp>
      <p:grpSp>
        <p:nvGrpSpPr>
          <p:cNvPr id="16" name="Group 15"/>
          <p:cNvGrpSpPr/>
          <p:nvPr/>
        </p:nvGrpSpPr>
        <p:grpSpPr>
          <a:xfrm>
            <a:off x="6175060" y="3419972"/>
            <a:ext cx="957262" cy="1299350"/>
            <a:chOff x="4160044" y="3446463"/>
            <a:chExt cx="957262" cy="1299350"/>
          </a:xfrm>
        </p:grpSpPr>
        <p:pic>
          <p:nvPicPr>
            <p:cNvPr id="17414" name="Picture 5" descr="The image “http://www.vstore.com/products/m220/p1829220/large.jpg” cannot be displayed, because it contains errors."/>
            <p:cNvPicPr>
              <a:picLocks noChangeAspect="1" noChangeArrowheads="1"/>
            </p:cNvPicPr>
            <p:nvPr/>
          </p:nvPicPr>
          <p:blipFill>
            <a:blip r:embed="rId4"/>
            <a:srcRect/>
            <a:stretch>
              <a:fillRect/>
            </a:stretch>
          </p:blipFill>
          <p:spPr bwMode="auto">
            <a:xfrm>
              <a:off x="4165600" y="3446463"/>
              <a:ext cx="946150" cy="925512"/>
            </a:xfrm>
            <a:prstGeom prst="rect">
              <a:avLst/>
            </a:prstGeom>
            <a:noFill/>
            <a:ln w="9525">
              <a:noFill/>
              <a:miter lim="800000"/>
              <a:headEnd/>
              <a:tailEnd/>
            </a:ln>
          </p:spPr>
        </p:pic>
        <p:sp>
          <p:nvSpPr>
            <p:cNvPr id="17417" name="Text Box 8"/>
            <p:cNvSpPr txBox="1">
              <a:spLocks noChangeArrowheads="1"/>
            </p:cNvSpPr>
            <p:nvPr/>
          </p:nvSpPr>
          <p:spPr bwMode="auto">
            <a:xfrm>
              <a:off x="4160044" y="4468814"/>
              <a:ext cx="957262"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Speakers</a:t>
              </a:r>
            </a:p>
          </p:txBody>
        </p:sp>
      </p:grpSp>
      <p:grpSp>
        <p:nvGrpSpPr>
          <p:cNvPr id="11" name="Group 10"/>
          <p:cNvGrpSpPr/>
          <p:nvPr/>
        </p:nvGrpSpPr>
        <p:grpSpPr>
          <a:xfrm>
            <a:off x="3308078" y="1908736"/>
            <a:ext cx="1390650" cy="1064400"/>
            <a:chOff x="2552700" y="1535113"/>
            <a:chExt cx="1390650" cy="1064400"/>
          </a:xfrm>
        </p:grpSpPr>
        <p:pic>
          <p:nvPicPr>
            <p:cNvPr id="17420" name="Picture 11" descr="The image “http://www.egtechnology.com/keyboard/keyboard.gif” cannot be displayed, because it contains errors."/>
            <p:cNvPicPr>
              <a:picLocks noChangeAspect="1" noChangeArrowheads="1"/>
            </p:cNvPicPr>
            <p:nvPr/>
          </p:nvPicPr>
          <p:blipFill>
            <a:blip r:embed="rId5"/>
            <a:srcRect l="4332" t="10001"/>
            <a:stretch>
              <a:fillRect/>
            </a:stretch>
          </p:blipFill>
          <p:spPr bwMode="auto">
            <a:xfrm>
              <a:off x="2552700" y="1535113"/>
              <a:ext cx="1390650" cy="698500"/>
            </a:xfrm>
            <a:prstGeom prst="rect">
              <a:avLst/>
            </a:prstGeom>
            <a:noFill/>
            <a:ln w="9525">
              <a:noFill/>
              <a:miter lim="800000"/>
              <a:headEnd/>
              <a:tailEnd/>
            </a:ln>
          </p:spPr>
        </p:pic>
        <p:sp>
          <p:nvSpPr>
            <p:cNvPr id="17422" name="Text Box 13"/>
            <p:cNvSpPr txBox="1">
              <a:spLocks noChangeArrowheads="1"/>
            </p:cNvSpPr>
            <p:nvPr/>
          </p:nvSpPr>
          <p:spPr bwMode="auto">
            <a:xfrm>
              <a:off x="2736057" y="2322514"/>
              <a:ext cx="1023937"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Keyboard</a:t>
              </a:r>
            </a:p>
          </p:txBody>
        </p:sp>
      </p:grpSp>
      <p:grpSp>
        <p:nvGrpSpPr>
          <p:cNvPr id="7" name="Group 6"/>
          <p:cNvGrpSpPr/>
          <p:nvPr/>
        </p:nvGrpSpPr>
        <p:grpSpPr>
          <a:xfrm>
            <a:off x="8775250" y="1895842"/>
            <a:ext cx="1436688" cy="1085038"/>
            <a:chOff x="7753350" y="1511300"/>
            <a:chExt cx="1436688" cy="1085038"/>
          </a:xfrm>
        </p:grpSpPr>
        <p:pic>
          <p:nvPicPr>
            <p:cNvPr id="17415" name="Picture 6" descr="A40%20large"/>
            <p:cNvPicPr>
              <a:picLocks noChangeAspect="1" noChangeArrowheads="1"/>
            </p:cNvPicPr>
            <p:nvPr/>
          </p:nvPicPr>
          <p:blipFill>
            <a:blip r:embed="rId6"/>
            <a:srcRect t="20029" r="9682"/>
            <a:stretch>
              <a:fillRect/>
            </a:stretch>
          </p:blipFill>
          <p:spPr bwMode="auto">
            <a:xfrm>
              <a:off x="8007351" y="1511300"/>
              <a:ext cx="928687" cy="615950"/>
            </a:xfrm>
            <a:prstGeom prst="rect">
              <a:avLst/>
            </a:prstGeom>
            <a:noFill/>
            <a:ln w="9525">
              <a:noFill/>
              <a:miter lim="800000"/>
              <a:headEnd/>
              <a:tailEnd/>
            </a:ln>
          </p:spPr>
        </p:pic>
        <p:sp>
          <p:nvSpPr>
            <p:cNvPr id="17423" name="Text Box 14"/>
            <p:cNvSpPr txBox="1">
              <a:spLocks noChangeArrowheads="1"/>
            </p:cNvSpPr>
            <p:nvPr/>
          </p:nvSpPr>
          <p:spPr bwMode="auto">
            <a:xfrm>
              <a:off x="7753350" y="2319339"/>
              <a:ext cx="1436688"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Digital camera</a:t>
              </a:r>
            </a:p>
          </p:txBody>
        </p:sp>
      </p:grpSp>
      <p:grpSp>
        <p:nvGrpSpPr>
          <p:cNvPr id="9" name="Group 8"/>
          <p:cNvGrpSpPr/>
          <p:nvPr/>
        </p:nvGrpSpPr>
        <p:grpSpPr>
          <a:xfrm>
            <a:off x="6168732" y="1730937"/>
            <a:ext cx="992188" cy="1543011"/>
            <a:chOff x="5486400" y="1330325"/>
            <a:chExt cx="992188" cy="1543011"/>
          </a:xfrm>
        </p:grpSpPr>
        <p:pic>
          <p:nvPicPr>
            <p:cNvPr id="17425" name="Picture 16" descr="Hard Disk Drives"/>
            <p:cNvPicPr>
              <a:picLocks noChangeAspect="1" noChangeArrowheads="1"/>
            </p:cNvPicPr>
            <p:nvPr/>
          </p:nvPicPr>
          <p:blipFill>
            <a:blip r:embed="rId7"/>
            <a:srcRect/>
            <a:stretch>
              <a:fillRect/>
            </a:stretch>
          </p:blipFill>
          <p:spPr bwMode="auto">
            <a:xfrm>
              <a:off x="5486400" y="1330325"/>
              <a:ext cx="992188" cy="971550"/>
            </a:xfrm>
            <a:prstGeom prst="rect">
              <a:avLst/>
            </a:prstGeom>
            <a:noFill/>
            <a:ln w="9525">
              <a:noFill/>
              <a:miter lim="800000"/>
              <a:headEnd/>
              <a:tailEnd/>
            </a:ln>
          </p:spPr>
        </p:pic>
        <p:sp>
          <p:nvSpPr>
            <p:cNvPr id="17426" name="Text Box 17"/>
            <p:cNvSpPr txBox="1">
              <a:spLocks noChangeArrowheads="1"/>
            </p:cNvSpPr>
            <p:nvPr/>
          </p:nvSpPr>
          <p:spPr bwMode="auto">
            <a:xfrm>
              <a:off x="5504657" y="2319338"/>
              <a:ext cx="955675" cy="553998"/>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Hard drive</a:t>
              </a:r>
            </a:p>
          </p:txBody>
        </p:sp>
      </p:grpSp>
      <p:grpSp>
        <p:nvGrpSpPr>
          <p:cNvPr id="20" name="Group 19"/>
          <p:cNvGrpSpPr/>
          <p:nvPr/>
        </p:nvGrpSpPr>
        <p:grpSpPr>
          <a:xfrm>
            <a:off x="9584514" y="3451631"/>
            <a:ext cx="1004888" cy="1229499"/>
            <a:chOff x="7944644" y="3519489"/>
            <a:chExt cx="1004888" cy="1229499"/>
          </a:xfrm>
        </p:grpSpPr>
        <p:sp>
          <p:nvSpPr>
            <p:cNvPr id="17419" name="Text Box 10"/>
            <p:cNvSpPr txBox="1">
              <a:spLocks noChangeArrowheads="1"/>
            </p:cNvSpPr>
            <p:nvPr/>
          </p:nvSpPr>
          <p:spPr bwMode="auto">
            <a:xfrm>
              <a:off x="7969251" y="4471989"/>
              <a:ext cx="955675"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Printer</a:t>
              </a:r>
            </a:p>
          </p:txBody>
        </p:sp>
        <p:pic>
          <p:nvPicPr>
            <p:cNvPr id="17427" name="Picture 18" descr="The image “http://laseronlinenet.verizonsupersite.com/nss-folder/pictures/printer.jpg” cannot be displayed, because it contains errors."/>
            <p:cNvPicPr>
              <a:picLocks noChangeAspect="1" noChangeArrowheads="1"/>
            </p:cNvPicPr>
            <p:nvPr/>
          </p:nvPicPr>
          <p:blipFill>
            <a:blip r:embed="rId8"/>
            <a:srcRect/>
            <a:stretch>
              <a:fillRect/>
            </a:stretch>
          </p:blipFill>
          <p:spPr bwMode="auto">
            <a:xfrm>
              <a:off x="7944644" y="3519489"/>
              <a:ext cx="1004888" cy="835025"/>
            </a:xfrm>
            <a:prstGeom prst="rect">
              <a:avLst/>
            </a:prstGeom>
            <a:noFill/>
            <a:ln w="9525">
              <a:noFill/>
              <a:miter lim="800000"/>
              <a:headEnd/>
              <a:tailEnd/>
            </a:ln>
          </p:spPr>
        </p:pic>
      </p:grpSp>
      <p:grpSp>
        <p:nvGrpSpPr>
          <p:cNvPr id="10" name="Group 9"/>
          <p:cNvGrpSpPr/>
          <p:nvPr/>
        </p:nvGrpSpPr>
        <p:grpSpPr>
          <a:xfrm>
            <a:off x="5072447" y="1822580"/>
            <a:ext cx="744537" cy="1166000"/>
            <a:chOff x="4282283" y="1433513"/>
            <a:chExt cx="744537" cy="1166000"/>
          </a:xfrm>
        </p:grpSpPr>
        <p:sp>
          <p:nvSpPr>
            <p:cNvPr id="17421" name="Text Box 12"/>
            <p:cNvSpPr txBox="1">
              <a:spLocks noChangeArrowheads="1"/>
            </p:cNvSpPr>
            <p:nvPr/>
          </p:nvSpPr>
          <p:spPr bwMode="auto">
            <a:xfrm>
              <a:off x="4300539" y="2322514"/>
              <a:ext cx="708025"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Mouse</a:t>
              </a:r>
            </a:p>
          </p:txBody>
        </p:sp>
        <p:pic>
          <p:nvPicPr>
            <p:cNvPr id="17428" name="Picture 19" descr="The image “http://www.gifart.com/reviews/logitech/mouse.gif” cannot be displayed, because it contains errors."/>
            <p:cNvPicPr>
              <a:picLocks noChangeAspect="1" noChangeArrowheads="1"/>
            </p:cNvPicPr>
            <p:nvPr/>
          </p:nvPicPr>
          <p:blipFill>
            <a:blip r:embed="rId9"/>
            <a:srcRect/>
            <a:stretch>
              <a:fillRect/>
            </a:stretch>
          </p:blipFill>
          <p:spPr bwMode="auto">
            <a:xfrm>
              <a:off x="4282283" y="1433513"/>
              <a:ext cx="744537" cy="844550"/>
            </a:xfrm>
            <a:prstGeom prst="rect">
              <a:avLst/>
            </a:prstGeom>
            <a:noFill/>
            <a:ln w="9525">
              <a:noFill/>
              <a:miter lim="800000"/>
              <a:headEnd/>
              <a:tailEnd/>
            </a:ln>
          </p:spPr>
        </p:pic>
      </p:grpSp>
      <p:grpSp>
        <p:nvGrpSpPr>
          <p:cNvPr id="6" name="Group 5"/>
          <p:cNvGrpSpPr/>
          <p:nvPr/>
        </p:nvGrpSpPr>
        <p:grpSpPr>
          <a:xfrm>
            <a:off x="7539494" y="1840456"/>
            <a:ext cx="863602" cy="1148124"/>
            <a:chOff x="6677818" y="1446214"/>
            <a:chExt cx="863602" cy="1148124"/>
          </a:xfrm>
        </p:grpSpPr>
        <p:pic>
          <p:nvPicPr>
            <p:cNvPr id="17429" name="Picture 20" descr="The image “http://www.uwinnipeg.ca/vu/network.gif” cannot be displayed, because it contains errors."/>
            <p:cNvPicPr>
              <a:picLocks noChangeAspect="1" noChangeArrowheads="1"/>
            </p:cNvPicPr>
            <p:nvPr/>
          </p:nvPicPr>
          <p:blipFill>
            <a:blip r:embed="rId10"/>
            <a:srcRect/>
            <a:stretch>
              <a:fillRect/>
            </a:stretch>
          </p:blipFill>
          <p:spPr bwMode="auto">
            <a:xfrm>
              <a:off x="6723857" y="1446214"/>
              <a:ext cx="771525" cy="661987"/>
            </a:xfrm>
            <a:prstGeom prst="rect">
              <a:avLst/>
            </a:prstGeom>
            <a:noFill/>
            <a:ln w="9525">
              <a:noFill/>
              <a:miter lim="800000"/>
              <a:headEnd/>
              <a:tailEnd/>
            </a:ln>
          </p:spPr>
        </p:pic>
        <p:sp>
          <p:nvSpPr>
            <p:cNvPr id="17430" name="Text Box 21"/>
            <p:cNvSpPr txBox="1">
              <a:spLocks noChangeArrowheads="1"/>
            </p:cNvSpPr>
            <p:nvPr/>
          </p:nvSpPr>
          <p:spPr bwMode="auto">
            <a:xfrm>
              <a:off x="6677818" y="2317339"/>
              <a:ext cx="863602" cy="276999"/>
            </a:xfrm>
            <a:prstGeom prst="rect">
              <a:avLst/>
            </a:prstGeom>
            <a:noFill/>
            <a:ln w="15875">
              <a:noFill/>
              <a:miter lim="800000"/>
              <a:headEnd/>
              <a:tailEnd/>
            </a:ln>
          </p:spPr>
          <p:txBody>
            <a:bodyPr wrap="square" lIns="0" tIns="0" rIns="0" bIns="0">
              <a:prstTxWarp prst="textNoShape">
                <a:avLst/>
              </a:prstTxWarp>
              <a:spAutoFit/>
            </a:bodyPr>
            <a:lstStyle/>
            <a:p>
              <a:pPr algn="ctr" defTabSz="1019175">
                <a:spcBef>
                  <a:spcPct val="50000"/>
                </a:spcBef>
              </a:pPr>
              <a:r>
                <a:rPr kumimoji="1" lang="en-US" dirty="0">
                  <a:solidFill>
                    <a:schemeClr val="accent1"/>
                  </a:solidFill>
                </a:rPr>
                <a:t>Network</a:t>
              </a:r>
            </a:p>
          </p:txBody>
        </p:sp>
      </p:grpSp>
      <p:grpSp>
        <p:nvGrpSpPr>
          <p:cNvPr id="17" name="Group 16"/>
          <p:cNvGrpSpPr/>
          <p:nvPr/>
        </p:nvGrpSpPr>
        <p:grpSpPr>
          <a:xfrm>
            <a:off x="7321029" y="3448376"/>
            <a:ext cx="992187" cy="1533486"/>
            <a:chOff x="5472114" y="3486150"/>
            <a:chExt cx="992187" cy="1533486"/>
          </a:xfrm>
        </p:grpSpPr>
        <p:pic>
          <p:nvPicPr>
            <p:cNvPr id="17431" name="Picture 22" descr="Hard Disk Drives"/>
            <p:cNvPicPr>
              <a:picLocks noChangeAspect="1" noChangeArrowheads="1"/>
            </p:cNvPicPr>
            <p:nvPr/>
          </p:nvPicPr>
          <p:blipFill>
            <a:blip r:embed="rId7"/>
            <a:srcRect/>
            <a:stretch>
              <a:fillRect/>
            </a:stretch>
          </p:blipFill>
          <p:spPr bwMode="auto">
            <a:xfrm>
              <a:off x="5472114" y="3486150"/>
              <a:ext cx="992187" cy="971550"/>
            </a:xfrm>
            <a:prstGeom prst="rect">
              <a:avLst/>
            </a:prstGeom>
            <a:noFill/>
            <a:ln w="9525">
              <a:noFill/>
              <a:miter lim="800000"/>
              <a:headEnd/>
              <a:tailEnd/>
            </a:ln>
          </p:spPr>
        </p:pic>
        <p:sp>
          <p:nvSpPr>
            <p:cNvPr id="17432" name="Text Box 23"/>
            <p:cNvSpPr txBox="1">
              <a:spLocks noChangeArrowheads="1"/>
            </p:cNvSpPr>
            <p:nvPr/>
          </p:nvSpPr>
          <p:spPr bwMode="auto">
            <a:xfrm>
              <a:off x="5490370" y="4465638"/>
              <a:ext cx="955675" cy="553998"/>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Hard drive</a:t>
              </a:r>
            </a:p>
          </p:txBody>
        </p:sp>
      </p:grpSp>
      <p:grpSp>
        <p:nvGrpSpPr>
          <p:cNvPr id="18" name="Group 17"/>
          <p:cNvGrpSpPr/>
          <p:nvPr/>
        </p:nvGrpSpPr>
        <p:grpSpPr>
          <a:xfrm>
            <a:off x="8436568" y="3540408"/>
            <a:ext cx="924709" cy="1140722"/>
            <a:chOff x="6631390" y="3603625"/>
            <a:chExt cx="924709" cy="1140722"/>
          </a:xfrm>
        </p:grpSpPr>
        <p:pic>
          <p:nvPicPr>
            <p:cNvPr id="17433" name="Picture 24" descr="The image “http://www.uwinnipeg.ca/vu/network.gif” cannot be displayed, because it contains errors."/>
            <p:cNvPicPr>
              <a:picLocks noChangeAspect="1" noChangeArrowheads="1"/>
            </p:cNvPicPr>
            <p:nvPr/>
          </p:nvPicPr>
          <p:blipFill>
            <a:blip r:embed="rId10"/>
            <a:srcRect/>
            <a:stretch>
              <a:fillRect/>
            </a:stretch>
          </p:blipFill>
          <p:spPr bwMode="auto">
            <a:xfrm>
              <a:off x="6709570" y="3603625"/>
              <a:ext cx="771525" cy="661988"/>
            </a:xfrm>
            <a:prstGeom prst="rect">
              <a:avLst/>
            </a:prstGeom>
            <a:noFill/>
            <a:ln w="9525">
              <a:noFill/>
              <a:miter lim="800000"/>
              <a:headEnd/>
              <a:tailEnd/>
            </a:ln>
          </p:spPr>
        </p:pic>
        <p:sp>
          <p:nvSpPr>
            <p:cNvPr id="17434" name="Text Box 25"/>
            <p:cNvSpPr txBox="1">
              <a:spLocks noChangeArrowheads="1"/>
            </p:cNvSpPr>
            <p:nvPr/>
          </p:nvSpPr>
          <p:spPr bwMode="auto">
            <a:xfrm>
              <a:off x="6631390" y="4467348"/>
              <a:ext cx="924709" cy="276999"/>
            </a:xfrm>
            <a:prstGeom prst="rect">
              <a:avLst/>
            </a:prstGeom>
            <a:noFill/>
            <a:ln w="15875">
              <a:noFill/>
              <a:miter lim="800000"/>
              <a:headEnd/>
              <a:tailEnd/>
            </a:ln>
          </p:spPr>
          <p:txBody>
            <a:bodyPr wrap="square" lIns="0" tIns="0" rIns="0" bIns="0">
              <a:prstTxWarp prst="textNoShape">
                <a:avLst/>
              </a:prstTxWarp>
              <a:spAutoFit/>
            </a:bodyPr>
            <a:lstStyle/>
            <a:p>
              <a:pPr algn="ctr" defTabSz="1019175">
                <a:spcBef>
                  <a:spcPct val="50000"/>
                </a:spcBef>
              </a:pPr>
              <a:r>
                <a:rPr kumimoji="1" lang="en-US" dirty="0">
                  <a:solidFill>
                    <a:schemeClr val="accent1"/>
                  </a:solidFill>
                </a:rPr>
                <a:t>Network</a:t>
              </a:r>
            </a:p>
          </p:txBody>
        </p:sp>
      </p:grpSp>
      <p:grpSp>
        <p:nvGrpSpPr>
          <p:cNvPr id="22" name="Group 21"/>
          <p:cNvGrpSpPr/>
          <p:nvPr/>
        </p:nvGrpSpPr>
        <p:grpSpPr>
          <a:xfrm>
            <a:off x="10879523" y="3441007"/>
            <a:ext cx="955675" cy="1476335"/>
            <a:chOff x="9240839" y="3548063"/>
            <a:chExt cx="955675" cy="1476335"/>
          </a:xfrm>
        </p:grpSpPr>
        <p:sp>
          <p:nvSpPr>
            <p:cNvPr id="17418" name="Text Box 9"/>
            <p:cNvSpPr txBox="1">
              <a:spLocks noChangeArrowheads="1"/>
            </p:cNvSpPr>
            <p:nvPr/>
          </p:nvSpPr>
          <p:spPr bwMode="auto">
            <a:xfrm>
              <a:off x="9240839" y="4470400"/>
              <a:ext cx="955675" cy="553998"/>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MP3 Player</a:t>
              </a:r>
            </a:p>
          </p:txBody>
        </p:sp>
        <p:pic>
          <p:nvPicPr>
            <p:cNvPr id="17435" name="Picture 26" descr="iPod mini family."/>
            <p:cNvPicPr>
              <a:picLocks noChangeAspect="1" noChangeArrowheads="1"/>
            </p:cNvPicPr>
            <p:nvPr/>
          </p:nvPicPr>
          <p:blipFill>
            <a:blip r:embed="rId11"/>
            <a:srcRect l="59988" r="18839" b="9468"/>
            <a:stretch>
              <a:fillRect/>
            </a:stretch>
          </p:blipFill>
          <p:spPr bwMode="auto">
            <a:xfrm>
              <a:off x="9437689" y="3548063"/>
              <a:ext cx="561975" cy="804862"/>
            </a:xfrm>
            <a:prstGeom prst="rect">
              <a:avLst/>
            </a:prstGeom>
            <a:noFill/>
            <a:ln w="9525">
              <a:noFill/>
              <a:miter lim="800000"/>
              <a:headEnd/>
              <a:tailEnd/>
            </a:ln>
          </p:spPr>
        </p:pic>
      </p:grpSp>
      <p:grpSp>
        <p:nvGrpSpPr>
          <p:cNvPr id="8" name="Group 7"/>
          <p:cNvGrpSpPr/>
          <p:nvPr/>
        </p:nvGrpSpPr>
        <p:grpSpPr>
          <a:xfrm>
            <a:off x="10706501" y="1775369"/>
            <a:ext cx="1133475" cy="1194574"/>
            <a:chOff x="9169401" y="1403351"/>
            <a:chExt cx="1133475" cy="1194574"/>
          </a:xfrm>
        </p:grpSpPr>
        <p:sp>
          <p:nvSpPr>
            <p:cNvPr id="17424" name="Text Box 15"/>
            <p:cNvSpPr txBox="1">
              <a:spLocks noChangeArrowheads="1"/>
            </p:cNvSpPr>
            <p:nvPr/>
          </p:nvSpPr>
          <p:spPr bwMode="auto">
            <a:xfrm>
              <a:off x="9169401" y="2320926"/>
              <a:ext cx="1133475"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Microphone</a:t>
              </a:r>
            </a:p>
          </p:txBody>
        </p:sp>
        <p:pic>
          <p:nvPicPr>
            <p:cNvPr id="17436" name="Picture 27" descr="p24493"/>
            <p:cNvPicPr>
              <a:picLocks noChangeAspect="1" noChangeArrowheads="1"/>
            </p:cNvPicPr>
            <p:nvPr/>
          </p:nvPicPr>
          <p:blipFill>
            <a:blip r:embed="rId12"/>
            <a:srcRect/>
            <a:stretch>
              <a:fillRect/>
            </a:stretch>
          </p:blipFill>
          <p:spPr bwMode="auto">
            <a:xfrm>
              <a:off x="9377363" y="1403351"/>
              <a:ext cx="717550" cy="701675"/>
            </a:xfrm>
            <a:prstGeom prst="rect">
              <a:avLst/>
            </a:prstGeom>
            <a:noFill/>
            <a:ln w="9525">
              <a:noFill/>
              <a:miter lim="800000"/>
              <a:headEnd/>
              <a:tailEnd/>
            </a:ln>
          </p:spPr>
        </p:pic>
      </p:grpSp>
    </p:spTree>
    <p:extLst>
      <p:ext uri="{BB962C8B-B14F-4D97-AF65-F5344CB8AC3E}">
        <p14:creationId xmlns:p14="http://schemas.microsoft.com/office/powerpoint/2010/main" val="2145500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p:txBody>
          <a:bodyPr/>
          <a:lstStyle/>
          <a:p>
            <a:r>
              <a:rPr lang="en-US" smtClean="0"/>
              <a:t>What have we seen so far?</a:t>
            </a:r>
            <a:endParaRPr lang="en-US" dirty="0"/>
          </a:p>
        </p:txBody>
      </p:sp>
      <p:sp>
        <p:nvSpPr>
          <p:cNvPr id="23556" name="Rectangle 4"/>
          <p:cNvSpPr>
            <a:spLocks noGrp="1" noChangeArrowheads="1"/>
          </p:cNvSpPr>
          <p:nvPr>
            <p:ph sz="half" idx="1"/>
          </p:nvPr>
        </p:nvSpPr>
        <p:spPr/>
        <p:txBody>
          <a:bodyPr>
            <a:normAutofit fontScale="92500" lnSpcReduction="20000"/>
          </a:bodyPr>
          <a:lstStyle/>
          <a:p>
            <a:r>
              <a:rPr lang="en-US" dirty="0" smtClean="0">
                <a:solidFill>
                  <a:schemeClr val="accent3"/>
                </a:solidFill>
              </a:rPr>
              <a:t>Standard output.</a:t>
            </a:r>
          </a:p>
          <a:p>
            <a:pPr lvl="1"/>
            <a:r>
              <a:rPr lang="en-US" dirty="0" smtClean="0"/>
              <a:t>The OS output stream for text</a:t>
            </a:r>
          </a:p>
          <a:p>
            <a:pPr lvl="1"/>
            <a:r>
              <a:rPr lang="en-US" dirty="0"/>
              <a:t>By default, standard output is sent to Terminal</a:t>
            </a:r>
            <a:r>
              <a:rPr lang="en-US" dirty="0" smtClean="0"/>
              <a:t>.</a:t>
            </a:r>
          </a:p>
          <a:p>
            <a:pPr lvl="1"/>
            <a:r>
              <a:rPr lang="en-US" dirty="0" smtClean="0"/>
              <a:t>Example: </a:t>
            </a:r>
            <a:r>
              <a:rPr lang="en-US" dirty="0" err="1" smtClean="0"/>
              <a:t>System.out.println</a:t>
            </a:r>
            <a:r>
              <a:rPr lang="en-US" dirty="0" smtClean="0"/>
              <a:t>() goes to standard output.</a:t>
            </a:r>
          </a:p>
        </p:txBody>
      </p:sp>
      <p:sp>
        <p:nvSpPr>
          <p:cNvPr id="6" name="Content Placeholder 5"/>
          <p:cNvSpPr>
            <a:spLocks noGrp="1"/>
          </p:cNvSpPr>
          <p:nvPr>
            <p:ph sz="half" idx="2"/>
          </p:nvPr>
        </p:nvSpPr>
        <p:spPr/>
        <p:txBody>
          <a:bodyPr>
            <a:normAutofit fontScale="92500" lnSpcReduction="20000"/>
          </a:bodyPr>
          <a:lstStyle/>
          <a:p>
            <a:r>
              <a:rPr lang="en-US" dirty="0" smtClean="0">
                <a:solidFill>
                  <a:schemeClr val="accent3"/>
                </a:solidFill>
              </a:rPr>
              <a:t>Standard input.</a:t>
            </a:r>
          </a:p>
          <a:p>
            <a:pPr lvl="1"/>
            <a:r>
              <a:rPr lang="en-US" dirty="0" smtClean="0"/>
              <a:t>The OS input stream for text</a:t>
            </a:r>
          </a:p>
          <a:p>
            <a:pPr lvl="1"/>
            <a:r>
              <a:rPr lang="en-US" dirty="0" smtClean="0"/>
              <a:t>By default, standard input is received from the Terminal.</a:t>
            </a:r>
          </a:p>
          <a:p>
            <a:pPr lvl="1"/>
            <a:r>
              <a:rPr lang="en-US" dirty="0" smtClean="0"/>
              <a:t>Example: Scanner</a:t>
            </a:r>
          </a:p>
          <a:p>
            <a:r>
              <a:rPr lang="en-US" dirty="0" smtClean="0">
                <a:solidFill>
                  <a:schemeClr val="accent3"/>
                </a:solidFill>
              </a:rPr>
              <a:t>“Standard Draw.”</a:t>
            </a:r>
          </a:p>
          <a:p>
            <a:pPr lvl="1"/>
            <a:r>
              <a:rPr lang="en-US" dirty="0" smtClean="0"/>
              <a:t>Really a wrapper for Java’s GUI libraries</a:t>
            </a:r>
          </a:p>
          <a:p>
            <a:pPr lvl="1"/>
            <a:r>
              <a:rPr lang="en-US" dirty="0" smtClean="0"/>
              <a:t>Output to a window instead of a terminal</a:t>
            </a:r>
          </a:p>
          <a:p>
            <a:pPr lvl="1"/>
            <a:r>
              <a:rPr lang="en-US" dirty="0" smtClean="0"/>
              <a:t>Example: Draw a circle on the screen</a:t>
            </a:r>
          </a:p>
          <a:p>
            <a:endParaRPr lang="en-US" dirty="0"/>
          </a:p>
        </p:txBody>
      </p:sp>
    </p:spTree>
    <p:extLst>
      <p:ext uri="{BB962C8B-B14F-4D97-AF65-F5344CB8AC3E}">
        <p14:creationId xmlns:p14="http://schemas.microsoft.com/office/powerpoint/2010/main" val="3358258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smtClean="0"/>
              <a:t>Motivations</a:t>
            </a:r>
          </a:p>
        </p:txBody>
      </p:sp>
      <p:sp>
        <p:nvSpPr>
          <p:cNvPr id="4100" name="Rectangle 3"/>
          <p:cNvSpPr>
            <a:spLocks noGrp="1" noChangeArrowheads="1"/>
          </p:cNvSpPr>
          <p:nvPr>
            <p:ph type="body" idx="1"/>
          </p:nvPr>
        </p:nvSpPr>
        <p:spPr>
          <a:xfrm>
            <a:off x="1141412" y="2249486"/>
            <a:ext cx="9905999" cy="4608513"/>
          </a:xfrm>
        </p:spPr>
        <p:txBody>
          <a:bodyPr>
            <a:normAutofit/>
          </a:bodyPr>
          <a:lstStyle/>
          <a:p>
            <a:r>
              <a:rPr lang="en-US" altLang="en-US" dirty="0" smtClean="0"/>
              <a:t>When a program runs into a runtime error, the program terminates abnormally. How can you handle the runtime error so that the program can continue to run or terminate gracefully? </a:t>
            </a:r>
          </a:p>
          <a:p>
            <a:r>
              <a:rPr lang="en-US" altLang="en-US" dirty="0" smtClean="0"/>
              <a:t>Example</a:t>
            </a:r>
          </a:p>
          <a:p>
            <a:pPr lvl="1"/>
            <a:r>
              <a:rPr lang="en-US" altLang="en-US" dirty="0" smtClean="0"/>
              <a:t>You are working on Microsoft Word, and you try to open a file that does not exist OR is an incorrectly formatted .doc or .</a:t>
            </a:r>
            <a:r>
              <a:rPr lang="en-US" altLang="en-US" dirty="0" err="1" smtClean="0"/>
              <a:t>docx</a:t>
            </a:r>
            <a:r>
              <a:rPr lang="en-US" altLang="en-US" dirty="0" smtClean="0"/>
              <a:t> file (like someone tampered with it). What should happen?</a:t>
            </a:r>
          </a:p>
          <a:p>
            <a:pPr lvl="2"/>
            <a:r>
              <a:rPr lang="en-US" altLang="en-US" dirty="0" smtClean="0"/>
              <a:t>(a) Microsoft crashes</a:t>
            </a:r>
          </a:p>
          <a:p>
            <a:pPr lvl="2"/>
            <a:r>
              <a:rPr lang="en-US" altLang="en-US" dirty="0" smtClean="0"/>
              <a:t>(b) Microsoft alerts you of the issue</a:t>
            </a:r>
          </a:p>
          <a:p>
            <a:pPr lvl="2"/>
            <a:r>
              <a:rPr lang="en-US" altLang="en-US" dirty="0" smtClean="0"/>
              <a:t>(c) Forget Microsoft, Apple is superior!</a:t>
            </a:r>
          </a:p>
        </p:txBody>
      </p:sp>
      <p:sp>
        <p:nvSpPr>
          <p:cNvPr id="4101" name="Rectangle 7"/>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102" name="Rectangle 8"/>
          <p:cNvSpPr>
            <a:spLocks noChangeArrowheads="1"/>
          </p:cNvSpPr>
          <p:nvPr/>
        </p:nvSpPr>
        <p:spPr bwMode="auto">
          <a:xfrm>
            <a:off x="1524000" y="906464"/>
            <a:ext cx="336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000" b="1">
                <a:latin typeface="Courier New" panose="02070309020205020404" pitchFamily="49" charset="0"/>
                <a:ea typeface="Times New Roman" panose="02020603050405020304" pitchFamily="18" charset="0"/>
                <a:cs typeface="Courier New" panose="02070309020205020404" pitchFamily="49" charset="0"/>
              </a:rPr>
              <a:t>  </a:t>
            </a:r>
            <a:endParaRPr lang="en-US" altLang="en-US" sz="2400">
              <a:ea typeface="Times New Roman" panose="02020603050405020304" pitchFamily="18" charset="0"/>
              <a:cs typeface="Courier New" panose="02070309020205020404" pitchFamily="49" charset="0"/>
            </a:endParaRPr>
          </a:p>
        </p:txBody>
      </p:sp>
      <p:sp>
        <p:nvSpPr>
          <p:cNvPr id="4103" name="Rectangle 9"/>
          <p:cNvSpPr>
            <a:spLocks noChangeArrowheads="1"/>
          </p:cNvSpPr>
          <p:nvPr/>
        </p:nvSpPr>
        <p:spPr bwMode="auto">
          <a:xfrm>
            <a:off x="1524000" y="2065339"/>
            <a:ext cx="336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000">
                <a:latin typeface="Courier New" panose="02070309020205020404" pitchFamily="49" charset="0"/>
                <a:ea typeface="Times New Roman" panose="02020603050405020304" pitchFamily="18" charset="0"/>
                <a:cs typeface="Courier New" panose="02070309020205020404" pitchFamily="49" charset="0"/>
              </a:rPr>
              <a:t>  </a:t>
            </a:r>
            <a:endParaRPr lang="en-US" altLang="en-US" sz="2400">
              <a:ea typeface="Times New Roman" panose="02020603050405020304" pitchFamily="18" charset="0"/>
              <a:cs typeface="Courier New" panose="02070309020205020404" pitchFamily="49" charset="0"/>
            </a:endParaRPr>
          </a:p>
        </p:txBody>
      </p:sp>
      <p:sp>
        <p:nvSpPr>
          <p:cNvPr id="4104" name="Rectangle 10"/>
          <p:cNvSpPr>
            <a:spLocks noChangeArrowheads="1"/>
          </p:cNvSpPr>
          <p:nvPr/>
        </p:nvSpPr>
        <p:spPr bwMode="auto">
          <a:xfrm>
            <a:off x="1524000" y="3216276"/>
            <a:ext cx="336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000" b="1">
                <a:latin typeface="Courier New" panose="02070309020205020404" pitchFamily="49" charset="0"/>
                <a:ea typeface="Times New Roman" panose="02020603050405020304" pitchFamily="18" charset="0"/>
                <a:cs typeface="Courier New" panose="02070309020205020404" pitchFamily="49" charset="0"/>
              </a:rPr>
              <a:t>  </a:t>
            </a:r>
            <a:endParaRPr lang="en-US" altLang="en-US" sz="240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787251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FILE input and output</a:t>
            </a:r>
            <a:endParaRPr lang="en-US" dirty="0"/>
          </a:p>
        </p:txBody>
      </p:sp>
      <p:sp>
        <p:nvSpPr>
          <p:cNvPr id="6" name="Text Placeholder 5"/>
          <p:cNvSpPr>
            <a:spLocks noGrp="1"/>
          </p:cNvSpPr>
          <p:nvPr>
            <p:ph type="body" idx="1"/>
          </p:nvPr>
        </p:nvSpPr>
        <p:spPr/>
        <p:txBody>
          <a:bodyPr/>
          <a:lstStyle/>
          <a:p>
            <a:endParaRPr lang="en-US"/>
          </a:p>
        </p:txBody>
      </p:sp>
      <p:pic>
        <p:nvPicPr>
          <p:cNvPr id="1026" name="Picture 2" descr="https://img.ifcdn.com/images/a993e3d04b069ff4a1ff6c22f18fd2d684c818b78c8cf679f7cf9ad2be0e31e2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9106" y="896069"/>
            <a:ext cx="4360670" cy="5065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79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File Input</a:t>
            </a:r>
            <a:endParaRPr lang="en-US" dirty="0"/>
          </a:p>
        </p:txBody>
      </p:sp>
      <p:sp>
        <p:nvSpPr>
          <p:cNvPr id="5" name="Content Placeholder 4"/>
          <p:cNvSpPr>
            <a:spLocks noGrp="1"/>
          </p:cNvSpPr>
          <p:nvPr>
            <p:ph sz="half" idx="1"/>
          </p:nvPr>
        </p:nvSpPr>
        <p:spPr>
          <a:xfrm>
            <a:off x="1141410" y="2249486"/>
            <a:ext cx="4878389" cy="3676752"/>
          </a:xfrm>
        </p:spPr>
        <p:txBody>
          <a:bodyPr>
            <a:normAutofit fontScale="62500" lnSpcReduction="20000"/>
          </a:bodyPr>
          <a:lstStyle/>
          <a:p>
            <a:r>
              <a:rPr lang="en-US" dirty="0" smtClean="0"/>
              <a:t>We can reuse </a:t>
            </a:r>
            <a:r>
              <a:rPr lang="en-US" b="1" dirty="0" smtClean="0">
                <a:latin typeface="Courier New" panose="02070309020205020404" pitchFamily="49" charset="0"/>
                <a:cs typeface="Courier New" panose="02070309020205020404" pitchFamily="49" charset="0"/>
              </a:rPr>
              <a:t>Scanner</a:t>
            </a:r>
            <a:r>
              <a:rPr lang="en-US" dirty="0" smtClean="0"/>
              <a:t>!</a:t>
            </a:r>
          </a:p>
          <a:p>
            <a:r>
              <a:rPr lang="en-US" dirty="0" smtClean="0"/>
              <a:t>Instead of “scanning” </a:t>
            </a:r>
            <a:r>
              <a:rPr lang="en-US" b="1" dirty="0" smtClean="0">
                <a:latin typeface="Courier New" panose="02070309020205020404" pitchFamily="49" charset="0"/>
                <a:cs typeface="Courier New" panose="02070309020205020404" pitchFamily="49" charset="0"/>
              </a:rPr>
              <a:t>System</a:t>
            </a:r>
            <a:r>
              <a:rPr lang="en-US" dirty="0" smtClean="0">
                <a:latin typeface="Courier New" panose="02070309020205020404" pitchFamily="49" charset="0"/>
                <a:cs typeface="Courier New" panose="02070309020205020404" pitchFamily="49" charset="0"/>
              </a:rPr>
              <a:t>.in</a:t>
            </a:r>
            <a:r>
              <a:rPr lang="en-US" dirty="0" smtClean="0"/>
              <a:t>, we scan a </a:t>
            </a:r>
            <a:r>
              <a:rPr lang="en-US" b="1" dirty="0" smtClean="0">
                <a:latin typeface="Courier New" panose="02070309020205020404" pitchFamily="49" charset="0"/>
                <a:cs typeface="Courier New" panose="02070309020205020404" pitchFamily="49" charset="0"/>
              </a:rPr>
              <a:t>File</a:t>
            </a:r>
            <a:r>
              <a:rPr lang="en-US" dirty="0" smtClean="0"/>
              <a:t>.</a:t>
            </a:r>
          </a:p>
          <a:p>
            <a:r>
              <a:rPr lang="en-US" dirty="0"/>
              <a:t>However we must:</a:t>
            </a:r>
          </a:p>
          <a:p>
            <a:pPr lvl="1"/>
            <a:r>
              <a:rPr lang="en-US" dirty="0"/>
              <a:t>Import</a:t>
            </a:r>
            <a:r>
              <a:rPr lang="en-US" b="1" dirty="0">
                <a:latin typeface="Courier New" panose="02070309020205020404" pitchFamily="49" charset="0"/>
                <a:cs typeface="Courier New" panose="02070309020205020404" pitchFamily="49" charset="0"/>
              </a:rPr>
              <a:t> Scanner</a:t>
            </a:r>
            <a:r>
              <a:rPr lang="en-US" dirty="0"/>
              <a:t>,</a:t>
            </a:r>
            <a:r>
              <a:rPr lang="en-US" b="1" dirty="0">
                <a:latin typeface="Courier New" panose="02070309020205020404" pitchFamily="49" charset="0"/>
                <a:cs typeface="Courier New" panose="02070309020205020404" pitchFamily="49" charset="0"/>
              </a:rPr>
              <a:t> File</a:t>
            </a:r>
            <a:r>
              <a:rPr lang="en-US" dirty="0"/>
              <a:t>, and </a:t>
            </a:r>
            <a:r>
              <a:rPr lang="en-US" b="1" dirty="0" err="1">
                <a:latin typeface="Courier New" panose="02070309020205020404" pitchFamily="49" charset="0"/>
                <a:cs typeface="Courier New" panose="02070309020205020404" pitchFamily="49" charset="0"/>
              </a:rPr>
              <a:t>FileNotFoundException</a:t>
            </a:r>
            <a:endParaRPr lang="en-US" b="1" dirty="0">
              <a:latin typeface="Courier New" panose="02070309020205020404" pitchFamily="49" charset="0"/>
              <a:cs typeface="Courier New" panose="02070309020205020404" pitchFamily="49" charset="0"/>
            </a:endParaRPr>
          </a:p>
          <a:p>
            <a:pPr lvl="1"/>
            <a:r>
              <a:rPr lang="en-US" dirty="0"/>
              <a:t>Modify our main function to handle a </a:t>
            </a:r>
            <a:r>
              <a:rPr lang="en-US" b="1" dirty="0" err="1" smtClean="0">
                <a:latin typeface="Courier New" panose="02070309020205020404" pitchFamily="49" charset="0"/>
                <a:cs typeface="Courier New" panose="02070309020205020404" pitchFamily="49" charset="0"/>
              </a:rPr>
              <a:t>FileNotFoundException</a:t>
            </a:r>
            <a:endParaRPr lang="en-US" dirty="0" smtClean="0"/>
          </a:p>
          <a:p>
            <a:pPr marL="0" indent="0">
              <a:buNone/>
            </a:pPr>
            <a:endParaRPr lang="en-US" dirty="0" smtClean="0"/>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 in = new </a:t>
            </a: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File</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“myfile.txt”</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in.nextInt</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in.nextDouble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in.hasNext</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6" name="Content Placeholder 5"/>
          <p:cNvSpPr>
            <a:spLocks noGrp="1"/>
          </p:cNvSpPr>
          <p:nvPr>
            <p:ph sz="half" idx="2"/>
          </p:nvPr>
        </p:nvSpPr>
        <p:spPr>
          <a:xfrm>
            <a:off x="6172200" y="2249486"/>
            <a:ext cx="5911770" cy="4608514"/>
          </a:xfrm>
        </p:spPr>
        <p:txBody>
          <a:bodyPr>
            <a:normAutofit fontScale="62500" lnSpcReduction="20000"/>
          </a:bodyPr>
          <a:lstStyle/>
          <a:p>
            <a:pPr marL="457200" lvl="1" indent="0">
              <a:buNone/>
            </a:pPr>
            <a:endParaRPr lang="en-US" b="1" dirty="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a:solidFill>
                  <a:schemeClr val="accent3"/>
                </a:solidFill>
                <a:latin typeface="Courier New" panose="02070309020205020404" pitchFamily="49" charset="0"/>
                <a:cs typeface="Courier New" panose="02070309020205020404" pitchFamily="49" charset="0"/>
              </a:rPr>
              <a:t>i</a:t>
            </a:r>
            <a:r>
              <a:rPr lang="en-US" b="1" dirty="0" smtClean="0">
                <a:solidFill>
                  <a:schemeClr val="accent3"/>
                </a:solidFill>
                <a:latin typeface="Courier New" panose="02070309020205020404" pitchFamily="49" charset="0"/>
                <a:cs typeface="Courier New" panose="02070309020205020404" pitchFamily="49" charset="0"/>
              </a:rPr>
              <a:t>mport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java.io.</a:t>
            </a:r>
            <a:r>
              <a:rPr lang="en-US" b="1" dirty="0" err="1" smtClean="0">
                <a:latin typeface="Courier New" panose="02070309020205020404" pitchFamily="49" charset="0"/>
                <a:cs typeface="Courier New" panose="02070309020205020404" pitchFamily="49" charset="0"/>
              </a:rPr>
              <a:t>File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import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java.io.</a:t>
            </a:r>
            <a:r>
              <a:rPr lang="en-US" b="1" dirty="0" err="1" smtClean="0">
                <a:latin typeface="Courier New" panose="02070309020205020404" pitchFamily="49" charset="0"/>
                <a:cs typeface="Courier New" panose="02070309020205020404" pitchFamily="49" charset="0"/>
              </a:rPr>
              <a:t>FileNotFoundException</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import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java.util.</a:t>
            </a:r>
            <a:r>
              <a:rPr lang="en-US" b="1" dirty="0" err="1"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err="1" smtClean="0">
                <a:latin typeface="Courier New" panose="02070309020205020404" pitchFamily="49" charset="0"/>
                <a:cs typeface="Courier New" panose="02070309020205020404" pitchFamily="49" charset="0"/>
              </a:rPr>
              <a:t>MyProgram</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b="1" dirty="0">
                <a:solidFill>
                  <a:schemeClr val="accent3"/>
                </a:solidFill>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   public static void </a:t>
            </a:r>
            <a:r>
              <a:rPr lang="en-US" dirty="0" smtClean="0">
                <a:latin typeface="Courier New" panose="02070309020205020404" pitchFamily="49" charset="0"/>
                <a:cs typeface="Courier New" panose="02070309020205020404" pitchFamily="49" charset="0"/>
              </a:rPr>
              <a:t>main(</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args</a:t>
            </a:r>
            <a:r>
              <a:rPr lang="en-US" dirty="0" smtClean="0">
                <a:latin typeface="Courier New" panose="02070309020205020404" pitchFamily="49" charset="0"/>
                <a:cs typeface="Courier New" panose="02070309020205020404" pitchFamily="49" charset="0"/>
              </a:rPr>
              <a:t>)</a:t>
            </a:r>
            <a:r>
              <a:rPr lang="en-US" b="1" dirty="0" smtClean="0">
                <a:solidFill>
                  <a:schemeClr val="accent3"/>
                </a:solidFill>
                <a:latin typeface="Courier New" panose="02070309020205020404" pitchFamily="49" charset="0"/>
                <a:cs typeface="Courier New" panose="02070309020205020404" pitchFamily="49" charset="0"/>
              </a:rPr>
              <a:t> </a:t>
            </a:r>
            <a:br>
              <a:rPr lang="en-US" b="1" dirty="0" smtClean="0">
                <a:solidFill>
                  <a:schemeClr val="accent3"/>
                </a:solidFill>
                <a:latin typeface="Courier New" panose="02070309020205020404" pitchFamily="49" charset="0"/>
                <a:cs typeface="Courier New" panose="02070309020205020404" pitchFamily="49" charset="0"/>
              </a:rPr>
            </a:br>
            <a:r>
              <a:rPr lang="en-US" b="1" dirty="0" smtClean="0">
                <a:solidFill>
                  <a:schemeClr val="accent3"/>
                </a:solidFill>
                <a:latin typeface="Courier New" panose="02070309020205020404" pitchFamily="49" charset="0"/>
                <a:cs typeface="Courier New" panose="02070309020205020404" pitchFamily="49" charset="0"/>
              </a:rPr>
              <a:t>		throws </a:t>
            </a:r>
            <a:r>
              <a:rPr lang="en-US" b="1" dirty="0" err="1" smtClean="0">
                <a:latin typeface="Courier New" panose="02070309020205020404" pitchFamily="49" charset="0"/>
                <a:cs typeface="Courier New" panose="02070309020205020404" pitchFamily="49" charset="0"/>
              </a:rPr>
              <a:t>FileNotFoundException</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//Do something!</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a:p>
            <a:pPr>
              <a:spcBef>
                <a:spcPts val="0"/>
              </a:spcBef>
            </a:pPr>
            <a:r>
              <a:rPr lang="en-US" dirty="0" smtClean="0">
                <a:cs typeface="Courier New" panose="02070309020205020404" pitchFamily="49" charset="0"/>
              </a:rPr>
              <a:t>Note – alternative to </a:t>
            </a:r>
            <a:r>
              <a:rPr lang="en-US" b="1" dirty="0" smtClean="0">
                <a:solidFill>
                  <a:schemeClr val="accent3"/>
                </a:solidFill>
                <a:latin typeface="Courier New" panose="02070309020205020404" pitchFamily="49" charset="0"/>
                <a:cs typeface="Courier New" panose="02070309020205020404" pitchFamily="49" charset="0"/>
              </a:rPr>
              <a:t>throws</a:t>
            </a:r>
            <a:r>
              <a:rPr lang="en-US" dirty="0" smtClean="0">
                <a:cs typeface="Courier New" panose="02070309020205020404" pitchFamily="49" charset="0"/>
              </a:rPr>
              <a:t>, we could have done a </a:t>
            </a:r>
            <a:r>
              <a:rPr lang="en-US" b="1" dirty="0" smtClean="0">
                <a:solidFill>
                  <a:schemeClr val="accent3"/>
                </a:solidFill>
                <a:latin typeface="Courier New" panose="02070309020205020404" pitchFamily="49" charset="0"/>
                <a:cs typeface="Courier New" panose="02070309020205020404" pitchFamily="49" charset="0"/>
              </a:rPr>
              <a:t>try-catch</a:t>
            </a:r>
            <a:r>
              <a:rPr lang="en-US" dirty="0" smtClean="0">
                <a:latin typeface="Courier New" panose="02070309020205020404" pitchFamily="49" charset="0"/>
                <a:cs typeface="Courier New" panose="02070309020205020404" pitchFamily="49" charset="0"/>
              </a:rPr>
              <a:t> </a:t>
            </a:r>
            <a:r>
              <a:rPr lang="en-US" dirty="0" smtClean="0">
                <a:cs typeface="Courier New" panose="02070309020205020404" pitchFamily="49" charset="0"/>
              </a:rPr>
              <a:t>block</a:t>
            </a:r>
            <a:endParaRPr lang="en-US" dirty="0" smtClean="0">
              <a:cs typeface="Courier New" panose="02070309020205020404" pitchFamily="49" charset="0"/>
            </a:endParaRPr>
          </a:p>
        </p:txBody>
      </p:sp>
    </p:spTree>
    <p:extLst>
      <p:ext uri="{BB962C8B-B14F-4D97-AF65-F5344CB8AC3E}">
        <p14:creationId xmlns:p14="http://schemas.microsoft.com/office/powerpoint/2010/main" val="94250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Output</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We can use </a:t>
            </a:r>
            <a:r>
              <a:rPr lang="en-US" b="1" dirty="0" err="1" smtClean="0">
                <a:latin typeface="Courier New" panose="02070309020205020404" pitchFamily="49" charset="0"/>
                <a:cs typeface="Courier New" panose="02070309020205020404" pitchFamily="49" charset="0"/>
              </a:rPr>
              <a:t>PrintWriter</a:t>
            </a:r>
            <a:endParaRPr lang="en-US" b="1" dirty="0" smtClean="0">
              <a:latin typeface="Courier New" panose="02070309020205020404" pitchFamily="49" charset="0"/>
              <a:cs typeface="Courier New" panose="02070309020205020404" pitchFamily="49" charset="0"/>
            </a:endParaRPr>
          </a:p>
          <a:p>
            <a:r>
              <a:rPr lang="en-US" dirty="0" smtClean="0"/>
              <a:t>Offers </a:t>
            </a:r>
            <a:r>
              <a:rPr lang="en-US" dirty="0" smtClean="0">
                <a:latin typeface="Courier New" panose="02070309020205020404" pitchFamily="49" charset="0"/>
                <a:cs typeface="Courier New" panose="02070309020205020404" pitchFamily="49" charset="0"/>
              </a:rPr>
              <a:t>print</a:t>
            </a:r>
            <a:r>
              <a:rPr lang="en-US" dirty="0" smtClean="0"/>
              <a:t>, </a:t>
            </a:r>
            <a:r>
              <a:rPr lang="en-US" dirty="0" err="1" smtClean="0">
                <a:latin typeface="Courier New" panose="02070309020205020404" pitchFamily="49" charset="0"/>
                <a:cs typeface="Courier New" panose="02070309020205020404" pitchFamily="49" charset="0"/>
              </a:rPr>
              <a:t>println</a:t>
            </a:r>
            <a:r>
              <a:rPr lang="en-US" dirty="0" smtClean="0"/>
              <a:t>, </a:t>
            </a:r>
            <a:r>
              <a:rPr lang="en-US" dirty="0" err="1" smtClean="0">
                <a:latin typeface="Courier New" panose="02070309020205020404" pitchFamily="49" charset="0"/>
                <a:cs typeface="Courier New" panose="02070309020205020404" pitchFamily="49" charset="0"/>
              </a:rPr>
              <a:t>printf</a:t>
            </a:r>
            <a:r>
              <a:rPr lang="en-US" dirty="0" smtClean="0"/>
              <a:t> just like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a:t>
            </a:r>
            <a:endParaRPr lang="en-US" dirty="0" smtClean="0">
              <a:latin typeface="Courier New" panose="02070309020205020404" pitchFamily="49" charset="0"/>
              <a:cs typeface="Courier New" panose="02070309020205020404" pitchFamily="49" charset="0"/>
            </a:endParaRPr>
          </a:p>
          <a:p>
            <a:pPr marL="0" indent="0">
              <a:buNone/>
            </a:pPr>
            <a:endParaRPr lang="en-US" dirty="0" smtClean="0"/>
          </a:p>
          <a:p>
            <a:pPr marL="457200" indent="-457200">
              <a:spcBef>
                <a:spcPts val="0"/>
              </a:spcBef>
              <a:buFont typeface="+mj-lt"/>
              <a:buAutoNum type="arabicPeriod"/>
            </a:pPr>
            <a:r>
              <a:rPr lang="en-US" b="1" dirty="0" err="1" smtClean="0">
                <a:latin typeface="Courier New" panose="02070309020205020404" pitchFamily="49" charset="0"/>
                <a:cs typeface="Courier New" panose="02070309020205020404" pitchFamily="49" charset="0"/>
              </a:rPr>
              <a:t>PrintWriter</a:t>
            </a:r>
            <a:r>
              <a:rPr lang="en-US" dirty="0" smtClean="0">
                <a:latin typeface="Courier New" panose="02070309020205020404" pitchFamily="49" charset="0"/>
                <a:cs typeface="Courier New" panose="02070309020205020404" pitchFamily="49" charset="0"/>
              </a:rPr>
              <a:t> out = </a:t>
            </a:r>
            <a:r>
              <a:rPr lang="en-US" b="1" dirty="0" smtClean="0">
                <a:solidFill>
                  <a:schemeClr val="accent3"/>
                </a:solidFill>
                <a:latin typeface="Courier New" panose="02070309020205020404" pitchFamily="49" charset="0"/>
                <a:cs typeface="Courier New" panose="02070309020205020404" pitchFamily="49" charset="0"/>
              </a:rPr>
              <a:t>new</a:t>
            </a:r>
            <a:br>
              <a:rPr lang="en-US" b="1" dirty="0" smtClean="0">
                <a:solidFill>
                  <a:schemeClr val="accent3"/>
                </a:solidFill>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PrintWriter</a:t>
            </a:r>
            <a:r>
              <a:rPr lang="en-US" dirty="0" smtClean="0">
                <a:latin typeface="Courier New" panose="02070309020205020404" pitchFamily="49" charset="0"/>
                <a:cs typeface="Courier New" panose="02070309020205020404" pitchFamily="49" charset="0"/>
              </a:rPr>
              <a:t>(“MyFile.txt”);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(“Hello </a:t>
            </a:r>
            <a:r>
              <a:rPr lang="en-US" dirty="0" err="1" smtClean="0">
                <a:latin typeface="Courier New" panose="02070309020205020404" pitchFamily="49" charset="0"/>
                <a:cs typeface="Courier New" panose="02070309020205020404" pitchFamily="49" charset="0"/>
              </a:rPr>
              <a:t>FileIO</a:t>
            </a:r>
            <a:r>
              <a:rPr lang="en-US" dirty="0" smtClean="0">
                <a:latin typeface="Courier New" panose="02070309020205020404" pitchFamily="49" charset="0"/>
                <a:cs typeface="Courier New" panose="02070309020205020404" pitchFamily="49" charset="0"/>
              </a:rPr>
              <a:t> World!”);</a:t>
            </a:r>
            <a:endParaRPr lang="en-US" dirty="0">
              <a:latin typeface="Courier New" panose="02070309020205020404" pitchFamily="49" charset="0"/>
              <a:cs typeface="Courier New" panose="02070309020205020404" pitchFamily="49" charset="0"/>
            </a:endParaRPr>
          </a:p>
        </p:txBody>
      </p:sp>
      <p:sp>
        <p:nvSpPr>
          <p:cNvPr id="4" name="Content Placeholder 3"/>
          <p:cNvSpPr>
            <a:spLocks noGrp="1"/>
          </p:cNvSpPr>
          <p:nvPr>
            <p:ph sz="half" idx="2"/>
          </p:nvPr>
        </p:nvSpPr>
        <p:spPr/>
        <p:txBody>
          <a:bodyPr>
            <a:normAutofit fontScale="85000" lnSpcReduction="10000"/>
          </a:bodyPr>
          <a:lstStyle/>
          <a:p>
            <a:r>
              <a:rPr lang="en-US" dirty="0" smtClean="0"/>
              <a:t>Similarly we need to:</a:t>
            </a:r>
          </a:p>
          <a:p>
            <a:pPr lvl="1"/>
            <a:r>
              <a:rPr lang="en-US" dirty="0" smtClean="0"/>
              <a:t>Import </a:t>
            </a:r>
            <a:r>
              <a:rPr lang="en-US" b="1" dirty="0" err="1" smtClean="0">
                <a:latin typeface="Courier New" panose="02070309020205020404" pitchFamily="49" charset="0"/>
                <a:cs typeface="Courier New" panose="02070309020205020404" pitchFamily="49" charset="0"/>
              </a:rPr>
              <a:t>PrintWriter</a:t>
            </a:r>
            <a:r>
              <a:rPr lang="en-US" b="1" dirty="0" smtClean="0"/>
              <a:t> </a:t>
            </a:r>
            <a:r>
              <a:rPr lang="en-US" dirty="0" smtClean="0"/>
              <a:t>and </a:t>
            </a:r>
            <a:r>
              <a:rPr lang="en-US" b="1" dirty="0" err="1" smtClean="0">
                <a:latin typeface="Courier New" panose="02070309020205020404" pitchFamily="49" charset="0"/>
                <a:cs typeface="Courier New" panose="02070309020205020404" pitchFamily="49" charset="0"/>
              </a:rPr>
              <a:t>FileNotFoundException</a:t>
            </a:r>
            <a:r>
              <a:rPr lang="en-US" dirty="0" smtClean="0">
                <a:latin typeface="Arial Narrow" panose="020B0606020202030204" pitchFamily="34" charset="0"/>
              </a:rPr>
              <a:t/>
            </a:r>
            <a:br>
              <a:rPr lang="en-US" dirty="0" smtClean="0">
                <a:latin typeface="Arial Narrow" panose="020B0606020202030204" pitchFamily="34" charset="0"/>
              </a:rPr>
            </a:br>
            <a:r>
              <a:rPr lang="en-US" dirty="0" smtClean="0">
                <a:latin typeface="Arial Narrow" panose="020B0606020202030204" pitchFamily="34" charset="0"/>
              </a:rPr>
              <a:t>1</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import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java.io.</a:t>
            </a:r>
            <a:r>
              <a:rPr lang="en-US" b="1" dirty="0" err="1" smtClean="0">
                <a:latin typeface="Courier New" panose="02070309020205020404" pitchFamily="49" charset="0"/>
                <a:cs typeface="Courier New" panose="02070309020205020404" pitchFamily="49" charset="0"/>
              </a:rPr>
              <a:t>PrintWriter</a:t>
            </a:r>
            <a:r>
              <a:rPr lang="en-US" dirty="0" smtClean="0">
                <a:latin typeface="Courier New" panose="02070309020205020404" pitchFamily="49" charset="0"/>
                <a:cs typeface="Courier New" panose="02070309020205020404" pitchFamily="49" charset="0"/>
              </a:rPr>
              <a:t>;</a:t>
            </a:r>
          </a:p>
          <a:p>
            <a:pPr lvl="1"/>
            <a:r>
              <a:rPr lang="en-US" dirty="0" smtClean="0"/>
              <a:t>Modify main to </a:t>
            </a:r>
            <a:r>
              <a:rPr lang="en-US" dirty="0" smtClean="0"/>
              <a:t>handle/throws</a:t>
            </a:r>
            <a:r>
              <a:rPr lang="en-US" dirty="0" smtClean="0"/>
              <a:t> </a:t>
            </a:r>
            <a:r>
              <a:rPr lang="en-US" b="1" dirty="0" err="1" smtClean="0">
                <a:latin typeface="Courier New" panose="02070309020205020404" pitchFamily="49" charset="0"/>
                <a:cs typeface="Courier New" panose="02070309020205020404" pitchFamily="49" charset="0"/>
              </a:rPr>
              <a:t>FileNotFoundException</a:t>
            </a:r>
            <a:r>
              <a:rPr lang="en-US" dirty="0" smtClean="0"/>
              <a:t> </a:t>
            </a:r>
            <a:endParaRPr lang="en-US" dirty="0"/>
          </a:p>
        </p:txBody>
      </p:sp>
    </p:spTree>
    <p:extLst>
      <p:ext uri="{BB962C8B-B14F-4D97-AF65-F5344CB8AC3E}">
        <p14:creationId xmlns:p14="http://schemas.microsoft.com/office/powerpoint/2010/main" val="969285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Input/output Caveats</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Always call close after you are done using </a:t>
            </a:r>
            <a:r>
              <a:rPr lang="en-US" b="1" dirty="0" smtClean="0">
                <a:latin typeface="Courier New" panose="02070309020205020404" pitchFamily="49" charset="0"/>
                <a:cs typeface="Courier New" panose="02070309020205020404" pitchFamily="49" charset="0"/>
              </a:rPr>
              <a:t>Scanner</a:t>
            </a:r>
            <a:r>
              <a:rPr lang="en-US" dirty="0" smtClean="0"/>
              <a:t> or </a:t>
            </a:r>
            <a:r>
              <a:rPr lang="en-US" b="1" dirty="0" err="1" smtClean="0">
                <a:latin typeface="Courier New" panose="02070309020205020404" pitchFamily="49" charset="0"/>
                <a:cs typeface="Courier New" panose="02070309020205020404" pitchFamily="49" charset="0"/>
              </a:rPr>
              <a:t>PrintWriter</a:t>
            </a:r>
            <a:endParaRPr lang="en-US" b="1" dirty="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 in = </a:t>
            </a:r>
            <a:r>
              <a:rPr lang="en-US" dirty="0" smtClean="0">
                <a:latin typeface="Courier New" panose="02070309020205020404" pitchFamily="49" charset="0"/>
                <a:cs typeface="Courier New" panose="02070309020205020404" pitchFamily="49" charset="0"/>
              </a:rPr>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a:t>
            </a:r>
            <a:r>
              <a:rPr lang="en-US" b="1" dirty="0" smtClean="0">
                <a:solidFill>
                  <a:schemeClr val="accent3"/>
                </a:solidFill>
                <a:latin typeface="Courier New" panose="02070309020205020404" pitchFamily="49" charset="0"/>
                <a:cs typeface="Courier New" panose="02070309020205020404" pitchFamily="49" charset="0"/>
              </a:rPr>
              <a:t>new</a:t>
            </a:r>
            <a:br>
              <a:rPr lang="en-US" b="1" dirty="0" smtClean="0">
                <a:solidFill>
                  <a:schemeClr val="accent3"/>
                </a:solidFill>
                <a:latin typeface="Courier New" panose="02070309020205020404" pitchFamily="49" charset="0"/>
                <a:cs typeface="Courier New" panose="02070309020205020404" pitchFamily="49" charset="0"/>
              </a:rPr>
            </a:br>
            <a:r>
              <a:rPr lang="en-US" b="1" dirty="0" smtClean="0">
                <a:solidFill>
                  <a:schemeClr val="accent3"/>
                </a:solidFill>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File</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“MyFile.txt”</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solidFill>
                  <a:schemeClr val="accent5"/>
                </a:solidFill>
                <a:latin typeface="Courier New" panose="02070309020205020404" pitchFamily="49" charset="0"/>
                <a:cs typeface="Courier New" panose="02070309020205020404" pitchFamily="49" charset="0"/>
              </a:rPr>
              <a:t>//Use the Scanner as much </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//as you want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in.close</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4" name="Content Placeholder 3"/>
          <p:cNvSpPr>
            <a:spLocks noGrp="1"/>
          </p:cNvSpPr>
          <p:nvPr>
            <p:ph sz="half" idx="2"/>
          </p:nvPr>
        </p:nvSpPr>
        <p:spPr>
          <a:xfrm>
            <a:off x="6172200" y="2249486"/>
            <a:ext cx="5136266" cy="3541714"/>
          </a:xfrm>
        </p:spPr>
        <p:txBody>
          <a:bodyPr>
            <a:normAutofit fontScale="85000" lnSpcReduction="10000"/>
          </a:bodyPr>
          <a:lstStyle/>
          <a:p>
            <a:r>
              <a:rPr lang="en-US" dirty="0" smtClean="0"/>
              <a:t>Call </a:t>
            </a:r>
            <a:r>
              <a:rPr lang="en-US" dirty="0" smtClean="0">
                <a:latin typeface="Courier New" panose="02070309020205020404" pitchFamily="49" charset="0"/>
                <a:cs typeface="Courier New" panose="02070309020205020404" pitchFamily="49" charset="0"/>
              </a:rPr>
              <a:t>flush</a:t>
            </a:r>
            <a:r>
              <a:rPr lang="en-US" dirty="0" smtClean="0"/>
              <a:t> often on </a:t>
            </a:r>
            <a:r>
              <a:rPr lang="en-US" b="1" dirty="0" err="1" smtClean="0">
                <a:latin typeface="Courier New" panose="02070309020205020404" pitchFamily="49" charset="0"/>
                <a:cs typeface="Courier New" panose="02070309020205020404" pitchFamily="49" charset="0"/>
              </a:rPr>
              <a:t>PrintWriter</a:t>
            </a:r>
            <a:r>
              <a:rPr lang="en-US" dirty="0" smtClean="0"/>
              <a:t> to ensure all output gets into the file.</a:t>
            </a:r>
          </a:p>
          <a:p>
            <a:pPr marL="457200" indent="-457200">
              <a:spcBef>
                <a:spcPts val="0"/>
              </a:spcBef>
              <a:buFont typeface="+mj-lt"/>
              <a:buAutoNum type="arabicPeriod"/>
            </a:pPr>
            <a:r>
              <a:rPr lang="en-US" dirty="0" err="1">
                <a:latin typeface="Courier New" panose="02070309020205020404" pitchFamily="49" charset="0"/>
                <a:cs typeface="Courier New" panose="02070309020205020404" pitchFamily="49" charset="0"/>
              </a:rPr>
              <a:t>PrintWriter</a:t>
            </a:r>
            <a:r>
              <a:rPr lang="en-US" dirty="0">
                <a:latin typeface="Courier New" panose="02070309020205020404" pitchFamily="49" charset="0"/>
                <a:cs typeface="Courier New" panose="02070309020205020404" pitchFamily="49" charset="0"/>
              </a:rPr>
              <a:t> out =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PrintWriter</a:t>
            </a:r>
            <a:r>
              <a:rPr lang="en-US" dirty="0">
                <a:latin typeface="Courier New" panose="02070309020205020404" pitchFamily="49" charset="0"/>
                <a:cs typeface="Courier New" panose="02070309020205020404" pitchFamily="49" charset="0"/>
              </a:rPr>
              <a:t>(“MyFile.txt”);</a:t>
            </a:r>
          </a:p>
          <a:p>
            <a:pPr marL="457200" indent="-457200">
              <a:spcBef>
                <a:spcPts val="0"/>
              </a:spcBef>
              <a:buFont typeface="+mj-lt"/>
              <a:buAutoNum type="arabicPeriod"/>
            </a:pPr>
            <a:r>
              <a:rPr lang="en-US" dirty="0">
                <a:solidFill>
                  <a:schemeClr val="accent5"/>
                </a:solidFill>
                <a:latin typeface="Courier New" panose="02070309020205020404" pitchFamily="49" charset="0"/>
                <a:cs typeface="Courier New" panose="02070309020205020404" pitchFamily="49" charset="0"/>
              </a:rPr>
              <a:t>//Use the </a:t>
            </a:r>
            <a:r>
              <a:rPr lang="en-US" dirty="0" err="1">
                <a:solidFill>
                  <a:schemeClr val="accent5"/>
                </a:solidFill>
                <a:latin typeface="Courier New" panose="02070309020205020404" pitchFamily="49" charset="0"/>
                <a:cs typeface="Courier New" panose="02070309020205020404" pitchFamily="49" charset="0"/>
              </a:rPr>
              <a:t>PrintWriter</a:t>
            </a:r>
            <a:r>
              <a:rPr lang="en-US" dirty="0">
                <a:solidFill>
                  <a:schemeClr val="accent5"/>
                </a:solidFill>
                <a:latin typeface="Courier New" panose="02070309020205020404" pitchFamily="49" charset="0"/>
                <a:cs typeface="Courier New" panose="02070309020205020404" pitchFamily="49" charset="0"/>
              </a:rPr>
              <a:t> as much </a:t>
            </a:r>
            <a:br>
              <a:rPr lang="en-US" dirty="0">
                <a:solidFill>
                  <a:schemeClr val="accent5"/>
                </a:solidFill>
                <a:latin typeface="Courier New" panose="02070309020205020404" pitchFamily="49" charset="0"/>
                <a:cs typeface="Courier New" panose="02070309020205020404" pitchFamily="49" charset="0"/>
              </a:rPr>
            </a:br>
            <a:r>
              <a:rPr lang="en-US" dirty="0">
                <a:solidFill>
                  <a:schemeClr val="accent5"/>
                </a:solidFill>
                <a:latin typeface="Courier New" panose="02070309020205020404" pitchFamily="49" charset="0"/>
                <a:cs typeface="Courier New" panose="02070309020205020404" pitchFamily="49" charset="0"/>
              </a:rPr>
              <a:t>//as you </a:t>
            </a:r>
            <a:r>
              <a:rPr lang="en-US" dirty="0" smtClean="0">
                <a:solidFill>
                  <a:schemeClr val="accent5"/>
                </a:solidFill>
                <a:latin typeface="Courier New" panose="02070309020205020404" pitchFamily="49" charset="0"/>
                <a:cs typeface="Courier New" panose="02070309020205020404" pitchFamily="49" charset="0"/>
              </a:rPr>
              <a:t>want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out.flush</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//Always flush after use!</a:t>
            </a:r>
            <a:endParaRPr lang="en-US" dirty="0">
              <a:solidFill>
                <a:schemeClr val="accent5"/>
              </a:solidFill>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err="1">
                <a:latin typeface="Courier New" panose="02070309020205020404" pitchFamily="49" charset="0"/>
                <a:cs typeface="Courier New" panose="02070309020205020404" pitchFamily="49" charset="0"/>
              </a:rPr>
              <a:t>out.close</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9687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lstStyle/>
          <a:p>
            <a:r>
              <a:rPr lang="en-US" dirty="0" smtClean="0"/>
              <a:t>Google</a:t>
            </a:r>
          </a:p>
          <a:p>
            <a:r>
              <a:rPr lang="en-US" dirty="0" smtClean="0"/>
              <a:t>API</a:t>
            </a:r>
          </a:p>
          <a:p>
            <a:r>
              <a:rPr lang="en-US" dirty="0" smtClean="0"/>
              <a:t>Tutorials</a:t>
            </a:r>
          </a:p>
          <a:p>
            <a:r>
              <a:rPr lang="en-US" dirty="0" err="1" smtClean="0"/>
              <a:t>StackOverflow</a:t>
            </a:r>
            <a:endParaRPr lang="en-US" dirty="0" smtClean="0"/>
          </a:p>
          <a:p>
            <a:r>
              <a:rPr lang="en-US" dirty="0" smtClean="0"/>
              <a:t>Practice, Practice, Practice!</a:t>
            </a:r>
            <a:endParaRPr lang="en-US" dirty="0"/>
          </a:p>
        </p:txBody>
      </p:sp>
    </p:spTree>
    <p:extLst>
      <p:ext uri="{BB962C8B-B14F-4D97-AF65-F5344CB8AC3E}">
        <p14:creationId xmlns:p14="http://schemas.microsoft.com/office/powerpoint/2010/main" val="2736586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 – </a:t>
            </a:r>
            <a:r>
              <a:rPr lang="en-US" dirty="0" smtClean="0"/>
              <a:t>Work in triplets</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990840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dirty="0" smtClean="0"/>
                  <a:t>Write a program that </a:t>
                </a:r>
                <a:r>
                  <a:rPr lang="en-US" dirty="0" smtClean="0"/>
                  <a:t>will </a:t>
                </a:r>
                <a:r>
                  <a:rPr lang="en-US" dirty="0" smtClean="0"/>
                  <a:t>generate </a:t>
                </a:r>
                <a14:m>
                  <m:oMath xmlns:m="http://schemas.openxmlformats.org/officeDocument/2006/math">
                    <m:r>
                      <a:rPr lang="en-US" b="0" i="1" smtClean="0">
                        <a:latin typeface="Cambria Math" panose="02040503050406030204" pitchFamily="18" charset="0"/>
                      </a:rPr>
                      <m:t>𝑁</m:t>
                    </m:r>
                  </m:oMath>
                </a14:m>
                <a:r>
                  <a:rPr lang="en-US" dirty="0" smtClean="0"/>
                  <a:t> </a:t>
                </a:r>
                <a:r>
                  <a:rPr lang="en-US" dirty="0" smtClean="0"/>
                  <a:t>random </a:t>
                </a:r>
                <a:r>
                  <a:rPr lang="en-US" dirty="0" err="1" smtClean="0"/>
                  <a:t>cirlces</a:t>
                </a:r>
                <a:r>
                  <a:rPr lang="en-US" dirty="0" smtClean="0"/>
                  <a:t>, where </a:t>
                </a:r>
                <a14:m>
                  <m:oMath xmlns:m="http://schemas.openxmlformats.org/officeDocument/2006/math">
                    <m:r>
                      <a:rPr lang="en-US" b="0" i="1" smtClean="0">
                        <a:latin typeface="Cambria Math" panose="02040503050406030204" pitchFamily="18" charset="0"/>
                      </a:rPr>
                      <m:t>𝑁</m:t>
                    </m:r>
                    <m:r>
                      <a:rPr lang="en-US" b="0" i="1" smtClean="0">
                        <a:latin typeface="Cambria Math" panose="02040503050406030204" pitchFamily="18" charset="0"/>
                      </a:rPr>
                      <m:t>∈</m:t>
                    </m:r>
                    <m:r>
                      <a:rPr lang="en-US" b="0" i="1" smtClean="0">
                        <a:latin typeface="Cambria Math" panose="02040503050406030204" pitchFamily="18" charset="0"/>
                      </a:rPr>
                      <m:t>[3, 20]</m:t>
                    </m:r>
                  </m:oMath>
                </a14:m>
                <a:r>
                  <a:rPr lang="en-US" dirty="0" smtClean="0"/>
                  <a:t>, the center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𝑦</m:t>
                        </m:r>
                      </m:e>
                    </m:d>
                  </m:oMath>
                </a14:m>
                <a:r>
                  <a:rPr lang="en-US" dirty="0" smtClean="0"/>
                  <a:t> points between </a:t>
                </a:r>
                <a14:m>
                  <m:oMath xmlns:m="http://schemas.openxmlformats.org/officeDocument/2006/math">
                    <m:d>
                      <m:dPr>
                        <m:begChr m:val="["/>
                        <m:ctrlPr>
                          <a:rPr lang="en-US" b="0" i="1" smtClean="0">
                            <a:latin typeface="Cambria Math" panose="02040503050406030204" pitchFamily="18" charset="0"/>
                          </a:rPr>
                        </m:ctrlPr>
                      </m:dPr>
                      <m:e>
                        <m:r>
                          <a:rPr lang="en-US" b="0" i="1" smtClean="0">
                            <a:latin typeface="Cambria Math" panose="02040503050406030204" pitchFamily="18" charset="0"/>
                          </a:rPr>
                          <m:t>−10, 10</m:t>
                        </m:r>
                      </m:e>
                    </m:d>
                  </m:oMath>
                </a14:m>
                <a:r>
                  <a:rPr lang="en-US" dirty="0" smtClean="0"/>
                  <a:t>, and the radius is between </a:t>
                </a:r>
                <a14:m>
                  <m:oMath xmlns:m="http://schemas.openxmlformats.org/officeDocument/2006/math">
                    <m:d>
                      <m:dPr>
                        <m:begChr m:val="["/>
                        <m:ctrlPr>
                          <a:rPr lang="en-US" b="0" i="1" smtClean="0">
                            <a:latin typeface="Cambria Math" panose="02040503050406030204" pitchFamily="18" charset="0"/>
                          </a:rPr>
                        </m:ctrlPr>
                      </m:dPr>
                      <m:e>
                        <m:r>
                          <a:rPr lang="en-US" b="0" i="1" smtClean="0">
                            <a:latin typeface="Cambria Math" panose="02040503050406030204" pitchFamily="18" charset="0"/>
                          </a:rPr>
                          <m:t>1, 4</m:t>
                        </m:r>
                      </m:e>
                    </m:d>
                  </m:oMath>
                </a14:m>
                <a:r>
                  <a:rPr lang="en-US" dirty="0" smtClean="0"/>
                  <a:t>. Write </a:t>
                </a:r>
                <a:r>
                  <a:rPr lang="en-US" dirty="0" smtClean="0"/>
                  <a:t>the </a:t>
                </a:r>
                <a:r>
                  <a:rPr lang="en-US" dirty="0" smtClean="0"/>
                  <a:t>circles </a:t>
                </a:r>
                <a:r>
                  <a:rPr lang="en-US" dirty="0" smtClean="0"/>
                  <a:t>to a file – first line is </a:t>
                </a:r>
                <a14:m>
                  <m:oMath xmlns:m="http://schemas.openxmlformats.org/officeDocument/2006/math">
                    <m:r>
                      <a:rPr lang="en-US" b="0" i="1" smtClean="0">
                        <a:latin typeface="Cambria Math" panose="02040503050406030204" pitchFamily="18" charset="0"/>
                      </a:rPr>
                      <m:t>𝑁</m:t>
                    </m:r>
                  </m:oMath>
                </a14:m>
                <a:r>
                  <a:rPr lang="en-US" dirty="0" smtClean="0"/>
                  <a:t>, each line after is </a:t>
                </a:r>
                <a:r>
                  <a:rPr lang="en-US" dirty="0" smtClean="0"/>
                  <a:t>the circle defined by </a:t>
                </a:r>
                <a14:m>
                  <m:oMath xmlns:m="http://schemas.openxmlformats.org/officeDocument/2006/math">
                    <m:r>
                      <a:rPr lang="en-US" b="0" i="1" smtClean="0">
                        <a:latin typeface="Cambria Math" panose="02040503050406030204" pitchFamily="18" charset="0"/>
                      </a:rPr>
                      <m:t>𝑥</m:t>
                    </m:r>
                  </m:oMath>
                </a14:m>
                <a:r>
                  <a:rPr lang="en-US" dirty="0" smtClean="0"/>
                  <a:t>, </a:t>
                </a:r>
                <a14:m>
                  <m:oMath xmlns:m="http://schemas.openxmlformats.org/officeDocument/2006/math">
                    <m:r>
                      <a:rPr lang="en-US" b="0" i="1" smtClean="0">
                        <a:latin typeface="Cambria Math" panose="02040503050406030204" pitchFamily="18" charset="0"/>
                      </a:rPr>
                      <m:t>𝑦</m:t>
                    </m:r>
                  </m:oMath>
                </a14:m>
                <a:r>
                  <a:rPr lang="en-US" dirty="0" smtClean="0"/>
                  <a:t>, and </a:t>
                </a:r>
                <a14:m>
                  <m:oMath xmlns:m="http://schemas.openxmlformats.org/officeDocument/2006/math">
                    <m:r>
                      <a:rPr lang="en-US" b="0" i="1" smtClean="0">
                        <a:latin typeface="Cambria Math" panose="02040503050406030204" pitchFamily="18" charset="0"/>
                      </a:rPr>
                      <m:t>𝑟</m:t>
                    </m:r>
                  </m:oMath>
                </a14:m>
                <a:endParaRPr lang="en-US" dirty="0" smtClean="0"/>
              </a:p>
              <a:p>
                <a:pPr marL="457200" indent="-457200">
                  <a:buFont typeface="+mj-lt"/>
                  <a:buAutoNum type="arabicPeriod"/>
                </a:pPr>
                <a:r>
                  <a:rPr lang="en-US" dirty="0" smtClean="0"/>
                  <a:t>Write a program that reads your </a:t>
                </a:r>
                <a:r>
                  <a:rPr lang="en-US" dirty="0" smtClean="0"/>
                  <a:t>file </a:t>
                </a:r>
                <a:r>
                  <a:rPr lang="en-US" dirty="0" smtClean="0"/>
                  <a:t>and shows it to the user using </a:t>
                </a:r>
                <a:r>
                  <a:rPr lang="en-US" dirty="0" err="1" smtClean="0"/>
                  <a:t>StdDraw</a:t>
                </a:r>
                <a:r>
                  <a:rPr lang="en-US" dirty="0" smtClean="0"/>
                  <a:t>. Use a random color to show the outline and a different random color to fill the polygon.</a:t>
                </a:r>
              </a:p>
              <a:p>
                <a:pPr marL="457200" indent="-457200">
                  <a:buFont typeface="+mj-lt"/>
                  <a:buAutoNum type="arabicPeriod"/>
                </a:pPr>
                <a:r>
                  <a:rPr lang="en-US" dirty="0" smtClean="0"/>
                  <a:t>Augment your programs to</a:t>
                </a:r>
              </a:p>
              <a:p>
                <a:pPr marL="914400" lvl="1" indent="-457200">
                  <a:buFont typeface="+mj-lt"/>
                  <a:buAutoNum type="arabicPeriod"/>
                </a:pPr>
                <a:r>
                  <a:rPr lang="en-US" dirty="0" smtClean="0"/>
                  <a:t>Allow random rectangles as well. Randomly select circles/rectangles with 0.5 probability</a:t>
                </a:r>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85" t="-2065" r="-1292"/>
                </a:stretch>
              </a:blipFill>
            </p:spPr>
            <p:txBody>
              <a:bodyPr/>
              <a:lstStyle/>
              <a:p>
                <a:r>
                  <a:rPr lang="en-US">
                    <a:noFill/>
                  </a:rPr>
                  <a:t> </a:t>
                </a:r>
              </a:p>
            </p:txBody>
          </p:sp>
        </mc:Fallback>
      </mc:AlternateContent>
    </p:spTree>
    <p:extLst>
      <p:ext uri="{BB962C8B-B14F-4D97-AF65-F5344CB8AC3E}">
        <p14:creationId xmlns:p14="http://schemas.microsoft.com/office/powerpoint/2010/main" val="2319942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altLang="en-US" smtClean="0"/>
              <a:t>Exception Types</a:t>
            </a:r>
          </a:p>
        </p:txBody>
      </p:sp>
      <p:sp>
        <p:nvSpPr>
          <p:cNvPr id="9220" name="Rectangle 10"/>
          <p:cNvSpPr>
            <a:spLocks noChangeArrowheads="1"/>
          </p:cNvSpPr>
          <p:nvPr/>
        </p:nvSpPr>
        <p:spPr bwMode="auto">
          <a:xfrm>
            <a:off x="1524001" y="17694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9" name="Object 9"/>
          <p:cNvGraphicFramePr>
            <a:graphicFrameLocks noGrp="1" noChangeAspect="1"/>
          </p:cNvGraphicFramePr>
          <p:nvPr>
            <p:ph idx="1"/>
            <p:extLst>
              <p:ext uri="{D42A27DB-BD31-4B8C-83A1-F6EECF244321}">
                <p14:modId xmlns:p14="http://schemas.microsoft.com/office/powerpoint/2010/main" val="2682946356"/>
              </p:ext>
            </p:extLst>
          </p:nvPr>
        </p:nvGraphicFramePr>
        <p:xfrm>
          <a:off x="1371421" y="1769419"/>
          <a:ext cx="9913895" cy="5045338"/>
        </p:xfrm>
        <a:graphic>
          <a:graphicData uri="http://schemas.openxmlformats.org/presentationml/2006/ole">
            <mc:AlternateContent xmlns:mc="http://schemas.openxmlformats.org/markup-compatibility/2006">
              <mc:Choice xmlns:v="urn:schemas-microsoft-com:vml" Requires="v">
                <p:oleObj spid="_x0000_s240655"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421" y="1769419"/>
                        <a:ext cx="9913895" cy="50453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1944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altLang="en-US" dirty="0" smtClean="0"/>
              <a:t>System Errors</a:t>
            </a:r>
          </a:p>
        </p:txBody>
      </p:sp>
      <p:sp>
        <p:nvSpPr>
          <p:cNvPr id="9220" name="Rectangle 10"/>
          <p:cNvSpPr>
            <a:spLocks noChangeArrowheads="1"/>
          </p:cNvSpPr>
          <p:nvPr/>
        </p:nvSpPr>
        <p:spPr bwMode="auto">
          <a:xfrm>
            <a:off x="1524001" y="17694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9" name="Object 9"/>
          <p:cNvGraphicFramePr>
            <a:graphicFrameLocks noGrp="1" noChangeAspect="1"/>
          </p:cNvGraphicFramePr>
          <p:nvPr>
            <p:ph idx="1"/>
            <p:extLst>
              <p:ext uri="{D42A27DB-BD31-4B8C-83A1-F6EECF244321}">
                <p14:modId xmlns:p14="http://schemas.microsoft.com/office/powerpoint/2010/main" val="2682946356"/>
              </p:ext>
            </p:extLst>
          </p:nvPr>
        </p:nvGraphicFramePr>
        <p:xfrm>
          <a:off x="1371421" y="1769419"/>
          <a:ext cx="9913895" cy="5045338"/>
        </p:xfrm>
        <a:graphic>
          <a:graphicData uri="http://schemas.openxmlformats.org/presentationml/2006/ole">
            <mc:AlternateContent xmlns:mc="http://schemas.openxmlformats.org/markup-compatibility/2006">
              <mc:Choice xmlns:v="urn:schemas-microsoft-com:vml" Requires="v">
                <p:oleObj spid="_x0000_s249870"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421" y="1769419"/>
                        <a:ext cx="9913895" cy="5045338"/>
                      </a:xfrm>
                      <a:prstGeom prst="rect">
                        <a:avLst/>
                      </a:prstGeom>
                      <a:noFill/>
                      <a:ln>
                        <a:noFill/>
                      </a:ln>
                    </p:spPr>
                  </p:pic>
                </p:oleObj>
              </mc:Fallback>
            </mc:AlternateContent>
          </a:graphicData>
        </a:graphic>
      </p:graphicFrame>
      <p:sp>
        <p:nvSpPr>
          <p:cNvPr id="5" name="Rectangle 10"/>
          <p:cNvSpPr>
            <a:spLocks noChangeArrowheads="1"/>
          </p:cNvSpPr>
          <p:nvPr/>
        </p:nvSpPr>
        <p:spPr bwMode="auto">
          <a:xfrm>
            <a:off x="3866686" y="4960789"/>
            <a:ext cx="3911501" cy="1853968"/>
          </a:xfrm>
          <a:prstGeom prst="rect">
            <a:avLst/>
          </a:prstGeom>
          <a:solidFill>
            <a:schemeClr val="accent1">
              <a:alpha val="45097"/>
            </a:schemeClr>
          </a:solidFill>
          <a:ln w="3810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 name="TextBox 1"/>
          <p:cNvSpPr txBox="1"/>
          <p:nvPr/>
        </p:nvSpPr>
        <p:spPr>
          <a:xfrm>
            <a:off x="7893934" y="5127585"/>
            <a:ext cx="3472405" cy="1600438"/>
          </a:xfrm>
          <a:prstGeom prst="rect">
            <a:avLst/>
          </a:prstGeom>
          <a:noFill/>
        </p:spPr>
        <p:txBody>
          <a:bodyPr wrap="square" rtlCol="0">
            <a:spAutoFit/>
          </a:bodyPr>
          <a:lstStyle/>
          <a:p>
            <a:r>
              <a:rPr lang="en-US" sz="1400" b="1" dirty="0" smtClean="0">
                <a:solidFill>
                  <a:schemeClr val="accent3"/>
                </a:solidFill>
              </a:rPr>
              <a:t>System errors </a:t>
            </a:r>
            <a:r>
              <a:rPr lang="en-US" sz="1400" dirty="0" smtClean="0"/>
              <a:t>are thrown by JVM and represented in the Error class. The Error class describes internal system errors. Such errors rarely occur. If one does, there is little you can do beyond notifying the user and trying to terminate the program gracefully. </a:t>
            </a:r>
          </a:p>
          <a:p>
            <a:endParaRPr lang="en-US" sz="1400" dirty="0"/>
          </a:p>
        </p:txBody>
      </p:sp>
    </p:spTree>
    <p:extLst>
      <p:ext uri="{BB962C8B-B14F-4D97-AF65-F5344CB8AC3E}">
        <p14:creationId xmlns:p14="http://schemas.microsoft.com/office/powerpoint/2010/main" val="3036241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altLang="en-US" dirty="0" smtClean="0"/>
              <a:t>Exceptions</a:t>
            </a:r>
          </a:p>
        </p:txBody>
      </p:sp>
      <p:sp>
        <p:nvSpPr>
          <p:cNvPr id="9220" name="Rectangle 10"/>
          <p:cNvSpPr>
            <a:spLocks noChangeArrowheads="1"/>
          </p:cNvSpPr>
          <p:nvPr/>
        </p:nvSpPr>
        <p:spPr bwMode="auto">
          <a:xfrm>
            <a:off x="1524001" y="17694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9" name="Object 9"/>
          <p:cNvGraphicFramePr>
            <a:graphicFrameLocks noGrp="1" noChangeAspect="1"/>
          </p:cNvGraphicFramePr>
          <p:nvPr>
            <p:ph idx="1"/>
          </p:nvPr>
        </p:nvGraphicFramePr>
        <p:xfrm>
          <a:off x="1371421" y="1769419"/>
          <a:ext cx="9913895" cy="5045338"/>
        </p:xfrm>
        <a:graphic>
          <a:graphicData uri="http://schemas.openxmlformats.org/presentationml/2006/ole">
            <mc:AlternateContent xmlns:mc="http://schemas.openxmlformats.org/markup-compatibility/2006">
              <mc:Choice xmlns:v="urn:schemas-microsoft-com:vml" Requires="v">
                <p:oleObj spid="_x0000_s250894"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421" y="1769419"/>
                        <a:ext cx="9913895" cy="5045338"/>
                      </a:xfrm>
                      <a:prstGeom prst="rect">
                        <a:avLst/>
                      </a:prstGeom>
                      <a:noFill/>
                      <a:ln>
                        <a:noFill/>
                      </a:ln>
                    </p:spPr>
                  </p:pic>
                </p:oleObj>
              </mc:Fallback>
            </mc:AlternateContent>
          </a:graphicData>
        </a:graphic>
      </p:graphicFrame>
      <p:sp>
        <p:nvSpPr>
          <p:cNvPr id="5" name="Rectangle 10"/>
          <p:cNvSpPr>
            <a:spLocks noChangeArrowheads="1"/>
          </p:cNvSpPr>
          <p:nvPr/>
        </p:nvSpPr>
        <p:spPr bwMode="auto">
          <a:xfrm>
            <a:off x="3866686" y="1674969"/>
            <a:ext cx="7333305" cy="3365881"/>
          </a:xfrm>
          <a:prstGeom prst="rect">
            <a:avLst/>
          </a:prstGeom>
          <a:solidFill>
            <a:schemeClr val="accent1">
              <a:alpha val="45097"/>
            </a:schemeClr>
          </a:solidFill>
          <a:ln w="3810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 name="TextBox 1"/>
          <p:cNvSpPr txBox="1"/>
          <p:nvPr/>
        </p:nvSpPr>
        <p:spPr>
          <a:xfrm>
            <a:off x="7893934" y="5127585"/>
            <a:ext cx="3472405" cy="954107"/>
          </a:xfrm>
          <a:prstGeom prst="rect">
            <a:avLst/>
          </a:prstGeom>
          <a:noFill/>
        </p:spPr>
        <p:txBody>
          <a:bodyPr wrap="square" rtlCol="0">
            <a:spAutoFit/>
          </a:bodyPr>
          <a:lstStyle/>
          <a:p>
            <a:r>
              <a:rPr lang="en-US" sz="1400" b="1" dirty="0">
                <a:solidFill>
                  <a:schemeClr val="accent3"/>
                </a:solidFill>
              </a:rPr>
              <a:t>Exception</a:t>
            </a:r>
            <a:r>
              <a:rPr lang="en-US" sz="1400" dirty="0"/>
              <a:t> describes errors caused by your program and external circumstances. These errors can be caught and handled by your program. </a:t>
            </a:r>
          </a:p>
        </p:txBody>
      </p:sp>
    </p:spTree>
    <p:extLst>
      <p:ext uri="{BB962C8B-B14F-4D97-AF65-F5344CB8AC3E}">
        <p14:creationId xmlns:p14="http://schemas.microsoft.com/office/powerpoint/2010/main" val="3438442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altLang="en-US" dirty="0" smtClean="0"/>
              <a:t>Exceptions</a:t>
            </a:r>
          </a:p>
        </p:txBody>
      </p:sp>
      <p:sp>
        <p:nvSpPr>
          <p:cNvPr id="9220" name="Rectangle 10"/>
          <p:cNvSpPr>
            <a:spLocks noChangeArrowheads="1"/>
          </p:cNvSpPr>
          <p:nvPr/>
        </p:nvSpPr>
        <p:spPr bwMode="auto">
          <a:xfrm>
            <a:off x="1524001" y="17694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9" name="Object 9"/>
          <p:cNvGraphicFramePr>
            <a:graphicFrameLocks noGrp="1" noChangeAspect="1"/>
          </p:cNvGraphicFramePr>
          <p:nvPr>
            <p:ph idx="1"/>
          </p:nvPr>
        </p:nvGraphicFramePr>
        <p:xfrm>
          <a:off x="1371421" y="1769419"/>
          <a:ext cx="9913895" cy="5045338"/>
        </p:xfrm>
        <a:graphic>
          <a:graphicData uri="http://schemas.openxmlformats.org/presentationml/2006/ole">
            <mc:AlternateContent xmlns:mc="http://schemas.openxmlformats.org/markup-compatibility/2006">
              <mc:Choice xmlns:v="urn:schemas-microsoft-com:vml" Requires="v">
                <p:oleObj spid="_x0000_s251918"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421" y="1769419"/>
                        <a:ext cx="9913895" cy="5045338"/>
                      </a:xfrm>
                      <a:prstGeom prst="rect">
                        <a:avLst/>
                      </a:prstGeom>
                      <a:noFill/>
                      <a:ln>
                        <a:noFill/>
                      </a:ln>
                    </p:spPr>
                  </p:pic>
                </p:oleObj>
              </mc:Fallback>
            </mc:AlternateContent>
          </a:graphicData>
        </a:graphic>
      </p:graphicFrame>
      <p:sp>
        <p:nvSpPr>
          <p:cNvPr id="3" name="Freeform 2"/>
          <p:cNvSpPr/>
          <p:nvPr/>
        </p:nvSpPr>
        <p:spPr>
          <a:xfrm>
            <a:off x="5856791" y="2326511"/>
            <a:ext cx="5347504" cy="2731626"/>
          </a:xfrm>
          <a:custGeom>
            <a:avLst/>
            <a:gdLst>
              <a:gd name="connsiteX0" fmla="*/ 5359079 w 5359079"/>
              <a:gd name="connsiteY0" fmla="*/ 0 h 2731626"/>
              <a:gd name="connsiteX1" fmla="*/ 1956122 w 5359079"/>
              <a:gd name="connsiteY1" fmla="*/ 0 h 2731626"/>
              <a:gd name="connsiteX2" fmla="*/ 1944547 w 5359079"/>
              <a:gd name="connsiteY2" fmla="*/ 949124 h 2731626"/>
              <a:gd name="connsiteX3" fmla="*/ 11575 w 5359079"/>
              <a:gd name="connsiteY3" fmla="*/ 925975 h 2731626"/>
              <a:gd name="connsiteX4" fmla="*/ 0 w 5359079"/>
              <a:gd name="connsiteY4" fmla="*/ 1504709 h 2731626"/>
              <a:gd name="connsiteX5" fmla="*/ 1944547 w 5359079"/>
              <a:gd name="connsiteY5" fmla="*/ 1539433 h 2731626"/>
              <a:gd name="connsiteX6" fmla="*/ 1944547 w 5359079"/>
              <a:gd name="connsiteY6" fmla="*/ 2731626 h 2731626"/>
              <a:gd name="connsiteX7" fmla="*/ 5359079 w 5359079"/>
              <a:gd name="connsiteY7" fmla="*/ 2731626 h 2731626"/>
              <a:gd name="connsiteX8" fmla="*/ 5359079 w 5359079"/>
              <a:gd name="connsiteY8" fmla="*/ 0 h 2731626"/>
              <a:gd name="connsiteX0" fmla="*/ 5359079 w 5359079"/>
              <a:gd name="connsiteY0" fmla="*/ 0 h 2731626"/>
              <a:gd name="connsiteX1" fmla="*/ 1956122 w 5359079"/>
              <a:gd name="connsiteY1" fmla="*/ 0 h 2731626"/>
              <a:gd name="connsiteX2" fmla="*/ 1944547 w 5359079"/>
              <a:gd name="connsiteY2" fmla="*/ 949124 h 2731626"/>
              <a:gd name="connsiteX3" fmla="*/ 11575 w 5359079"/>
              <a:gd name="connsiteY3" fmla="*/ 925975 h 2731626"/>
              <a:gd name="connsiteX4" fmla="*/ 0 w 5359079"/>
              <a:gd name="connsiteY4" fmla="*/ 1539433 h 2731626"/>
              <a:gd name="connsiteX5" fmla="*/ 1944547 w 5359079"/>
              <a:gd name="connsiteY5" fmla="*/ 1539433 h 2731626"/>
              <a:gd name="connsiteX6" fmla="*/ 1944547 w 5359079"/>
              <a:gd name="connsiteY6" fmla="*/ 2731626 h 2731626"/>
              <a:gd name="connsiteX7" fmla="*/ 5359079 w 5359079"/>
              <a:gd name="connsiteY7" fmla="*/ 2731626 h 2731626"/>
              <a:gd name="connsiteX8" fmla="*/ 5359079 w 5359079"/>
              <a:gd name="connsiteY8" fmla="*/ 0 h 2731626"/>
              <a:gd name="connsiteX0" fmla="*/ 5359079 w 5359079"/>
              <a:gd name="connsiteY0" fmla="*/ 0 h 2731626"/>
              <a:gd name="connsiteX1" fmla="*/ 1956122 w 5359079"/>
              <a:gd name="connsiteY1" fmla="*/ 0 h 2731626"/>
              <a:gd name="connsiteX2" fmla="*/ 1944547 w 5359079"/>
              <a:gd name="connsiteY2" fmla="*/ 949124 h 2731626"/>
              <a:gd name="connsiteX3" fmla="*/ 11575 w 5359079"/>
              <a:gd name="connsiteY3" fmla="*/ 925975 h 2731626"/>
              <a:gd name="connsiteX4" fmla="*/ 0 w 5359079"/>
              <a:gd name="connsiteY4" fmla="*/ 1539433 h 2731626"/>
              <a:gd name="connsiteX5" fmla="*/ 1944547 w 5359079"/>
              <a:gd name="connsiteY5" fmla="*/ 1562582 h 2731626"/>
              <a:gd name="connsiteX6" fmla="*/ 1944547 w 5359079"/>
              <a:gd name="connsiteY6" fmla="*/ 2731626 h 2731626"/>
              <a:gd name="connsiteX7" fmla="*/ 5359079 w 5359079"/>
              <a:gd name="connsiteY7" fmla="*/ 2731626 h 2731626"/>
              <a:gd name="connsiteX8" fmla="*/ 5359079 w 5359079"/>
              <a:gd name="connsiteY8" fmla="*/ 0 h 2731626"/>
              <a:gd name="connsiteX0" fmla="*/ 5347504 w 5347504"/>
              <a:gd name="connsiteY0" fmla="*/ 0 h 2731626"/>
              <a:gd name="connsiteX1" fmla="*/ 1944547 w 5347504"/>
              <a:gd name="connsiteY1" fmla="*/ 0 h 2731626"/>
              <a:gd name="connsiteX2" fmla="*/ 1932972 w 5347504"/>
              <a:gd name="connsiteY2" fmla="*/ 949124 h 2731626"/>
              <a:gd name="connsiteX3" fmla="*/ 0 w 5347504"/>
              <a:gd name="connsiteY3" fmla="*/ 925975 h 2731626"/>
              <a:gd name="connsiteX4" fmla="*/ 0 w 5347504"/>
              <a:gd name="connsiteY4" fmla="*/ 1539433 h 2731626"/>
              <a:gd name="connsiteX5" fmla="*/ 1932972 w 5347504"/>
              <a:gd name="connsiteY5" fmla="*/ 1562582 h 2731626"/>
              <a:gd name="connsiteX6" fmla="*/ 1932972 w 5347504"/>
              <a:gd name="connsiteY6" fmla="*/ 2731626 h 2731626"/>
              <a:gd name="connsiteX7" fmla="*/ 5347504 w 5347504"/>
              <a:gd name="connsiteY7" fmla="*/ 2731626 h 2731626"/>
              <a:gd name="connsiteX8" fmla="*/ 5347504 w 5347504"/>
              <a:gd name="connsiteY8" fmla="*/ 0 h 2731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47504" h="2731626">
                <a:moveTo>
                  <a:pt x="5347504" y="0"/>
                </a:moveTo>
                <a:lnTo>
                  <a:pt x="1944547" y="0"/>
                </a:lnTo>
                <a:lnTo>
                  <a:pt x="1932972" y="949124"/>
                </a:lnTo>
                <a:lnTo>
                  <a:pt x="0" y="925975"/>
                </a:lnTo>
                <a:lnTo>
                  <a:pt x="0" y="1539433"/>
                </a:lnTo>
                <a:lnTo>
                  <a:pt x="1932972" y="1562582"/>
                </a:lnTo>
                <a:lnTo>
                  <a:pt x="1932972" y="2731626"/>
                </a:lnTo>
                <a:lnTo>
                  <a:pt x="5347504" y="2731626"/>
                </a:lnTo>
                <a:lnTo>
                  <a:pt x="5347504" y="0"/>
                </a:lnTo>
                <a:close/>
              </a:path>
            </a:pathLst>
          </a:custGeom>
          <a:solidFill>
            <a:schemeClr val="accent1">
              <a:alpha val="45097"/>
            </a:schemeClr>
          </a:solidFill>
          <a:ln w="3810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2400">
              <a:solidFill>
                <a:schemeClr val="tx1"/>
              </a:solidFill>
              <a:latin typeface="Times New Roman" panose="02020603050405020304" pitchFamily="18" charset="0"/>
            </a:endParaRPr>
          </a:p>
        </p:txBody>
      </p:sp>
      <p:sp>
        <p:nvSpPr>
          <p:cNvPr id="2" name="TextBox 1"/>
          <p:cNvSpPr txBox="1"/>
          <p:nvPr/>
        </p:nvSpPr>
        <p:spPr>
          <a:xfrm>
            <a:off x="7893934" y="5127585"/>
            <a:ext cx="3472405" cy="738664"/>
          </a:xfrm>
          <a:prstGeom prst="rect">
            <a:avLst/>
          </a:prstGeom>
          <a:noFill/>
        </p:spPr>
        <p:txBody>
          <a:bodyPr wrap="square" rtlCol="0">
            <a:spAutoFit/>
          </a:bodyPr>
          <a:lstStyle/>
          <a:p>
            <a:r>
              <a:rPr lang="en-US" sz="1400" b="1" dirty="0" err="1">
                <a:solidFill>
                  <a:schemeClr val="accent3"/>
                </a:solidFill>
              </a:rPr>
              <a:t>RuntimeException</a:t>
            </a:r>
            <a:r>
              <a:rPr lang="en-US" sz="1400" dirty="0"/>
              <a:t> is caused by programming errors, such as bad casting, accessing an out-of-bounds array, and numeric errors.</a:t>
            </a:r>
          </a:p>
        </p:txBody>
      </p:sp>
    </p:spTree>
    <p:extLst>
      <p:ext uri="{BB962C8B-B14F-4D97-AF65-F5344CB8AC3E}">
        <p14:creationId xmlns:p14="http://schemas.microsoft.com/office/powerpoint/2010/main" val="881730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r>
              <a:rPr lang="en-US" altLang="en-US" dirty="0" smtClean="0"/>
              <a:t>Checked Exceptions vs. </a:t>
            </a:r>
            <a:br>
              <a:rPr lang="en-US" altLang="en-US" dirty="0" smtClean="0"/>
            </a:br>
            <a:r>
              <a:rPr lang="en-US" altLang="en-US" dirty="0" smtClean="0"/>
              <a:t>Unchecked Exceptions</a:t>
            </a:r>
            <a:endParaRPr lang="en-US" altLang="en-US" dirty="0" smtClean="0"/>
          </a:p>
        </p:txBody>
      </p:sp>
      <p:sp>
        <p:nvSpPr>
          <p:cNvPr id="4" name="Content Placeholder 3"/>
          <p:cNvSpPr>
            <a:spLocks noGrp="1"/>
          </p:cNvSpPr>
          <p:nvPr>
            <p:ph idx="1"/>
          </p:nvPr>
        </p:nvSpPr>
        <p:spPr>
          <a:xfrm>
            <a:off x="1141412" y="2249486"/>
            <a:ext cx="9905999" cy="4608513"/>
          </a:xfrm>
        </p:spPr>
        <p:txBody>
          <a:bodyPr>
            <a:normAutofit/>
          </a:bodyPr>
          <a:lstStyle/>
          <a:p>
            <a:r>
              <a:rPr lang="en-US" altLang="en-US" b="1" dirty="0" err="1" smtClean="0">
                <a:latin typeface="Courier New" panose="02070309020205020404" pitchFamily="49" charset="0"/>
                <a:cs typeface="Courier New" panose="02070309020205020404" pitchFamily="49" charset="0"/>
              </a:rPr>
              <a:t>RuntimeException</a:t>
            </a:r>
            <a:r>
              <a:rPr lang="en-US" altLang="en-US" dirty="0" smtClean="0"/>
              <a:t>, </a:t>
            </a:r>
            <a:r>
              <a:rPr lang="en-US" altLang="en-US" b="1" dirty="0" smtClean="0">
                <a:latin typeface="Courier New" panose="02070309020205020404" pitchFamily="49" charset="0"/>
                <a:cs typeface="Courier New" panose="02070309020205020404" pitchFamily="49" charset="0"/>
              </a:rPr>
              <a:t>Error</a:t>
            </a:r>
            <a:r>
              <a:rPr lang="en-US" altLang="en-US" dirty="0" smtClean="0"/>
              <a:t> and their subclasses are known as </a:t>
            </a:r>
            <a:r>
              <a:rPr lang="en-US" altLang="en-US" b="1" dirty="0" smtClean="0">
                <a:solidFill>
                  <a:schemeClr val="accent3"/>
                </a:solidFill>
              </a:rPr>
              <a:t>unchecked exceptions</a:t>
            </a:r>
            <a:r>
              <a:rPr lang="en-US" altLang="en-US" dirty="0" smtClean="0"/>
              <a:t>. All other exceptions are known as </a:t>
            </a:r>
            <a:r>
              <a:rPr lang="en-US" altLang="en-US" b="1" dirty="0" smtClean="0">
                <a:solidFill>
                  <a:schemeClr val="accent3"/>
                </a:solidFill>
              </a:rPr>
              <a:t>checked exceptions</a:t>
            </a:r>
            <a:r>
              <a:rPr lang="en-US" altLang="en-US" dirty="0" smtClean="0"/>
              <a:t>, meaning that the compiler forces the programmer to check and deal with the exceptions. </a:t>
            </a:r>
          </a:p>
          <a:p>
            <a:r>
              <a:rPr lang="en-US" altLang="en-US" dirty="0">
                <a:cs typeface="Times New Roman" panose="02020603050405020304" pitchFamily="18" charset="0"/>
              </a:rPr>
              <a:t>In most cases, unchecked exceptions reflect programming logic errors that are not </a:t>
            </a:r>
            <a:r>
              <a:rPr lang="en-US" altLang="en-US" dirty="0" smtClean="0">
                <a:cs typeface="Times New Roman" panose="02020603050405020304" pitchFamily="18" charset="0"/>
              </a:rPr>
              <a:t>recoverable. </a:t>
            </a:r>
            <a:r>
              <a:rPr lang="en-US" altLang="en-US" dirty="0">
                <a:cs typeface="Times New Roman" panose="02020603050405020304" pitchFamily="18" charset="0"/>
              </a:rPr>
              <a:t>These are the logic errors that should be corrected in the program. Unchecked exceptions can occur anywhere in the program. To avoid cumbersome overuse of try-catch blocks, Java does not mandate you to write code to catch unchecked exceptions.</a:t>
            </a:r>
          </a:p>
          <a:p>
            <a:endParaRPr lang="en-US" altLang="en-US" dirty="0"/>
          </a:p>
        </p:txBody>
      </p:sp>
      <p:sp>
        <p:nvSpPr>
          <p:cNvPr id="13316" name="Rectangle 3"/>
          <p:cNvSpPr>
            <a:spLocks noChangeArrowheads="1"/>
          </p:cNvSpPr>
          <p:nvPr/>
        </p:nvSpPr>
        <p:spPr bwMode="auto">
          <a:xfrm>
            <a:off x="3524250" y="257175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4023768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en-US" smtClean="0"/>
              <a:t>Declaring, Throwing, and Catching Exceptions</a:t>
            </a:r>
          </a:p>
        </p:txBody>
      </p:sp>
      <p:sp>
        <p:nvSpPr>
          <p:cNvPr id="16388" name="Rectangle 3"/>
          <p:cNvSpPr>
            <a:spLocks noChangeArrowheads="1"/>
          </p:cNvSpPr>
          <p:nvPr/>
        </p:nvSpPr>
        <p:spPr bwMode="auto">
          <a:xfrm>
            <a:off x="3524250" y="257175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6" name="Object 4"/>
          <p:cNvGraphicFramePr>
            <a:graphicFrameLocks noGrp="1" noChangeAspect="1"/>
          </p:cNvGraphicFramePr>
          <p:nvPr>
            <p:ph idx="1"/>
            <p:extLst>
              <p:ext uri="{D42A27DB-BD31-4B8C-83A1-F6EECF244321}">
                <p14:modId xmlns:p14="http://schemas.microsoft.com/office/powerpoint/2010/main" val="3095256891"/>
              </p:ext>
            </p:extLst>
          </p:nvPr>
        </p:nvGraphicFramePr>
        <p:xfrm>
          <a:off x="872969" y="2812649"/>
          <a:ext cx="10281811" cy="2453832"/>
        </p:xfrm>
        <a:graphic>
          <a:graphicData uri="http://schemas.openxmlformats.org/presentationml/2006/ole">
            <mc:AlternateContent xmlns:mc="http://schemas.openxmlformats.org/markup-compatibility/2006">
              <mc:Choice xmlns:v="urn:schemas-microsoft-com:vml" Requires="v">
                <p:oleObj spid="_x0000_s245775" name="Picture" r:id="rId3" imgW="5108448" imgH="1219200" progId="Word.Picture.8">
                  <p:embed/>
                </p:oleObj>
              </mc:Choice>
              <mc:Fallback>
                <p:oleObj name="Picture" r:id="rId3" imgW="5108448" imgH="12192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2969" y="2812649"/>
                        <a:ext cx="10281811" cy="245383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484795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smtClean="0"/>
              <a:t>Declaring Exceptions</a:t>
            </a:r>
          </a:p>
        </p:txBody>
      </p:sp>
      <p:sp>
        <p:nvSpPr>
          <p:cNvPr id="17412" name="Rectangle 3"/>
          <p:cNvSpPr>
            <a:spLocks noGrp="1" noChangeArrowheads="1"/>
          </p:cNvSpPr>
          <p:nvPr>
            <p:ph type="body" idx="1"/>
          </p:nvPr>
        </p:nvSpPr>
        <p:spPr/>
        <p:txBody>
          <a:bodyPr>
            <a:normAutofit lnSpcReduction="10000"/>
          </a:bodyPr>
          <a:lstStyle/>
          <a:p>
            <a:r>
              <a:rPr lang="en-US" altLang="en-US" dirty="0" smtClean="0"/>
              <a:t>Every method must state the types of checked exceptions it might throw. This is known as declaring exceptions. </a:t>
            </a:r>
          </a:p>
          <a:p>
            <a:endParaRPr lang="en-US" altLang="en-US" dirty="0" smtClean="0"/>
          </a:p>
          <a:p>
            <a:r>
              <a:rPr lang="en-US" altLang="en-US" b="1" dirty="0" smtClean="0">
                <a:solidFill>
                  <a:schemeClr val="accent3"/>
                </a:solidFill>
                <a:latin typeface="Courier New" panose="02070309020205020404" pitchFamily="49" charset="0"/>
                <a:cs typeface="Courier New" panose="02070309020205020404" pitchFamily="49" charset="0"/>
              </a:rPr>
              <a:t>public void </a:t>
            </a:r>
            <a:r>
              <a:rPr lang="en-US" altLang="en-US" dirty="0" err="1" smtClean="0">
                <a:latin typeface="Courier New" panose="02070309020205020404" pitchFamily="49" charset="0"/>
                <a:cs typeface="Courier New" panose="02070309020205020404" pitchFamily="49" charset="0"/>
              </a:rPr>
              <a:t>myMethod</a:t>
            </a: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throws</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IOException</a:t>
            </a:r>
            <a:endParaRPr lang="en-US" altLang="en-US" b="1" dirty="0" smtClean="0">
              <a:latin typeface="Courier New" panose="02070309020205020404" pitchFamily="49" charset="0"/>
              <a:cs typeface="Courier New" panose="02070309020205020404" pitchFamily="49" charset="0"/>
            </a:endParaRPr>
          </a:p>
          <a:p>
            <a:r>
              <a:rPr lang="en-US" altLang="en-US" b="1" dirty="0" smtClean="0">
                <a:solidFill>
                  <a:schemeClr val="accent3"/>
                </a:solidFill>
                <a:latin typeface="Courier New" panose="02070309020205020404" pitchFamily="49" charset="0"/>
                <a:cs typeface="Courier New" panose="02070309020205020404" pitchFamily="49" charset="0"/>
              </a:rPr>
              <a:t>public void </a:t>
            </a:r>
            <a:r>
              <a:rPr lang="en-US" altLang="en-US" dirty="0" err="1" smtClean="0">
                <a:latin typeface="Courier New" panose="02070309020205020404" pitchFamily="49" charset="0"/>
                <a:cs typeface="Courier New" panose="02070309020205020404" pitchFamily="49" charset="0"/>
              </a:rPr>
              <a:t>myMethod</a:t>
            </a: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throws</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IOException</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OtherException</a:t>
            </a:r>
            <a:endParaRPr lang="en-US" alt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427100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1478</TotalTime>
  <Words>1070</Words>
  <Application>Microsoft Office PowerPoint</Application>
  <PresentationFormat>Widescreen</PresentationFormat>
  <Paragraphs>170</Paragraphs>
  <Slides>26</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6" baseType="lpstr">
      <vt:lpstr>Arial</vt:lpstr>
      <vt:lpstr>Arial Narrow</vt:lpstr>
      <vt:lpstr>Calibri</vt:lpstr>
      <vt:lpstr>Cambria Math</vt:lpstr>
      <vt:lpstr>Courier New</vt:lpstr>
      <vt:lpstr>Times New Roman</vt:lpstr>
      <vt:lpstr>Trebuchet MS</vt:lpstr>
      <vt:lpstr>Tw Cen MT</vt:lpstr>
      <vt:lpstr>Circuit</vt:lpstr>
      <vt:lpstr>Picture</vt:lpstr>
      <vt:lpstr>Chapter 12  Exception Handling And Text IO</vt:lpstr>
      <vt:lpstr>Motivations</vt:lpstr>
      <vt:lpstr>Exception Types</vt:lpstr>
      <vt:lpstr>System Errors</vt:lpstr>
      <vt:lpstr>Exceptions</vt:lpstr>
      <vt:lpstr>Exceptions</vt:lpstr>
      <vt:lpstr>Checked Exceptions vs.  Unchecked Exceptions</vt:lpstr>
      <vt:lpstr>Declaring, Throwing, and Catching Exceptions</vt:lpstr>
      <vt:lpstr>Declaring Exceptions</vt:lpstr>
      <vt:lpstr>Throwing Exceptions</vt:lpstr>
      <vt:lpstr>Throwing Exceptions Example</vt:lpstr>
      <vt:lpstr>Catching Exceptions</vt:lpstr>
      <vt:lpstr>Catch or Declare Checked Exceptions</vt:lpstr>
      <vt:lpstr>Catch or Declare Checked Exceptions</vt:lpstr>
      <vt:lpstr>The finally Clause</vt:lpstr>
      <vt:lpstr>Cautions When Using Exceptions</vt:lpstr>
      <vt:lpstr>When to Throw Exceptions</vt:lpstr>
      <vt:lpstr>Input and Output</vt:lpstr>
      <vt:lpstr>What have we seen so far?</vt:lpstr>
      <vt:lpstr>FILE input and output</vt:lpstr>
      <vt:lpstr>File Input</vt:lpstr>
      <vt:lpstr>File Output</vt:lpstr>
      <vt:lpstr>File Input/output Caveats</vt:lpstr>
      <vt:lpstr>For more information</vt:lpstr>
      <vt:lpstr>Exercise – Work in triplets</vt:lpstr>
      <vt:lpstr>Exercise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150  Introduction to Computing</dc:title>
  <dc:creator>Jory Denny</dc:creator>
  <cp:lastModifiedBy>Jory Denny</cp:lastModifiedBy>
  <cp:revision>206</cp:revision>
  <dcterms:created xsi:type="dcterms:W3CDTF">2016-08-19T17:15:05Z</dcterms:created>
  <dcterms:modified xsi:type="dcterms:W3CDTF">2017-02-20T19:03:14Z</dcterms:modified>
</cp:coreProperties>
</file>