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329" r:id="rId2"/>
    <p:sldId id="344" r:id="rId3"/>
    <p:sldId id="406" r:id="rId4"/>
    <p:sldId id="407" r:id="rId5"/>
    <p:sldId id="408" r:id="rId6"/>
    <p:sldId id="409" r:id="rId7"/>
    <p:sldId id="410" r:id="rId8"/>
    <p:sldId id="411" r:id="rId9"/>
    <p:sldId id="412" r:id="rId10"/>
    <p:sldId id="421" r:id="rId11"/>
    <p:sldId id="422" r:id="rId12"/>
    <p:sldId id="423" r:id="rId13"/>
    <p:sldId id="424" r:id="rId14"/>
    <p:sldId id="425" r:id="rId15"/>
    <p:sldId id="436" r:id="rId16"/>
    <p:sldId id="437" r:id="rId17"/>
    <p:sldId id="438" r:id="rId18"/>
    <p:sldId id="405" r:id="rId19"/>
    <p:sldId id="426" r:id="rId20"/>
    <p:sldId id="349" r:id="rId21"/>
    <p:sldId id="350" r:id="rId22"/>
    <p:sldId id="352" r:id="rId23"/>
    <p:sldId id="353" r:id="rId24"/>
    <p:sldId id="427" r:id="rId25"/>
    <p:sldId id="354" r:id="rId26"/>
    <p:sldId id="355" r:id="rId27"/>
    <p:sldId id="356" r:id="rId28"/>
    <p:sldId id="429" r:id="rId29"/>
    <p:sldId id="430" r:id="rId30"/>
    <p:sldId id="431" r:id="rId31"/>
    <p:sldId id="432" r:id="rId32"/>
    <p:sldId id="361" r:id="rId33"/>
    <p:sldId id="362" r:id="rId34"/>
    <p:sldId id="363" r:id="rId35"/>
    <p:sldId id="364" r:id="rId36"/>
    <p:sldId id="365" r:id="rId37"/>
    <p:sldId id="433" r:id="rId38"/>
    <p:sldId id="434" r:id="rId39"/>
    <p:sldId id="368" r:id="rId40"/>
    <p:sldId id="369" r:id="rId41"/>
    <p:sldId id="381" r:id="rId42"/>
    <p:sldId id="382" r:id="rId43"/>
    <p:sldId id="383" r:id="rId44"/>
    <p:sldId id="435" r:id="rId45"/>
    <p:sldId id="39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344"/>
            <p14:sldId id="406"/>
            <p14:sldId id="407"/>
            <p14:sldId id="408"/>
            <p14:sldId id="409"/>
            <p14:sldId id="410"/>
            <p14:sldId id="411"/>
            <p14:sldId id="412"/>
            <p14:sldId id="421"/>
            <p14:sldId id="422"/>
            <p14:sldId id="423"/>
            <p14:sldId id="424"/>
            <p14:sldId id="425"/>
            <p14:sldId id="436"/>
            <p14:sldId id="437"/>
            <p14:sldId id="438"/>
            <p14:sldId id="405"/>
            <p14:sldId id="426"/>
            <p14:sldId id="349"/>
            <p14:sldId id="350"/>
            <p14:sldId id="352"/>
            <p14:sldId id="353"/>
            <p14:sldId id="427"/>
            <p14:sldId id="354"/>
            <p14:sldId id="355"/>
            <p14:sldId id="356"/>
            <p14:sldId id="429"/>
            <p14:sldId id="430"/>
            <p14:sldId id="431"/>
            <p14:sldId id="432"/>
            <p14:sldId id="361"/>
            <p14:sldId id="362"/>
            <p14:sldId id="363"/>
            <p14:sldId id="364"/>
            <p14:sldId id="365"/>
            <p14:sldId id="433"/>
            <p14:sldId id="434"/>
            <p14:sldId id="368"/>
            <p14:sldId id="369"/>
            <p14:sldId id="381"/>
            <p14:sldId id="382"/>
            <p14:sldId id="383"/>
            <p14:sldId id="435"/>
            <p14:sldId id="3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58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79529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083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11709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185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15340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390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43940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3C9F634-CE7E-1746-A4E7-D79B2108D745}" type="slidenum">
              <a:rPr lang="en-US"/>
              <a:pPr/>
              <a:t>18</a:t>
            </a:fld>
            <a:endParaRPr lang="en-US"/>
          </a:p>
        </p:txBody>
      </p:sp>
      <p:sp>
        <p:nvSpPr>
          <p:cNvPr id="24579" name="Rectangle 2"/>
          <p:cNvSpPr>
            <a:spLocks noGrp="1" noRot="1" noChangeAspect="1" noChangeArrowheads="1" noTextEdit="1"/>
          </p:cNvSpPr>
          <p:nvPr>
            <p:ph type="sldImg"/>
          </p:nvPr>
        </p:nvSpPr>
        <p:spPr>
          <a:xfrm>
            <a:off x="385763" y="687388"/>
            <a:ext cx="6088062" cy="3425825"/>
          </a:xfrm>
          <a:solidFill>
            <a:srgbClr val="FFFFFF"/>
          </a:solidFill>
          <a:ln/>
        </p:spPr>
      </p:sp>
      <p:sp>
        <p:nvSpPr>
          <p:cNvPr id="24580"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6484" tIns="43241" rIns="86484" bIns="43241"/>
          <a:lstStyle/>
          <a:p>
            <a:pPr eaLnBrk="1" hangingPunct="1"/>
            <a:endParaRPr lang="en-US"/>
          </a:p>
        </p:txBody>
      </p:sp>
    </p:spTree>
    <p:extLst>
      <p:ext uri="{BB962C8B-B14F-4D97-AF65-F5344CB8AC3E}">
        <p14:creationId xmlns:p14="http://schemas.microsoft.com/office/powerpoint/2010/main" val="205415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53215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3578859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7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374307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75786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70764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376866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155792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533713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3401622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153094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915463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3058484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117306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1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271705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704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3916408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18359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85DA77C-0121-6946-BA2F-7915A632245A}" type="slidenum">
              <a:rPr lang="en-US"/>
              <a:pPr/>
              <a:t>3</a:t>
            </a:fld>
            <a:endParaRPr lang="en-US"/>
          </a:p>
        </p:txBody>
      </p:sp>
      <p:sp>
        <p:nvSpPr>
          <p:cNvPr id="22531" name="Rectangle 2"/>
          <p:cNvSpPr>
            <a:spLocks noGrp="1" noRot="1" noChangeAspect="1" noChangeArrowheads="1"/>
          </p:cNvSpPr>
          <p:nvPr>
            <p:ph type="sldImg"/>
          </p:nvPr>
        </p:nvSpPr>
        <p:spPr>
          <a:xfrm>
            <a:off x="385763" y="687388"/>
            <a:ext cx="6088062" cy="3425825"/>
          </a:xfrm>
          <a:solidFill>
            <a:srgbClr val="FFFFFF"/>
          </a:solidFill>
          <a:ln/>
        </p:spPr>
      </p:sp>
      <p:sp>
        <p:nvSpPr>
          <p:cNvPr id="22532" name="Rectangle 3"/>
          <p:cNvSpPr>
            <a:spLocks noGrp="1" noChangeArrowheads="1"/>
          </p:cNvSpPr>
          <p:nvPr>
            <p:ph type="body" idx="1"/>
          </p:nvPr>
        </p:nvSpPr>
        <p:spPr>
          <a:xfrm>
            <a:off x="917575" y="4343400"/>
            <a:ext cx="5024438" cy="4113213"/>
          </a:xfrm>
          <a:solidFill>
            <a:srgbClr val="FFFFFF"/>
          </a:solidFill>
          <a:ln>
            <a:solidFill>
              <a:srgbClr val="000000"/>
            </a:solidFill>
          </a:ln>
        </p:spPr>
        <p:txBody>
          <a:bodyPr lIns="89876" tIns="44940" rIns="89876" bIns="44940"/>
          <a:lstStyle/>
          <a:p>
            <a:pPr eaLnBrk="1" hangingPunct="1"/>
            <a:r>
              <a:rPr lang="en-US"/>
              <a:t>straight-line programs: akin to calculator</a:t>
            </a:r>
          </a:p>
        </p:txBody>
      </p:sp>
    </p:spTree>
    <p:extLst>
      <p:ext uri="{BB962C8B-B14F-4D97-AF65-F5344CB8AC3E}">
        <p14:creationId xmlns:p14="http://schemas.microsoft.com/office/powerpoint/2010/main" val="433716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1"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617933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534841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660903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54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195257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649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343353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902003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011709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7763"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349583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43035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340927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75569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523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86291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317187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226193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92CBBC6-2E19-416F-ADD5-FBBC8BEF4F37}" type="datetime1">
              <a:rPr lang="en-US" smtClean="0"/>
              <a:t>1/29/2017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DA1CD-8E55-4028-8AB9-20E16AE7C8F7}"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0C78A-52D2-4742-BC6D-47CFBA042C13}"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C06007-CCEE-4E3B-99A7-807632297698}"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76E96-14B6-4DAA-A586-DD51BE9C6F94}"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88E3F59-A6A8-41FC-8C94-E7FF77B59449}" type="datetime1">
              <a:rPr lang="en-US" smtClean="0"/>
              <a:t>1/29/2017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37B7CC3-95AA-43AC-9EA5-14A9D03BFAB5}" type="datetime1">
              <a:rPr lang="en-US" smtClean="0"/>
              <a:t>1/29/2017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60B5A8-BCC5-432D-9EC8-17EB9518CA35}" type="datetime1">
              <a:rPr lang="en-US" smtClean="0"/>
              <a:t>1/29/2017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F62934-11DE-4662-BD86-59FBFE25DB60}" type="datetime1">
              <a:rPr lang="en-US" smtClean="0"/>
              <a:t>1/29/2017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12262-09DF-4AFA-A4F8-FDDE80D58AF6}" type="datetime1">
              <a:rPr lang="en-US" smtClean="0"/>
              <a:t>1/29/2017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9A1EC0-8A44-4DC3-8B92-1897DB75F5E0}" type="datetime1">
              <a:rPr lang="en-US" smtClean="0"/>
              <a:t>1/29/2017</a:t>
            </a:fld>
            <a:endParaRPr lang="en-US" dirty="0"/>
          </a:p>
        </p:txBody>
      </p:sp>
      <p:sp>
        <p:nvSpPr>
          <p:cNvPr id="5" name="Footer Placeholder 4"/>
          <p:cNvSpPr>
            <a:spLocks noGrp="1"/>
          </p:cNvSpPr>
          <p:nvPr>
            <p:ph type="ftr" sz="quarter" idx="11"/>
          </p:nvPr>
        </p:nvSpPr>
        <p:spPr/>
        <p:txBody>
          <a:bodyPr/>
          <a:lstStyle/>
          <a:p>
            <a:r>
              <a:rPr lang="en-US" smtClean="0"/>
              <a:t>Some slides provided by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524F7B-2A53-4FC3-AC7B-19122F3D9D38}"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7883DC-3DA0-4B6C-90EB-AD9530C8D3F0}" type="datetime1">
              <a:rPr lang="en-US" smtClean="0"/>
              <a:t>1/29/2017</a:t>
            </a:fld>
            <a:endParaRPr lang="en-US" dirty="0"/>
          </a:p>
        </p:txBody>
      </p:sp>
      <p:sp>
        <p:nvSpPr>
          <p:cNvPr id="8" name="Footer Placeholder 7"/>
          <p:cNvSpPr>
            <a:spLocks noGrp="1"/>
          </p:cNvSpPr>
          <p:nvPr>
            <p:ph type="ftr" sz="quarter" idx="11"/>
          </p:nvPr>
        </p:nvSpPr>
        <p:spPr/>
        <p:txBody>
          <a:bodyPr/>
          <a:lstStyle/>
          <a:p>
            <a:r>
              <a:rPr lang="en-US" smtClean="0"/>
              <a:t>Some slides provided by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14821B-CF19-40AF-B1F7-7F24E5FC5FF3}" type="datetime1">
              <a:rPr lang="en-US" smtClean="0"/>
              <a:t>1/29/2017</a:t>
            </a:fld>
            <a:endParaRPr lang="en-US" dirty="0"/>
          </a:p>
        </p:txBody>
      </p:sp>
      <p:sp>
        <p:nvSpPr>
          <p:cNvPr id="4" name="Footer Placeholder 3"/>
          <p:cNvSpPr>
            <a:spLocks noGrp="1"/>
          </p:cNvSpPr>
          <p:nvPr>
            <p:ph type="ftr" sz="quarter" idx="11"/>
          </p:nvPr>
        </p:nvSpPr>
        <p:spPr/>
        <p:txBody>
          <a:bodyPr/>
          <a:lstStyle/>
          <a:p>
            <a:r>
              <a:rPr lang="en-US" smtClean="0"/>
              <a:t>Some slides provided by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B7AA2-3FE4-4313-9203-AF41832C8565}" type="datetime1">
              <a:rPr lang="en-US" smtClean="0"/>
              <a:t>1/29/2017</a:t>
            </a:fld>
            <a:endParaRPr lang="en-US" dirty="0"/>
          </a:p>
        </p:txBody>
      </p:sp>
      <p:sp>
        <p:nvSpPr>
          <p:cNvPr id="3" name="Footer Placeholder 2"/>
          <p:cNvSpPr>
            <a:spLocks noGrp="1"/>
          </p:cNvSpPr>
          <p:nvPr>
            <p:ph type="ftr" sz="quarter" idx="11"/>
          </p:nvPr>
        </p:nvSpPr>
        <p:spPr/>
        <p:txBody>
          <a:bodyPr/>
          <a:lstStyle/>
          <a:p>
            <a:r>
              <a:rPr lang="en-US" smtClean="0"/>
              <a:t>Some slides provided by</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3B1928-D4B2-4D22-AE1F-9364AE9164DB}"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4A959-7E13-48E6-93E8-555885B8B847}" type="datetime1">
              <a:rPr lang="en-US" smtClean="0"/>
              <a:t>1/29/2017</a:t>
            </a:fld>
            <a:endParaRPr lang="en-US" dirty="0"/>
          </a:p>
        </p:txBody>
      </p:sp>
      <p:sp>
        <p:nvSpPr>
          <p:cNvPr id="6" name="Footer Placeholder 5"/>
          <p:cNvSpPr>
            <a:spLocks noGrp="1"/>
          </p:cNvSpPr>
          <p:nvPr>
            <p:ph type="ftr" sz="quarter" idx="11"/>
          </p:nvPr>
        </p:nvSpPr>
        <p:spPr/>
        <p:txBody>
          <a:bodyPr/>
          <a:lstStyle/>
          <a:p>
            <a:r>
              <a:rPr lang="en-US" smtClean="0"/>
              <a:t>Some slides provided by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B7A4F-A2D3-45DA-BA31-EA47B9FE2F5E}" type="datetime1">
              <a:rPr lang="en-US" smtClean="0"/>
              <a:t>1/29/2017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Some slides provided by</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0.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7.w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n-US" altLang="en-US" dirty="0" smtClean="0"/>
              <a:t>Chapter 3 </a:t>
            </a:r>
            <a:br>
              <a:rPr lang="en-US" altLang="en-US" dirty="0" smtClean="0"/>
            </a:br>
            <a:r>
              <a:rPr lang="en-US" altLang="en-US" dirty="0" smtClean="0"/>
              <a:t>Selections</a:t>
            </a:r>
            <a:endParaRPr lang="en-US" altLang="en-US" dirty="0"/>
          </a:p>
        </p:txBody>
      </p:sp>
      <p:sp>
        <p:nvSpPr>
          <p:cNvPr id="5" name="Subtitle 4"/>
          <p:cNvSpPr>
            <a:spLocks noGrp="1"/>
          </p:cNvSpPr>
          <p:nvPr>
            <p:ph type="subTitle" idx="1"/>
          </p:nvPr>
        </p:nvSpPr>
        <p:spPr/>
        <p:txBody>
          <a:bodyPr/>
          <a:lstStyle/>
          <a:p>
            <a:r>
              <a:rPr lang="en-US" dirty="0"/>
              <a:t>ACKNOWLEDGEMENT: THESE SLIDES ARE ADAPTED FROM SLIDES PROVIDED WITH Introduction to Java Programming, Liang (Pearson 2014)</a:t>
            </a:r>
          </a:p>
        </p:txBody>
      </p:sp>
    </p:spTree>
    <p:extLst>
      <p:ext uri="{BB962C8B-B14F-4D97-AF65-F5344CB8AC3E}">
        <p14:creationId xmlns:p14="http://schemas.microsoft.com/office/powerpoint/2010/main" val="19649956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1" name="Rectangle 2"/>
              <p:cNvSpPr>
                <a:spLocks noGrp="1" noChangeArrowheads="1"/>
              </p:cNvSpPr>
              <p:nvPr>
                <p:ph type="title"/>
              </p:nvPr>
            </p:nvSpPr>
            <p:spPr/>
            <p:txBody>
              <a:bodyPr/>
              <a:lstStyle/>
              <a:p>
                <a:r>
                  <a:rPr lang="en-US" altLang="en-US" dirty="0" smtClean="0"/>
                  <a:t>Truth Table for Operator </a:t>
                </a:r>
                <a14:m>
                  <m:oMath xmlns:m="http://schemas.openxmlformats.org/officeDocument/2006/math">
                    <m:r>
                      <a:rPr lang="en-US" altLang="en-US" b="0" i="1" smtClean="0">
                        <a:latin typeface="Cambria Math" panose="02040503050406030204" pitchFamily="18" charset="0"/>
                      </a:rPr>
                      <m:t>∨</m:t>
                    </m:r>
                  </m:oMath>
                </a14:m>
                <a:endParaRPr lang="en-US" altLang="en-US" dirty="0" smtClean="0"/>
              </a:p>
            </p:txBody>
          </p:sp>
        </mc:Choice>
        <mc:Fallback xmlns="">
          <p:sp>
            <p:nvSpPr>
              <p:cNvPr id="32771" name="Rectangle 2"/>
              <p:cNvSpPr>
                <a:spLocks noGrp="1" noRot="1" noChangeAspect="1" noMove="1" noResize="1" noEditPoints="1" noAdjustHandles="1" noChangeArrowheads="1" noChangeShapeType="1" noTextEdit="1"/>
              </p:cNvSpPr>
              <p:nvPr>
                <p:ph type="title"/>
              </p:nvPr>
            </p:nvSpPr>
            <p:spPr>
              <a:blipFill rotWithShape="0">
                <a:blip r:embed="rId3"/>
                <a:stretch>
                  <a:fillRect l="-1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3151381443"/>
                  </p:ext>
                </p:extLst>
              </p:nvPr>
            </p:nvGraphicFramePr>
            <p:xfrm>
              <a:off x="2570955" y="2493319"/>
              <a:ext cx="7046913" cy="3048000"/>
            </p:xfrm>
            <a:graphic>
              <a:graphicData uri="http://schemas.openxmlformats.org/drawingml/2006/table">
                <a:tbl>
                  <a:tblPr firstRow="1" bandRow="1">
                    <a:tableStyleId>{5C22544A-7EE6-4342-B048-85BDC9FD1C3A}</a:tableStyleId>
                  </a:tblPr>
                  <a:tblGrid>
                    <a:gridCol w="692785"/>
                    <a:gridCol w="692785"/>
                    <a:gridCol w="1026795"/>
                    <a:gridCol w="4634548"/>
                  </a:tblGrid>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𝟏</m:t>
                                    </m:r>
                                  </m:sub>
                                </m:sSub>
                              </m:oMath>
                            </m:oMathPara>
                          </a14:m>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𝟐</m:t>
                                    </m:r>
                                  </m:sub>
                                </m:sSub>
                              </m:oMath>
                            </m:oMathPara>
                          </a14:m>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𝟏</m:t>
                                    </m:r>
                                  </m:sub>
                                </m:s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m:t>
                                </m:r>
                                <m:sSub>
                                  <m:sSubPr>
                                    <m:ctrlP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𝟐</m:t>
                                    </m:r>
                                  </m:sub>
                                </m:sSub>
                              </m:oMath>
                            </m:oMathPara>
                          </a14:m>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rgbClr val="FFFFFF"/>
                              </a:solidFill>
                              <a:effectLst/>
                              <a:latin typeface="Times New Roman" pitchFamily="18" charset="0"/>
                              <a:cs typeface="Arial" pitchFamily="34" charset="0"/>
                            </a:rPr>
                            <a:t>Example (assume age = 24, weight = 140)</a:t>
                          </a:r>
                          <a:endParaRPr kumimoji="0" lang="en-US" sz="2000" b="1" i="0" u="none" strike="noStrike" cap="none" normalizeH="0" baseline="0" dirty="0" smtClean="0">
                            <a:ln>
                              <a:noFill/>
                            </a:ln>
                            <a:solidFill>
                              <a:srgbClr val="FFFFFF"/>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&lt;140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a:t>
                          </a: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457200" algn="l"/>
                              <a:tab pos="938213" algn="ctr"/>
                              <a:tab pos="2025650" algn="ctr"/>
                              <a:tab pos="3052763" algn="ctr"/>
                              <a:tab pos="4090988" algn="ctr"/>
                            </a:tabLst>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&lt;140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3151381443"/>
                  </p:ext>
                </p:extLst>
              </p:nvPr>
            </p:nvGraphicFramePr>
            <p:xfrm>
              <a:off x="2570955" y="2493319"/>
              <a:ext cx="7046913" cy="3048000"/>
            </p:xfrm>
            <a:graphic>
              <a:graphicData uri="http://schemas.openxmlformats.org/drawingml/2006/table">
                <a:tbl>
                  <a:tblPr firstRow="1" bandRow="1">
                    <a:tableStyleId>{5C22544A-7EE6-4342-B048-85BDC9FD1C3A}</a:tableStyleId>
                  </a:tblPr>
                  <a:tblGrid>
                    <a:gridCol w="692785"/>
                    <a:gridCol w="692785"/>
                    <a:gridCol w="1026795"/>
                    <a:gridCol w="4634548"/>
                  </a:tblGrid>
                  <a:tr h="609600">
                    <a:tc>
                      <a:txBody>
                        <a:bodyPr/>
                        <a:lstStyle/>
                        <a:p>
                          <a:endParaRPr lang="en-US"/>
                        </a:p>
                      </a:txBody>
                      <a:tcPr marL="68580" marR="68580" marT="0" marB="0" horzOverflow="overflow">
                        <a:blipFill rotWithShape="0">
                          <a:blip r:embed="rId4"/>
                          <a:stretch>
                            <a:fillRect l="-12281" t="-2000" r="-918421" b="-411000"/>
                          </a:stretch>
                        </a:blipFill>
                      </a:tcPr>
                    </a:tc>
                    <a:tc>
                      <a:txBody>
                        <a:bodyPr/>
                        <a:lstStyle/>
                        <a:p>
                          <a:endParaRPr lang="en-US"/>
                        </a:p>
                      </a:txBody>
                      <a:tcPr marL="68580" marR="68580" marT="0" marB="0" horzOverflow="overflow">
                        <a:blipFill rotWithShape="0">
                          <a:blip r:embed="rId4"/>
                          <a:stretch>
                            <a:fillRect l="-113274" t="-2000" r="-826549" b="-411000"/>
                          </a:stretch>
                        </a:blipFill>
                      </a:tcPr>
                    </a:tc>
                    <a:tc>
                      <a:txBody>
                        <a:bodyPr/>
                        <a:lstStyle/>
                        <a:p>
                          <a:endParaRPr lang="en-US"/>
                        </a:p>
                      </a:txBody>
                      <a:tcPr marL="68580" marR="68580" marT="0" marB="0" horzOverflow="overflow">
                        <a:blipFill rotWithShape="0">
                          <a:blip r:embed="rId4"/>
                          <a:stretch>
                            <a:fillRect l="-142604" t="-2000" r="-452663" b="-411000"/>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rgbClr val="FFFFFF"/>
                              </a:solidFill>
                              <a:effectLst/>
                              <a:latin typeface="Times New Roman" pitchFamily="18" charset="0"/>
                              <a:cs typeface="Arial" pitchFamily="34" charset="0"/>
                            </a:rPr>
                            <a:t>Example (assume age = 24, weight = 140</a:t>
                          </a:r>
                          <a:r>
                            <a:rPr kumimoji="0" lang="en-US" sz="2000" b="1" i="0" u="none" strike="noStrike" cap="none" normalizeH="0" baseline="0" dirty="0" smtClean="0">
                              <a:ln>
                                <a:noFill/>
                              </a:ln>
                              <a:solidFill>
                                <a:srgbClr val="FFFFFF"/>
                              </a:solidFill>
                              <a:effectLst/>
                              <a:latin typeface="Times New Roman" pitchFamily="18" charset="0"/>
                              <a:cs typeface="Arial" pitchFamily="34" charset="0"/>
                            </a:rPr>
                            <a:t>)</a:t>
                          </a:r>
                          <a:endParaRPr kumimoji="0" lang="en-US" sz="2000" b="1" i="0" u="none" strike="noStrike" cap="none" normalizeH="0" baseline="0" dirty="0" smtClean="0">
                            <a:ln>
                              <a:noFill/>
                            </a:ln>
                            <a:solidFill>
                              <a:srgbClr val="FFFFFF"/>
                            </a:solidFill>
                            <a:effectLst/>
                            <a:latin typeface="Times" pitchFamily="18" charset="0"/>
                            <a:cs typeface="Times New Roman" pitchFamily="18" charset="0"/>
                          </a:endParaRPr>
                        </a:p>
                      </a:txBody>
                      <a:tcPr marL="68580" marR="68580" marT="0" marB="0" horzOverflow="overflow"/>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3876" t="-102000" r="-526" b="-311000"/>
                          </a:stretch>
                        </a:blipFill>
                      </a:tcPr>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3876" t="-200000" r="-526" b="-207921"/>
                          </a:stretch>
                        </a:blipFill>
                      </a:tcPr>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3876" t="-303000" r="-526" b="-110000"/>
                          </a:stretch>
                        </a:blipFill>
                      </a:tcPr>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3876" t="-403000" r="-526" b="-10000"/>
                          </a:stretch>
                        </a:blipFill>
                      </a:tcPr>
                    </a:tc>
                  </a:tr>
                </a:tbl>
              </a:graphicData>
            </a:graphic>
          </p:graphicFrame>
        </mc:Fallback>
      </mc:AlternateContent>
      <p:sp>
        <p:nvSpPr>
          <p:cNvPr id="32772" name="Rectangle 3"/>
          <p:cNvSpPr>
            <a:spLocks noChangeArrowheads="1"/>
          </p:cNvSpPr>
          <p:nvPr/>
        </p:nvSpPr>
        <p:spPr bwMode="auto">
          <a:xfrm>
            <a:off x="3576638" y="27955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2773" name="Rectangle 4"/>
          <p:cNvSpPr>
            <a:spLocks noChangeArrowheads="1"/>
          </p:cNvSpPr>
          <p:nvPr/>
        </p:nvSpPr>
        <p:spPr bwMode="auto">
          <a:xfrm>
            <a:off x="1524001" y="24933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2774" name="Rectangle 5"/>
          <p:cNvSpPr>
            <a:spLocks noChangeArrowheads="1"/>
          </p:cNvSpPr>
          <p:nvPr/>
        </p:nvSpPr>
        <p:spPr bwMode="auto">
          <a:xfrm>
            <a:off x="1524001" y="25806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0217985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Draw the truth table for exclusive or (</a:t>
                </a:r>
                <a14:m>
                  <m:oMath xmlns:m="http://schemas.openxmlformats.org/officeDocument/2006/math">
                    <m:r>
                      <a:rPr lang="en-US" b="0" i="1" smtClean="0">
                        <a:latin typeface="Cambria Math" panose="02040503050406030204" pitchFamily="18" charset="0"/>
                      </a:rPr>
                      <m:t>⊕</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31" t="-2238"/>
                </a:stretch>
              </a:blipFill>
            </p:spPr>
            <p:txBody>
              <a:bodyPr/>
              <a:lstStyle/>
              <a:p>
                <a:r>
                  <a:rPr lang="en-US">
                    <a:noFill/>
                  </a:rPr>
                  <a:t> </a:t>
                </a:r>
              </a:p>
            </p:txBody>
          </p:sp>
        </mc:Fallback>
      </mc:AlternateContent>
    </p:spTree>
    <p:extLst>
      <p:ext uri="{BB962C8B-B14F-4D97-AF65-F5344CB8AC3E}">
        <p14:creationId xmlns:p14="http://schemas.microsoft.com/office/powerpoint/2010/main" val="2584961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1" name="Rectangle 2"/>
              <p:cNvSpPr>
                <a:spLocks noGrp="1" noChangeArrowheads="1"/>
              </p:cNvSpPr>
              <p:nvPr>
                <p:ph type="title"/>
              </p:nvPr>
            </p:nvSpPr>
            <p:spPr/>
            <p:txBody>
              <a:bodyPr/>
              <a:lstStyle/>
              <a:p>
                <a:r>
                  <a:rPr lang="en-US" altLang="en-US" dirty="0" smtClean="0"/>
                  <a:t>Truth Table for Operator </a:t>
                </a:r>
                <a14:m>
                  <m:oMath xmlns:m="http://schemas.openxmlformats.org/officeDocument/2006/math">
                    <m:r>
                      <a:rPr lang="en-US" altLang="en-US" b="0" i="1" smtClean="0">
                        <a:latin typeface="Cambria Math" panose="02040503050406030204" pitchFamily="18" charset="0"/>
                      </a:rPr>
                      <m:t>⊕</m:t>
                    </m:r>
                  </m:oMath>
                </a14:m>
                <a:endParaRPr lang="en-US" altLang="en-US" dirty="0" smtClean="0"/>
              </a:p>
            </p:txBody>
          </p:sp>
        </mc:Choice>
        <mc:Fallback xmlns="">
          <p:sp>
            <p:nvSpPr>
              <p:cNvPr id="32771" name="Rectangle 2"/>
              <p:cNvSpPr>
                <a:spLocks noGrp="1" noRot="1" noChangeAspect="1" noMove="1" noResize="1" noEditPoints="1" noAdjustHandles="1" noChangeArrowheads="1" noChangeShapeType="1" noTextEdit="1"/>
              </p:cNvSpPr>
              <p:nvPr>
                <p:ph type="title"/>
              </p:nvPr>
            </p:nvSpPr>
            <p:spPr>
              <a:blipFill rotWithShape="0">
                <a:blip r:embed="rId3"/>
                <a:stretch>
                  <a:fillRect l="-1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2021127819"/>
                  </p:ext>
                </p:extLst>
              </p:nvPr>
            </p:nvGraphicFramePr>
            <p:xfrm>
              <a:off x="2570955" y="2493319"/>
              <a:ext cx="7150100" cy="3048000"/>
            </p:xfrm>
            <a:graphic>
              <a:graphicData uri="http://schemas.openxmlformats.org/drawingml/2006/table">
                <a:tbl>
                  <a:tblPr firstRow="1" bandRow="1">
                    <a:tableStyleId>{5C22544A-7EE6-4342-B048-85BDC9FD1C3A}</a:tableStyleId>
                  </a:tblPr>
                  <a:tblGrid>
                    <a:gridCol w="692785"/>
                    <a:gridCol w="692785"/>
                    <a:gridCol w="1129982"/>
                    <a:gridCol w="4634548"/>
                  </a:tblGrid>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𝟏</m:t>
                                    </m:r>
                                  </m:sub>
                                </m:sSub>
                              </m:oMath>
                            </m:oMathPara>
                          </a14:m>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𝟐</m:t>
                                    </m:r>
                                  </m:sub>
                                </m:sSub>
                              </m:oMath>
                            </m:oMathPara>
                          </a14:m>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𝟏</m:t>
                                    </m:r>
                                  </m:sub>
                                </m:s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m:t>
                                </m:r>
                                <m:sSub>
                                  <m:sSubPr>
                                    <m:ctrlP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𝟐</m:t>
                                    </m:r>
                                  </m:sub>
                                </m:sSub>
                              </m:oMath>
                            </m:oMathPara>
                          </a14:m>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rgbClr val="FFFFFF"/>
                              </a:solidFill>
                              <a:effectLst/>
                              <a:latin typeface="Times New Roman" pitchFamily="18" charset="0"/>
                              <a:cs typeface="Arial" pitchFamily="34" charset="0"/>
                            </a:rPr>
                            <a:t>Example (assume age = 24, weight = 140)</a:t>
                          </a:r>
                          <a:endParaRPr kumimoji="0" lang="en-US" sz="2000" b="1" i="0" u="none" strike="noStrike" cap="none" normalizeH="0" baseline="0" dirty="0" smtClean="0">
                            <a:ln>
                              <a:noFill/>
                            </a:ln>
                            <a:solidFill>
                              <a:srgbClr val="FFFFFF"/>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&lt;140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a:t>
                          </a: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457200" algn="l"/>
                              <a:tab pos="938213" algn="ctr"/>
                              <a:tab pos="2025650" algn="ctr"/>
                              <a:tab pos="3052763" algn="ctr"/>
                              <a:tab pos="4090988" algn="ctr"/>
                            </a:tabLst>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&lt;140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2021127819"/>
                  </p:ext>
                </p:extLst>
              </p:nvPr>
            </p:nvGraphicFramePr>
            <p:xfrm>
              <a:off x="2570955" y="2493319"/>
              <a:ext cx="7150100" cy="3048000"/>
            </p:xfrm>
            <a:graphic>
              <a:graphicData uri="http://schemas.openxmlformats.org/drawingml/2006/table">
                <a:tbl>
                  <a:tblPr firstRow="1" bandRow="1">
                    <a:tableStyleId>{5C22544A-7EE6-4342-B048-85BDC9FD1C3A}</a:tableStyleId>
                  </a:tblPr>
                  <a:tblGrid>
                    <a:gridCol w="692785"/>
                    <a:gridCol w="692785"/>
                    <a:gridCol w="1129982"/>
                    <a:gridCol w="4634548"/>
                  </a:tblGrid>
                  <a:tr h="609600">
                    <a:tc>
                      <a:txBody>
                        <a:bodyPr/>
                        <a:lstStyle/>
                        <a:p>
                          <a:endParaRPr lang="en-US"/>
                        </a:p>
                      </a:txBody>
                      <a:tcPr marL="68580" marR="68580" marT="0" marB="0" horzOverflow="overflow">
                        <a:blipFill rotWithShape="0">
                          <a:blip r:embed="rId4"/>
                          <a:stretch>
                            <a:fillRect l="-12281" t="-2000" r="-933333" b="-411000"/>
                          </a:stretch>
                        </a:blipFill>
                      </a:tcPr>
                    </a:tc>
                    <a:tc>
                      <a:txBody>
                        <a:bodyPr/>
                        <a:lstStyle/>
                        <a:p>
                          <a:endParaRPr lang="en-US"/>
                        </a:p>
                      </a:txBody>
                      <a:tcPr marL="68580" marR="68580" marT="0" marB="0" horzOverflow="overflow">
                        <a:blipFill rotWithShape="0">
                          <a:blip r:embed="rId4"/>
                          <a:stretch>
                            <a:fillRect l="-112281" t="-2000" r="-833333" b="-411000"/>
                          </a:stretch>
                        </a:blipFill>
                      </a:tcPr>
                    </a:tc>
                    <a:tc>
                      <a:txBody>
                        <a:bodyPr/>
                        <a:lstStyle/>
                        <a:p>
                          <a:endParaRPr lang="en-US"/>
                        </a:p>
                      </a:txBody>
                      <a:tcPr marL="68580" marR="68580" marT="0" marB="0" horzOverflow="overflow">
                        <a:blipFill rotWithShape="0">
                          <a:blip r:embed="rId4"/>
                          <a:stretch>
                            <a:fillRect l="-130811" t="-2000" r="-413514" b="-411000"/>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rgbClr val="FFFFFF"/>
                              </a:solidFill>
                              <a:effectLst/>
                              <a:latin typeface="Times New Roman" pitchFamily="18" charset="0"/>
                              <a:cs typeface="Arial" pitchFamily="34" charset="0"/>
                            </a:rPr>
                            <a:t>Example (assume age = 24, weight = 140</a:t>
                          </a:r>
                          <a:r>
                            <a:rPr kumimoji="0" lang="en-US" sz="2000" b="1" i="0" u="none" strike="noStrike" cap="none" normalizeH="0" baseline="0" dirty="0" smtClean="0">
                              <a:ln>
                                <a:noFill/>
                              </a:ln>
                              <a:solidFill>
                                <a:srgbClr val="FFFFFF"/>
                              </a:solidFill>
                              <a:effectLst/>
                              <a:latin typeface="Times New Roman" pitchFamily="18" charset="0"/>
                              <a:cs typeface="Arial" pitchFamily="34" charset="0"/>
                            </a:rPr>
                            <a:t>)</a:t>
                          </a:r>
                          <a:endParaRPr kumimoji="0" lang="en-US" sz="2000" b="1" i="0" u="none" strike="noStrike" cap="none" normalizeH="0" baseline="0" dirty="0" smtClean="0">
                            <a:ln>
                              <a:noFill/>
                            </a:ln>
                            <a:solidFill>
                              <a:srgbClr val="FFFFFF"/>
                            </a:solidFill>
                            <a:effectLst/>
                            <a:latin typeface="Times" pitchFamily="18" charset="0"/>
                            <a:cs typeface="Times New Roman" pitchFamily="18" charset="0"/>
                          </a:endParaRPr>
                        </a:p>
                      </a:txBody>
                      <a:tcPr marL="68580" marR="68580" marT="0" marB="0" horzOverflow="overflow"/>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6110" t="-102000" r="-526" b="-311000"/>
                          </a:stretch>
                        </a:blipFill>
                      </a:tcPr>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6110" t="-200000" r="-526" b="-207921"/>
                          </a:stretch>
                        </a:blipFill>
                      </a:tcPr>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dirty="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6110" t="-303000" r="-526" b="-110000"/>
                          </a:stretch>
                        </a:blipFill>
                      </a:tcPr>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6110" t="-403000" r="-526" b="-10000"/>
                          </a:stretch>
                        </a:blipFill>
                      </a:tcPr>
                    </a:tc>
                  </a:tr>
                </a:tbl>
              </a:graphicData>
            </a:graphic>
          </p:graphicFrame>
        </mc:Fallback>
      </mc:AlternateContent>
      <p:sp>
        <p:nvSpPr>
          <p:cNvPr id="32772" name="Rectangle 3"/>
          <p:cNvSpPr>
            <a:spLocks noChangeArrowheads="1"/>
          </p:cNvSpPr>
          <p:nvPr/>
        </p:nvSpPr>
        <p:spPr bwMode="auto">
          <a:xfrm>
            <a:off x="3576638" y="27955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2773" name="Rectangle 4"/>
          <p:cNvSpPr>
            <a:spLocks noChangeArrowheads="1"/>
          </p:cNvSpPr>
          <p:nvPr/>
        </p:nvSpPr>
        <p:spPr bwMode="auto">
          <a:xfrm>
            <a:off x="1524001" y="24933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2774" name="Rectangle 5"/>
          <p:cNvSpPr>
            <a:spLocks noChangeArrowheads="1"/>
          </p:cNvSpPr>
          <p:nvPr/>
        </p:nvSpPr>
        <p:spPr bwMode="auto">
          <a:xfrm>
            <a:off x="1524001" y="25806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3970566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program</a:t>
            </a:r>
            <a:endParaRPr lang="en-US" dirty="0"/>
          </a:p>
        </p:txBody>
      </p:sp>
      <p:sp>
        <p:nvSpPr>
          <p:cNvPr id="3" name="Content Placeholder 2"/>
          <p:cNvSpPr>
            <a:spLocks noGrp="1"/>
          </p:cNvSpPr>
          <p:nvPr>
            <p:ph idx="1"/>
          </p:nvPr>
        </p:nvSpPr>
        <p:spPr>
          <a:xfrm>
            <a:off x="1141412" y="2249486"/>
            <a:ext cx="11050588" cy="4608513"/>
          </a:xfrm>
        </p:spPr>
        <p:txBody>
          <a:bodyPr>
            <a:normAutofit fontScale="70000" lnSpcReduction="20000"/>
          </a:bodyPr>
          <a:lstStyle/>
          <a:p>
            <a:r>
              <a:rPr lang="en-US" dirty="0" smtClean="0"/>
              <a:t>Here is a program that check </a:t>
            </a:r>
            <a:r>
              <a:rPr lang="en-US" dirty="0" err="1" smtClean="0"/>
              <a:t>divisision</a:t>
            </a:r>
            <a:r>
              <a:rPr lang="en-US" dirty="0" smtClean="0"/>
              <a:t> by 2 and 3, 2 or 3, and 2 or 3 exclusive</a:t>
            </a:r>
          </a:p>
          <a:p>
            <a:endParaRPr lang="en-US" dirty="0" smtClean="0"/>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a:t>
            </a:r>
            <a:r>
              <a:rPr lang="en-US" b="1" dirty="0" smtClean="0">
                <a:solidFill>
                  <a:schemeClr val="accent3"/>
                </a:solidFill>
                <a:latin typeface="Courier New" panose="02070309020205020404" pitchFamily="49" charset="0"/>
                <a:cs typeface="Courier New" panose="02070309020205020404" pitchFamily="49" charset="0"/>
              </a:rPr>
              <a:t>ublic class </a:t>
            </a:r>
            <a:r>
              <a:rPr lang="en-US" b="1" dirty="0" err="1" smtClean="0">
                <a:latin typeface="Courier New" panose="02070309020205020404" pitchFamily="49" charset="0"/>
                <a:cs typeface="Courier New" panose="02070309020205020404" pitchFamily="49" charset="0"/>
              </a:rPr>
              <a:t>TestBoolean</a:t>
            </a:r>
            <a:r>
              <a:rPr lang="en-US"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Scanner</a:t>
            </a:r>
            <a:r>
              <a:rPr lang="en-US" dirty="0" smtClean="0">
                <a:latin typeface="Courier New" panose="02070309020205020404" pitchFamily="49" charset="0"/>
                <a:cs typeface="Courier New" panose="02070309020205020404" pitchFamily="49" charset="0"/>
              </a:rPr>
              <a:t> s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Scanner</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System</a:t>
            </a:r>
            <a:r>
              <a:rPr lang="en-US" dirty="0" smtClean="0">
                <a:latin typeface="Courier New" panose="02070309020205020404" pitchFamily="49" charset="0"/>
                <a:cs typeface="Courier New" panose="02070309020205020404" pitchFamily="49" charset="0"/>
              </a:rPr>
              <a:t>.in);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“Enter a number: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x = </a:t>
            </a:r>
            <a:r>
              <a:rPr lang="en-US" dirty="0" err="1" smtClean="0">
                <a:latin typeface="Courier New" panose="02070309020205020404" pitchFamily="49" charset="0"/>
                <a:cs typeface="Courier New" panose="02070309020205020404" pitchFamily="49" charset="0"/>
              </a:rPr>
              <a:t>s.nextInt</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boolean</a:t>
            </a:r>
            <a:r>
              <a:rPr lang="en-US" dirty="0" smtClean="0">
                <a:latin typeface="Courier New" panose="02070309020205020404" pitchFamily="49" charset="0"/>
                <a:cs typeface="Courier New" panose="02070309020205020404" pitchFamily="49" charset="0"/>
              </a:rPr>
              <a:t> divBy2 = x % </a:t>
            </a:r>
            <a:r>
              <a:rPr lang="en-US" dirty="0" smtClean="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boolean</a:t>
            </a:r>
            <a:r>
              <a:rPr lang="en-US" dirty="0" smtClean="0">
                <a:latin typeface="Courier New" panose="02070309020205020404" pitchFamily="49" charset="0"/>
                <a:cs typeface="Courier New" panose="02070309020205020404" pitchFamily="49" charset="0"/>
              </a:rPr>
              <a:t> divBy3 = x % </a:t>
            </a:r>
            <a:r>
              <a:rPr lang="en-US" dirty="0" smtClean="0">
                <a:solidFill>
                  <a:srgbClr val="FF0000"/>
                </a:solidFill>
                <a:latin typeface="Courier New" panose="02070309020205020404" pitchFamily="49" charset="0"/>
                <a:cs typeface="Courier New" panose="02070309020205020404" pitchFamily="49" charset="0"/>
              </a:rPr>
              <a:t>3</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(x + </a:t>
            </a:r>
            <a:r>
              <a:rPr lang="en-US" dirty="0" smtClean="0">
                <a:solidFill>
                  <a:srgbClr val="FF0000"/>
                </a:solidFill>
                <a:latin typeface="Courier New" panose="02070309020205020404" pitchFamily="49" charset="0"/>
                <a:cs typeface="Courier New" panose="02070309020205020404" pitchFamily="49" charset="0"/>
              </a:rPr>
              <a:t>“ divisible by 2 and 3: ” </a:t>
            </a:r>
            <a:r>
              <a:rPr lang="en-US" dirty="0" smtClean="0">
                <a:latin typeface="Courier New" panose="02070309020205020404" pitchFamily="49" charset="0"/>
                <a:cs typeface="Courier New" panose="02070309020205020404" pitchFamily="49" charset="0"/>
              </a:rPr>
              <a:t>+ divBy2 &amp;&amp; divBy3);</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(x </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 divisible by 2 and 3: ” </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divBy2 || divBy3);</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(x </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 divisible by 2 and 3: ” </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divBy2  ^ divBy3);</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
        <p:nvSpPr>
          <p:cNvPr id="4" name="TextBox 3"/>
          <p:cNvSpPr txBox="1"/>
          <p:nvPr/>
        </p:nvSpPr>
        <p:spPr>
          <a:xfrm>
            <a:off x="2661694" y="6333892"/>
            <a:ext cx="8385717" cy="369332"/>
          </a:xfrm>
          <a:prstGeom prst="rect">
            <a:avLst/>
          </a:prstGeom>
          <a:noFill/>
          <a:ln w="38100">
            <a:solidFill>
              <a:schemeClr val="accent1"/>
            </a:solidFill>
          </a:ln>
        </p:spPr>
        <p:txBody>
          <a:bodyPr wrap="square" rtlCol="0">
            <a:spAutoFit/>
          </a:bodyPr>
          <a:lstStyle/>
          <a:p>
            <a:r>
              <a:rPr lang="en-US" dirty="0" smtClean="0"/>
              <a:t>Recall you can make combined statements like: </a:t>
            </a:r>
            <a:r>
              <a:rPr lang="en-US" dirty="0" smtClean="0">
                <a:latin typeface="Courier New" panose="02070309020205020404" pitchFamily="49" charset="0"/>
                <a:cs typeface="Courier New" panose="02070309020205020404" pitchFamily="49" charset="0"/>
              </a:rPr>
              <a:t>(x % </a:t>
            </a:r>
            <a:r>
              <a:rPr lang="en-US" dirty="0" smtClean="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&amp;&amp; (x % </a:t>
            </a:r>
            <a:r>
              <a:rPr lang="en-US" dirty="0" smtClean="0">
                <a:solidFill>
                  <a:srgbClr val="FF0000"/>
                </a:solidFill>
                <a:latin typeface="Courier New" panose="02070309020205020404" pitchFamily="49" charset="0"/>
                <a:cs typeface="Courier New" panose="02070309020205020404" pitchFamily="49" charset="0"/>
              </a:rPr>
              <a:t>3</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66279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Let a user enter a year, and output whether or not it is a leap year. A year is a leap year if it is </a:t>
            </a:r>
          </a:p>
          <a:p>
            <a:pPr lvl="1"/>
            <a:r>
              <a:rPr lang="en-US" dirty="0"/>
              <a:t>D</a:t>
            </a:r>
            <a:r>
              <a:rPr lang="en-US" dirty="0" smtClean="0"/>
              <a:t>ivisible by 4 but not by 100</a:t>
            </a:r>
          </a:p>
          <a:p>
            <a:pPr lvl="1"/>
            <a:r>
              <a:rPr lang="en-US" dirty="0" smtClean="0"/>
              <a:t>OR</a:t>
            </a:r>
          </a:p>
          <a:p>
            <a:pPr lvl="1"/>
            <a:r>
              <a:rPr lang="en-US" dirty="0" smtClean="0"/>
              <a:t>Divisible by 400</a:t>
            </a:r>
          </a:p>
        </p:txBody>
      </p:sp>
    </p:spTree>
    <p:extLst>
      <p:ext uri="{BB962C8B-B14F-4D97-AF65-F5344CB8AC3E}">
        <p14:creationId xmlns:p14="http://schemas.microsoft.com/office/powerpoint/2010/main" val="945239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altLang="en-US" smtClean="0"/>
              <a:t>Operator Precedence</a:t>
            </a:r>
          </a:p>
        </p:txBody>
      </p:sp>
      <p:sp>
        <p:nvSpPr>
          <p:cNvPr id="128004" name="Rectangle 3"/>
          <p:cNvSpPr>
            <a:spLocks noGrp="1" noChangeArrowheads="1"/>
          </p:cNvSpPr>
          <p:nvPr>
            <p:ph type="body" idx="1"/>
          </p:nvPr>
        </p:nvSpPr>
        <p:spPr>
          <a:xfrm>
            <a:off x="1141412" y="2249486"/>
            <a:ext cx="9905999" cy="4608513"/>
          </a:xfrm>
        </p:spPr>
        <p:txBody>
          <a:bodyPr>
            <a:normAutofit fontScale="92500" lnSpcReduction="20000"/>
          </a:bodyPr>
          <a:lstStyle/>
          <a:p>
            <a:pPr marL="457200" indent="-457200">
              <a:spcBef>
                <a:spcPts val="0"/>
              </a:spcBef>
              <a:buFont typeface="+mj-lt"/>
              <a:buAutoNum type="arabicPeriod"/>
            </a:pPr>
            <a:r>
              <a:rPr lang="en-US" dirty="0" smtClean="0"/>
              <a:t>() (expressions in parenthesis)</a:t>
            </a:r>
          </a:p>
          <a:p>
            <a:pPr marL="457200" indent="-457200">
              <a:spcBef>
                <a:spcPts val="0"/>
              </a:spcBef>
              <a:buFont typeface="+mj-lt"/>
              <a:buAutoNum type="arabicPeriod"/>
            </a:pPr>
            <a:r>
              <a:rPr lang="en-US" dirty="0" err="1" smtClean="0"/>
              <a:t>var</a:t>
            </a:r>
            <a:r>
              <a:rPr lang="en-US" dirty="0" smtClean="0"/>
              <a:t>++, </a:t>
            </a:r>
            <a:r>
              <a:rPr lang="en-US" dirty="0" err="1" smtClean="0"/>
              <a:t>var</a:t>
            </a:r>
            <a:r>
              <a:rPr lang="en-US" dirty="0" smtClean="0"/>
              <a:t>--</a:t>
            </a:r>
          </a:p>
          <a:p>
            <a:pPr marL="457200" indent="-457200">
              <a:spcBef>
                <a:spcPts val="0"/>
              </a:spcBef>
              <a:buFont typeface="+mj-lt"/>
              <a:buAutoNum type="arabicPeriod"/>
            </a:pPr>
            <a:r>
              <a:rPr lang="en-US" dirty="0" smtClean="0"/>
              <a:t>+, - (Unary plus and minus), ++</a:t>
            </a:r>
            <a:r>
              <a:rPr lang="en-US" dirty="0" err="1" smtClean="0"/>
              <a:t>var</a:t>
            </a:r>
            <a:r>
              <a:rPr lang="en-US" dirty="0" smtClean="0"/>
              <a:t>,--</a:t>
            </a:r>
            <a:r>
              <a:rPr lang="en-US" dirty="0" err="1" smtClean="0"/>
              <a:t>var</a:t>
            </a:r>
            <a:endParaRPr lang="en-US" dirty="0" smtClean="0"/>
          </a:p>
          <a:p>
            <a:pPr marL="457200" indent="-457200">
              <a:spcBef>
                <a:spcPts val="0"/>
              </a:spcBef>
              <a:buFont typeface="+mj-lt"/>
              <a:buAutoNum type="arabicPeriod"/>
            </a:pPr>
            <a:r>
              <a:rPr lang="en-US" dirty="0" smtClean="0"/>
              <a:t>(type) Casting</a:t>
            </a:r>
          </a:p>
          <a:p>
            <a:pPr marL="457200" indent="-457200">
              <a:spcBef>
                <a:spcPts val="0"/>
              </a:spcBef>
              <a:buFont typeface="+mj-lt"/>
              <a:buAutoNum type="arabicPeriod"/>
            </a:pPr>
            <a:r>
              <a:rPr lang="en-US" dirty="0" smtClean="0"/>
              <a:t>! (Not)</a:t>
            </a:r>
          </a:p>
          <a:p>
            <a:pPr marL="457200" indent="-457200">
              <a:spcBef>
                <a:spcPts val="0"/>
              </a:spcBef>
              <a:buFont typeface="+mj-lt"/>
              <a:buAutoNum type="arabicPeriod"/>
            </a:pPr>
            <a:r>
              <a:rPr lang="en-US" dirty="0" smtClean="0"/>
              <a:t>*, /, % (Multiplication, division, and remainder)</a:t>
            </a:r>
          </a:p>
          <a:p>
            <a:pPr marL="457200" indent="-457200">
              <a:spcBef>
                <a:spcPts val="0"/>
              </a:spcBef>
              <a:buFont typeface="+mj-lt"/>
              <a:buAutoNum type="arabicPeriod"/>
            </a:pPr>
            <a:r>
              <a:rPr lang="en-US" dirty="0" smtClean="0"/>
              <a:t>+, - (Binary addition and subtraction)</a:t>
            </a:r>
          </a:p>
          <a:p>
            <a:pPr marL="457200" indent="-457200">
              <a:spcBef>
                <a:spcPts val="0"/>
              </a:spcBef>
              <a:buFont typeface="+mj-lt"/>
              <a:buAutoNum type="arabicPeriod"/>
            </a:pPr>
            <a:r>
              <a:rPr lang="en-US" dirty="0" smtClean="0"/>
              <a:t>&lt;, &lt;=, &gt;, &gt;= (Relational operators)</a:t>
            </a:r>
          </a:p>
          <a:p>
            <a:pPr marL="457200" indent="-457200">
              <a:spcBef>
                <a:spcPts val="0"/>
              </a:spcBef>
              <a:buFont typeface="+mj-lt"/>
              <a:buAutoNum type="arabicPeriod"/>
            </a:pPr>
            <a:r>
              <a:rPr lang="en-US" dirty="0" smtClean="0"/>
              <a:t>==, !=; (Equality) </a:t>
            </a:r>
          </a:p>
          <a:p>
            <a:pPr marL="457200" indent="-457200">
              <a:spcBef>
                <a:spcPts val="0"/>
              </a:spcBef>
              <a:buFont typeface="+mj-lt"/>
              <a:buAutoNum type="arabicPeriod"/>
            </a:pPr>
            <a:r>
              <a:rPr lang="en-US" dirty="0" smtClean="0"/>
              <a:t>^ (Exclusive OR) </a:t>
            </a:r>
          </a:p>
          <a:p>
            <a:pPr marL="457200" indent="-457200">
              <a:spcBef>
                <a:spcPts val="0"/>
              </a:spcBef>
              <a:buFont typeface="+mj-lt"/>
              <a:buAutoNum type="arabicPeriod"/>
            </a:pPr>
            <a:r>
              <a:rPr lang="en-US" dirty="0" smtClean="0"/>
              <a:t>&amp;&amp; (Conditional AND) Short-circuit AND</a:t>
            </a:r>
          </a:p>
          <a:p>
            <a:pPr marL="457200" indent="-457200">
              <a:spcBef>
                <a:spcPts val="0"/>
              </a:spcBef>
              <a:buFont typeface="+mj-lt"/>
              <a:buAutoNum type="arabicPeriod"/>
            </a:pPr>
            <a:r>
              <a:rPr lang="en-US" dirty="0" smtClean="0"/>
              <a:t>|| (Conditional OR) Short-circuit OR</a:t>
            </a:r>
          </a:p>
          <a:p>
            <a:pPr marL="457200" indent="-457200">
              <a:spcBef>
                <a:spcPts val="0"/>
              </a:spcBef>
              <a:buFont typeface="+mj-lt"/>
              <a:buAutoNum type="arabicPeriod"/>
            </a:pPr>
            <a:r>
              <a:rPr lang="en-US" dirty="0" smtClean="0"/>
              <a:t>=, +=, -=, *=, /=, %= (Assignment operator)</a:t>
            </a:r>
            <a:endParaRPr lang="en-US" dirty="0"/>
          </a:p>
        </p:txBody>
      </p:sp>
    </p:spTree>
    <p:extLst>
      <p:ext uri="{BB962C8B-B14F-4D97-AF65-F5344CB8AC3E}">
        <p14:creationId xmlns:p14="http://schemas.microsoft.com/office/powerpoint/2010/main" val="27577165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altLang="en-US" smtClean="0"/>
              <a:t>Operator Precedence and Associativity</a:t>
            </a:r>
            <a:endParaRPr lang="en-US" altLang="en-US"/>
          </a:p>
        </p:txBody>
      </p:sp>
      <p:sp>
        <p:nvSpPr>
          <p:cNvPr id="58372" name="Rectangle 3"/>
          <p:cNvSpPr>
            <a:spLocks noGrp="1" noChangeArrowheads="1"/>
          </p:cNvSpPr>
          <p:nvPr>
            <p:ph type="body" idx="1"/>
          </p:nvPr>
        </p:nvSpPr>
        <p:spPr/>
        <p:txBody>
          <a:bodyPr>
            <a:normAutofit/>
          </a:bodyPr>
          <a:lstStyle/>
          <a:p>
            <a:r>
              <a:rPr lang="en-US" altLang="en-US" dirty="0" smtClean="0"/>
              <a:t>The expression in the parentheses is evaluated first. (Parentheses can be nested, in which case the expression in the inner parentheses is executed first.) When evaluating an expression without parentheses, the operators are applied according to the precedence rule and the associativity rule.</a:t>
            </a:r>
          </a:p>
          <a:p>
            <a:r>
              <a:rPr lang="en-US" altLang="en-US" dirty="0" smtClean="0"/>
              <a:t>If operators with the same precedence are next to each other, their associativity determines the order of evaluation. All binary operators except assignment operators are left-associative.  </a:t>
            </a:r>
            <a:endParaRPr lang="en-US" altLang="en-US" dirty="0"/>
          </a:p>
        </p:txBody>
      </p:sp>
      <p:sp>
        <p:nvSpPr>
          <p:cNvPr id="58373" name="Rectangle 4"/>
          <p:cNvSpPr>
            <a:spLocks noChangeArrowheads="1"/>
          </p:cNvSpPr>
          <p:nvPr/>
        </p:nvSpPr>
        <p:spPr bwMode="auto">
          <a:xfrm>
            <a:off x="3690938" y="2743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5052496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US" altLang="en-US" smtClean="0"/>
              <a:t>Example</a:t>
            </a:r>
          </a:p>
        </p:txBody>
      </p:sp>
      <p:sp>
        <p:nvSpPr>
          <p:cNvPr id="60420" name="Rectangle 3"/>
          <p:cNvSpPr>
            <a:spLocks noGrp="1" noChangeArrowheads="1"/>
          </p:cNvSpPr>
          <p:nvPr>
            <p:ph sz="half" idx="1"/>
          </p:nvPr>
        </p:nvSpPr>
        <p:spPr/>
        <p:txBody>
          <a:bodyPr/>
          <a:lstStyle/>
          <a:p>
            <a:r>
              <a:rPr lang="en-US" altLang="en-US" smtClean="0"/>
              <a:t>Applying the operator precedence and associativity rule, the expression 3 + 4 * 4 &gt; 5 * (4 + 3) - 1 is evaluated as follows:</a:t>
            </a:r>
            <a:endParaRPr lang="en-US" altLang="en-US"/>
          </a:p>
        </p:txBody>
      </p:sp>
      <p:sp>
        <p:nvSpPr>
          <p:cNvPr id="60421" name="Rectangle 4"/>
          <p:cNvSpPr>
            <a:spLocks noChangeArrowheads="1"/>
          </p:cNvSpPr>
          <p:nvPr/>
        </p:nvSpPr>
        <p:spPr bwMode="auto">
          <a:xfrm>
            <a:off x="3938588" y="24098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0422" name="Rectangle 5"/>
          <p:cNvSpPr>
            <a:spLocks noChangeArrowheads="1"/>
          </p:cNvSpPr>
          <p:nvPr/>
        </p:nvSpPr>
        <p:spPr bwMode="auto">
          <a:xfrm>
            <a:off x="3938588" y="24098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2" name="Object 6"/>
          <p:cNvGraphicFramePr>
            <a:graphicFrameLocks noGrp="1" noChangeAspect="1"/>
          </p:cNvGraphicFramePr>
          <p:nvPr>
            <p:ph sz="half" idx="2"/>
          </p:nvPr>
        </p:nvGraphicFramePr>
        <p:xfrm>
          <a:off x="5950781" y="2497874"/>
          <a:ext cx="5886853" cy="2776654"/>
        </p:xfrm>
        <a:graphic>
          <a:graphicData uri="http://schemas.openxmlformats.org/presentationml/2006/ole">
            <mc:AlternateContent xmlns:mc="http://schemas.openxmlformats.org/markup-compatibility/2006">
              <mc:Choice xmlns:v="urn:schemas-microsoft-com:vml" Requires="v">
                <p:oleObj spid="_x0000_s187395" r:id="rId4" imgW="4314444" imgH="2034540" progId="Word.Picture.8">
                  <p:embed/>
                </p:oleObj>
              </mc:Choice>
              <mc:Fallback>
                <p:oleObj r:id="rId4" imgW="4314444" imgH="203454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781" y="2497874"/>
                        <a:ext cx="5886853" cy="277665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718929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Selections</a:t>
            </a:r>
            <a:br>
              <a:rPr lang="en-US" dirty="0" smtClean="0"/>
            </a:br>
            <a:r>
              <a:rPr lang="en-US" dirty="0" smtClean="0"/>
              <a:t>AKA Conditionals</a:t>
            </a:r>
            <a:endParaRPr lang="en-US" dirty="0"/>
          </a:p>
        </p:txBody>
      </p:sp>
      <p:sp>
        <p:nvSpPr>
          <p:cNvPr id="4" name="Text Placeholder 3"/>
          <p:cNvSpPr>
            <a:spLocks noGrp="1"/>
          </p:cNvSpPr>
          <p:nvPr>
            <p:ph type="body" idx="1"/>
          </p:nvPr>
        </p:nvSpPr>
        <p:spPr/>
        <p:txBody>
          <a:bodyPr/>
          <a:lstStyle/>
          <a:p>
            <a:endParaRPr lang="en-US"/>
          </a:p>
        </p:txBody>
      </p:sp>
      <p:pic>
        <p:nvPicPr>
          <p:cNvPr id="5" name="Picture 4" descr="iStock_000006711564Small-300x199.jpg"/>
          <p:cNvPicPr>
            <a:picLocks noChangeAspect="1"/>
          </p:cNvPicPr>
          <p:nvPr/>
        </p:nvPicPr>
        <p:blipFill>
          <a:blip r:embed="rId3"/>
          <a:stretch>
            <a:fillRect/>
          </a:stretch>
        </p:blipFill>
        <p:spPr>
          <a:xfrm>
            <a:off x="5953486" y="2584450"/>
            <a:ext cx="3810000" cy="2527300"/>
          </a:xfrm>
          <a:prstGeom prst="rect">
            <a:avLst/>
          </a:prstGeom>
        </p:spPr>
      </p:pic>
    </p:spTree>
    <p:extLst>
      <p:ext uri="{BB962C8B-B14F-4D97-AF65-F5344CB8AC3E}">
        <p14:creationId xmlns:p14="http://schemas.microsoft.com/office/powerpoint/2010/main" val="10613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Conditionals in pseudocode</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p:txBody>
              <a:bodyPr>
                <a:normAutofit fontScale="92500" lnSpcReduction="10000"/>
              </a:bodyPr>
              <a:lstStyle/>
              <a:p>
                <a:pPr marL="457200" indent="-457200">
                  <a:buFont typeface="+mj-lt"/>
                  <a:buAutoNum type="arabicPeriod"/>
                </a:pPr>
                <a:r>
                  <a:rPr lang="en-US" b="1" dirty="0" smtClean="0">
                    <a:latin typeface="Courier New" panose="02070309020205020404" pitchFamily="49" charset="0"/>
                    <a:cs typeface="Courier New" panose="02070309020205020404" pitchFamily="49" charset="0"/>
                  </a:rPr>
                  <a:t>if</a:t>
                </a:r>
                <a:r>
                  <a:rPr lang="en-US" dirty="0" smtClean="0"/>
                  <a:t> </a:t>
                </a:r>
                <a14:m>
                  <m:oMath xmlns:m="http://schemas.openxmlformats.org/officeDocument/2006/math">
                    <m:r>
                      <a:rPr lang="en-US" i="1" dirty="0" smtClean="0">
                        <a:latin typeface="Cambria Math" panose="02040503050406030204" pitchFamily="18" charset="0"/>
                      </a:rPr>
                      <m:t>𝑏𝑜𝑜𝑙𝑒𝑎𝑛𝐶𝑜𝑛𝑑𝑖𝑡𝑖𝑜𝑛</m:t>
                    </m:r>
                  </m:oMath>
                </a14:m>
                <a:r>
                  <a:rPr lang="en-US" dirty="0" smtClean="0"/>
                  <a:t> </a:t>
                </a:r>
                <a:r>
                  <a:rPr lang="en-US" b="1" dirty="0" smtClean="0">
                    <a:latin typeface="Courier New" panose="02070309020205020404" pitchFamily="49" charset="0"/>
                    <a:cs typeface="Courier New" panose="02070309020205020404" pitchFamily="49" charset="0"/>
                  </a:rPr>
                  <a:t>then</a:t>
                </a:r>
              </a:p>
              <a:p>
                <a:pPr marL="457200" indent="-457200">
                  <a:buFont typeface="+mj-lt"/>
                  <a:buAutoNum type="arabicPeriod"/>
                </a:pPr>
                <a:r>
                  <a:rPr lang="en-US" dirty="0"/>
                  <a:t> </a:t>
                </a:r>
                <a:r>
                  <a:rPr lang="en-US" dirty="0" smtClean="0"/>
                  <a:t> Perform some operation</a:t>
                </a:r>
              </a:p>
              <a:p>
                <a:pPr marL="0" indent="0">
                  <a:buNone/>
                </a:pPr>
                <a:endParaRPr lang="en-US" dirty="0" smtClean="0"/>
              </a:p>
              <a:p>
                <a:pPr marL="457200" indent="-457200">
                  <a:buFont typeface="+mj-lt"/>
                  <a:buAutoNum type="arabicPeriod"/>
                </a:pPr>
                <a:r>
                  <a:rPr lang="en-US" b="1" dirty="0" smtClean="0">
                    <a:latin typeface="Courier New" panose="02070309020205020404" pitchFamily="49" charset="0"/>
                    <a:cs typeface="Courier New" panose="02070309020205020404" pitchFamily="49" charset="0"/>
                  </a:rPr>
                  <a:t>if </a:t>
                </a:r>
                <a14:m>
                  <m:oMath xmlns:m="http://schemas.openxmlformats.org/officeDocument/2006/math">
                    <m:r>
                      <a:rPr lang="en-US" i="1" dirty="0" smtClean="0">
                        <a:latin typeface="Cambria Math" panose="02040503050406030204" pitchFamily="18" charset="0"/>
                      </a:rPr>
                      <m:t>𝑏𝑜𝑜𝑙𝑒𝑎𝑛𝐶𝑜𝑛𝑑𝑖𝑡𝑖𝑜𝑛</m:t>
                    </m:r>
                  </m:oMath>
                </a14:m>
                <a:r>
                  <a:rPr lang="en-US" dirty="0" smtClean="0"/>
                  <a:t> </a:t>
                </a:r>
                <a:r>
                  <a:rPr lang="en-US" b="1" dirty="0" smtClean="0">
                    <a:latin typeface="Courier New" panose="02070309020205020404" pitchFamily="49" charset="0"/>
                    <a:cs typeface="Courier New" panose="02070309020205020404" pitchFamily="49" charset="0"/>
                  </a:rPr>
                  <a:t>then</a:t>
                </a:r>
              </a:p>
              <a:p>
                <a:pPr marL="457200" indent="-457200">
                  <a:buFont typeface="+mj-lt"/>
                  <a:buAutoNum type="arabicPeriod"/>
                </a:pPr>
                <a:r>
                  <a:rPr lang="en-US" dirty="0"/>
                  <a:t> </a:t>
                </a:r>
                <a:r>
                  <a:rPr lang="en-US" dirty="0" smtClean="0"/>
                  <a:t> Perform some operation</a:t>
                </a:r>
              </a:p>
              <a:p>
                <a:pPr marL="457200" indent="-457200">
                  <a:buFont typeface="+mj-lt"/>
                  <a:buAutoNum type="arabicPeriod"/>
                </a:pPr>
                <a:r>
                  <a:rPr lang="en-US" b="1" dirty="0">
                    <a:latin typeface="Courier New" panose="02070309020205020404" pitchFamily="49" charset="0"/>
                    <a:cs typeface="Courier New" panose="02070309020205020404" pitchFamily="49" charset="0"/>
                  </a:rPr>
                  <a:t>e</a:t>
                </a:r>
                <a:r>
                  <a:rPr lang="en-US" b="1" dirty="0" smtClean="0">
                    <a:latin typeface="Courier New" panose="02070309020205020404" pitchFamily="49" charset="0"/>
                    <a:cs typeface="Courier New" panose="02070309020205020404" pitchFamily="49" charset="0"/>
                  </a:rPr>
                  <a:t>lse</a:t>
                </a:r>
              </a:p>
              <a:p>
                <a:pPr marL="457200" indent="-457200">
                  <a:buFont typeface="+mj-lt"/>
                  <a:buAutoNum type="arabicPeriod"/>
                </a:pPr>
                <a:r>
                  <a:rPr lang="en-US" dirty="0"/>
                  <a:t> </a:t>
                </a:r>
                <a:r>
                  <a:rPr lang="en-US" dirty="0" smtClean="0"/>
                  <a:t> Perform some other operation</a:t>
                </a:r>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blipFill rotWithShape="0">
                <a:blip r:embed="rId2"/>
                <a:stretch>
                  <a:fillRect l="-2125" t="-1893" b="-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6172200" y="2249486"/>
                <a:ext cx="5280102" cy="3541714"/>
              </a:xfrm>
            </p:spPr>
            <p:txBody>
              <a:bodyPr>
                <a:normAutofit fontScale="92500" lnSpcReduction="10000"/>
              </a:bodyPr>
              <a:lstStyle/>
              <a:p>
                <a:pPr marL="457200" indent="-457200">
                  <a:buFont typeface="+mj-lt"/>
                  <a:buAutoNum type="arabicPeriod"/>
                </a:pPr>
                <a:r>
                  <a:rPr lang="en-US" b="1" dirty="0" smtClean="0">
                    <a:latin typeface="Courier New" panose="02070309020205020404" pitchFamily="49" charset="0"/>
                    <a:cs typeface="Courier New" panose="02070309020205020404" pitchFamily="49" charset="0"/>
                  </a:rPr>
                  <a:t>if</a:t>
                </a:r>
                <a:r>
                  <a:rPr lang="en-US" dirty="0" smtClean="0"/>
                  <a:t> </a:t>
                </a:r>
                <a14:m>
                  <m:oMath xmlns:m="http://schemas.openxmlformats.org/officeDocument/2006/math">
                    <m:r>
                      <a:rPr lang="en-US" i="1" dirty="0" smtClean="0">
                        <a:latin typeface="Cambria Math" panose="02040503050406030204" pitchFamily="18" charset="0"/>
                      </a:rPr>
                      <m:t>𝑏𝑜𝑜𝑙𝑒𝑎𝑛𝐶𝑜𝑛𝑑𝑖𝑡𝑖𝑜𝑛</m:t>
                    </m:r>
                  </m:oMath>
                </a14:m>
                <a:r>
                  <a:rPr lang="en-US" dirty="0" smtClean="0"/>
                  <a:t> </a:t>
                </a:r>
                <a:r>
                  <a:rPr lang="en-US" b="1" dirty="0" smtClean="0">
                    <a:latin typeface="Courier New" panose="02070309020205020404" pitchFamily="49" charset="0"/>
                    <a:cs typeface="Courier New" panose="02070309020205020404" pitchFamily="49" charset="0"/>
                  </a:rPr>
                  <a:t>then</a:t>
                </a:r>
              </a:p>
              <a:p>
                <a:pPr marL="457200" indent="-457200">
                  <a:buFont typeface="+mj-lt"/>
                  <a:buAutoNum type="arabicPeriod"/>
                </a:pPr>
                <a:r>
                  <a:rPr lang="en-US" dirty="0" smtClean="0"/>
                  <a:t>  Perform some operation</a:t>
                </a:r>
              </a:p>
              <a:p>
                <a:pPr marL="457200" indent="-457200">
                  <a:buFont typeface="+mj-lt"/>
                  <a:buAutoNum type="arabicPeriod"/>
                </a:pPr>
                <a:r>
                  <a:rPr lang="en-US" b="1" dirty="0" smtClean="0">
                    <a:latin typeface="Courier New" panose="02070309020205020404" pitchFamily="49" charset="0"/>
                    <a:cs typeface="Courier New" panose="02070309020205020404" pitchFamily="49" charset="0"/>
                  </a:rPr>
                  <a:t>else if </a:t>
                </a:r>
                <a14:m>
                  <m:oMath xmlns:m="http://schemas.openxmlformats.org/officeDocument/2006/math">
                    <m:r>
                      <a:rPr lang="en-US" i="1" dirty="0" smtClean="0">
                        <a:latin typeface="Cambria Math" panose="02040503050406030204" pitchFamily="18" charset="0"/>
                      </a:rPr>
                      <m:t>𝑏𝑜𝑜𝑙𝑒𝑎𝑛𝐶𝑜𝑛𝑑𝑖𝑡𝑖𝑜𝑛</m:t>
                    </m:r>
                    <m:r>
                      <a:rPr lang="en-US" i="1" dirty="0" smtClean="0">
                        <a:latin typeface="Cambria Math" panose="02040503050406030204" pitchFamily="18" charset="0"/>
                      </a:rPr>
                      <m:t>2</m:t>
                    </m:r>
                  </m:oMath>
                </a14:m>
                <a:r>
                  <a:rPr lang="en-US" dirty="0" smtClean="0"/>
                  <a:t> </a:t>
                </a:r>
                <a:r>
                  <a:rPr lang="en-US" b="1" dirty="0" smtClean="0">
                    <a:latin typeface="Courier New" panose="02070309020205020404" pitchFamily="49" charset="0"/>
                    <a:cs typeface="Courier New" panose="02070309020205020404" pitchFamily="49" charset="0"/>
                  </a:rPr>
                  <a:t>then</a:t>
                </a:r>
              </a:p>
              <a:p>
                <a:pPr marL="457200" indent="-457200">
                  <a:buFont typeface="+mj-lt"/>
                  <a:buAutoNum type="arabicPeriod"/>
                </a:pPr>
                <a:r>
                  <a:rPr lang="en-US" dirty="0"/>
                  <a:t> </a:t>
                </a:r>
                <a:r>
                  <a:rPr lang="en-US" dirty="0" smtClean="0"/>
                  <a:t> Perform some other operation</a:t>
                </a:r>
              </a:p>
              <a:p>
                <a:pPr marL="457200" indent="-457200">
                  <a:buFont typeface="+mj-lt"/>
                  <a:buAutoNum type="arabicPeriod"/>
                </a:pPr>
                <a:r>
                  <a:rPr lang="en-US" dirty="0" smtClean="0"/>
                  <a:t>…</a:t>
                </a:r>
              </a:p>
              <a:p>
                <a:pPr marL="457200" indent="-457200">
                  <a:buFont typeface="+mj-lt"/>
                  <a:buAutoNum type="arabicPeriod"/>
                </a:pPr>
                <a:r>
                  <a:rPr lang="en-US" b="1" dirty="0">
                    <a:latin typeface="Courier New" panose="02070309020205020404" pitchFamily="49" charset="0"/>
                    <a:cs typeface="Courier New" panose="02070309020205020404" pitchFamily="49" charset="0"/>
                  </a:rPr>
                  <a:t>e</a:t>
                </a:r>
                <a:r>
                  <a:rPr lang="en-US" b="1" dirty="0" smtClean="0">
                    <a:latin typeface="Courier New" panose="02070309020205020404" pitchFamily="49" charset="0"/>
                    <a:cs typeface="Courier New" panose="02070309020205020404" pitchFamily="49" charset="0"/>
                  </a:rPr>
                  <a:t>lse</a:t>
                </a:r>
              </a:p>
              <a:p>
                <a:pPr marL="457200" indent="-457200">
                  <a:buFont typeface="+mj-lt"/>
                  <a:buAutoNum type="arabicPeriod"/>
                </a:pPr>
                <a:r>
                  <a:rPr lang="en-US" dirty="0"/>
                  <a:t> </a:t>
                </a:r>
                <a:r>
                  <a:rPr lang="en-US" dirty="0" smtClean="0"/>
                  <a:t> Perform final option of operation</a:t>
                </a: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6172200" y="2249486"/>
                <a:ext cx="5280102" cy="3541714"/>
              </a:xfrm>
              <a:blipFill rotWithShape="0">
                <a:blip r:embed="rId3"/>
                <a:stretch>
                  <a:fillRect l="-2079" t="-1893" b="-688"/>
                </a:stretch>
              </a:blipFill>
            </p:spPr>
            <p:txBody>
              <a:bodyPr/>
              <a:lstStyle/>
              <a:p>
                <a:r>
                  <a:rPr lang="en-US">
                    <a:noFill/>
                  </a:rPr>
                  <a:t> </a:t>
                </a:r>
              </a:p>
            </p:txBody>
          </p:sp>
        </mc:Fallback>
      </mc:AlternateContent>
    </p:spTree>
    <p:extLst>
      <p:ext uri="{BB962C8B-B14F-4D97-AF65-F5344CB8AC3E}">
        <p14:creationId xmlns:p14="http://schemas.microsoft.com/office/powerpoint/2010/main" val="2538146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smtClean="0"/>
              <a:t>Motivation</a:t>
            </a:r>
          </a:p>
        </p:txBody>
      </p:sp>
      <mc:AlternateContent xmlns:mc="http://schemas.openxmlformats.org/markup-compatibility/2006" xmlns:a14="http://schemas.microsoft.com/office/drawing/2010/main">
        <mc:Choice Requires="a14">
          <p:sp>
            <p:nvSpPr>
              <p:cNvPr id="4100" name="Rectangle 3"/>
              <p:cNvSpPr>
                <a:spLocks noGrp="1" noChangeArrowheads="1"/>
              </p:cNvSpPr>
              <p:nvPr>
                <p:ph type="body" idx="1"/>
              </p:nvPr>
            </p:nvSpPr>
            <p:spPr/>
            <p:txBody>
              <a:bodyPr>
                <a:normAutofit fontScale="92500" lnSpcReduction="20000"/>
              </a:bodyPr>
              <a:lstStyle/>
              <a:p>
                <a:r>
                  <a:rPr lang="en-US" altLang="en-US" dirty="0" smtClean="0"/>
                  <a:t>If you assigned a negative value for radius in </a:t>
                </a:r>
                <a14:m>
                  <m:oMath xmlns:m="http://schemas.openxmlformats.org/officeDocument/2006/math">
                    <m:r>
                      <a:rPr lang="en-US" altLang="en-US" b="0" i="1" smtClean="0">
                        <a:latin typeface="Cambria Math" panose="02040503050406030204" pitchFamily="18" charset="0"/>
                      </a:rPr>
                      <m:t>𝜋</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𝑟</m:t>
                        </m:r>
                      </m:e>
                      <m:sup>
                        <m:r>
                          <a:rPr lang="en-US" altLang="en-US" b="0" i="1" smtClean="0">
                            <a:latin typeface="Cambria Math" panose="02040503050406030204" pitchFamily="18" charset="0"/>
                          </a:rPr>
                          <m:t>2</m:t>
                        </m:r>
                      </m:sup>
                    </m:sSup>
                  </m:oMath>
                </a14:m>
                <a:r>
                  <a:rPr lang="en-US" altLang="en-US" dirty="0" smtClean="0"/>
                  <a:t>, the program would print an invalid result. If the radius is negative, you don't want the program to compute the area. How can you deal with this situation?</a:t>
                </a:r>
              </a:p>
              <a:p>
                <a:r>
                  <a:rPr lang="en-US" altLang="en-US" dirty="0" smtClean="0"/>
                  <a:t>Say you run a casino, how would you determine if a slot machine yielded a win or a loss?</a:t>
                </a:r>
              </a:p>
              <a:p>
                <a:r>
                  <a:rPr lang="en-US" altLang="en-US" dirty="0" smtClean="0"/>
                  <a:t>You work for the government, how might you decide if a person is eligible for a tax refund or not?</a:t>
                </a:r>
              </a:p>
              <a:p>
                <a:r>
                  <a:rPr lang="en-US" altLang="en-US" dirty="0" smtClean="0"/>
                  <a:t>Moreover, how would you make a program do something over-and-over, like maintain a set of accounts for a bank?</a:t>
                </a:r>
              </a:p>
            </p:txBody>
          </p:sp>
        </mc:Choice>
        <mc:Fallback xmlns="">
          <p:sp>
            <p:nvSpPr>
              <p:cNvPr id="4100"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046" t="-2926" r="-62" b="-2238"/>
                </a:stretch>
              </a:blipFill>
            </p:spPr>
            <p:txBody>
              <a:bodyPr/>
              <a:lstStyle/>
              <a:p>
                <a:r>
                  <a:rPr lang="en-US">
                    <a:noFill/>
                  </a:rPr>
                  <a:t> </a:t>
                </a:r>
              </a:p>
            </p:txBody>
          </p:sp>
        </mc:Fallback>
      </mc:AlternateContent>
    </p:spTree>
    <p:extLst>
      <p:ext uri="{BB962C8B-B14F-4D97-AF65-F5344CB8AC3E}">
        <p14:creationId xmlns:p14="http://schemas.microsoft.com/office/powerpoint/2010/main" val="325423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fade">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fade">
                                      <p:cBhvr>
                                        <p:cTn id="17" dur="500"/>
                                        <p:tgtEl>
                                          <p:spTgt spid="4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fade">
                                      <p:cBhvr>
                                        <p:cTn id="22" dur="500"/>
                                        <p:tgtEl>
                                          <p:spTgt spid="4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en-US" dirty="0" smtClean="0"/>
              <a:t>One-way if Statements in Java</a:t>
            </a:r>
            <a:endParaRPr lang="en-US" altLang="en-US" dirty="0"/>
          </a:p>
        </p:txBody>
      </p:sp>
      <p:sp>
        <p:nvSpPr>
          <p:cNvPr id="9221" name="Rectangle 7"/>
          <p:cNvSpPr>
            <a:spLocks noGrp="1" noChangeArrowheads="1"/>
          </p:cNvSpPr>
          <p:nvPr>
            <p:ph sz="half" idx="1"/>
          </p:nvPr>
        </p:nvSpPr>
        <p:spPr>
          <a:xfrm>
            <a:off x="1141410" y="2249486"/>
            <a:ext cx="4501107" cy="3541714"/>
          </a:xfrm>
        </p:spPr>
        <p:txBody>
          <a:bodyPr>
            <a:normAutofit/>
          </a:bodyPr>
          <a:lstStyle/>
          <a:p>
            <a:pPr marL="457200" indent="-457200">
              <a:spcBef>
                <a:spcPts val="0"/>
              </a:spcBef>
              <a:buFont typeface="+mj-lt"/>
              <a:buAutoNum type="arabicPeriod"/>
            </a:pPr>
            <a:r>
              <a:rPr lang="en-US" altLang="en-US" sz="1600" b="1" dirty="0" smtClean="0">
                <a:solidFill>
                  <a:schemeClr val="accent3"/>
                </a:solidFill>
                <a:latin typeface="Courier New" panose="02070309020205020404" pitchFamily="49" charset="0"/>
                <a:cs typeface="Courier New" panose="02070309020205020404" pitchFamily="49" charset="0"/>
              </a:rPr>
              <a:t>if</a:t>
            </a:r>
            <a:r>
              <a:rPr lang="en-US" altLang="en-US" sz="1600" dirty="0" smtClean="0">
                <a:latin typeface="Courier New" panose="02070309020205020404" pitchFamily="49" charset="0"/>
                <a:cs typeface="Courier New" panose="02070309020205020404" pitchFamily="49" charset="0"/>
              </a:rPr>
              <a:t> (</a:t>
            </a:r>
            <a:r>
              <a:rPr lang="en-US" altLang="en-US" sz="1600" dirty="0" err="1" smtClean="0">
                <a:latin typeface="Courier New" panose="02070309020205020404" pitchFamily="49" charset="0"/>
                <a:cs typeface="Courier New" panose="02070309020205020404" pitchFamily="49" charset="0"/>
              </a:rPr>
              <a:t>boolean</a:t>
            </a:r>
            <a:r>
              <a:rPr lang="en-US" altLang="en-US" sz="1600" dirty="0" smtClean="0">
                <a:latin typeface="Courier New" panose="02070309020205020404" pitchFamily="49" charset="0"/>
                <a:cs typeface="Courier New" panose="02070309020205020404" pitchFamily="49" charset="0"/>
              </a:rPr>
              <a:t>-expression) { </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statement(s);</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a:t>
            </a:r>
            <a:endParaRPr lang="en-US" altLang="en-US" sz="1600" dirty="0">
              <a:latin typeface="Courier New" panose="02070309020205020404" pitchFamily="49" charset="0"/>
              <a:cs typeface="Courier New" panose="02070309020205020404" pitchFamily="49" charset="0"/>
            </a:endParaRPr>
          </a:p>
        </p:txBody>
      </p:sp>
      <p:sp>
        <p:nvSpPr>
          <p:cNvPr id="5" name="Content Placeholder 4"/>
          <p:cNvSpPr>
            <a:spLocks noGrp="1"/>
          </p:cNvSpPr>
          <p:nvPr>
            <p:ph sz="half" idx="2"/>
          </p:nvPr>
        </p:nvSpPr>
        <p:spPr/>
        <p:txBody>
          <a:bodyPr>
            <a:normAutofit/>
          </a:bodyPr>
          <a:lstStyle/>
          <a:p>
            <a:pPr marL="342900" indent="-342900">
              <a:spcBef>
                <a:spcPts val="0"/>
              </a:spcBef>
              <a:buFont typeface="+mj-lt"/>
              <a:buAutoNum type="arabicPeriod"/>
            </a:pPr>
            <a:r>
              <a:rPr lang="en-US" altLang="en-US" sz="1600" b="1" dirty="0">
                <a:solidFill>
                  <a:schemeClr val="accent3"/>
                </a:solidFill>
                <a:latin typeface="Courier New" panose="02070309020205020404" pitchFamily="49" charset="0"/>
                <a:cs typeface="Courier New" panose="02070309020205020404" pitchFamily="49" charset="0"/>
              </a:rPr>
              <a:t>if</a:t>
            </a:r>
            <a:r>
              <a:rPr lang="en-US" altLang="en-US" sz="1600" dirty="0">
                <a:latin typeface="Courier New" panose="02070309020205020404" pitchFamily="49" charset="0"/>
                <a:cs typeface="Courier New" panose="02070309020205020404" pitchFamily="49" charset="0"/>
              </a:rPr>
              <a:t> (radius &gt;= </a:t>
            </a:r>
            <a:r>
              <a:rPr lang="en-US" altLang="en-US" sz="1600" dirty="0">
                <a:solidFill>
                  <a:srgbClr val="FF0000"/>
                </a:solidFill>
                <a:latin typeface="Courier New" panose="02070309020205020404" pitchFamily="49" charset="0"/>
                <a:cs typeface="Courier New" panose="02070309020205020404" pitchFamily="49" charset="0"/>
              </a:rPr>
              <a:t>0</a:t>
            </a:r>
            <a:r>
              <a:rPr lang="en-US" altLang="en-US" sz="1600" dirty="0">
                <a:latin typeface="Courier New" panose="02070309020205020404" pitchFamily="49" charset="0"/>
                <a:cs typeface="Courier New" panose="02070309020205020404" pitchFamily="49" charset="0"/>
              </a:rPr>
              <a:t>) {</a:t>
            </a:r>
          </a:p>
          <a:p>
            <a:pPr marL="342900" indent="-342900">
              <a:spcBef>
                <a:spcPts val="0"/>
              </a:spcBef>
              <a:buFont typeface="+mj-lt"/>
              <a:buAutoNum type="arabicPeriod"/>
            </a:pPr>
            <a:r>
              <a:rPr lang="en-US" altLang="en-US" sz="1600" dirty="0">
                <a:latin typeface="Courier New" panose="02070309020205020404" pitchFamily="49" charset="0"/>
                <a:cs typeface="Courier New" panose="02070309020205020404" pitchFamily="49" charset="0"/>
              </a:rPr>
              <a:t>  area = radius * radius * PI;</a:t>
            </a:r>
          </a:p>
          <a:p>
            <a:pPr marL="342900" indent="-342900">
              <a:spcBef>
                <a:spcPts val="0"/>
              </a:spcBef>
              <a:buFont typeface="+mj-lt"/>
              <a:buAutoNum type="arabicPeriod"/>
            </a:pPr>
            <a:r>
              <a:rPr lang="en-US" altLang="en-US" sz="1600" dirty="0">
                <a:latin typeface="Courier New" panose="02070309020205020404" pitchFamily="49" charset="0"/>
                <a:cs typeface="Courier New" panose="02070309020205020404" pitchFamily="49" charset="0"/>
              </a:rPr>
              <a:t>  </a:t>
            </a:r>
            <a:r>
              <a:rPr lang="en-US" altLang="en-US" sz="1600" b="1" dirty="0" err="1">
                <a:latin typeface="Courier New" panose="02070309020205020404" pitchFamily="49" charset="0"/>
                <a:cs typeface="Courier New" panose="02070309020205020404" pitchFamily="49" charset="0"/>
              </a:rPr>
              <a:t>System</a:t>
            </a:r>
            <a:r>
              <a:rPr lang="en-US" altLang="en-US" sz="1600" dirty="0" err="1">
                <a:latin typeface="Courier New" panose="02070309020205020404" pitchFamily="49" charset="0"/>
                <a:cs typeface="Courier New" panose="02070309020205020404" pitchFamily="49" charset="0"/>
              </a:rPr>
              <a:t>.out.println</a:t>
            </a:r>
            <a:r>
              <a:rPr lang="en-US" altLang="en-US" sz="1600" dirty="0">
                <a:latin typeface="Courier New" panose="02070309020205020404" pitchFamily="49" charset="0"/>
                <a:cs typeface="Courier New" panose="02070309020205020404" pitchFamily="49" charset="0"/>
              </a:rPr>
              <a:t>(</a:t>
            </a:r>
            <a:r>
              <a:rPr lang="en-US" altLang="en-US" sz="1600" dirty="0">
                <a:solidFill>
                  <a:srgbClr val="FF0000"/>
                </a:solidFill>
                <a:latin typeface="Courier New" panose="02070309020205020404" pitchFamily="49" charset="0"/>
                <a:cs typeface="Courier New" panose="02070309020205020404" pitchFamily="49" charset="0"/>
              </a:rPr>
              <a:t>"The area"</a:t>
            </a:r>
            <a:r>
              <a:rPr lang="en-US" altLang="en-US" sz="1600" dirty="0">
                <a:latin typeface="Courier New" panose="02070309020205020404" pitchFamily="49" charset="0"/>
                <a:cs typeface="Courier New" panose="02070309020205020404" pitchFamily="49" charset="0"/>
              </a:rPr>
              <a:t>     </a:t>
            </a:r>
          </a:p>
          <a:p>
            <a:pPr marL="342900" indent="-342900">
              <a:spcBef>
                <a:spcPts val="0"/>
              </a:spcBef>
              <a:buFont typeface="+mj-lt"/>
              <a:buAutoNum type="arabicPeriod"/>
            </a:pPr>
            <a:r>
              <a:rPr lang="en-US" altLang="en-US" sz="1600" dirty="0">
                <a:latin typeface="Courier New" panose="02070309020205020404" pitchFamily="49" charset="0"/>
                <a:cs typeface="Courier New" panose="02070309020205020404" pitchFamily="49" charset="0"/>
              </a:rPr>
              <a:t>    + </a:t>
            </a:r>
            <a:r>
              <a:rPr lang="en-US" altLang="en-US" sz="1600" dirty="0">
                <a:solidFill>
                  <a:srgbClr val="FF0000"/>
                </a:solidFill>
                <a:latin typeface="Courier New" panose="02070309020205020404" pitchFamily="49" charset="0"/>
                <a:cs typeface="Courier New" panose="02070309020205020404" pitchFamily="49" charset="0"/>
              </a:rPr>
              <a:t>" for the circle of radius "</a:t>
            </a:r>
            <a:r>
              <a:rPr lang="en-US" altLang="en-US" sz="1600" dirty="0">
                <a:latin typeface="Courier New" panose="02070309020205020404" pitchFamily="49" charset="0"/>
                <a:cs typeface="Courier New" panose="02070309020205020404" pitchFamily="49" charset="0"/>
              </a:rPr>
              <a:t> </a:t>
            </a:r>
          </a:p>
          <a:p>
            <a:pPr marL="342900" indent="-342900">
              <a:spcBef>
                <a:spcPts val="0"/>
              </a:spcBef>
              <a:buFont typeface="+mj-lt"/>
              <a:buAutoNum type="arabicPeriod"/>
            </a:pPr>
            <a:r>
              <a:rPr lang="en-US" altLang="en-US" sz="1600" dirty="0">
                <a:latin typeface="Courier New" panose="02070309020205020404" pitchFamily="49" charset="0"/>
                <a:cs typeface="Courier New" panose="02070309020205020404" pitchFamily="49" charset="0"/>
              </a:rPr>
              <a:t>    + radius + </a:t>
            </a:r>
            <a:r>
              <a:rPr lang="en-US" altLang="en-US" sz="1600" dirty="0">
                <a:solidFill>
                  <a:srgbClr val="FF0000"/>
                </a:solidFill>
                <a:latin typeface="Courier New" panose="02070309020205020404" pitchFamily="49" charset="0"/>
                <a:cs typeface="Courier New" panose="02070309020205020404" pitchFamily="49" charset="0"/>
              </a:rPr>
              <a:t>" is "</a:t>
            </a:r>
            <a:r>
              <a:rPr lang="en-US" altLang="en-US" sz="1600" dirty="0">
                <a:latin typeface="Courier New" panose="02070309020205020404" pitchFamily="49" charset="0"/>
                <a:cs typeface="Courier New" panose="02070309020205020404" pitchFamily="49" charset="0"/>
              </a:rPr>
              <a:t> + area);</a:t>
            </a:r>
          </a:p>
          <a:p>
            <a:pPr marL="342900" indent="-342900">
              <a:spcBef>
                <a:spcPts val="0"/>
              </a:spcBef>
              <a:buFont typeface="+mj-lt"/>
              <a:buAutoNum type="arabicPeriod"/>
            </a:pPr>
            <a:r>
              <a:rPr lang="en-US" altLang="en-US" sz="1600" dirty="0">
                <a:latin typeface="Courier New" panose="02070309020205020404" pitchFamily="49" charset="0"/>
                <a:cs typeface="Courier New" panose="02070309020205020404" pitchFamily="49" charset="0"/>
              </a:rPr>
              <a:t>}</a:t>
            </a:r>
          </a:p>
          <a:p>
            <a:pPr>
              <a:spcBef>
                <a:spcPts val="0"/>
              </a:spcBef>
            </a:pPr>
            <a:endParaRPr lang="en-US" sz="1600" dirty="0">
              <a:latin typeface="Courier New" panose="02070309020205020404" pitchFamily="49" charset="0"/>
              <a:cs typeface="Courier New" panose="02070309020205020404" pitchFamily="49" charset="0"/>
            </a:endParaRPr>
          </a:p>
        </p:txBody>
      </p:sp>
      <p:sp>
        <p:nvSpPr>
          <p:cNvPr id="9220" name="Rectangle 6"/>
          <p:cNvSpPr>
            <a:spLocks noChangeArrowheads="1"/>
          </p:cNvSpPr>
          <p:nvPr/>
        </p:nvSpPr>
        <p:spPr bwMode="auto">
          <a:xfrm>
            <a:off x="3519488" y="20716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92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825" y="3020344"/>
            <a:ext cx="2517465" cy="349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127" y="4089318"/>
            <a:ext cx="4231780" cy="266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543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Note</a:t>
            </a:r>
            <a:endParaRPr lang="en-US" altLang="en-US"/>
          </a:p>
        </p:txBody>
      </p:sp>
      <p:sp>
        <p:nvSpPr>
          <p:cNvPr id="4" name="Content Placeholder 3"/>
          <p:cNvSpPr>
            <a:spLocks noGrp="1"/>
          </p:cNvSpPr>
          <p:nvPr>
            <p:ph idx="1"/>
          </p:nvPr>
        </p:nvSpPr>
        <p:spPr/>
        <p:txBody>
          <a:bodyPr/>
          <a:lstStyle/>
          <a:p>
            <a:r>
              <a:rPr lang="en-US" dirty="0" smtClean="0"/>
              <a:t>Parenthesis are required!</a:t>
            </a:r>
          </a:p>
          <a:p>
            <a:endParaRPr lang="en-US" dirty="0"/>
          </a:p>
          <a:p>
            <a:endParaRPr lang="en-US" dirty="0" smtClean="0"/>
          </a:p>
          <a:p>
            <a:r>
              <a:rPr lang="en-US" dirty="0" smtClean="0"/>
              <a:t>Curly braces are optional ONLY FOR single statement blocks</a:t>
            </a:r>
            <a:endParaRPr lang="en-US" dirty="0"/>
          </a:p>
        </p:txBody>
      </p:sp>
      <p:sp>
        <p:nvSpPr>
          <p:cNvPr id="10244" name="Rectangle 3"/>
          <p:cNvSpPr>
            <a:spLocks noChangeArrowheads="1"/>
          </p:cNvSpPr>
          <p:nvPr/>
        </p:nvSpPr>
        <p:spPr bwMode="auto">
          <a:xfrm>
            <a:off x="3519488" y="20716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5" name="Rectangle 10"/>
          <p:cNvSpPr>
            <a:spLocks noChangeArrowheads="1"/>
          </p:cNvSpPr>
          <p:nvPr/>
        </p:nvSpPr>
        <p:spPr bwMode="auto">
          <a:xfrm>
            <a:off x="3662363" y="28765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6" name="Rectangle 13"/>
          <p:cNvSpPr>
            <a:spLocks noChangeArrowheads="1"/>
          </p:cNvSpPr>
          <p:nvPr/>
        </p:nvSpPr>
        <p:spPr bwMode="auto">
          <a:xfrm>
            <a:off x="1524001" y="288225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0247" name="Object 12"/>
          <p:cNvGraphicFramePr>
            <a:graphicFrameLocks noChangeAspect="1"/>
          </p:cNvGraphicFramePr>
          <p:nvPr>
            <p:extLst>
              <p:ext uri="{D42A27DB-BD31-4B8C-83A1-F6EECF244321}">
                <p14:modId xmlns:p14="http://schemas.microsoft.com/office/powerpoint/2010/main" val="148832578"/>
              </p:ext>
            </p:extLst>
          </p:nvPr>
        </p:nvGraphicFramePr>
        <p:xfrm>
          <a:off x="1792286" y="2820357"/>
          <a:ext cx="8604250" cy="1108075"/>
        </p:xfrm>
        <a:graphic>
          <a:graphicData uri="http://schemas.openxmlformats.org/presentationml/2006/ole">
            <mc:AlternateContent xmlns:mc="http://schemas.openxmlformats.org/markup-compatibility/2006">
              <mc:Choice xmlns:v="urn:schemas-microsoft-com:vml" Requires="v">
                <p:oleObj spid="_x0000_s67606" name="Picture" r:id="rId4" imgW="5191828" imgH="558459" progId="Word.Picture.8">
                  <p:embed/>
                </p:oleObj>
              </mc:Choice>
              <mc:Fallback>
                <p:oleObj name="Picture" r:id="rId4" imgW="5191828" imgH="558459"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6" y="2820357"/>
                        <a:ext cx="86042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8" name="Rectangle 15"/>
          <p:cNvSpPr>
            <a:spLocks noChangeArrowheads="1"/>
          </p:cNvSpPr>
          <p:nvPr/>
        </p:nvSpPr>
        <p:spPr bwMode="auto">
          <a:xfrm>
            <a:off x="1524001" y="28663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0249" name="Object 14"/>
          <p:cNvGraphicFramePr>
            <a:graphicFrameLocks noChangeAspect="1"/>
          </p:cNvGraphicFramePr>
          <p:nvPr>
            <p:extLst>
              <p:ext uri="{D42A27DB-BD31-4B8C-83A1-F6EECF244321}">
                <p14:modId xmlns:p14="http://schemas.microsoft.com/office/powerpoint/2010/main" val="223251059"/>
              </p:ext>
            </p:extLst>
          </p:nvPr>
        </p:nvGraphicFramePr>
        <p:xfrm>
          <a:off x="1754186" y="4737101"/>
          <a:ext cx="8680450" cy="1054100"/>
        </p:xfrm>
        <a:graphic>
          <a:graphicData uri="http://schemas.openxmlformats.org/presentationml/2006/ole">
            <mc:AlternateContent xmlns:mc="http://schemas.openxmlformats.org/markup-compatibility/2006">
              <mc:Choice xmlns:v="urn:schemas-microsoft-com:vml" Requires="v">
                <p:oleObj spid="_x0000_s67607" name="Picture" r:id="rId6" imgW="5748528" imgH="579120" progId="Word.Picture.8">
                  <p:embed/>
                </p:oleObj>
              </mc:Choice>
              <mc:Fallback>
                <p:oleObj name="Picture" r:id="rId6" imgW="5748528" imgH="57912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4186" y="4737101"/>
                        <a:ext cx="86804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2611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The Two-way if Statement</a:t>
            </a:r>
          </a:p>
        </p:txBody>
      </p:sp>
      <p:sp>
        <p:nvSpPr>
          <p:cNvPr id="25604" name="Rectangle 3"/>
          <p:cNvSpPr>
            <a:spLocks noGrp="1" noChangeArrowheads="1"/>
          </p:cNvSpPr>
          <p:nvPr>
            <p:ph sz="half" idx="1"/>
          </p:nvPr>
        </p:nvSpPr>
        <p:spPr/>
        <p:txBody>
          <a:bodyPr>
            <a:normAutofit/>
          </a:bodyPr>
          <a:lstStyle/>
          <a:p>
            <a:pPr marL="457200" indent="-457200">
              <a:spcBef>
                <a:spcPts val="0"/>
              </a:spcBef>
              <a:buFont typeface="+mj-lt"/>
              <a:buAutoNum type="arabicPeriod"/>
            </a:pPr>
            <a:r>
              <a:rPr lang="en-US" sz="1600" b="1" dirty="0" smtClean="0">
                <a:solidFill>
                  <a:schemeClr val="accent3"/>
                </a:solidFill>
                <a:latin typeface="Courier New" panose="02070309020205020404" pitchFamily="49" charset="0"/>
                <a:cs typeface="Courier New" panose="02070309020205020404" pitchFamily="49" charset="0"/>
              </a:rPr>
              <a:t>if</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boolean</a:t>
            </a:r>
            <a:r>
              <a:rPr lang="en-US" sz="1600" dirty="0" smtClean="0">
                <a:latin typeface="Courier New" panose="02070309020205020404" pitchFamily="49" charset="0"/>
                <a:cs typeface="Courier New" panose="02070309020205020404" pitchFamily="49" charset="0"/>
              </a:rPr>
              <a:t>-expression) { </a:t>
            </a:r>
          </a:p>
          <a:p>
            <a:pPr marL="457200" indent="-457200">
              <a:spcBef>
                <a:spcPts val="0"/>
              </a:spcBef>
              <a:buFont typeface="+mj-lt"/>
              <a:buAutoNum type="arabicPeriod"/>
            </a:pPr>
            <a:r>
              <a:rPr lang="en-US" sz="1600" dirty="0" smtClean="0">
                <a:latin typeface="Courier New" panose="02070309020205020404" pitchFamily="49" charset="0"/>
                <a:cs typeface="Courier New" panose="02070309020205020404" pitchFamily="49" charset="0"/>
              </a:rPr>
              <a:t>  statement(s)-for-the-true-case;</a:t>
            </a:r>
          </a:p>
          <a:p>
            <a:pPr marL="457200" indent="-457200">
              <a:spcBef>
                <a:spcPts val="0"/>
              </a:spcBef>
              <a:buFont typeface="+mj-lt"/>
              <a:buAutoNum type="arabicPeriod"/>
            </a:pPr>
            <a:r>
              <a:rPr lang="en-US" sz="16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sz="1600" b="1" dirty="0" smtClean="0">
                <a:solidFill>
                  <a:schemeClr val="accent3"/>
                </a:solidFill>
                <a:latin typeface="Courier New" panose="02070309020205020404" pitchFamily="49" charset="0"/>
                <a:cs typeface="Courier New" panose="02070309020205020404" pitchFamily="49" charset="0"/>
              </a:rPr>
              <a:t>else</a:t>
            </a:r>
            <a:r>
              <a:rPr lang="en-US" sz="16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sz="1600" dirty="0" smtClean="0">
                <a:latin typeface="Courier New" panose="02070309020205020404" pitchFamily="49" charset="0"/>
                <a:cs typeface="Courier New" panose="02070309020205020404" pitchFamily="49" charset="0"/>
              </a:rPr>
              <a:t>  statement(s)-for-the-false-case;</a:t>
            </a:r>
          </a:p>
          <a:p>
            <a:pPr marL="457200" indent="-457200">
              <a:spcBef>
                <a:spcPts val="0"/>
              </a:spcBef>
              <a:buFont typeface="+mj-lt"/>
              <a:buAutoNum type="arabicPeriod"/>
            </a:pPr>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sp>
        <p:nvSpPr>
          <p:cNvPr id="12293" name="Rectangle 6"/>
          <p:cNvSpPr>
            <a:spLocks noChangeArrowheads="1"/>
          </p:cNvSpPr>
          <p:nvPr/>
        </p:nvSpPr>
        <p:spPr bwMode="auto">
          <a:xfrm>
            <a:off x="3686175" y="24288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1"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86064" y="3858321"/>
            <a:ext cx="6882665" cy="2888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287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if-else Example</a:t>
            </a:r>
          </a:p>
        </p:txBody>
      </p:sp>
      <p:sp>
        <p:nvSpPr>
          <p:cNvPr id="13316" name="Rectangle 3"/>
          <p:cNvSpPr>
            <a:spLocks noGrp="1" noChangeArrowheads="1"/>
          </p:cNvSpPr>
          <p:nvPr>
            <p:ph type="body" idx="1"/>
          </p:nvPr>
        </p:nvSpPr>
        <p:spPr/>
        <p:txBody>
          <a:bodyPr>
            <a:normAutofit fontScale="92500" lnSpcReduction="10000"/>
          </a:bodyPr>
          <a:lstStyle/>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if</a:t>
            </a:r>
            <a:r>
              <a:rPr lang="en-US" altLang="en-US" dirty="0" smtClean="0">
                <a:latin typeface="Courier New" panose="02070309020205020404" pitchFamily="49" charset="0"/>
                <a:cs typeface="Courier New" panose="02070309020205020404" pitchFamily="49" charset="0"/>
              </a:rPr>
              <a:t> (radius &gt;=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area = radius * radius * </a:t>
            </a:r>
            <a:r>
              <a:rPr lang="en-US" altLang="en-US" dirty="0" smtClean="0">
                <a:solidFill>
                  <a:srgbClr val="FF0000"/>
                </a:solidFill>
                <a:latin typeface="Courier New" panose="02070309020205020404" pitchFamily="49" charset="0"/>
                <a:cs typeface="Courier New" panose="02070309020205020404" pitchFamily="49" charset="0"/>
              </a:rPr>
              <a:t>3.14159</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“The area for the ”</a:t>
            </a: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“circle of radius ”</a:t>
            </a:r>
            <a:r>
              <a:rPr lang="en-US" altLang="en-US" dirty="0" smtClean="0">
                <a:latin typeface="Courier New" panose="02070309020205020404" pitchFamily="49" charset="0"/>
                <a:cs typeface="Courier New" panose="02070309020205020404" pitchFamily="49" charset="0"/>
              </a:rPr>
              <a:t> + radius +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 is " </a:t>
            </a:r>
            <a:r>
              <a:rPr lang="en-US" altLang="en-US" dirty="0" smtClean="0">
                <a:latin typeface="Courier New" panose="02070309020205020404" pitchFamily="49" charset="0"/>
                <a:cs typeface="Courier New" panose="02070309020205020404" pitchFamily="49" charset="0"/>
              </a:rPr>
              <a:t>+ area);</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else</a:t>
            </a: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"Negative input"</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28854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Guessing game</a:t>
            </a:r>
            <a:endParaRPr lang="en-US" dirty="0"/>
          </a:p>
        </p:txBody>
      </p:sp>
      <p:sp>
        <p:nvSpPr>
          <p:cNvPr id="3" name="Content Placeholder 2"/>
          <p:cNvSpPr>
            <a:spLocks noGrp="1"/>
          </p:cNvSpPr>
          <p:nvPr>
            <p:ph idx="1"/>
          </p:nvPr>
        </p:nvSpPr>
        <p:spPr/>
        <p:txBody>
          <a:bodyPr/>
          <a:lstStyle/>
          <a:p>
            <a:r>
              <a:rPr lang="en-US" dirty="0" smtClean="0"/>
              <a:t>Use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a:t>
            </a:r>
            <a:r>
              <a:rPr lang="en-US" dirty="0" smtClean="0"/>
              <a:t>to generate a random number between 1 and 100:</a:t>
            </a:r>
            <a:br>
              <a:rPr lang="en-US" dirty="0" smtClean="0"/>
            </a:b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99</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r>
              <a:rPr lang="en-US" dirty="0" smtClean="0"/>
              <a:t>Have a user guess the number. If the user is correct output a winning message, otherwise output a losing message</a:t>
            </a:r>
          </a:p>
          <a:p>
            <a:endParaRPr lang="en-US" dirty="0"/>
          </a:p>
          <a:p>
            <a:r>
              <a:rPr lang="en-US" dirty="0" smtClean="0"/>
              <a:t>Lets solve together. Program along with me.</a:t>
            </a:r>
          </a:p>
        </p:txBody>
      </p:sp>
    </p:spTree>
    <p:extLst>
      <p:ext uri="{BB962C8B-B14F-4D97-AF65-F5344CB8AC3E}">
        <p14:creationId xmlns:p14="http://schemas.microsoft.com/office/powerpoint/2010/main" val="1911104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smtClean="0"/>
              <a:t>Multiple Alternative if Statements</a:t>
            </a:r>
          </a:p>
        </p:txBody>
      </p:sp>
      <p:sp>
        <p:nvSpPr>
          <p:cNvPr id="14340" name="Rectangle 7"/>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7"/>
          <p:cNvSpPr>
            <a:spLocks noChangeArrowheads="1"/>
          </p:cNvSpPr>
          <p:nvPr/>
        </p:nvSpPr>
        <p:spPr bwMode="auto">
          <a:xfrm>
            <a:off x="1524001"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graphicFrame>
        <p:nvGraphicFramePr>
          <p:cNvPr id="10" name="Object 2"/>
          <p:cNvGraphicFramePr>
            <a:graphicFrameLocks noGrp="1" noChangeAspect="1"/>
          </p:cNvGraphicFramePr>
          <p:nvPr>
            <p:ph idx="1"/>
            <p:extLst>
              <p:ext uri="{D42A27DB-BD31-4B8C-83A1-F6EECF244321}">
                <p14:modId xmlns:p14="http://schemas.microsoft.com/office/powerpoint/2010/main" val="3892967127"/>
              </p:ext>
            </p:extLst>
          </p:nvPr>
        </p:nvGraphicFramePr>
        <p:xfrm>
          <a:off x="1258290" y="2296377"/>
          <a:ext cx="9681058" cy="4004064"/>
        </p:xfrm>
        <a:graphic>
          <a:graphicData uri="http://schemas.openxmlformats.org/presentationml/2006/ole">
            <mc:AlternateContent xmlns:mc="http://schemas.openxmlformats.org/markup-compatibility/2006">
              <mc:Choice xmlns:v="urn:schemas-microsoft-com:vml" Requires="v">
                <p:oleObj spid="_x0000_s68620" name="Picture" r:id="rId4" imgW="4483100" imgH="1854200" progId="Word.Picture.8">
                  <p:embed/>
                </p:oleObj>
              </mc:Choice>
              <mc:Fallback>
                <p:oleObj name="Picture" r:id="rId4" imgW="4483100" imgH="18542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290" y="2296377"/>
                        <a:ext cx="9681058" cy="4004064"/>
                      </a:xfrm>
                      <a:prstGeom prst="rect">
                        <a:avLst/>
                      </a:prstGeom>
                      <a:noFill/>
                      <a:ln>
                        <a:noFill/>
                      </a:ln>
                    </p:spPr>
                  </p:pic>
                </p:oleObj>
              </mc:Fallback>
            </mc:AlternateContent>
          </a:graphicData>
        </a:graphic>
      </p:graphicFrame>
      <p:sp>
        <p:nvSpPr>
          <p:cNvPr id="6" name="TextBox 5"/>
          <p:cNvSpPr txBox="1"/>
          <p:nvPr/>
        </p:nvSpPr>
        <p:spPr>
          <a:xfrm>
            <a:off x="6590371" y="1650380"/>
            <a:ext cx="4895385" cy="369332"/>
          </a:xfrm>
          <a:prstGeom prst="rect">
            <a:avLst/>
          </a:prstGeom>
          <a:noFill/>
          <a:ln w="38100">
            <a:solidFill>
              <a:schemeClr val="accent1"/>
            </a:solidFill>
          </a:ln>
        </p:spPr>
        <p:txBody>
          <a:bodyPr wrap="square" rtlCol="0">
            <a:spAutoFit/>
          </a:bodyPr>
          <a:lstStyle/>
          <a:p>
            <a:pPr algn="ctr"/>
            <a:r>
              <a:rPr lang="en-US" dirty="0" smtClean="0"/>
              <a:t>Note the syntax for else-if statements</a:t>
            </a:r>
            <a:endParaRPr lang="en-US" dirty="0"/>
          </a:p>
        </p:txBody>
      </p:sp>
      <p:cxnSp>
        <p:nvCxnSpPr>
          <p:cNvPr id="8" name="Straight Arrow Connector 7"/>
          <p:cNvCxnSpPr>
            <a:stCxn id="6" idx="2"/>
          </p:cNvCxnSpPr>
          <p:nvPr/>
        </p:nvCxnSpPr>
        <p:spPr>
          <a:xfrm flipH="1">
            <a:off x="9032488" y="2019712"/>
            <a:ext cx="5576" cy="2766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25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2"/>
          <p:cNvSpPr>
            <a:spLocks noGrp="1" noChangeArrowheads="1"/>
          </p:cNvSpPr>
          <p:nvPr>
            <p:ph type="title"/>
          </p:nvPr>
        </p:nvSpPr>
        <p:spPr/>
        <p:txBody>
          <a:bodyPr/>
          <a:lstStyle/>
          <a:p>
            <a:r>
              <a:rPr lang="en-US" altLang="en-US" smtClean="0"/>
              <a:t>Multi-Way if-else Statements</a:t>
            </a:r>
            <a:endParaRPr lang="en-US" altLang="en-US"/>
          </a:p>
        </p:txBody>
      </p:sp>
      <p:sp>
        <p:nvSpPr>
          <p:cNvPr id="15363"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4" name="Rectangle 6"/>
          <p:cNvSpPr>
            <a:spLocks noChangeArrowheads="1"/>
          </p:cNvSpPr>
          <p:nvPr/>
        </p:nvSpPr>
        <p:spPr bwMode="auto">
          <a:xfrm>
            <a:off x="1524001" y="180275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8"/>
          <p:cNvSpPr>
            <a:spLocks noChangeArrowheads="1"/>
          </p:cNvSpPr>
          <p:nvPr/>
        </p:nvSpPr>
        <p:spPr bwMode="auto">
          <a:xfrm>
            <a:off x="1524001" y="-184666"/>
            <a:ext cx="184731" cy="3693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pic>
        <p:nvPicPr>
          <p:cNvPr id="11"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7112" y="1888864"/>
            <a:ext cx="6177776" cy="4766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2209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Trace if-else statement</a:t>
            </a:r>
          </a:p>
        </p:txBody>
      </p:sp>
      <p:sp>
        <p:nvSpPr>
          <p:cNvPr id="4" name="Content Placeholder 3"/>
          <p:cNvSpPr>
            <a:spLocks noGrp="1"/>
          </p:cNvSpPr>
          <p:nvPr>
            <p:ph idx="1"/>
          </p:nvPr>
        </p:nvSpPr>
        <p:spPr/>
        <p:txBody>
          <a:bodyPr>
            <a:normAutofit fontScale="92500" lnSpcReduction="20000"/>
          </a:bodyPr>
          <a:lstStyle/>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90.0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80.0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"B"</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70.0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"C"</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60.0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"D"</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endParaRPr lang="en-US" b="1" dirty="0">
              <a:solidFill>
                <a:schemeClr val="accent3"/>
              </a:solidFill>
              <a:latin typeface="Courier New" panose="02070309020205020404" pitchFamily="49" charset="0"/>
              <a:cs typeface="Courier New" panose="02070309020205020404" pitchFamily="49" charset="0"/>
            </a:endParaRP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"F"</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16388"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 name="TextBox 4"/>
          <p:cNvSpPr txBox="1"/>
          <p:nvPr/>
        </p:nvSpPr>
        <p:spPr>
          <a:xfrm>
            <a:off x="7649737" y="1521696"/>
            <a:ext cx="2865863" cy="369332"/>
          </a:xfrm>
          <a:prstGeom prst="rect">
            <a:avLst/>
          </a:prstGeom>
          <a:noFill/>
          <a:ln w="38100">
            <a:solidFill>
              <a:schemeClr val="accent1"/>
            </a:solidFill>
          </a:ln>
        </p:spPr>
        <p:txBody>
          <a:bodyPr wrap="square" rtlCol="0">
            <a:spAutoFit/>
          </a:bodyPr>
          <a:lstStyle/>
          <a:p>
            <a:pPr algn="ctr"/>
            <a:r>
              <a:rPr lang="en-US" dirty="0" smtClean="0"/>
              <a:t>Suppose score is 72.3</a:t>
            </a:r>
            <a:endParaRPr lang="en-US" dirty="0"/>
          </a:p>
        </p:txBody>
      </p:sp>
      <p:grpSp>
        <p:nvGrpSpPr>
          <p:cNvPr id="8" name="Group 7"/>
          <p:cNvGrpSpPr/>
          <p:nvPr/>
        </p:nvGrpSpPr>
        <p:grpSpPr>
          <a:xfrm>
            <a:off x="1904999" y="2238376"/>
            <a:ext cx="8610601" cy="381000"/>
            <a:chOff x="1904999" y="2238376"/>
            <a:chExt cx="8610601" cy="381000"/>
          </a:xfrm>
        </p:grpSpPr>
        <p:sp>
          <p:nvSpPr>
            <p:cNvPr id="16391" name="Rectangle 7"/>
            <p:cNvSpPr>
              <a:spLocks noChangeArrowheads="1"/>
            </p:cNvSpPr>
            <p:nvPr/>
          </p:nvSpPr>
          <p:spPr bwMode="auto">
            <a:xfrm>
              <a:off x="1904999" y="2238376"/>
              <a:ext cx="4194717" cy="38100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7649737" y="2250044"/>
              <a:ext cx="2865863" cy="369332"/>
            </a:xfrm>
            <a:prstGeom prst="rect">
              <a:avLst/>
            </a:prstGeom>
            <a:noFill/>
            <a:ln w="38100">
              <a:solidFill>
                <a:schemeClr val="accent1"/>
              </a:solidFill>
            </a:ln>
          </p:spPr>
          <p:txBody>
            <a:bodyPr wrap="square" rtlCol="0">
              <a:spAutoFit/>
            </a:bodyPr>
            <a:lstStyle/>
            <a:p>
              <a:pPr algn="ctr"/>
              <a:r>
                <a:rPr lang="en-US" dirty="0" smtClean="0"/>
                <a:t>Condition is false</a:t>
              </a:r>
              <a:endParaRPr lang="en-US" dirty="0"/>
            </a:p>
          </p:txBody>
        </p:sp>
        <p:cxnSp>
          <p:nvCxnSpPr>
            <p:cNvPr id="7" name="Straight Arrow Connector 6"/>
            <p:cNvCxnSpPr>
              <a:stCxn id="14" idx="1"/>
              <a:endCxn id="16391" idx="3"/>
            </p:cNvCxnSpPr>
            <p:nvPr/>
          </p:nvCxnSpPr>
          <p:spPr>
            <a:xfrm flipH="1" flipV="1">
              <a:off x="6099716" y="2428876"/>
              <a:ext cx="1550021" cy="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422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Trace if-else statement</a:t>
            </a:r>
          </a:p>
        </p:txBody>
      </p:sp>
      <p:sp>
        <p:nvSpPr>
          <p:cNvPr id="4" name="Content Placeholder 3"/>
          <p:cNvSpPr>
            <a:spLocks noGrp="1"/>
          </p:cNvSpPr>
          <p:nvPr>
            <p:ph idx="1"/>
          </p:nvPr>
        </p:nvSpPr>
        <p:spPr/>
        <p:txBody>
          <a:bodyPr>
            <a:normAutofit fontScale="92500" lnSpcReduction="20000"/>
          </a:bodyPr>
          <a:lstStyle/>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90.0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80.0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"B"</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70.0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"C"</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60.0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"D"</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endParaRPr lang="en-US" b="1" dirty="0">
              <a:solidFill>
                <a:schemeClr val="accent3"/>
              </a:solidFill>
              <a:latin typeface="Courier New" panose="02070309020205020404" pitchFamily="49" charset="0"/>
              <a:cs typeface="Courier New" panose="02070309020205020404" pitchFamily="49" charset="0"/>
            </a:endParaRP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"F"</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16388"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 name="TextBox 4"/>
          <p:cNvSpPr txBox="1"/>
          <p:nvPr/>
        </p:nvSpPr>
        <p:spPr>
          <a:xfrm>
            <a:off x="7649737" y="1521696"/>
            <a:ext cx="2865863" cy="369332"/>
          </a:xfrm>
          <a:prstGeom prst="rect">
            <a:avLst/>
          </a:prstGeom>
          <a:noFill/>
          <a:ln w="38100">
            <a:solidFill>
              <a:schemeClr val="accent1"/>
            </a:solidFill>
          </a:ln>
        </p:spPr>
        <p:txBody>
          <a:bodyPr wrap="square" rtlCol="0">
            <a:spAutoFit/>
          </a:bodyPr>
          <a:lstStyle/>
          <a:p>
            <a:pPr algn="ctr"/>
            <a:r>
              <a:rPr lang="en-US" dirty="0" smtClean="0"/>
              <a:t>Suppose score is 72.3</a:t>
            </a:r>
            <a:endParaRPr lang="en-US" dirty="0"/>
          </a:p>
        </p:txBody>
      </p:sp>
      <p:grpSp>
        <p:nvGrpSpPr>
          <p:cNvPr id="8" name="Group 7"/>
          <p:cNvGrpSpPr/>
          <p:nvPr/>
        </p:nvGrpSpPr>
        <p:grpSpPr>
          <a:xfrm>
            <a:off x="1904999" y="2890541"/>
            <a:ext cx="8610601" cy="381000"/>
            <a:chOff x="1904999" y="2238376"/>
            <a:chExt cx="8610601" cy="381000"/>
          </a:xfrm>
        </p:grpSpPr>
        <p:sp>
          <p:nvSpPr>
            <p:cNvPr id="16391" name="Rectangle 7"/>
            <p:cNvSpPr>
              <a:spLocks noChangeArrowheads="1"/>
            </p:cNvSpPr>
            <p:nvPr/>
          </p:nvSpPr>
          <p:spPr bwMode="auto">
            <a:xfrm>
              <a:off x="1904999" y="2238376"/>
              <a:ext cx="4194717" cy="38100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7649737" y="2250044"/>
              <a:ext cx="2865863" cy="369332"/>
            </a:xfrm>
            <a:prstGeom prst="rect">
              <a:avLst/>
            </a:prstGeom>
            <a:noFill/>
            <a:ln w="38100">
              <a:solidFill>
                <a:schemeClr val="accent1"/>
              </a:solidFill>
            </a:ln>
          </p:spPr>
          <p:txBody>
            <a:bodyPr wrap="square" rtlCol="0">
              <a:spAutoFit/>
            </a:bodyPr>
            <a:lstStyle/>
            <a:p>
              <a:pPr algn="ctr"/>
              <a:r>
                <a:rPr lang="en-US" dirty="0" smtClean="0"/>
                <a:t>Condition is false</a:t>
              </a:r>
              <a:endParaRPr lang="en-US" dirty="0"/>
            </a:p>
          </p:txBody>
        </p:sp>
        <p:cxnSp>
          <p:nvCxnSpPr>
            <p:cNvPr id="7" name="Straight Arrow Connector 6"/>
            <p:cNvCxnSpPr>
              <a:stCxn id="14" idx="1"/>
              <a:endCxn id="16391" idx="3"/>
            </p:cNvCxnSpPr>
            <p:nvPr/>
          </p:nvCxnSpPr>
          <p:spPr>
            <a:xfrm flipH="1" flipV="1">
              <a:off x="6099716" y="2428876"/>
              <a:ext cx="1550021" cy="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4061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Trace if-else statement</a:t>
            </a:r>
          </a:p>
        </p:txBody>
      </p:sp>
      <p:sp>
        <p:nvSpPr>
          <p:cNvPr id="4" name="Content Placeholder 3"/>
          <p:cNvSpPr>
            <a:spLocks noGrp="1"/>
          </p:cNvSpPr>
          <p:nvPr>
            <p:ph idx="1"/>
          </p:nvPr>
        </p:nvSpPr>
        <p:spPr/>
        <p:txBody>
          <a:bodyPr>
            <a:normAutofit fontScale="92500" lnSpcReduction="20000"/>
          </a:bodyPr>
          <a:lstStyle/>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90.0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80.0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"B"</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70.0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"C"</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60.0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"D"</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endParaRPr lang="en-US" b="1" dirty="0">
              <a:solidFill>
                <a:schemeClr val="accent3"/>
              </a:solidFill>
              <a:latin typeface="Courier New" panose="02070309020205020404" pitchFamily="49" charset="0"/>
              <a:cs typeface="Courier New" panose="02070309020205020404" pitchFamily="49" charset="0"/>
            </a:endParaRP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"F"</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16388"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 name="TextBox 4"/>
          <p:cNvSpPr txBox="1"/>
          <p:nvPr/>
        </p:nvSpPr>
        <p:spPr>
          <a:xfrm>
            <a:off x="7649737" y="1521696"/>
            <a:ext cx="2865863" cy="369332"/>
          </a:xfrm>
          <a:prstGeom prst="rect">
            <a:avLst/>
          </a:prstGeom>
          <a:noFill/>
          <a:ln w="38100">
            <a:solidFill>
              <a:schemeClr val="accent1"/>
            </a:solidFill>
          </a:ln>
        </p:spPr>
        <p:txBody>
          <a:bodyPr wrap="square" rtlCol="0">
            <a:spAutoFit/>
          </a:bodyPr>
          <a:lstStyle/>
          <a:p>
            <a:pPr algn="ctr"/>
            <a:r>
              <a:rPr lang="en-US" dirty="0" smtClean="0"/>
              <a:t>Suppose score is 72.3</a:t>
            </a:r>
            <a:endParaRPr lang="en-US" dirty="0"/>
          </a:p>
        </p:txBody>
      </p:sp>
      <p:grpSp>
        <p:nvGrpSpPr>
          <p:cNvPr id="8" name="Group 7"/>
          <p:cNvGrpSpPr/>
          <p:nvPr/>
        </p:nvGrpSpPr>
        <p:grpSpPr>
          <a:xfrm>
            <a:off x="1904999" y="3583918"/>
            <a:ext cx="8610601" cy="381000"/>
            <a:chOff x="1904999" y="2238376"/>
            <a:chExt cx="8610601" cy="381000"/>
          </a:xfrm>
        </p:grpSpPr>
        <p:sp>
          <p:nvSpPr>
            <p:cNvPr id="16391" name="Rectangle 7"/>
            <p:cNvSpPr>
              <a:spLocks noChangeArrowheads="1"/>
            </p:cNvSpPr>
            <p:nvPr/>
          </p:nvSpPr>
          <p:spPr bwMode="auto">
            <a:xfrm>
              <a:off x="1904999" y="2238376"/>
              <a:ext cx="4194717" cy="38100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7649737" y="2250044"/>
              <a:ext cx="2865863" cy="369332"/>
            </a:xfrm>
            <a:prstGeom prst="rect">
              <a:avLst/>
            </a:prstGeom>
            <a:noFill/>
            <a:ln w="38100">
              <a:solidFill>
                <a:schemeClr val="accent1"/>
              </a:solidFill>
            </a:ln>
          </p:spPr>
          <p:txBody>
            <a:bodyPr wrap="square" rtlCol="0">
              <a:spAutoFit/>
            </a:bodyPr>
            <a:lstStyle/>
            <a:p>
              <a:pPr algn="ctr"/>
              <a:r>
                <a:rPr lang="en-US" dirty="0" smtClean="0"/>
                <a:t>Condition is true</a:t>
              </a:r>
              <a:endParaRPr lang="en-US" dirty="0"/>
            </a:p>
          </p:txBody>
        </p:sp>
        <p:cxnSp>
          <p:nvCxnSpPr>
            <p:cNvPr id="7" name="Straight Arrow Connector 6"/>
            <p:cNvCxnSpPr>
              <a:stCxn id="14" idx="1"/>
              <a:endCxn id="16391" idx="3"/>
            </p:cNvCxnSpPr>
            <p:nvPr/>
          </p:nvCxnSpPr>
          <p:spPr>
            <a:xfrm flipH="1" flipV="1">
              <a:off x="6099716" y="2428876"/>
              <a:ext cx="1550021" cy="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1324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Control Flow</a:t>
            </a:r>
            <a:endParaRPr lang="en-US"/>
          </a:p>
        </p:txBody>
      </p:sp>
      <p:sp>
        <p:nvSpPr>
          <p:cNvPr id="21508" name="Rectangle 3"/>
          <p:cNvSpPr>
            <a:spLocks noGrp="1" noChangeArrowheads="1"/>
          </p:cNvSpPr>
          <p:nvPr>
            <p:ph type="body" idx="1"/>
          </p:nvPr>
        </p:nvSpPr>
        <p:spPr>
          <a:xfrm>
            <a:off x="1141412" y="2097088"/>
            <a:ext cx="9905999" cy="3694113"/>
          </a:xfrm>
        </p:spPr>
        <p:txBody>
          <a:bodyPr/>
          <a:lstStyle/>
          <a:p>
            <a:r>
              <a:rPr lang="en-US" dirty="0" smtClean="0"/>
              <a:t>Control flow.</a:t>
            </a:r>
          </a:p>
          <a:p>
            <a:pPr lvl="1"/>
            <a:r>
              <a:rPr lang="en-US" dirty="0" smtClean="0"/>
              <a:t>Sequence of statements that are actually executed in a program.</a:t>
            </a:r>
          </a:p>
          <a:p>
            <a:pPr lvl="1"/>
            <a:r>
              <a:rPr lang="en-US" dirty="0" smtClean="0"/>
              <a:t>Conditionals and loops: enable us to choreograph control flow.</a:t>
            </a:r>
            <a:endParaRPr lang="en-US" dirty="0"/>
          </a:p>
        </p:txBody>
      </p:sp>
      <p:grpSp>
        <p:nvGrpSpPr>
          <p:cNvPr id="4" name="Group 3"/>
          <p:cNvGrpSpPr/>
          <p:nvPr/>
        </p:nvGrpSpPr>
        <p:grpSpPr>
          <a:xfrm>
            <a:off x="3252791" y="3709630"/>
            <a:ext cx="1201738" cy="2603500"/>
            <a:chOff x="3302000" y="2882900"/>
            <a:chExt cx="1201738" cy="2603500"/>
          </a:xfrm>
        </p:grpSpPr>
        <p:cxnSp>
          <p:nvCxnSpPr>
            <p:cNvPr id="21509" name="AutoShape 4"/>
            <p:cNvCxnSpPr>
              <a:cxnSpLocks noChangeShapeType="1"/>
              <a:stCxn id="21510" idx="2"/>
              <a:endCxn id="21515" idx="0"/>
            </p:cNvCxnSpPr>
            <p:nvPr/>
          </p:nvCxnSpPr>
          <p:spPr bwMode="auto">
            <a:xfrm>
              <a:off x="3903663" y="3951288"/>
              <a:ext cx="0" cy="468312"/>
            </a:xfrm>
            <a:prstGeom prst="straightConnector1">
              <a:avLst/>
            </a:prstGeom>
            <a:noFill/>
            <a:ln w="38100">
              <a:solidFill>
                <a:schemeClr val="accent1"/>
              </a:solidFill>
              <a:round/>
              <a:headEnd type="none" w="med" len="med"/>
              <a:tailEnd type="triangle" w="med" len="med"/>
            </a:ln>
          </p:spPr>
        </p:cxnSp>
        <p:sp>
          <p:nvSpPr>
            <p:cNvPr id="21510" name="AutoShape 5"/>
            <p:cNvSpPr>
              <a:spLocks noChangeArrowheads="1"/>
            </p:cNvSpPr>
            <p:nvPr/>
          </p:nvSpPr>
          <p:spPr bwMode="auto">
            <a:xfrm>
              <a:off x="3302000" y="3633788"/>
              <a:ext cx="1201738"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a:solidFill>
                    <a:schemeClr val="bg1"/>
                  </a:solidFill>
                  <a:latin typeface="Lucida Sans Italic" pitchFamily="32" charset="0"/>
                </a:rPr>
                <a:t>statement 2</a:t>
              </a:r>
              <a:endParaRPr lang="en-US" sz="1400">
                <a:solidFill>
                  <a:schemeClr val="bg1"/>
                </a:solidFill>
              </a:endParaRPr>
            </a:p>
          </p:txBody>
        </p:sp>
        <p:cxnSp>
          <p:nvCxnSpPr>
            <p:cNvPr id="21511" name="AutoShape 6"/>
            <p:cNvCxnSpPr>
              <a:cxnSpLocks noChangeShapeType="1"/>
              <a:stCxn id="21512" idx="2"/>
              <a:endCxn id="21510" idx="0"/>
            </p:cNvCxnSpPr>
            <p:nvPr/>
          </p:nvCxnSpPr>
          <p:spPr bwMode="auto">
            <a:xfrm>
              <a:off x="3903663" y="3200400"/>
              <a:ext cx="0" cy="433388"/>
            </a:xfrm>
            <a:prstGeom prst="straightConnector1">
              <a:avLst/>
            </a:prstGeom>
            <a:noFill/>
            <a:ln w="38100">
              <a:solidFill>
                <a:schemeClr val="accent1"/>
              </a:solidFill>
              <a:round/>
              <a:headEnd type="none" w="med" len="med"/>
              <a:tailEnd type="triangle" w="med" len="med"/>
            </a:ln>
          </p:spPr>
        </p:cxnSp>
        <p:sp>
          <p:nvSpPr>
            <p:cNvPr id="21512" name="AutoShape 7"/>
            <p:cNvSpPr>
              <a:spLocks noChangeArrowheads="1"/>
            </p:cNvSpPr>
            <p:nvPr/>
          </p:nvSpPr>
          <p:spPr bwMode="auto">
            <a:xfrm>
              <a:off x="3302000" y="2882900"/>
              <a:ext cx="1201738"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1</a:t>
              </a:r>
            </a:p>
          </p:txBody>
        </p:sp>
        <p:sp>
          <p:nvSpPr>
            <p:cNvPr id="21513" name="AutoShape 8"/>
            <p:cNvSpPr>
              <a:spLocks noChangeArrowheads="1"/>
            </p:cNvSpPr>
            <p:nvPr/>
          </p:nvSpPr>
          <p:spPr bwMode="auto">
            <a:xfrm>
              <a:off x="3302000" y="5170488"/>
              <a:ext cx="1201738" cy="315912"/>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4</a:t>
              </a:r>
            </a:p>
          </p:txBody>
        </p:sp>
        <p:cxnSp>
          <p:nvCxnSpPr>
            <p:cNvPr id="21514" name="AutoShape 9"/>
            <p:cNvCxnSpPr>
              <a:cxnSpLocks noChangeShapeType="1"/>
              <a:stCxn id="21515" idx="2"/>
              <a:endCxn id="21513" idx="0"/>
            </p:cNvCxnSpPr>
            <p:nvPr/>
          </p:nvCxnSpPr>
          <p:spPr bwMode="auto">
            <a:xfrm>
              <a:off x="3903663" y="4735514"/>
              <a:ext cx="0" cy="434975"/>
            </a:xfrm>
            <a:prstGeom prst="straightConnector1">
              <a:avLst/>
            </a:prstGeom>
            <a:noFill/>
            <a:ln w="38100">
              <a:solidFill>
                <a:schemeClr val="accent1"/>
              </a:solidFill>
              <a:round/>
              <a:headEnd type="none" w="med" len="med"/>
              <a:tailEnd type="triangle" w="med" len="med"/>
            </a:ln>
          </p:spPr>
        </p:cxnSp>
        <p:sp>
          <p:nvSpPr>
            <p:cNvPr id="21515" name="AutoShape 10"/>
            <p:cNvSpPr>
              <a:spLocks noChangeArrowheads="1"/>
            </p:cNvSpPr>
            <p:nvPr/>
          </p:nvSpPr>
          <p:spPr bwMode="auto">
            <a:xfrm>
              <a:off x="3302000" y="4419601"/>
              <a:ext cx="1201738" cy="315913"/>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400" dirty="0">
                  <a:solidFill>
                    <a:schemeClr val="bg1"/>
                  </a:solidFill>
                  <a:latin typeface="Lucida Sans Italic" pitchFamily="32" charset="0"/>
                </a:rPr>
                <a:t>statement 3</a:t>
              </a:r>
            </a:p>
          </p:txBody>
        </p:sp>
      </p:grpSp>
      <p:grpSp>
        <p:nvGrpSpPr>
          <p:cNvPr id="5" name="Group 4"/>
          <p:cNvGrpSpPr/>
          <p:nvPr/>
        </p:nvGrpSpPr>
        <p:grpSpPr>
          <a:xfrm>
            <a:off x="6560234" y="3522341"/>
            <a:ext cx="3856466" cy="2929503"/>
            <a:chOff x="5667376" y="2770774"/>
            <a:chExt cx="3856466" cy="2929503"/>
          </a:xfrm>
        </p:grpSpPr>
        <p:sp>
          <p:nvSpPr>
            <p:cNvPr id="21516" name="AutoShape 11"/>
            <p:cNvSpPr>
              <a:spLocks noChangeArrowheads="1"/>
            </p:cNvSpPr>
            <p:nvPr/>
          </p:nvSpPr>
          <p:spPr bwMode="auto">
            <a:xfrm>
              <a:off x="6780213" y="4171951"/>
              <a:ext cx="1058862" cy="650875"/>
            </a:xfrm>
            <a:prstGeom prst="flowChartDecision">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dirty="0" err="1">
                  <a:solidFill>
                    <a:schemeClr val="bg1"/>
                  </a:solidFill>
                  <a:latin typeface="Lucida Sans Italic" pitchFamily="32" charset="0"/>
                </a:rPr>
                <a:t>boolean</a:t>
              </a:r>
              <a:r>
                <a:rPr lang="en-US" sz="1200" dirty="0">
                  <a:solidFill>
                    <a:schemeClr val="bg1"/>
                  </a:solidFill>
                  <a:latin typeface="Lucida Sans Italic" pitchFamily="32" charset="0"/>
                </a:rPr>
                <a:t> 2</a:t>
              </a:r>
            </a:p>
          </p:txBody>
        </p:sp>
        <p:cxnSp>
          <p:nvCxnSpPr>
            <p:cNvPr id="21517" name="AutoShape 12"/>
            <p:cNvCxnSpPr>
              <a:cxnSpLocks noChangeShapeType="1"/>
              <a:stCxn id="21525" idx="2"/>
              <a:endCxn id="21516" idx="0"/>
            </p:cNvCxnSpPr>
            <p:nvPr/>
          </p:nvCxnSpPr>
          <p:spPr bwMode="auto">
            <a:xfrm flipH="1">
              <a:off x="7309644" y="3421649"/>
              <a:ext cx="8038" cy="750302"/>
            </a:xfrm>
            <a:prstGeom prst="straightConnector1">
              <a:avLst/>
            </a:prstGeom>
            <a:noFill/>
            <a:ln w="38100">
              <a:solidFill>
                <a:schemeClr val="accent1"/>
              </a:solidFill>
              <a:round/>
              <a:headEnd type="none" w="med" len="med"/>
              <a:tailEnd type="triangle" w="med" len="med"/>
            </a:ln>
          </p:spPr>
        </p:cxnSp>
        <p:cxnSp>
          <p:nvCxnSpPr>
            <p:cNvPr id="21518" name="AutoShape 13"/>
            <p:cNvCxnSpPr>
              <a:cxnSpLocks noChangeShapeType="1"/>
              <a:stCxn id="21516" idx="3"/>
              <a:endCxn id="21524" idx="1"/>
            </p:cNvCxnSpPr>
            <p:nvPr/>
          </p:nvCxnSpPr>
          <p:spPr bwMode="auto">
            <a:xfrm flipV="1">
              <a:off x="7839075" y="4497388"/>
              <a:ext cx="676704" cy="1"/>
            </a:xfrm>
            <a:prstGeom prst="straightConnector1">
              <a:avLst/>
            </a:prstGeom>
            <a:noFill/>
            <a:ln w="38100">
              <a:solidFill>
                <a:schemeClr val="accent1"/>
              </a:solidFill>
              <a:round/>
              <a:headEnd type="none" w="med" len="med"/>
              <a:tailEnd type="triangle" w="med" len="med"/>
            </a:ln>
          </p:spPr>
        </p:cxnSp>
        <p:cxnSp>
          <p:nvCxnSpPr>
            <p:cNvPr id="21519" name="AutoShape 14"/>
            <p:cNvCxnSpPr>
              <a:cxnSpLocks noChangeShapeType="1"/>
              <a:stCxn id="21524" idx="0"/>
              <a:endCxn id="21523" idx="6"/>
            </p:cNvCxnSpPr>
            <p:nvPr/>
          </p:nvCxnSpPr>
          <p:spPr bwMode="auto">
            <a:xfrm rot="16200000" flipV="1">
              <a:off x="7880566" y="3199393"/>
              <a:ext cx="573880" cy="1704610"/>
            </a:xfrm>
            <a:prstGeom prst="bentConnector2">
              <a:avLst/>
            </a:prstGeom>
            <a:noFill/>
            <a:ln w="38100">
              <a:solidFill>
                <a:schemeClr val="accent1"/>
              </a:solidFill>
              <a:miter lim="800000"/>
              <a:headEnd type="none" w="med" len="med"/>
              <a:tailEnd type="triangle" w="med" len="med"/>
            </a:ln>
          </p:spPr>
        </p:cxnSp>
        <p:sp>
          <p:nvSpPr>
            <p:cNvPr id="21520" name="Text Box 15"/>
            <p:cNvSpPr txBox="1">
              <a:spLocks noChangeArrowheads="1"/>
            </p:cNvSpPr>
            <p:nvPr/>
          </p:nvSpPr>
          <p:spPr bwMode="auto">
            <a:xfrm>
              <a:off x="7964944" y="4229594"/>
              <a:ext cx="424966"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true</a:t>
              </a:r>
            </a:p>
          </p:txBody>
        </p:sp>
        <p:sp>
          <p:nvSpPr>
            <p:cNvPr id="21521" name="Text Box 16"/>
            <p:cNvSpPr txBox="1">
              <a:spLocks noChangeArrowheads="1"/>
            </p:cNvSpPr>
            <p:nvPr/>
          </p:nvSpPr>
          <p:spPr bwMode="auto">
            <a:xfrm>
              <a:off x="7350023" y="4950238"/>
              <a:ext cx="482802"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a:solidFill>
                    <a:schemeClr val="tx2"/>
                  </a:solidFill>
                </a:rPr>
                <a:t>false</a:t>
              </a:r>
            </a:p>
          </p:txBody>
        </p:sp>
        <p:cxnSp>
          <p:nvCxnSpPr>
            <p:cNvPr id="21522" name="AutoShape 17"/>
            <p:cNvCxnSpPr>
              <a:cxnSpLocks noChangeShapeType="1"/>
              <a:stCxn id="21516" idx="2"/>
              <a:endCxn id="21526" idx="0"/>
            </p:cNvCxnSpPr>
            <p:nvPr/>
          </p:nvCxnSpPr>
          <p:spPr bwMode="auto">
            <a:xfrm>
              <a:off x="7309644" y="4822826"/>
              <a:ext cx="0" cy="561539"/>
            </a:xfrm>
            <a:prstGeom prst="straightConnector1">
              <a:avLst/>
            </a:prstGeom>
            <a:noFill/>
            <a:ln w="38100">
              <a:solidFill>
                <a:schemeClr val="accent1"/>
              </a:solidFill>
              <a:round/>
              <a:headEnd type="none" w="med" len="med"/>
              <a:tailEnd type="triangle" w="med" len="med"/>
            </a:ln>
          </p:spPr>
        </p:cxnSp>
        <p:sp>
          <p:nvSpPr>
            <p:cNvPr id="21523" name="AutoShape 18"/>
            <p:cNvSpPr>
              <a:spLocks noChangeArrowheads="1"/>
            </p:cNvSpPr>
            <p:nvPr/>
          </p:nvSpPr>
          <p:spPr bwMode="auto">
            <a:xfrm>
              <a:off x="7096126" y="3654426"/>
              <a:ext cx="219075" cy="220663"/>
            </a:xfrm>
            <a:prstGeom prst="flowChartConnector">
              <a:avLst/>
            </a:prstGeom>
            <a:noFill/>
            <a:ln w="9525">
              <a:noFill/>
              <a:round/>
              <a:headEnd/>
              <a:tailEnd/>
            </a:ln>
          </p:spPr>
          <p:txBody>
            <a:bodyPr wrap="none" anchor="ctr">
              <a:prstTxWarp prst="textNoShape">
                <a:avLst/>
              </a:prstTxWarp>
            </a:bodyPr>
            <a:lstStyle/>
            <a:p>
              <a:endParaRPr lang="en-US" sz="1200"/>
            </a:p>
          </p:txBody>
        </p:sp>
        <p:sp>
          <p:nvSpPr>
            <p:cNvPr id="21524" name="AutoShape 19"/>
            <p:cNvSpPr>
              <a:spLocks noChangeArrowheads="1"/>
            </p:cNvSpPr>
            <p:nvPr/>
          </p:nvSpPr>
          <p:spPr bwMode="auto">
            <a:xfrm>
              <a:off x="8515779" y="4338638"/>
              <a:ext cx="1008063"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2</a:t>
              </a:r>
            </a:p>
          </p:txBody>
        </p:sp>
        <p:sp>
          <p:nvSpPr>
            <p:cNvPr id="21525" name="AutoShape 20"/>
            <p:cNvSpPr>
              <a:spLocks noChangeArrowheads="1"/>
            </p:cNvSpPr>
            <p:nvPr/>
          </p:nvSpPr>
          <p:spPr bwMode="auto">
            <a:xfrm>
              <a:off x="6788251" y="2770774"/>
              <a:ext cx="1058862" cy="650875"/>
            </a:xfrm>
            <a:prstGeom prst="flowChartDecision">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boolean 1</a:t>
              </a:r>
            </a:p>
          </p:txBody>
        </p:sp>
        <p:sp>
          <p:nvSpPr>
            <p:cNvPr id="21526" name="AutoShape 21"/>
            <p:cNvSpPr>
              <a:spLocks noChangeArrowheads="1"/>
            </p:cNvSpPr>
            <p:nvPr/>
          </p:nvSpPr>
          <p:spPr bwMode="auto">
            <a:xfrm>
              <a:off x="6805612" y="5384365"/>
              <a:ext cx="1008063" cy="315912"/>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3</a:t>
              </a:r>
            </a:p>
          </p:txBody>
        </p:sp>
        <p:sp>
          <p:nvSpPr>
            <p:cNvPr id="21527" name="Text Box 22"/>
            <p:cNvSpPr txBox="1">
              <a:spLocks noChangeArrowheads="1"/>
            </p:cNvSpPr>
            <p:nvPr/>
          </p:nvSpPr>
          <p:spPr bwMode="auto">
            <a:xfrm>
              <a:off x="7374492" y="3399544"/>
              <a:ext cx="482802"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false</a:t>
              </a:r>
            </a:p>
          </p:txBody>
        </p:sp>
        <p:cxnSp>
          <p:nvCxnSpPr>
            <p:cNvPr id="21528" name="AutoShape 23"/>
            <p:cNvCxnSpPr>
              <a:cxnSpLocks noChangeShapeType="1"/>
              <a:stCxn id="21525" idx="1"/>
              <a:endCxn id="21529" idx="0"/>
            </p:cNvCxnSpPr>
            <p:nvPr/>
          </p:nvCxnSpPr>
          <p:spPr bwMode="auto">
            <a:xfrm rot="10800000" flipV="1">
              <a:off x="6171409" y="3096211"/>
              <a:ext cx="616843" cy="901113"/>
            </a:xfrm>
            <a:prstGeom prst="bentConnector2">
              <a:avLst/>
            </a:prstGeom>
            <a:noFill/>
            <a:ln w="38100">
              <a:solidFill>
                <a:schemeClr val="accent1"/>
              </a:solidFill>
              <a:miter lim="800000"/>
              <a:headEnd type="none" w="med" len="med"/>
              <a:tailEnd type="triangle" w="med" len="med"/>
            </a:ln>
          </p:spPr>
        </p:cxnSp>
        <p:sp>
          <p:nvSpPr>
            <p:cNvPr id="21529" name="AutoShape 24"/>
            <p:cNvSpPr>
              <a:spLocks noChangeArrowheads="1"/>
            </p:cNvSpPr>
            <p:nvPr/>
          </p:nvSpPr>
          <p:spPr bwMode="auto">
            <a:xfrm>
              <a:off x="5667376" y="3997325"/>
              <a:ext cx="1008063" cy="317500"/>
            </a:xfrm>
            <a:prstGeom prst="flowChartProcess">
              <a:avLst/>
            </a:prstGeom>
            <a:solidFill>
              <a:schemeClr val="accent1"/>
            </a:solidFill>
            <a:ln w="9525">
              <a:noFill/>
              <a:miter lim="800000"/>
              <a:headEnd/>
              <a:tailEnd/>
            </a:ln>
          </p:spPr>
          <p:txBody>
            <a:bodyPr wrap="none" lIns="91429" tIns="45714" rIns="91429" bIns="45714" anchor="ctr">
              <a:prstTxWarp prst="textNoShape">
                <a:avLst/>
              </a:prstTxWarp>
            </a:bodyPr>
            <a:lstStyle/>
            <a:p>
              <a:pPr algn="ctr"/>
              <a:r>
                <a:rPr lang="en-US" sz="1200">
                  <a:solidFill>
                    <a:schemeClr val="bg1"/>
                  </a:solidFill>
                  <a:latin typeface="Lucida Sans Italic" pitchFamily="32" charset="0"/>
                </a:rPr>
                <a:t>statement 1</a:t>
              </a:r>
            </a:p>
          </p:txBody>
        </p:sp>
        <p:cxnSp>
          <p:nvCxnSpPr>
            <p:cNvPr id="21530" name="AutoShape 25"/>
            <p:cNvCxnSpPr>
              <a:cxnSpLocks noChangeShapeType="1"/>
              <a:stCxn id="21529" idx="2"/>
              <a:endCxn id="21526" idx="1"/>
            </p:cNvCxnSpPr>
            <p:nvPr/>
          </p:nvCxnSpPr>
          <p:spPr bwMode="auto">
            <a:xfrm rot="16200000" flipH="1">
              <a:off x="5874762" y="4611471"/>
              <a:ext cx="1227496" cy="634204"/>
            </a:xfrm>
            <a:prstGeom prst="bentConnector2">
              <a:avLst/>
            </a:prstGeom>
            <a:noFill/>
            <a:ln w="38100">
              <a:solidFill>
                <a:schemeClr val="accent1"/>
              </a:solidFill>
              <a:miter lim="800000"/>
              <a:headEnd type="none" w="med" len="med"/>
              <a:tailEnd type="triangle" w="med" len="med"/>
            </a:ln>
          </p:spPr>
        </p:cxnSp>
        <p:sp>
          <p:nvSpPr>
            <p:cNvPr id="21531" name="Text Box 26"/>
            <p:cNvSpPr txBox="1">
              <a:spLocks noChangeArrowheads="1"/>
            </p:cNvSpPr>
            <p:nvPr/>
          </p:nvSpPr>
          <p:spPr bwMode="auto">
            <a:xfrm>
              <a:off x="6216862" y="3388559"/>
              <a:ext cx="424966" cy="276987"/>
            </a:xfrm>
            <a:prstGeom prst="rect">
              <a:avLst/>
            </a:prstGeom>
            <a:noFill/>
            <a:ln w="9525">
              <a:noFill/>
              <a:miter lim="800000"/>
              <a:headEnd/>
              <a:tailEnd/>
            </a:ln>
          </p:spPr>
          <p:txBody>
            <a:bodyPr wrap="none" lIns="91429" tIns="45714" rIns="91429" bIns="45714" anchor="ctr">
              <a:prstTxWarp prst="textNoShape">
                <a:avLst/>
              </a:prstTxWarp>
              <a:spAutoFit/>
            </a:bodyPr>
            <a:lstStyle/>
            <a:p>
              <a:pPr algn="ctr">
                <a:spcBef>
                  <a:spcPct val="50000"/>
                </a:spcBef>
              </a:pPr>
              <a:r>
                <a:rPr lang="en-US" sz="1200" dirty="0">
                  <a:solidFill>
                    <a:schemeClr val="tx2"/>
                  </a:solidFill>
                </a:rPr>
                <a:t>true</a:t>
              </a:r>
            </a:p>
          </p:txBody>
        </p:sp>
      </p:grpSp>
      <p:sp>
        <p:nvSpPr>
          <p:cNvPr id="21532" name="Text Box 27"/>
          <p:cNvSpPr txBox="1">
            <a:spLocks noChangeArrowheads="1"/>
          </p:cNvSpPr>
          <p:nvPr/>
        </p:nvSpPr>
        <p:spPr bwMode="auto">
          <a:xfrm>
            <a:off x="2495435" y="6464979"/>
            <a:ext cx="2917825" cy="380593"/>
          </a:xfrm>
          <a:prstGeom prst="rect">
            <a:avLst/>
          </a:prstGeom>
          <a:noFill/>
          <a:ln w="15875">
            <a:noFill/>
            <a:miter lim="800000"/>
            <a:headEnd/>
            <a:tailEnd/>
          </a:ln>
        </p:spPr>
        <p:txBody>
          <a:bodyPr lIns="102590" tIns="51296" rIns="102590" bIns="51296">
            <a:prstTxWarp prst="textNoShape">
              <a:avLst/>
            </a:prstTxWarp>
            <a:spAutoFit/>
          </a:bodyPr>
          <a:lstStyle/>
          <a:p>
            <a:pPr algn="ctr" defTabSz="1019175">
              <a:spcBef>
                <a:spcPct val="50000"/>
              </a:spcBef>
            </a:pPr>
            <a:r>
              <a:rPr kumimoji="1" lang="en-US" dirty="0"/>
              <a:t>straight-line control flow</a:t>
            </a:r>
          </a:p>
        </p:txBody>
      </p:sp>
      <p:sp>
        <p:nvSpPr>
          <p:cNvPr id="21533" name="Text Box 28"/>
          <p:cNvSpPr txBox="1">
            <a:spLocks noChangeArrowheads="1"/>
          </p:cNvSpPr>
          <p:nvPr/>
        </p:nvSpPr>
        <p:spPr bwMode="auto">
          <a:xfrm>
            <a:off x="6459113" y="6464979"/>
            <a:ext cx="3903663" cy="380593"/>
          </a:xfrm>
          <a:prstGeom prst="rect">
            <a:avLst/>
          </a:prstGeom>
          <a:noFill/>
          <a:ln w="15875">
            <a:noFill/>
            <a:miter lim="800000"/>
            <a:headEnd/>
            <a:tailEnd/>
          </a:ln>
        </p:spPr>
        <p:txBody>
          <a:bodyPr lIns="102590" tIns="51296" rIns="102590" bIns="51296">
            <a:prstTxWarp prst="textNoShape">
              <a:avLst/>
            </a:prstTxWarp>
            <a:spAutoFit/>
          </a:bodyPr>
          <a:lstStyle/>
          <a:p>
            <a:pPr algn="ctr" defTabSz="1019175">
              <a:spcBef>
                <a:spcPct val="50000"/>
              </a:spcBef>
            </a:pPr>
            <a:r>
              <a:rPr kumimoji="1" lang="en-US" dirty="0"/>
              <a:t>control flow with conditionals and loops</a:t>
            </a:r>
          </a:p>
        </p:txBody>
      </p:sp>
      <p:sp>
        <p:nvSpPr>
          <p:cNvPr id="2" name="TextBox 1"/>
          <p:cNvSpPr txBox="1"/>
          <p:nvPr/>
        </p:nvSpPr>
        <p:spPr>
          <a:xfrm>
            <a:off x="7447889" y="1233648"/>
            <a:ext cx="3921496" cy="1200329"/>
          </a:xfrm>
          <a:prstGeom prst="rect">
            <a:avLst/>
          </a:prstGeom>
          <a:noFill/>
          <a:ln w="38100">
            <a:solidFill>
              <a:schemeClr val="accent1"/>
            </a:solidFill>
          </a:ln>
        </p:spPr>
        <p:txBody>
          <a:bodyPr wrap="square" rtlCol="0">
            <a:spAutoFit/>
          </a:bodyPr>
          <a:lstStyle/>
          <a:p>
            <a:r>
              <a:rPr lang="en-US" dirty="0" smtClean="0"/>
              <a:t>Notation</a:t>
            </a:r>
          </a:p>
          <a:p>
            <a:pPr marL="285750" indent="-285750">
              <a:buFont typeface="Arial" panose="020B0604020202020204" pitchFamily="34" charset="0"/>
              <a:buChar char="•"/>
            </a:pPr>
            <a:r>
              <a:rPr lang="en-US" dirty="0" smtClean="0"/>
              <a:t>Block – statement of code</a:t>
            </a:r>
          </a:p>
          <a:p>
            <a:pPr marL="285750" indent="-285750">
              <a:buFont typeface="Arial" panose="020B0604020202020204" pitchFamily="34" charset="0"/>
              <a:buChar char="•"/>
            </a:pPr>
            <a:r>
              <a:rPr lang="en-US" dirty="0" smtClean="0"/>
              <a:t>Diamond – conditional</a:t>
            </a:r>
          </a:p>
          <a:p>
            <a:pPr marL="285750" indent="-285750">
              <a:buFont typeface="Arial" panose="020B0604020202020204" pitchFamily="34" charset="0"/>
              <a:buChar char="•"/>
            </a:pPr>
            <a:r>
              <a:rPr lang="en-US" dirty="0" smtClean="0"/>
              <a:t>Open circle – start/end of algorithm</a:t>
            </a:r>
            <a:endParaRPr lang="en-US" dirty="0"/>
          </a:p>
        </p:txBody>
      </p:sp>
    </p:spTree>
    <p:extLst>
      <p:ext uri="{BB962C8B-B14F-4D97-AF65-F5344CB8AC3E}">
        <p14:creationId xmlns:p14="http://schemas.microsoft.com/office/powerpoint/2010/main" val="21076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Trace if-else statement</a:t>
            </a:r>
          </a:p>
        </p:txBody>
      </p:sp>
      <p:sp>
        <p:nvSpPr>
          <p:cNvPr id="4" name="Content Placeholder 3"/>
          <p:cNvSpPr>
            <a:spLocks noGrp="1"/>
          </p:cNvSpPr>
          <p:nvPr>
            <p:ph idx="1"/>
          </p:nvPr>
        </p:nvSpPr>
        <p:spPr/>
        <p:txBody>
          <a:bodyPr>
            <a:normAutofit fontScale="92500" lnSpcReduction="20000"/>
          </a:bodyPr>
          <a:lstStyle/>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90.0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80.0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"B"</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70.0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"C"</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60.0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"D"</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endParaRPr lang="en-US" b="1" dirty="0">
              <a:solidFill>
                <a:schemeClr val="accent3"/>
              </a:solidFill>
              <a:latin typeface="Courier New" panose="02070309020205020404" pitchFamily="49" charset="0"/>
              <a:cs typeface="Courier New" panose="02070309020205020404" pitchFamily="49" charset="0"/>
            </a:endParaRP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"F"</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16388"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 name="TextBox 4"/>
          <p:cNvSpPr txBox="1"/>
          <p:nvPr/>
        </p:nvSpPr>
        <p:spPr>
          <a:xfrm>
            <a:off x="7649737" y="1521696"/>
            <a:ext cx="2865863" cy="369332"/>
          </a:xfrm>
          <a:prstGeom prst="rect">
            <a:avLst/>
          </a:prstGeom>
          <a:noFill/>
          <a:ln w="38100">
            <a:solidFill>
              <a:schemeClr val="accent1"/>
            </a:solidFill>
          </a:ln>
        </p:spPr>
        <p:txBody>
          <a:bodyPr wrap="square" rtlCol="0">
            <a:spAutoFit/>
          </a:bodyPr>
          <a:lstStyle/>
          <a:p>
            <a:pPr algn="ctr"/>
            <a:r>
              <a:rPr lang="en-US" dirty="0" smtClean="0"/>
              <a:t>Suppose score is 72.3</a:t>
            </a:r>
            <a:endParaRPr lang="en-US" dirty="0"/>
          </a:p>
        </p:txBody>
      </p:sp>
      <p:grpSp>
        <p:nvGrpSpPr>
          <p:cNvPr id="8" name="Group 7"/>
          <p:cNvGrpSpPr/>
          <p:nvPr/>
        </p:nvGrpSpPr>
        <p:grpSpPr>
          <a:xfrm>
            <a:off x="1904999" y="3920376"/>
            <a:ext cx="8610601" cy="381000"/>
            <a:chOff x="1904999" y="2238376"/>
            <a:chExt cx="8610601" cy="381000"/>
          </a:xfrm>
        </p:grpSpPr>
        <p:sp>
          <p:nvSpPr>
            <p:cNvPr id="16391" name="Rectangle 7"/>
            <p:cNvSpPr>
              <a:spLocks noChangeArrowheads="1"/>
            </p:cNvSpPr>
            <p:nvPr/>
          </p:nvSpPr>
          <p:spPr bwMode="auto">
            <a:xfrm>
              <a:off x="1904999" y="2238376"/>
              <a:ext cx="4194717" cy="38100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7649737" y="2250044"/>
              <a:ext cx="2865863" cy="369332"/>
            </a:xfrm>
            <a:prstGeom prst="rect">
              <a:avLst/>
            </a:prstGeom>
            <a:noFill/>
            <a:ln w="38100">
              <a:solidFill>
                <a:schemeClr val="accent1"/>
              </a:solidFill>
            </a:ln>
          </p:spPr>
          <p:txBody>
            <a:bodyPr wrap="square" rtlCol="0">
              <a:spAutoFit/>
            </a:bodyPr>
            <a:lstStyle/>
            <a:p>
              <a:pPr algn="ctr"/>
              <a:r>
                <a:rPr lang="en-US" dirty="0" smtClean="0"/>
                <a:t>Output “C”</a:t>
              </a:r>
              <a:endParaRPr lang="en-US" dirty="0"/>
            </a:p>
          </p:txBody>
        </p:sp>
        <p:cxnSp>
          <p:nvCxnSpPr>
            <p:cNvPr id="7" name="Straight Arrow Connector 6"/>
            <p:cNvCxnSpPr>
              <a:stCxn id="14" idx="1"/>
              <a:endCxn id="16391" idx="3"/>
            </p:cNvCxnSpPr>
            <p:nvPr/>
          </p:nvCxnSpPr>
          <p:spPr>
            <a:xfrm flipH="1" flipV="1">
              <a:off x="6099716" y="2428876"/>
              <a:ext cx="1550021" cy="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5717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Trace if-else statement</a:t>
            </a:r>
          </a:p>
        </p:txBody>
      </p:sp>
      <p:sp>
        <p:nvSpPr>
          <p:cNvPr id="4" name="Content Placeholder 3"/>
          <p:cNvSpPr>
            <a:spLocks noGrp="1"/>
          </p:cNvSpPr>
          <p:nvPr>
            <p:ph idx="1"/>
          </p:nvPr>
        </p:nvSpPr>
        <p:spPr/>
        <p:txBody>
          <a:bodyPr>
            <a:normAutofit fontScale="92500" lnSpcReduction="20000"/>
          </a:bodyPr>
          <a:lstStyle/>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90.0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"A"</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80.0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"B"</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70.0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"C"</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 </a:t>
            </a:r>
            <a:r>
              <a:rPr lang="en-US" b="1" dirty="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(score &gt;= </a:t>
            </a:r>
            <a:r>
              <a:rPr lang="en-US" dirty="0">
                <a:solidFill>
                  <a:srgbClr val="FF0000"/>
                </a:solidFill>
                <a:latin typeface="Courier New" panose="02070309020205020404" pitchFamily="49" charset="0"/>
                <a:cs typeface="Courier New" panose="02070309020205020404" pitchFamily="49" charset="0"/>
              </a:rPr>
              <a:t>60.0</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"D"</a:t>
            </a:r>
            <a:r>
              <a:rPr lang="en-US" dirty="0">
                <a:latin typeface="Courier New" panose="02070309020205020404" pitchFamily="49" charset="0"/>
                <a:cs typeface="Courier New" panose="02070309020205020404" pitchFamily="49" charset="0"/>
              </a:rPr>
              <a:t>);</a:t>
            </a:r>
          </a:p>
          <a:p>
            <a:pPr marL="457200" indent="-457200" eaLnBrk="0" hangingPunct="0">
              <a:spcBef>
                <a:spcPts val="0"/>
              </a:spcBef>
              <a:buFont typeface="+mj-lt"/>
              <a:buAutoNum type="arabicPeriod"/>
              <a:defRPr/>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else</a:t>
            </a:r>
            <a:endParaRPr lang="en-US" b="1" dirty="0">
              <a:solidFill>
                <a:schemeClr val="accent3"/>
              </a:solidFill>
              <a:latin typeface="Courier New" panose="02070309020205020404" pitchFamily="49" charset="0"/>
              <a:cs typeface="Courier New" panose="02070309020205020404" pitchFamily="49" charset="0"/>
            </a:endParaRPr>
          </a:p>
          <a:p>
            <a:pPr marL="457200" indent="-457200" eaLnBrk="0" hangingPunct="0">
              <a:spcBef>
                <a:spcPts val="0"/>
              </a:spcBef>
              <a:buFont typeface="+mj-lt"/>
              <a:buAutoNum type="arabicPeriod"/>
              <a:defRPr/>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"F"</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16388" name="Rectangle 3"/>
          <p:cNvSpPr>
            <a:spLocks noChangeArrowheads="1"/>
          </p:cNvSpPr>
          <p:nvPr/>
        </p:nvSpPr>
        <p:spPr bwMode="auto">
          <a:xfrm>
            <a:off x="4229100" y="26193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 name="TextBox 4"/>
          <p:cNvSpPr txBox="1"/>
          <p:nvPr/>
        </p:nvSpPr>
        <p:spPr>
          <a:xfrm>
            <a:off x="7649737" y="1521696"/>
            <a:ext cx="2865863" cy="369332"/>
          </a:xfrm>
          <a:prstGeom prst="rect">
            <a:avLst/>
          </a:prstGeom>
          <a:noFill/>
          <a:ln w="38100">
            <a:solidFill>
              <a:schemeClr val="accent1"/>
            </a:solidFill>
          </a:ln>
        </p:spPr>
        <p:txBody>
          <a:bodyPr wrap="square" rtlCol="0">
            <a:spAutoFit/>
          </a:bodyPr>
          <a:lstStyle/>
          <a:p>
            <a:pPr algn="ctr"/>
            <a:r>
              <a:rPr lang="en-US" dirty="0" smtClean="0"/>
              <a:t>Suppose score is 72.3</a:t>
            </a:r>
            <a:endParaRPr lang="en-US" dirty="0"/>
          </a:p>
        </p:txBody>
      </p:sp>
      <p:grpSp>
        <p:nvGrpSpPr>
          <p:cNvPr id="8" name="Group 7"/>
          <p:cNvGrpSpPr/>
          <p:nvPr/>
        </p:nvGrpSpPr>
        <p:grpSpPr>
          <a:xfrm>
            <a:off x="1904999" y="5753100"/>
            <a:ext cx="8610601" cy="381000"/>
            <a:chOff x="1904999" y="2238376"/>
            <a:chExt cx="8610601" cy="381000"/>
          </a:xfrm>
        </p:grpSpPr>
        <p:sp>
          <p:nvSpPr>
            <p:cNvPr id="16391" name="Rectangle 7"/>
            <p:cNvSpPr>
              <a:spLocks noChangeArrowheads="1"/>
            </p:cNvSpPr>
            <p:nvPr/>
          </p:nvSpPr>
          <p:spPr bwMode="auto">
            <a:xfrm>
              <a:off x="1904999" y="2238376"/>
              <a:ext cx="4194717" cy="381000"/>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TextBox 13"/>
            <p:cNvSpPr txBox="1"/>
            <p:nvPr/>
          </p:nvSpPr>
          <p:spPr>
            <a:xfrm>
              <a:off x="7649737" y="2250044"/>
              <a:ext cx="2865863" cy="369332"/>
            </a:xfrm>
            <a:prstGeom prst="rect">
              <a:avLst/>
            </a:prstGeom>
            <a:noFill/>
            <a:ln w="38100">
              <a:solidFill>
                <a:schemeClr val="accent1"/>
              </a:solidFill>
            </a:ln>
          </p:spPr>
          <p:txBody>
            <a:bodyPr wrap="square" rtlCol="0">
              <a:spAutoFit/>
            </a:bodyPr>
            <a:lstStyle/>
            <a:p>
              <a:pPr algn="ctr"/>
              <a:r>
                <a:rPr lang="en-US" dirty="0" smtClean="0"/>
                <a:t>Exit the block</a:t>
              </a:r>
              <a:endParaRPr lang="en-US" dirty="0"/>
            </a:p>
          </p:txBody>
        </p:sp>
        <p:cxnSp>
          <p:nvCxnSpPr>
            <p:cNvPr id="7" name="Straight Arrow Connector 6"/>
            <p:cNvCxnSpPr>
              <a:stCxn id="14" idx="1"/>
              <a:endCxn id="16391" idx="3"/>
            </p:cNvCxnSpPr>
            <p:nvPr/>
          </p:nvCxnSpPr>
          <p:spPr>
            <a:xfrm flipH="1" flipV="1">
              <a:off x="6099716" y="2428876"/>
              <a:ext cx="1550021" cy="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9336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altLang="en-US" smtClean="0"/>
              <a:t>Note</a:t>
            </a:r>
          </a:p>
        </p:txBody>
      </p:sp>
      <p:sp>
        <p:nvSpPr>
          <p:cNvPr id="21508" name="Rectangle 3"/>
          <p:cNvSpPr>
            <a:spLocks noGrp="1" noChangeArrowheads="1"/>
          </p:cNvSpPr>
          <p:nvPr>
            <p:ph type="body" idx="1"/>
          </p:nvPr>
        </p:nvSpPr>
        <p:spPr/>
        <p:txBody>
          <a:bodyPr/>
          <a:lstStyle/>
          <a:p>
            <a:r>
              <a:rPr lang="en-US" altLang="en-US" smtClean="0"/>
              <a:t>The else clause matches the most recent if clause in the same block. </a:t>
            </a:r>
            <a:endParaRPr lang="en-US" altLang="en-US"/>
          </a:p>
        </p:txBody>
      </p:sp>
      <p:sp>
        <p:nvSpPr>
          <p:cNvPr id="21509" name="Rectangle 5"/>
          <p:cNvSpPr>
            <a:spLocks noChangeArrowheads="1"/>
          </p:cNvSpPr>
          <p:nvPr/>
        </p:nvSpPr>
        <p:spPr bwMode="auto">
          <a:xfrm>
            <a:off x="3990975" y="282416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15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861" y="3054996"/>
            <a:ext cx="88011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85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smtClean="0"/>
              <a:t>Note, cont.</a:t>
            </a:r>
          </a:p>
        </p:txBody>
      </p:sp>
      <p:sp>
        <p:nvSpPr>
          <p:cNvPr id="46084" name="Rectangle 3"/>
          <p:cNvSpPr>
            <a:spLocks noGrp="1" noChangeArrowheads="1"/>
          </p:cNvSpPr>
          <p:nvPr>
            <p:ph type="body" idx="1"/>
          </p:nvPr>
        </p:nvSpPr>
        <p:spPr>
          <a:xfrm>
            <a:off x="1141412" y="2249486"/>
            <a:ext cx="9905999" cy="4608513"/>
          </a:xfrm>
        </p:spPr>
        <p:txBody>
          <a:bodyPr>
            <a:normAutofit fontScale="85000" lnSpcReduction="20000"/>
          </a:bodyPr>
          <a:lstStyle/>
          <a:p>
            <a:r>
              <a:rPr lang="en-US" dirty="0" smtClean="0"/>
              <a:t>Nothing is printed from the preceding statement. To force the else clause to match the first if clause, you must add a pair of curly braces: </a:t>
            </a:r>
          </a:p>
          <a:p>
            <a:endParaRPr lang="en-US" dirty="0" smtClean="0"/>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j = </a:t>
            </a:r>
            <a:r>
              <a:rPr lang="en-US" dirty="0" smtClean="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k = </a:t>
            </a:r>
            <a:r>
              <a:rPr lang="en-US" dirty="0" smtClean="0">
                <a:solidFill>
                  <a:srgbClr val="FF0000"/>
                </a:solidFill>
                <a:latin typeface="Courier New" panose="02070309020205020404" pitchFamily="49" charset="0"/>
                <a:cs typeface="Courier New" panose="02070309020205020404" pitchFamily="49" charset="0"/>
              </a:rPr>
              <a:t>3</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&gt; j)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 if </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&gt; k)</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"A"</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 else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"B"</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smtClean="0"/>
          </a:p>
          <a:p>
            <a:r>
              <a:rPr lang="en-US" dirty="0" smtClean="0"/>
              <a:t>This statement prints B.</a:t>
            </a:r>
            <a:endParaRPr lang="en-US" dirty="0"/>
          </a:p>
        </p:txBody>
      </p:sp>
    </p:spTree>
    <p:extLst>
      <p:ext uri="{BB962C8B-B14F-4D97-AF65-F5344CB8AC3E}">
        <p14:creationId xmlns:p14="http://schemas.microsoft.com/office/powerpoint/2010/main" val="1659923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smtClean="0"/>
              <a:t>Common Errors</a:t>
            </a:r>
          </a:p>
        </p:txBody>
      </p:sp>
      <p:sp>
        <p:nvSpPr>
          <p:cNvPr id="23556" name="Rectangle 3"/>
          <p:cNvSpPr>
            <a:spLocks noGrp="1" noChangeArrowheads="1"/>
          </p:cNvSpPr>
          <p:nvPr>
            <p:ph type="body" idx="1"/>
          </p:nvPr>
        </p:nvSpPr>
        <p:spPr>
          <a:xfrm>
            <a:off x="1141412" y="2249486"/>
            <a:ext cx="9905999" cy="4608513"/>
          </a:xfrm>
        </p:spPr>
        <p:txBody>
          <a:bodyPr>
            <a:normAutofit fontScale="85000" lnSpcReduction="20000"/>
          </a:bodyPr>
          <a:lstStyle/>
          <a:p>
            <a:r>
              <a:rPr lang="en-US" altLang="en-US" dirty="0" smtClean="0"/>
              <a:t>Adding a semicolon at the end of an if clause is a common mistake.</a:t>
            </a:r>
          </a:p>
          <a:p>
            <a:endParaRPr lang="en-US" altLang="en-US" dirty="0" smtClean="0"/>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if</a:t>
            </a:r>
            <a:r>
              <a:rPr lang="en-US" altLang="en-US" dirty="0" smtClean="0">
                <a:latin typeface="Courier New" panose="02070309020205020404" pitchFamily="49" charset="0"/>
                <a:cs typeface="Courier New" panose="02070309020205020404" pitchFamily="49" charset="0"/>
              </a:rPr>
              <a:t> (radius &gt;= 0);</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area = radius*radius*PI;</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"The area for the circle of radius "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radius + " is " + area);</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altLang="en-US" dirty="0" smtClean="0"/>
          </a:p>
          <a:p>
            <a:r>
              <a:rPr lang="en-US" altLang="en-US" dirty="0" smtClean="0"/>
              <a:t>This mistake is hard to find, because it is not a compilation error or a runtime error, it is a logic error. </a:t>
            </a:r>
          </a:p>
          <a:p>
            <a:r>
              <a:rPr lang="en-US" altLang="en-US" dirty="0" smtClean="0"/>
              <a:t>This error often occurs when you use the next-line block style.</a:t>
            </a:r>
            <a:endParaRPr lang="en-US" altLang="en-US" dirty="0"/>
          </a:p>
        </p:txBody>
      </p:sp>
      <p:grpSp>
        <p:nvGrpSpPr>
          <p:cNvPr id="8" name="Group 7"/>
          <p:cNvGrpSpPr/>
          <p:nvPr/>
        </p:nvGrpSpPr>
        <p:grpSpPr>
          <a:xfrm>
            <a:off x="4057184" y="3009899"/>
            <a:ext cx="2622396" cy="381000"/>
            <a:chOff x="4057184" y="3009899"/>
            <a:chExt cx="2622396" cy="381000"/>
          </a:xfrm>
        </p:grpSpPr>
        <p:sp>
          <p:nvSpPr>
            <p:cNvPr id="10" name="Rectangle 7"/>
            <p:cNvSpPr>
              <a:spLocks noChangeArrowheads="1"/>
            </p:cNvSpPr>
            <p:nvPr/>
          </p:nvSpPr>
          <p:spPr bwMode="auto">
            <a:xfrm>
              <a:off x="4057184" y="3009899"/>
              <a:ext cx="302943" cy="3810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 name="TextBox 4"/>
            <p:cNvSpPr txBox="1"/>
            <p:nvPr/>
          </p:nvSpPr>
          <p:spPr>
            <a:xfrm>
              <a:off x="4828478" y="3009899"/>
              <a:ext cx="1851102" cy="369332"/>
            </a:xfrm>
            <a:prstGeom prst="rect">
              <a:avLst/>
            </a:prstGeom>
            <a:noFill/>
            <a:ln w="38100">
              <a:solidFill>
                <a:schemeClr val="accent1"/>
              </a:solidFill>
            </a:ln>
          </p:spPr>
          <p:txBody>
            <a:bodyPr wrap="square" rtlCol="0">
              <a:spAutoFit/>
            </a:bodyPr>
            <a:lstStyle/>
            <a:p>
              <a:pPr algn="ctr"/>
              <a:r>
                <a:rPr lang="en-US" dirty="0" smtClean="0"/>
                <a:t>Wrong!</a:t>
              </a:r>
              <a:endParaRPr lang="en-US" dirty="0"/>
            </a:p>
          </p:txBody>
        </p:sp>
        <p:cxnSp>
          <p:nvCxnSpPr>
            <p:cNvPr id="7" name="Straight Arrow Connector 6"/>
            <p:cNvCxnSpPr>
              <a:stCxn id="5" idx="1"/>
              <a:endCxn id="10" idx="3"/>
            </p:cNvCxnSpPr>
            <p:nvPr/>
          </p:nvCxnSpPr>
          <p:spPr>
            <a:xfrm flipH="1">
              <a:off x="4360127" y="3194565"/>
              <a:ext cx="468351" cy="5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741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smtClean="0"/>
              <a:t>TIP</a:t>
            </a:r>
          </a:p>
        </p:txBody>
      </p:sp>
      <p:sp>
        <p:nvSpPr>
          <p:cNvPr id="24580" name="Rectangle 6"/>
          <p:cNvSpPr>
            <a:spLocks noChangeArrowheads="1"/>
          </p:cNvSpPr>
          <p:nvPr/>
        </p:nvSpPr>
        <p:spPr bwMode="auto">
          <a:xfrm>
            <a:off x="4452938" y="30670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9" name="Object 5"/>
          <p:cNvGraphicFramePr>
            <a:graphicFrameLocks noGrp="1" noChangeAspect="1"/>
          </p:cNvGraphicFramePr>
          <p:nvPr>
            <p:ph idx="1"/>
            <p:extLst>
              <p:ext uri="{D42A27DB-BD31-4B8C-83A1-F6EECF244321}">
                <p14:modId xmlns:p14="http://schemas.microsoft.com/office/powerpoint/2010/main" val="1172529395"/>
              </p:ext>
            </p:extLst>
          </p:nvPr>
        </p:nvGraphicFramePr>
        <p:xfrm>
          <a:off x="2000219" y="2401023"/>
          <a:ext cx="8188385" cy="1793720"/>
        </p:xfrm>
        <a:graphic>
          <a:graphicData uri="http://schemas.openxmlformats.org/presentationml/2006/ole">
            <mc:AlternateContent xmlns:mc="http://schemas.openxmlformats.org/markup-compatibility/2006">
              <mc:Choice xmlns:v="urn:schemas-microsoft-com:vml" Requires="v">
                <p:oleObj spid="_x0000_s69644" name="Picture" r:id="rId4" imgW="3398520" imgH="745236" progId="Word.Picture.8">
                  <p:embed/>
                </p:oleObj>
              </mc:Choice>
              <mc:Fallback>
                <p:oleObj name="Picture" r:id="rId4" imgW="3398520" imgH="74523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19" y="2401023"/>
                        <a:ext cx="8188385" cy="1793720"/>
                      </a:xfrm>
                      <a:prstGeom prst="rect">
                        <a:avLst/>
                      </a:prstGeom>
                      <a:noFill/>
                      <a:ln>
                        <a:noFill/>
                      </a:ln>
                    </p:spPr>
                  </p:pic>
                </p:oleObj>
              </mc:Fallback>
            </mc:AlternateContent>
          </a:graphicData>
        </a:graphic>
      </p:graphicFrame>
      <p:sp>
        <p:nvSpPr>
          <p:cNvPr id="5" name="TextBox 4"/>
          <p:cNvSpPr txBox="1"/>
          <p:nvPr/>
        </p:nvSpPr>
        <p:spPr>
          <a:xfrm>
            <a:off x="2394281" y="4860771"/>
            <a:ext cx="7400259" cy="369332"/>
          </a:xfrm>
          <a:prstGeom prst="rect">
            <a:avLst/>
          </a:prstGeom>
          <a:noFill/>
          <a:ln w="38100">
            <a:solidFill>
              <a:schemeClr val="accent1"/>
            </a:solidFill>
          </a:ln>
        </p:spPr>
        <p:txBody>
          <a:bodyPr wrap="square" rtlCol="0">
            <a:spAutoFit/>
          </a:bodyPr>
          <a:lstStyle/>
          <a:p>
            <a:pPr algn="ctr"/>
            <a:r>
              <a:rPr lang="en-US" dirty="0" smtClean="0"/>
              <a:t>Hint 1: If you </a:t>
            </a:r>
            <a:r>
              <a:rPr lang="en-US" b="1" dirty="0" smtClean="0"/>
              <a:t>LIKE</a:t>
            </a:r>
            <a:r>
              <a:rPr lang="en-US" dirty="0" smtClean="0"/>
              <a:t> getting big points off of style. I recommend writing (a)!</a:t>
            </a:r>
            <a:endParaRPr lang="en-US" dirty="0"/>
          </a:p>
        </p:txBody>
      </p:sp>
      <p:sp>
        <p:nvSpPr>
          <p:cNvPr id="11" name="TextBox 10"/>
          <p:cNvSpPr txBox="1"/>
          <p:nvPr/>
        </p:nvSpPr>
        <p:spPr>
          <a:xfrm>
            <a:off x="2394280" y="5414614"/>
            <a:ext cx="7400259" cy="369332"/>
          </a:xfrm>
          <a:prstGeom prst="rect">
            <a:avLst/>
          </a:prstGeom>
          <a:noFill/>
          <a:ln w="38100">
            <a:solidFill>
              <a:schemeClr val="accent1"/>
            </a:solidFill>
          </a:ln>
        </p:spPr>
        <p:txBody>
          <a:bodyPr wrap="square" rtlCol="0">
            <a:spAutoFit/>
          </a:bodyPr>
          <a:lstStyle/>
          <a:p>
            <a:pPr algn="ctr"/>
            <a:r>
              <a:rPr lang="en-US" dirty="0" smtClean="0"/>
              <a:t>Hint 2: Hint 1 is sarcasm…</a:t>
            </a:r>
            <a:endParaRPr lang="en-US" dirty="0"/>
          </a:p>
        </p:txBody>
      </p:sp>
    </p:spTree>
    <p:extLst>
      <p:ext uri="{BB962C8B-B14F-4D97-AF65-F5344CB8AC3E}">
        <p14:creationId xmlns:p14="http://schemas.microsoft.com/office/powerpoint/2010/main" val="165692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en-US" smtClean="0"/>
              <a:t>CAUTION</a:t>
            </a:r>
          </a:p>
        </p:txBody>
      </p:sp>
      <p:sp>
        <p:nvSpPr>
          <p:cNvPr id="25604" name="Rectangle 3"/>
          <p:cNvSpPr>
            <a:spLocks noChangeArrowheads="1"/>
          </p:cNvSpPr>
          <p:nvPr/>
        </p:nvSpPr>
        <p:spPr bwMode="auto">
          <a:xfrm>
            <a:off x="4452938" y="30670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5605" name="Rectangle 6"/>
          <p:cNvSpPr>
            <a:spLocks noChangeArrowheads="1"/>
          </p:cNvSpPr>
          <p:nvPr/>
        </p:nvSpPr>
        <p:spPr bwMode="auto">
          <a:xfrm>
            <a:off x="4295775" y="31194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0" name="Object 5"/>
          <p:cNvGraphicFramePr>
            <a:graphicFrameLocks noGrp="1" noChangeAspect="1"/>
          </p:cNvGraphicFramePr>
          <p:nvPr>
            <p:ph idx="1"/>
            <p:extLst>
              <p:ext uri="{D42A27DB-BD31-4B8C-83A1-F6EECF244321}">
                <p14:modId xmlns:p14="http://schemas.microsoft.com/office/powerpoint/2010/main" val="3055689066"/>
              </p:ext>
            </p:extLst>
          </p:nvPr>
        </p:nvGraphicFramePr>
        <p:xfrm>
          <a:off x="1430734" y="2321652"/>
          <a:ext cx="9327355" cy="1595573"/>
        </p:xfrm>
        <a:graphic>
          <a:graphicData uri="http://schemas.openxmlformats.org/presentationml/2006/ole">
            <mc:AlternateContent xmlns:mc="http://schemas.openxmlformats.org/markup-compatibility/2006">
              <mc:Choice xmlns:v="urn:schemas-microsoft-com:vml" Requires="v">
                <p:oleObj spid="_x0000_s70668" name="Picture" r:id="rId4" imgW="3730752" imgH="638556" progId="Word.Picture.8">
                  <p:embed/>
                </p:oleObj>
              </mc:Choice>
              <mc:Fallback>
                <p:oleObj name="Picture" r:id="rId4" imgW="3730752" imgH="63855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734" y="2321652"/>
                        <a:ext cx="9327355" cy="1595573"/>
                      </a:xfrm>
                      <a:prstGeom prst="rect">
                        <a:avLst/>
                      </a:prstGeom>
                      <a:noFill/>
                      <a:ln>
                        <a:noFill/>
                      </a:ln>
                    </p:spPr>
                  </p:pic>
                </p:oleObj>
              </mc:Fallback>
            </mc:AlternateContent>
          </a:graphicData>
        </a:graphic>
      </p:graphicFrame>
      <p:sp>
        <p:nvSpPr>
          <p:cNvPr id="11" name="TextBox 10"/>
          <p:cNvSpPr txBox="1"/>
          <p:nvPr/>
        </p:nvSpPr>
        <p:spPr>
          <a:xfrm>
            <a:off x="2394281" y="4860771"/>
            <a:ext cx="7400259" cy="369332"/>
          </a:xfrm>
          <a:prstGeom prst="rect">
            <a:avLst/>
          </a:prstGeom>
          <a:noFill/>
          <a:ln w="38100">
            <a:solidFill>
              <a:schemeClr val="accent1"/>
            </a:solidFill>
          </a:ln>
        </p:spPr>
        <p:txBody>
          <a:bodyPr wrap="square" rtlCol="0">
            <a:spAutoFit/>
          </a:bodyPr>
          <a:lstStyle/>
          <a:p>
            <a:pPr algn="ctr"/>
            <a:r>
              <a:rPr lang="en-US" dirty="0" smtClean="0"/>
              <a:t>Hint 1: If you </a:t>
            </a:r>
            <a:r>
              <a:rPr lang="en-US" b="1" dirty="0" smtClean="0"/>
              <a:t>LIKE</a:t>
            </a:r>
            <a:r>
              <a:rPr lang="en-US" dirty="0" smtClean="0"/>
              <a:t> getting big points off of style. I recommend writing (a)!</a:t>
            </a:r>
            <a:endParaRPr lang="en-US" dirty="0"/>
          </a:p>
        </p:txBody>
      </p:sp>
      <p:sp>
        <p:nvSpPr>
          <p:cNvPr id="12" name="TextBox 11"/>
          <p:cNvSpPr txBox="1"/>
          <p:nvPr/>
        </p:nvSpPr>
        <p:spPr>
          <a:xfrm>
            <a:off x="2394280" y="5414614"/>
            <a:ext cx="7400259" cy="369332"/>
          </a:xfrm>
          <a:prstGeom prst="rect">
            <a:avLst/>
          </a:prstGeom>
          <a:noFill/>
          <a:ln w="38100">
            <a:solidFill>
              <a:schemeClr val="accent1"/>
            </a:solidFill>
          </a:ln>
        </p:spPr>
        <p:txBody>
          <a:bodyPr wrap="square" rtlCol="0">
            <a:spAutoFit/>
          </a:bodyPr>
          <a:lstStyle/>
          <a:p>
            <a:pPr algn="ctr"/>
            <a:r>
              <a:rPr lang="en-US" dirty="0" smtClean="0"/>
              <a:t>Hint 2: Hint 1 is sarcasm…</a:t>
            </a:r>
            <a:endParaRPr lang="en-US" dirty="0"/>
          </a:p>
        </p:txBody>
      </p:sp>
    </p:spTree>
    <p:extLst>
      <p:ext uri="{BB962C8B-B14F-4D97-AF65-F5344CB8AC3E}">
        <p14:creationId xmlns:p14="http://schemas.microsoft.com/office/powerpoint/2010/main" val="181867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Guessing game</a:t>
            </a:r>
            <a:endParaRPr lang="en-US" dirty="0"/>
          </a:p>
        </p:txBody>
      </p:sp>
      <p:sp>
        <p:nvSpPr>
          <p:cNvPr id="3" name="Content Placeholder 2"/>
          <p:cNvSpPr>
            <a:spLocks noGrp="1"/>
          </p:cNvSpPr>
          <p:nvPr>
            <p:ph idx="1"/>
          </p:nvPr>
        </p:nvSpPr>
        <p:spPr/>
        <p:txBody>
          <a:bodyPr/>
          <a:lstStyle/>
          <a:p>
            <a:r>
              <a:rPr lang="en-US" dirty="0" smtClean="0"/>
              <a:t>Extend the previous guessing game example to allow two guesses, and descriptive messages of a guess being correct, over, or under.</a:t>
            </a:r>
          </a:p>
          <a:p>
            <a:pPr lvl="1"/>
            <a:r>
              <a:rPr lang="en-US" dirty="0" smtClean="0"/>
              <a:t>Hint: We have 3 conditions per guess…</a:t>
            </a:r>
          </a:p>
          <a:p>
            <a:endParaRPr lang="en-US" dirty="0"/>
          </a:p>
          <a:p>
            <a:r>
              <a:rPr lang="en-US" dirty="0" smtClean="0"/>
              <a:t>Lets solve together. Program along with me.</a:t>
            </a:r>
          </a:p>
        </p:txBody>
      </p:sp>
    </p:spTree>
    <p:extLst>
      <p:ext uri="{BB962C8B-B14F-4D97-AF65-F5344CB8AC3E}">
        <p14:creationId xmlns:p14="http://schemas.microsoft.com/office/powerpoint/2010/main" val="3559045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Advanced Conditionals</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633787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smtClean="0"/>
              <a:t>Problem: Computing Taxes</a:t>
            </a:r>
          </a:p>
        </p:txBody>
      </p:sp>
      <p:sp>
        <p:nvSpPr>
          <p:cNvPr id="28676" name="Rectangle 3"/>
          <p:cNvSpPr>
            <a:spLocks noGrp="1" noChangeArrowheads="1"/>
          </p:cNvSpPr>
          <p:nvPr>
            <p:ph type="body" idx="1"/>
          </p:nvPr>
        </p:nvSpPr>
        <p:spPr/>
        <p:txBody>
          <a:bodyPr/>
          <a:lstStyle/>
          <a:p>
            <a:r>
              <a:rPr lang="en-US" altLang="en-US" smtClean="0"/>
              <a:t>The US federal personal income tax is calculated based on the filing status and taxable income. There are four filing statuses: single filers, married filing jointly, married filing separately, and head of household. The tax rates for 2009 are shown below.</a:t>
            </a:r>
            <a:endParaRPr lang="en-US" altLang="en-US"/>
          </a:p>
        </p:txBody>
      </p:sp>
      <p:sp>
        <p:nvSpPr>
          <p:cNvPr id="28677" name="Rectangle 91"/>
          <p:cNvSpPr>
            <a:spLocks noChangeArrowheads="1"/>
          </p:cNvSpPr>
          <p:nvPr/>
        </p:nvSpPr>
        <p:spPr bwMode="auto">
          <a:xfrm>
            <a:off x="1524001" y="23313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tabLst>
                <a:tab pos="3246438" algn="l"/>
              </a:tabLst>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tabLst>
                <a:tab pos="3246438" algn="l"/>
              </a:tabLst>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tabLst>
                <a:tab pos="3246438" algn="l"/>
              </a:tabLst>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tabLst>
                <a:tab pos="3246438" algn="l"/>
              </a:tabLst>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tabLst>
                <a:tab pos="3246438"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3246438" algn="l"/>
              </a:tabLst>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8678"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3736975"/>
            <a:ext cx="9201150" cy="235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282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booleans</a:t>
            </a:r>
            <a:endParaRPr lang="en-US" dirty="0"/>
          </a:p>
        </p:txBody>
      </p:sp>
      <p:sp>
        <p:nvSpPr>
          <p:cNvPr id="3" name="Text Placeholder 2"/>
          <p:cNvSpPr>
            <a:spLocks noGrp="1"/>
          </p:cNvSpPr>
          <p:nvPr>
            <p:ph type="body" idx="1"/>
          </p:nvPr>
        </p:nvSpPr>
        <p:spPr/>
        <p:txBody>
          <a:bodyPr/>
          <a:lstStyle/>
          <a:p>
            <a:endParaRPr lang="en-US"/>
          </a:p>
        </p:txBody>
      </p:sp>
      <p:pic>
        <p:nvPicPr>
          <p:cNvPr id="73730" name="Picture 2" descr="Image result for booleans co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230" y="4486506"/>
            <a:ext cx="2899858" cy="2371494"/>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Image result for booleans co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171" y="1826419"/>
            <a:ext cx="43719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35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smtClean="0"/>
              <a:t>Problem: Computing Taxes, cont.</a:t>
            </a:r>
          </a:p>
        </p:txBody>
      </p:sp>
      <p:sp>
        <p:nvSpPr>
          <p:cNvPr id="60423" name="Rectangle 9"/>
          <p:cNvSpPr>
            <a:spLocks noGrp="1" noChangeArrowheads="1"/>
          </p:cNvSpPr>
          <p:nvPr>
            <p:ph type="body" idx="1"/>
          </p:nvPr>
        </p:nvSpPr>
        <p:spPr>
          <a:xfrm>
            <a:off x="1141412" y="2249486"/>
            <a:ext cx="9905999" cy="4608513"/>
          </a:xfrm>
        </p:spPr>
        <p:txBody>
          <a:bodyPr>
            <a:normAutofit fontScale="70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(status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Compute tax for single filers</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else if </a:t>
            </a:r>
            <a:r>
              <a:rPr lang="en-US" dirty="0" smtClean="0">
                <a:latin typeface="Courier New" panose="02070309020205020404" pitchFamily="49" charset="0"/>
                <a:cs typeface="Courier New" panose="02070309020205020404" pitchFamily="49" charset="0"/>
              </a:rPr>
              <a:t>(status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Compute tax for married file jointly </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 or qualifying widow(</a:t>
            </a:r>
            <a:r>
              <a:rPr lang="en-US" dirty="0" err="1" smtClean="0">
                <a:solidFill>
                  <a:schemeClr val="accent5"/>
                </a:solidFill>
                <a:latin typeface="Courier New" panose="02070309020205020404" pitchFamily="49" charset="0"/>
                <a:cs typeface="Courier New" panose="02070309020205020404" pitchFamily="49" charset="0"/>
              </a:rPr>
              <a:t>er</a:t>
            </a:r>
            <a:r>
              <a:rPr lang="en-US" dirty="0" smtClean="0">
                <a:solidFill>
                  <a:schemeClr val="accent5"/>
                </a:solidFill>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else if </a:t>
            </a:r>
            <a:r>
              <a:rPr lang="en-US" dirty="0" smtClean="0">
                <a:latin typeface="Courier New" panose="02070309020205020404" pitchFamily="49" charset="0"/>
                <a:cs typeface="Courier New" panose="02070309020205020404" pitchFamily="49" charset="0"/>
              </a:rPr>
              <a:t>(status == </a:t>
            </a:r>
            <a:r>
              <a:rPr lang="en-US" dirty="0" smtClean="0">
                <a:solidFill>
                  <a:srgbClr val="FF0000"/>
                </a:solidFill>
                <a:latin typeface="Courier New" panose="02070309020205020404" pitchFamily="49" charset="0"/>
                <a:cs typeface="Courier New" panose="02070309020205020404" pitchFamily="49" charset="0"/>
              </a:rPr>
              <a:t>2</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Compute tax for married file separately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else if </a:t>
            </a:r>
            <a:r>
              <a:rPr lang="en-US" dirty="0" smtClean="0">
                <a:latin typeface="Courier New" panose="02070309020205020404" pitchFamily="49" charset="0"/>
                <a:cs typeface="Courier New" panose="02070309020205020404" pitchFamily="49" charset="0"/>
              </a:rPr>
              <a:t>(status == </a:t>
            </a:r>
            <a:r>
              <a:rPr lang="en-US" dirty="0" smtClean="0">
                <a:solidFill>
                  <a:srgbClr val="FF0000"/>
                </a:solidFill>
                <a:latin typeface="Courier New" panose="02070309020205020404" pitchFamily="49" charset="0"/>
                <a:cs typeface="Courier New" panose="02070309020205020404" pitchFamily="49" charset="0"/>
              </a:rPr>
              <a:t>3</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Compute tax for head of household</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else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Display wrong status</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29702" name="Rectangle 8"/>
          <p:cNvSpPr>
            <a:spLocks noChangeArrowheads="1"/>
          </p:cNvSpPr>
          <p:nvPr/>
        </p:nvSpPr>
        <p:spPr bwMode="auto">
          <a:xfrm>
            <a:off x="3357563" y="25495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297690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smtClean="0"/>
              <a:t>switch Statements</a:t>
            </a:r>
          </a:p>
        </p:txBody>
      </p:sp>
      <p:sp>
        <p:nvSpPr>
          <p:cNvPr id="41988" name="Rectangle 3"/>
          <p:cNvSpPr>
            <a:spLocks noGrp="1" noChangeArrowheads="1"/>
          </p:cNvSpPr>
          <p:nvPr>
            <p:ph type="body" idx="1"/>
          </p:nvPr>
        </p:nvSpPr>
        <p:spPr>
          <a:xfrm>
            <a:off x="1141412" y="2249486"/>
            <a:ext cx="9905999" cy="4608513"/>
          </a:xfrm>
        </p:spPr>
        <p:txBody>
          <a:bodyPr>
            <a:normAutofit fontScale="85000" lnSpcReduction="10000"/>
          </a:bodyPr>
          <a:lstStyle/>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  switch</a:t>
            </a:r>
            <a:r>
              <a:rPr lang="en-US" altLang="en-US" dirty="0" smtClean="0">
                <a:latin typeface="Courier New" panose="02070309020205020404" pitchFamily="49" charset="0"/>
                <a:cs typeface="Courier New" panose="02070309020205020404" pitchFamily="49" charset="0"/>
              </a:rPr>
              <a:t> (status)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case</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//compute taxes for single filers;</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break</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case</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//compute taxes for married file jointly;</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break</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case</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//compute taxes for married file separately;</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break</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case</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chemeClr val="accent5"/>
                </a:solidFill>
                <a:latin typeface="Courier New" panose="02070309020205020404" pitchFamily="49" charset="0"/>
                <a:cs typeface="Courier New" panose="02070309020205020404" pitchFamily="49" charset="0"/>
              </a:rPr>
              <a:t>//compute taxes for head of household;</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break</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default</a:t>
            </a: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.out.println</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"Errors: invalid status"</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System</a:t>
            </a:r>
            <a:r>
              <a:rPr lang="en-US" altLang="en-US" dirty="0" err="1" smtClean="0">
                <a:latin typeface="Courier New" panose="02070309020205020404" pitchFamily="49" charset="0"/>
                <a:cs typeface="Courier New" panose="02070309020205020404" pitchFamily="49" charset="0"/>
              </a:rPr>
              <a:t>.exit</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66901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altLang="en-US" smtClean="0"/>
              <a:t>switch Statement Flow Chart</a:t>
            </a:r>
            <a:endParaRPr lang="en-US" altLang="en-US"/>
          </a:p>
        </p:txBody>
      </p:sp>
      <p:sp>
        <p:nvSpPr>
          <p:cNvPr id="43012" name="Rectangle 7"/>
          <p:cNvSpPr>
            <a:spLocks noChangeArrowheads="1"/>
          </p:cNvSpPr>
          <p:nvPr/>
        </p:nvSpPr>
        <p:spPr bwMode="auto">
          <a:xfrm>
            <a:off x="4267200" y="18859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3013" name="Rectangle 9"/>
          <p:cNvSpPr>
            <a:spLocks noChangeArrowheads="1"/>
          </p:cNvSpPr>
          <p:nvPr/>
        </p:nvSpPr>
        <p:spPr bwMode="auto">
          <a:xfrm>
            <a:off x="1524001" y="16551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0"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10161" y="1831739"/>
            <a:ext cx="7571678" cy="501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361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altLang="en-US" smtClean="0"/>
              <a:t>switch Statement Rules</a:t>
            </a:r>
            <a:endParaRPr lang="en-US" altLang="en-US" dirty="0" smtClean="0"/>
          </a:p>
        </p:txBody>
      </p:sp>
      <p:sp>
        <p:nvSpPr>
          <p:cNvPr id="4" name="Content Placeholder 3"/>
          <p:cNvSpPr>
            <a:spLocks noGrp="1"/>
          </p:cNvSpPr>
          <p:nvPr>
            <p:ph sz="half" idx="1"/>
          </p:nvPr>
        </p:nvSpPr>
        <p:spPr/>
        <p:txBody>
          <a:bodyPr>
            <a:normAutofit fontScale="70000" lnSpcReduction="20000"/>
          </a:bodyPr>
          <a:lstStyle/>
          <a:p>
            <a:r>
              <a:rPr lang="en-US" altLang="en-US" dirty="0" smtClean="0"/>
              <a:t>The switch-expression must yield a value of </a:t>
            </a:r>
            <a:r>
              <a:rPr lang="en-US" altLang="en-US" b="1" dirty="0" smtClean="0">
                <a:solidFill>
                  <a:schemeClr val="accent3"/>
                </a:solidFill>
                <a:latin typeface="Courier New" panose="02070309020205020404" pitchFamily="49" charset="0"/>
                <a:cs typeface="Courier New" panose="02070309020205020404" pitchFamily="49" charset="0"/>
              </a:rPr>
              <a:t>char</a:t>
            </a:r>
            <a:r>
              <a:rPr lang="en-US" altLang="en-US" dirty="0" smtClean="0"/>
              <a:t>, </a:t>
            </a:r>
            <a:r>
              <a:rPr lang="en-US" altLang="en-US" b="1" dirty="0" smtClean="0">
                <a:solidFill>
                  <a:schemeClr val="accent3"/>
                </a:solidFill>
                <a:latin typeface="Courier New" panose="02070309020205020404" pitchFamily="49" charset="0"/>
                <a:cs typeface="Courier New" panose="02070309020205020404" pitchFamily="49" charset="0"/>
              </a:rPr>
              <a:t>byte</a:t>
            </a:r>
            <a:r>
              <a:rPr lang="en-US" altLang="en-US" dirty="0" smtClean="0"/>
              <a:t>, </a:t>
            </a:r>
            <a:r>
              <a:rPr lang="en-US" altLang="en-US" b="1" dirty="0" smtClean="0">
                <a:solidFill>
                  <a:schemeClr val="accent3"/>
                </a:solidFill>
                <a:latin typeface="Courier New" panose="02070309020205020404" pitchFamily="49" charset="0"/>
                <a:cs typeface="Courier New" panose="02070309020205020404" pitchFamily="49" charset="0"/>
              </a:rPr>
              <a:t>short</a:t>
            </a:r>
            <a:r>
              <a:rPr lang="en-US" altLang="en-US" dirty="0" smtClean="0"/>
              <a:t>, or </a:t>
            </a:r>
            <a:r>
              <a:rPr lang="en-US" altLang="en-US" b="1" dirty="0" err="1" smtClean="0">
                <a:solidFill>
                  <a:schemeClr val="accent3"/>
                </a:solidFill>
                <a:latin typeface="Courier New" panose="02070309020205020404" pitchFamily="49" charset="0"/>
                <a:cs typeface="Courier New" panose="02070309020205020404" pitchFamily="49" charset="0"/>
              </a:rPr>
              <a:t>int</a:t>
            </a:r>
            <a:r>
              <a:rPr lang="en-US" altLang="en-US" dirty="0" smtClean="0"/>
              <a:t> type and must always be enclosed in parentheses.</a:t>
            </a:r>
          </a:p>
          <a:p>
            <a:r>
              <a:rPr lang="en-US" altLang="en-US" dirty="0" smtClean="0"/>
              <a:t>The value, ..., and </a:t>
            </a:r>
            <a:r>
              <a:rPr lang="en-US" altLang="en-US" dirty="0" err="1" smtClean="0"/>
              <a:t>valueN</a:t>
            </a:r>
            <a:r>
              <a:rPr lang="en-US" altLang="en-US" dirty="0" smtClean="0"/>
              <a:t> must have the same data type as the value of the switch-expression. </a:t>
            </a:r>
          </a:p>
          <a:p>
            <a:r>
              <a:rPr lang="en-US" altLang="en-US" dirty="0" smtClean="0"/>
              <a:t>The resulting statements in the case statement are executed when the value in the case statement matches the value of the switch-expression. </a:t>
            </a:r>
          </a:p>
          <a:p>
            <a:r>
              <a:rPr lang="en-US" altLang="en-US" dirty="0" smtClean="0"/>
              <a:t>Note that value1, ..., and </a:t>
            </a:r>
            <a:r>
              <a:rPr lang="en-US" altLang="en-US" dirty="0" err="1" smtClean="0"/>
              <a:t>valueN</a:t>
            </a:r>
            <a:r>
              <a:rPr lang="en-US" altLang="en-US" dirty="0" smtClean="0"/>
              <a:t> are constant expressions, meaning that they cannot contain variables in the expression, such as 1 + x. </a:t>
            </a:r>
          </a:p>
          <a:p>
            <a:endParaRPr lang="en-US" dirty="0"/>
          </a:p>
        </p:txBody>
      </p:sp>
      <p:sp>
        <p:nvSpPr>
          <p:cNvPr id="7" name="Content Placeholder 6"/>
          <p:cNvSpPr>
            <a:spLocks noGrp="1"/>
          </p:cNvSpPr>
          <p:nvPr>
            <p:ph sz="half" idx="2"/>
          </p:nvPr>
        </p:nvSpPr>
        <p:spPr>
          <a:xfrm>
            <a:off x="6172200" y="2249486"/>
            <a:ext cx="5659244" cy="3541714"/>
          </a:xfrm>
        </p:spPr>
        <p:txBody>
          <a:bodyPr>
            <a:normAutofit fontScale="70000" lnSpcReduction="20000"/>
          </a:bodyPr>
          <a:lstStyle/>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switch</a:t>
            </a:r>
            <a:r>
              <a:rPr lang="en-US" altLang="en-US" dirty="0" smtClean="0">
                <a:latin typeface="Courier New" panose="02070309020205020404" pitchFamily="49" charset="0"/>
                <a:cs typeface="Courier New" panose="02070309020205020404" pitchFamily="49" charset="0"/>
              </a:rPr>
              <a:t> (switch-expression)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case</a:t>
            </a:r>
            <a:r>
              <a:rPr lang="en-US" altLang="en-US" dirty="0" smtClean="0">
                <a:latin typeface="Courier New" panose="02070309020205020404" pitchFamily="49" charset="0"/>
                <a:cs typeface="Courier New" panose="02070309020205020404" pitchFamily="49" charset="0"/>
              </a:rPr>
              <a:t> value1: statement(s)1;</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break</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case</a:t>
            </a:r>
            <a:r>
              <a:rPr lang="en-US" altLang="en-US" dirty="0" smtClean="0">
                <a:latin typeface="Courier New" panose="02070309020205020404" pitchFamily="49" charset="0"/>
                <a:cs typeface="Courier New" panose="02070309020205020404" pitchFamily="49" charset="0"/>
              </a:rPr>
              <a:t> value2: statement(s)2;</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break</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case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valueN</a:t>
            </a:r>
            <a:r>
              <a:rPr lang="en-US" altLang="en-US" dirty="0" smtClean="0">
                <a:latin typeface="Courier New" panose="02070309020205020404" pitchFamily="49" charset="0"/>
                <a:cs typeface="Courier New" panose="02070309020205020404" pitchFamily="49" charset="0"/>
              </a:rPr>
              <a:t>: statement(s)N;</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break</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default</a:t>
            </a:r>
            <a:r>
              <a:rPr lang="en-US" altLang="en-US" dirty="0" smtClean="0">
                <a:latin typeface="Courier New" panose="02070309020205020404" pitchFamily="49" charset="0"/>
                <a:cs typeface="Courier New" panose="02070309020205020404" pitchFamily="49" charset="0"/>
              </a:rPr>
              <a:t>: statement(s)-for-default;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p:txBody>
      </p:sp>
      <p:cxnSp>
        <p:nvCxnSpPr>
          <p:cNvPr id="12" name="Straight Arrow Connector 11"/>
          <p:cNvCxnSpPr/>
          <p:nvPr/>
        </p:nvCxnSpPr>
        <p:spPr>
          <a:xfrm flipV="1">
            <a:off x="5274527" y="2453268"/>
            <a:ext cx="2531327" cy="2787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553307" y="2865863"/>
            <a:ext cx="1973766" cy="12935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64459" y="3323063"/>
            <a:ext cx="2163336" cy="8474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553307" y="4059044"/>
            <a:ext cx="1516566" cy="1003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466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altLang="en-US" smtClean="0"/>
              <a:t>switch Statement Rules</a:t>
            </a:r>
            <a:endParaRPr lang="en-US" altLang="en-US" dirty="0" smtClean="0"/>
          </a:p>
        </p:txBody>
      </p:sp>
      <p:sp>
        <p:nvSpPr>
          <p:cNvPr id="4" name="Content Placeholder 3"/>
          <p:cNvSpPr>
            <a:spLocks noGrp="1"/>
          </p:cNvSpPr>
          <p:nvPr>
            <p:ph sz="half" idx="1"/>
          </p:nvPr>
        </p:nvSpPr>
        <p:spPr/>
        <p:txBody>
          <a:bodyPr>
            <a:normAutofit fontScale="62500" lnSpcReduction="20000"/>
          </a:bodyPr>
          <a:lstStyle/>
          <a:p>
            <a:r>
              <a:rPr lang="en-US" dirty="0" smtClean="0"/>
              <a:t>The </a:t>
            </a:r>
            <a:r>
              <a:rPr lang="en-US" dirty="0"/>
              <a:t>keyword </a:t>
            </a:r>
            <a:r>
              <a:rPr lang="en-US" b="1" dirty="0">
                <a:solidFill>
                  <a:schemeClr val="accent3"/>
                </a:solidFill>
                <a:latin typeface="Courier New" panose="02070309020205020404" pitchFamily="49" charset="0"/>
                <a:cs typeface="Courier New" panose="02070309020205020404" pitchFamily="49" charset="0"/>
              </a:rPr>
              <a:t>break</a:t>
            </a:r>
            <a:r>
              <a:rPr lang="en-US" dirty="0"/>
              <a:t> is optional, but it should be used at the end of each case in order to terminate the remainder of the switch statement. </a:t>
            </a:r>
            <a:r>
              <a:rPr lang="en-US" b="1" dirty="0"/>
              <a:t>If the break statement is not present, the next case statement will be executed</a:t>
            </a:r>
            <a:r>
              <a:rPr lang="en-US" b="1" dirty="0" smtClean="0"/>
              <a:t>.</a:t>
            </a:r>
          </a:p>
          <a:p>
            <a:r>
              <a:rPr lang="en-US" dirty="0" smtClean="0"/>
              <a:t>The </a:t>
            </a:r>
            <a:r>
              <a:rPr lang="en-US" b="1" dirty="0">
                <a:solidFill>
                  <a:schemeClr val="accent3"/>
                </a:solidFill>
                <a:latin typeface="Courier New" panose="02070309020205020404" pitchFamily="49" charset="0"/>
                <a:cs typeface="Courier New" panose="02070309020205020404" pitchFamily="49" charset="0"/>
              </a:rPr>
              <a:t>default</a:t>
            </a:r>
            <a:r>
              <a:rPr lang="en-US" dirty="0"/>
              <a:t> case, which is optional, can be used to perform actions when none of the specified cases matches the switch-expression</a:t>
            </a:r>
            <a:r>
              <a:rPr lang="en-US" dirty="0" smtClean="0"/>
              <a:t>.</a:t>
            </a:r>
          </a:p>
          <a:p>
            <a:r>
              <a:rPr lang="en-US" dirty="0"/>
              <a:t>When the value in a case statement matches the value of the switch-expression,  the statements starting from this case are executed until either a break statement or the end of the switch  statement is reached</a:t>
            </a:r>
            <a:r>
              <a:rPr lang="en-US" dirty="0" smtClean="0"/>
              <a:t>.</a:t>
            </a:r>
            <a:endParaRPr lang="en-US" dirty="0"/>
          </a:p>
          <a:p>
            <a:endParaRPr lang="en-US" dirty="0"/>
          </a:p>
          <a:p>
            <a:endParaRPr lang="en-US" dirty="0"/>
          </a:p>
        </p:txBody>
      </p:sp>
      <p:sp>
        <p:nvSpPr>
          <p:cNvPr id="7" name="Content Placeholder 6"/>
          <p:cNvSpPr>
            <a:spLocks noGrp="1"/>
          </p:cNvSpPr>
          <p:nvPr>
            <p:ph sz="half" idx="2"/>
          </p:nvPr>
        </p:nvSpPr>
        <p:spPr>
          <a:xfrm>
            <a:off x="6172200" y="2249486"/>
            <a:ext cx="5659244" cy="3541714"/>
          </a:xfrm>
        </p:spPr>
        <p:txBody>
          <a:bodyPr>
            <a:normAutofit fontScale="62500" lnSpcReduction="20000"/>
          </a:bodyPr>
          <a:lstStyle/>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switch</a:t>
            </a:r>
            <a:r>
              <a:rPr lang="en-US" altLang="en-US" dirty="0" smtClean="0">
                <a:latin typeface="Courier New" panose="02070309020205020404" pitchFamily="49" charset="0"/>
                <a:cs typeface="Courier New" panose="02070309020205020404" pitchFamily="49" charset="0"/>
              </a:rPr>
              <a:t> (switch-expression)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case</a:t>
            </a:r>
            <a:r>
              <a:rPr lang="en-US" altLang="en-US" dirty="0" smtClean="0">
                <a:latin typeface="Courier New" panose="02070309020205020404" pitchFamily="49" charset="0"/>
                <a:cs typeface="Courier New" panose="02070309020205020404" pitchFamily="49" charset="0"/>
              </a:rPr>
              <a:t> value1: statement(s)1;</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break</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case</a:t>
            </a:r>
            <a:r>
              <a:rPr lang="en-US" altLang="en-US" dirty="0" smtClean="0">
                <a:latin typeface="Courier New" panose="02070309020205020404" pitchFamily="49" charset="0"/>
                <a:cs typeface="Courier New" panose="02070309020205020404" pitchFamily="49" charset="0"/>
              </a:rPr>
              <a:t> value2: statement(s)2;</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break</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case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valueN</a:t>
            </a:r>
            <a:r>
              <a:rPr lang="en-US" altLang="en-US" dirty="0" smtClean="0">
                <a:latin typeface="Courier New" panose="02070309020205020404" pitchFamily="49" charset="0"/>
                <a:cs typeface="Courier New" panose="02070309020205020404" pitchFamily="49" charset="0"/>
              </a:rPr>
              <a:t>: statement(s)N;</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break</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default</a:t>
            </a:r>
            <a:r>
              <a:rPr lang="en-US" altLang="en-US" dirty="0" smtClean="0">
                <a:latin typeface="Courier New" panose="02070309020205020404" pitchFamily="49" charset="0"/>
                <a:cs typeface="Courier New" panose="02070309020205020404" pitchFamily="49" charset="0"/>
              </a:rPr>
              <a:t>: statement(s)-for-default;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2679355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smtClean="0"/>
              <a:t>Conditional Expressions</a:t>
            </a:r>
          </a:p>
        </p:txBody>
      </p:sp>
      <p:sp>
        <p:nvSpPr>
          <p:cNvPr id="54276" name="Rectangle 3"/>
          <p:cNvSpPr>
            <a:spLocks noGrp="1" noChangeArrowheads="1"/>
          </p:cNvSpPr>
          <p:nvPr>
            <p:ph type="body" idx="1"/>
          </p:nvPr>
        </p:nvSpPr>
        <p:spPr/>
        <p:txBody>
          <a:bodyPr>
            <a:normAutofit fontScale="92500" lnSpcReduction="20000"/>
          </a:bodyPr>
          <a:lstStyle/>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if</a:t>
            </a:r>
            <a:r>
              <a:rPr lang="en-US" altLang="en-US" dirty="0" smtClean="0">
                <a:latin typeface="Courier New" panose="02070309020205020404" pitchFamily="49" charset="0"/>
                <a:cs typeface="Courier New" panose="02070309020205020404" pitchFamily="49" charset="0"/>
              </a:rPr>
              <a:t> (x &gt;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y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solidFill>
                  <a:schemeClr val="accent3"/>
                </a:solidFill>
                <a:latin typeface="Courier New" panose="02070309020205020404" pitchFamily="49" charset="0"/>
                <a:cs typeface="Courier New" panose="02070309020205020404" pitchFamily="49" charset="0"/>
              </a:rPr>
              <a:t>else</a:t>
            </a: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y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p>
          <a:p>
            <a:endParaRPr lang="en-US" altLang="en-US" dirty="0" smtClean="0"/>
          </a:p>
          <a:p>
            <a:r>
              <a:rPr lang="en-US" altLang="en-US" dirty="0" smtClean="0"/>
              <a:t>is equivalent to a special</a:t>
            </a:r>
            <a:r>
              <a:rPr lang="en-US" altLang="en-US" b="1" dirty="0" smtClean="0">
                <a:solidFill>
                  <a:schemeClr val="accent3"/>
                </a:solidFill>
              </a:rPr>
              <a:t> ternary </a:t>
            </a:r>
            <a:r>
              <a:rPr lang="en-US" altLang="en-US" dirty="0" smtClean="0"/>
              <a:t>operator</a:t>
            </a:r>
          </a:p>
          <a:p>
            <a:r>
              <a:rPr lang="en-US" altLang="en-US" dirty="0" smtClean="0">
                <a:latin typeface="Courier New" panose="02070309020205020404" pitchFamily="49" charset="0"/>
                <a:cs typeface="Courier New" panose="02070309020205020404" pitchFamily="49" charset="0"/>
              </a:rPr>
              <a:t>y = (x &gt; </a:t>
            </a:r>
            <a:r>
              <a:rPr lang="en-US" altLang="en-US" dirty="0" smtClean="0">
                <a:solidFill>
                  <a:srgbClr val="FF0000"/>
                </a:solidFill>
                <a:latin typeface="Courier New" panose="02070309020205020404" pitchFamily="49" charset="0"/>
                <a:cs typeface="Courier New" panose="02070309020205020404" pitchFamily="49" charset="0"/>
              </a:rPr>
              <a:t>0</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p>
          <a:p>
            <a:r>
              <a:rPr lang="en-US" altLang="en-US" dirty="0" smtClean="0"/>
              <a:t>(</a:t>
            </a:r>
            <a:r>
              <a:rPr lang="en-US" altLang="en-US" dirty="0" err="1" smtClean="0"/>
              <a:t>boolean</a:t>
            </a:r>
            <a:r>
              <a:rPr lang="en-US" altLang="en-US" dirty="0" smtClean="0"/>
              <a:t>-expression) ? expression1 : expression2;</a:t>
            </a:r>
          </a:p>
        </p:txBody>
      </p:sp>
    </p:spTree>
    <p:extLst>
      <p:ext uri="{BB962C8B-B14F-4D97-AF65-F5344CB8AC3E}">
        <p14:creationId xmlns:p14="http://schemas.microsoft.com/office/powerpoint/2010/main" val="4014059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The boolean Type and Operators</a:t>
            </a:r>
          </a:p>
        </p:txBody>
      </p:sp>
      <mc:AlternateContent xmlns:mc="http://schemas.openxmlformats.org/markup-compatibility/2006" xmlns:a14="http://schemas.microsoft.com/office/drawing/2010/main">
        <mc:Choice Requires="a14">
          <p:sp>
            <p:nvSpPr>
              <p:cNvPr id="6148" name="Rectangle 3"/>
              <p:cNvSpPr>
                <a:spLocks noGrp="1" noChangeArrowheads="1"/>
              </p:cNvSpPr>
              <p:nvPr>
                <p:ph type="body" idx="1"/>
              </p:nvPr>
            </p:nvSpPr>
            <p:spPr/>
            <p:txBody>
              <a:bodyPr/>
              <a:lstStyle/>
              <a:p>
                <a:r>
                  <a:rPr lang="en-US" altLang="en-US" dirty="0" smtClean="0"/>
                  <a:t>Often in a program you need to compare two values, such as whether </a:t>
                </a:r>
                <a14:m>
                  <m:oMath xmlns:m="http://schemas.openxmlformats.org/officeDocument/2006/math">
                    <m:r>
                      <a:rPr lang="en-US" altLang="en-US" i="1" dirty="0" smtClean="0">
                        <a:latin typeface="Cambria Math" panose="02040503050406030204" pitchFamily="18" charset="0"/>
                      </a:rPr>
                      <m:t>𝑖</m:t>
                    </m:r>
                  </m:oMath>
                </a14:m>
                <a:r>
                  <a:rPr lang="en-US" altLang="en-US" dirty="0" smtClean="0"/>
                  <a:t> is greater than </a:t>
                </a:r>
                <a14:m>
                  <m:oMath xmlns:m="http://schemas.openxmlformats.org/officeDocument/2006/math">
                    <m:r>
                      <a:rPr lang="en-US" altLang="en-US" i="1" dirty="0" smtClean="0">
                        <a:latin typeface="Cambria Math" panose="02040503050406030204" pitchFamily="18" charset="0"/>
                      </a:rPr>
                      <m:t>𝑗</m:t>
                    </m:r>
                  </m:oMath>
                </a14:m>
                <a:r>
                  <a:rPr lang="en-US" altLang="en-US" dirty="0" smtClean="0"/>
                  <a:t>. Java provides six comparison operators (also known as relational operators) that can be used to compare two values. The result of the comparison is a </a:t>
                </a:r>
                <a:r>
                  <a:rPr lang="en-US" altLang="en-US" b="1" dirty="0" smtClean="0">
                    <a:solidFill>
                      <a:schemeClr val="accent3"/>
                    </a:solidFill>
                  </a:rPr>
                  <a:t>Boolean value</a:t>
                </a:r>
                <a:r>
                  <a:rPr lang="en-US" altLang="en-US" dirty="0" smtClean="0"/>
                  <a:t>: true or false. </a:t>
                </a:r>
              </a:p>
              <a:p>
                <a:r>
                  <a:rPr lang="en-US" altLang="en-US" b="1" dirty="0" err="1" smtClean="0">
                    <a:solidFill>
                      <a:schemeClr val="accent3"/>
                    </a:solidFill>
                    <a:latin typeface="Courier New" panose="02070309020205020404" pitchFamily="49" charset="0"/>
                    <a:cs typeface="Courier New" panose="02070309020205020404" pitchFamily="49" charset="0"/>
                  </a:rPr>
                  <a:t>boolean</a:t>
                </a:r>
                <a:r>
                  <a:rPr lang="en-US" altLang="en-US" dirty="0" smtClean="0">
                    <a:latin typeface="Courier New" panose="02070309020205020404" pitchFamily="49" charset="0"/>
                    <a:cs typeface="Courier New" panose="02070309020205020404" pitchFamily="49" charset="0"/>
                  </a:rPr>
                  <a:t> b = (</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&gt; </a:t>
                </a:r>
                <a:r>
                  <a:rPr lang="en-US" altLang="en-US" dirty="0" smtClean="0">
                    <a:solidFill>
                      <a:srgbClr val="FF0000"/>
                    </a:solidFill>
                    <a:latin typeface="Courier New" panose="02070309020205020404" pitchFamily="49" charset="0"/>
                    <a:cs typeface="Courier New" panose="02070309020205020404" pitchFamily="49" charset="0"/>
                  </a:rPr>
                  <a:t>2</a:t>
                </a:r>
                <a:r>
                  <a:rPr lang="en-US" altLang="en-US" dirty="0" smtClean="0">
                    <a:latin typeface="Courier New" panose="02070309020205020404" pitchFamily="49" charset="0"/>
                    <a:cs typeface="Courier New" panose="02070309020205020404" pitchFamily="49" charset="0"/>
                  </a:rPr>
                  <a:t>); </a:t>
                </a:r>
              </a:p>
            </p:txBody>
          </p:sp>
        </mc:Choice>
        <mc:Fallback xmlns="">
          <p:sp>
            <p:nvSpPr>
              <p:cNvPr id="6148" name="Rectangle 3"/>
              <p:cNvSpPr>
                <a:spLocks noGrp="1" noRot="1" noChangeAspect="1" noMove="1" noResize="1" noEditPoints="1" noAdjustHandles="1" noChangeArrowheads="1" noChangeShapeType="1" noTextEdit="1"/>
              </p:cNvSpPr>
              <p:nvPr>
                <p:ph type="body" idx="1"/>
              </p:nvPr>
            </p:nvSpPr>
            <p:spPr>
              <a:blipFill rotWithShape="0">
                <a:blip r:embed="rId3"/>
                <a:stretch>
                  <a:fillRect l="-1231" t="-2238"/>
                </a:stretch>
              </a:blipFill>
            </p:spPr>
            <p:txBody>
              <a:bodyPr/>
              <a:lstStyle/>
              <a:p>
                <a:r>
                  <a:rPr lang="en-US">
                    <a:noFill/>
                  </a:rPr>
                  <a:t> </a:t>
                </a:r>
              </a:p>
            </p:txBody>
          </p:sp>
        </mc:Fallback>
      </mc:AlternateContent>
    </p:spTree>
    <p:extLst>
      <p:ext uri="{BB962C8B-B14F-4D97-AF65-F5344CB8AC3E}">
        <p14:creationId xmlns:p14="http://schemas.microsoft.com/office/powerpoint/2010/main" val="34769996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smtClean="0"/>
              <a:t>Relational Operators</a:t>
            </a:r>
          </a:p>
        </p:txBody>
      </p:sp>
      <p:sp>
        <p:nvSpPr>
          <p:cNvPr id="7172" name="Rectangle 5"/>
          <p:cNvSpPr>
            <a:spLocks noChangeArrowheads="1"/>
          </p:cNvSpPr>
          <p:nvPr/>
        </p:nvSpPr>
        <p:spPr bwMode="auto">
          <a:xfrm>
            <a:off x="1524001" y="24171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3" name="Rectangle 7"/>
          <p:cNvSpPr>
            <a:spLocks noChangeArrowheads="1"/>
          </p:cNvSpPr>
          <p:nvPr/>
        </p:nvSpPr>
        <p:spPr bwMode="auto">
          <a:xfrm>
            <a:off x="1524001" y="24171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4111721930"/>
              </p:ext>
            </p:extLst>
          </p:nvPr>
        </p:nvGraphicFramePr>
        <p:xfrm>
          <a:off x="1013474" y="2150615"/>
          <a:ext cx="10137746" cy="3748379"/>
        </p:xfrm>
        <a:graphic>
          <a:graphicData uri="http://schemas.openxmlformats.org/presentationml/2006/ole">
            <mc:AlternateContent xmlns:mc="http://schemas.openxmlformats.org/markup-compatibility/2006">
              <mc:Choice xmlns:v="urn:schemas-microsoft-com:vml" Requires="v">
                <p:oleObj spid="_x0000_s186379" name="Picture" r:id="rId4" imgW="4228500" imgH="1563247" progId="Word.Picture.8">
                  <p:embed/>
                </p:oleObj>
              </mc:Choice>
              <mc:Fallback>
                <p:oleObj name="Picture" r:id="rId4" imgW="4228500" imgH="1563247"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474" y="2150615"/>
                        <a:ext cx="10137746" cy="3748379"/>
                      </a:xfrm>
                      <a:prstGeom prst="rect">
                        <a:avLst/>
                      </a:prstGeom>
                      <a:noFill/>
                      <a:ln>
                        <a:noFill/>
                      </a:ln>
                    </p:spPr>
                  </p:pic>
                </p:oleObj>
              </mc:Fallback>
            </mc:AlternateContent>
          </a:graphicData>
        </a:graphic>
      </p:graphicFrame>
      <p:sp>
        <p:nvSpPr>
          <p:cNvPr id="2" name="TextBox 1"/>
          <p:cNvSpPr txBox="1"/>
          <p:nvPr/>
        </p:nvSpPr>
        <p:spPr>
          <a:xfrm>
            <a:off x="3088888" y="6144320"/>
            <a:ext cx="3668751" cy="369332"/>
          </a:xfrm>
          <a:prstGeom prst="rect">
            <a:avLst/>
          </a:prstGeom>
          <a:noFill/>
          <a:ln w="38100">
            <a:solidFill>
              <a:schemeClr val="accent1"/>
            </a:solidFill>
          </a:ln>
        </p:spPr>
        <p:txBody>
          <a:bodyPr wrap="square" rtlCol="0">
            <a:spAutoFit/>
          </a:bodyPr>
          <a:lstStyle/>
          <a:p>
            <a:pPr algn="ctr"/>
            <a:r>
              <a:rPr lang="en-US" dirty="0" smtClean="0"/>
              <a:t>This is what you write in pseudocode!</a:t>
            </a:r>
            <a:endParaRPr lang="en-US" dirty="0"/>
          </a:p>
        </p:txBody>
      </p:sp>
      <p:cxnSp>
        <p:nvCxnSpPr>
          <p:cNvPr id="5" name="Elbow Connector 4"/>
          <p:cNvCxnSpPr>
            <a:stCxn id="2" idx="1"/>
          </p:cNvCxnSpPr>
          <p:nvPr/>
        </p:nvCxnSpPr>
        <p:spPr>
          <a:xfrm rot="10800000">
            <a:off x="2810108" y="5720576"/>
            <a:ext cx="278781" cy="60841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6552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smtClean="0"/>
              <a:t>Logical Operators</a:t>
            </a:r>
          </a:p>
        </p:txBody>
      </p:sp>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3268541430"/>
                  </p:ext>
                </p:extLst>
              </p:nvPr>
            </p:nvGraphicFramePr>
            <p:xfrm>
              <a:off x="2017237" y="2249488"/>
              <a:ext cx="8157527" cy="3657600"/>
            </p:xfrm>
            <a:graphic>
              <a:graphicData uri="http://schemas.openxmlformats.org/drawingml/2006/table">
                <a:tbl>
                  <a:tblPr firstRow="1" bandRow="1">
                    <a:tableStyleId>{5C22544A-7EE6-4342-B048-85BDC9FD1C3A}</a:tableStyleId>
                  </a:tblPr>
                  <a:tblGrid>
                    <a:gridCol w="2124710"/>
                    <a:gridCol w="1786572"/>
                    <a:gridCol w="1692910"/>
                    <a:gridCol w="2553335"/>
                  </a:tblGrid>
                  <a:tr h="37084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rgbClr val="FFFFFF"/>
                              </a:solidFill>
                              <a:effectLst/>
                              <a:latin typeface="Times New Roman" pitchFamily="18" charset="0"/>
                              <a:cs typeface="Arial" pitchFamily="34" charset="0"/>
                            </a:rPr>
                            <a:t>Java Operator</a:t>
                          </a:r>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rgbClr val="FFFFFF"/>
                              </a:solidFill>
                              <a:effectLst/>
                              <a:latin typeface="I Times Italic"/>
                              <a:cs typeface="Times New Roman" pitchFamily="18" charset="0"/>
                            </a:rPr>
                            <a:t>Math Symbol</a:t>
                          </a:r>
                        </a:p>
                      </a:txBody>
                      <a:tcPr marL="68580" marR="68580" marT="0" marB="0" horzOverflow="overflow"/>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rgbClr val="FFFFFF"/>
                              </a:solidFill>
                              <a:effectLst/>
                              <a:latin typeface="Times New Roman" pitchFamily="18" charset="0"/>
                              <a:cs typeface="Arial" pitchFamily="34" charset="0"/>
                            </a:rPr>
                            <a:t>Name</a:t>
                          </a:r>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rgbClr val="FFFFFF"/>
                              </a:solidFill>
                              <a:effectLst/>
                              <a:latin typeface="Times New Roman" pitchFamily="18" charset="0"/>
                              <a:cs typeface="Arial" pitchFamily="34" charset="0"/>
                            </a:rPr>
                            <a:t>Description</a:t>
                          </a:r>
                          <a:endParaRPr kumimoji="0" lang="en-US" sz="2000" b="1" i="0" u="none" strike="noStrike" cap="none" normalizeH="0" baseline="0" dirty="0" smtClean="0">
                            <a:ln>
                              <a:noFill/>
                            </a:ln>
                            <a:solidFill>
                              <a:srgbClr val="FFFFFF"/>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endPar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r>
                                  <a:rPr kumimoji="0" lang="en-US" sz="2000" b="1" i="1" u="none" strike="noStrike" cap="none" normalizeH="0" baseline="0" smtClean="0">
                                    <a:ln>
                                      <a:noFill/>
                                    </a:ln>
                                    <a:solidFill>
                                      <a:schemeClr val="tx1"/>
                                    </a:solidFill>
                                    <a:effectLst/>
                                    <a:latin typeface="Cambria Math" panose="02040503050406030204" pitchFamily="18" charset="0"/>
                                    <a:cs typeface="Courier New" panose="02070309020205020404" pitchFamily="49" charset="0"/>
                                  </a:rPr>
                                  <m:t>¬</m:t>
                                </m:r>
                              </m:oMath>
                            </m:oMathPara>
                          </a14:m>
                          <a:endPar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not</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logical negation</a:t>
                          </a:r>
                          <a:endParaRPr kumimoji="0" lang="en-US" sz="2000" b="0" i="0" u="none" strike="noStrike" cap="none" normalizeH="0" baseline="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&amp;&amp;</a:t>
                          </a:r>
                          <a:endPar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r>
                                  <a:rPr kumimoji="0" lang="en-US" sz="2000" b="1" i="1" u="none" strike="noStrike" cap="none" normalizeH="0" baseline="0" smtClean="0">
                                    <a:ln>
                                      <a:noFill/>
                                    </a:ln>
                                    <a:solidFill>
                                      <a:schemeClr val="tx1"/>
                                    </a:solidFill>
                                    <a:effectLst/>
                                    <a:latin typeface="Cambria Math" panose="02040503050406030204" pitchFamily="18" charset="0"/>
                                    <a:cs typeface="Courier New" panose="02070309020205020404" pitchFamily="49" charset="0"/>
                                  </a:rPr>
                                  <m:t>∧</m:t>
                                </m:r>
                              </m:oMath>
                            </m:oMathPara>
                          </a14:m>
                          <a:endPar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and</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logical conjunction</a:t>
                          </a:r>
                          <a:endParaRPr kumimoji="0" lang="en-US" sz="2000" b="0" i="0" u="none" strike="noStrike" cap="none" normalizeH="0" baseline="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a:t>
                          </a:r>
                          <a:endParaRPr kumimoji="0" lang="en-US" sz="2000" b="1"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r>
                                  <a:rPr kumimoji="0" lang="en-US" sz="2000" b="1" i="1" u="none" strike="noStrike" cap="none" normalizeH="0" baseline="0" smtClean="0">
                                    <a:ln>
                                      <a:noFill/>
                                    </a:ln>
                                    <a:solidFill>
                                      <a:schemeClr val="tx1"/>
                                    </a:solidFill>
                                    <a:effectLst/>
                                    <a:latin typeface="Cambria Math" panose="02040503050406030204" pitchFamily="18" charset="0"/>
                                    <a:cs typeface="Courier New" panose="02070309020205020404" pitchFamily="49" charset="0"/>
                                  </a:rPr>
                                  <m:t>∨</m:t>
                                </m:r>
                              </m:oMath>
                            </m:oMathPara>
                          </a14:m>
                          <a:endPar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or</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logical disjunction</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endPar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r>
                                <a:rPr kumimoji="0" lang="en-US" sz="2000" b="1" i="1" u="none" strike="noStrike" cap="none" normalizeH="0" baseline="0" smtClean="0">
                                  <a:ln>
                                    <a:noFill/>
                                  </a:ln>
                                  <a:solidFill>
                                    <a:schemeClr val="tx1"/>
                                  </a:solidFill>
                                  <a:effectLst/>
                                  <a:latin typeface="Cambria Math" panose="02040503050406030204" pitchFamily="18" charset="0"/>
                                  <a:cs typeface="Courier New" panose="02070309020205020404" pitchFamily="49" charset="0"/>
                                </a:rPr>
                                <m:t>⊕</m:t>
                              </m:r>
                            </m:oMath>
                          </a14:m>
                          <a:r>
                            <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r>
                            <a:rPr kumimoji="0" lang="en-US" sz="2400" b="0" i="0" u="none" strike="noStrike" kern="1200" cap="none" normalizeH="0" baseline="0" dirty="0" smtClean="0">
                              <a:ln>
                                <a:noFill/>
                              </a:ln>
                              <a:solidFill>
                                <a:srgbClr val="000000"/>
                              </a:solidFill>
                              <a:effectLst/>
                              <a:latin typeface="Times New Roman" pitchFamily="18" charset="0"/>
                              <a:ea typeface="+mn-ea"/>
                              <a:cs typeface="Arial" pitchFamily="34" charset="0"/>
                            </a:rPr>
                            <a:t>or</a:t>
                          </a:r>
                          <a:r>
                            <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14:m>
                            <m:oMath xmlns:m="http://schemas.openxmlformats.org/officeDocument/2006/math">
                              <m:bar>
                                <m:barPr>
                                  <m:ctrlPr>
                                    <a:rPr kumimoji="0" lang="en-US" sz="2000" b="1" i="1" u="none" strike="noStrike" cap="none" normalizeH="0" baseline="0" smtClean="0">
                                      <a:ln>
                                        <a:noFill/>
                                      </a:ln>
                                      <a:solidFill>
                                        <a:schemeClr val="tx1"/>
                                      </a:solidFill>
                                      <a:effectLst/>
                                      <a:latin typeface="Cambria Math" panose="02040503050406030204" pitchFamily="18" charset="0"/>
                                      <a:cs typeface="Courier New" panose="02070309020205020404" pitchFamily="49" charset="0"/>
                                    </a:rPr>
                                  </m:ctrlPr>
                                </m:barPr>
                                <m:e>
                                  <m:r>
                                    <a:rPr kumimoji="0" lang="en-US" sz="2000" b="1" i="1" u="none" strike="noStrike" cap="none" normalizeH="0" baseline="0" smtClean="0">
                                      <a:ln>
                                        <a:noFill/>
                                      </a:ln>
                                      <a:solidFill>
                                        <a:schemeClr val="tx1"/>
                                      </a:solidFill>
                                      <a:effectLst/>
                                      <a:latin typeface="Cambria Math" panose="02040503050406030204" pitchFamily="18" charset="0"/>
                                      <a:cs typeface="Courier New" panose="02070309020205020404" pitchFamily="49" charset="0"/>
                                    </a:rPr>
                                    <m:t>∨</m:t>
                                  </m:r>
                                </m:e>
                              </m:bar>
                            </m:oMath>
                          </a14:m>
                          <a:endPar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exclusive or</a:t>
                          </a:r>
                          <a:endParaRPr kumimoji="0" lang="en-US" sz="2000" b="0" i="0" u="none" strike="noStrike" cap="none" normalizeH="0" baseline="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logical exclusion</a:t>
                          </a:r>
                          <a:endParaRPr kumimoji="0" lang="en-US" sz="2400" b="0" i="0" u="none" strike="noStrike" cap="none" normalizeH="0" baseline="0" dirty="0" smtClean="0">
                            <a:ln>
                              <a:noFill/>
                            </a:ln>
                            <a:solidFill>
                              <a:srgbClr val="000080"/>
                            </a:solidFill>
                            <a:effectLst/>
                            <a:latin typeface="Goudy Sans Medium"/>
                            <a:cs typeface="Times New Roman" pitchFamily="18" charset="0"/>
                          </a:endParaRPr>
                        </a:p>
                      </a:txBody>
                      <a:tcPr marL="68580" marR="68580" marT="0" marB="0" horzOverflow="overflow"/>
                    </a:tc>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3268541430"/>
                  </p:ext>
                </p:extLst>
              </p:nvPr>
            </p:nvGraphicFramePr>
            <p:xfrm>
              <a:off x="2017237" y="2249488"/>
              <a:ext cx="8157527" cy="3657600"/>
            </p:xfrm>
            <a:graphic>
              <a:graphicData uri="http://schemas.openxmlformats.org/drawingml/2006/table">
                <a:tbl>
                  <a:tblPr firstRow="1" bandRow="1">
                    <a:tableStyleId>{5C22544A-7EE6-4342-B048-85BDC9FD1C3A}</a:tableStyleId>
                  </a:tblPr>
                  <a:tblGrid>
                    <a:gridCol w="2124710"/>
                    <a:gridCol w="1786572"/>
                    <a:gridCol w="1692910"/>
                    <a:gridCol w="2553335"/>
                  </a:tblGrid>
                  <a:tr h="73152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rgbClr val="FFFFFF"/>
                              </a:solidFill>
                              <a:effectLst/>
                              <a:latin typeface="Times New Roman" pitchFamily="18" charset="0"/>
                              <a:cs typeface="Arial" pitchFamily="34" charset="0"/>
                            </a:rPr>
                            <a:t>Java Operator</a:t>
                          </a:r>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rgbClr val="FFFFFF"/>
                              </a:solidFill>
                              <a:effectLst/>
                              <a:latin typeface="I Times Italic"/>
                              <a:cs typeface="Times New Roman" pitchFamily="18" charset="0"/>
                            </a:rPr>
                            <a:t>Math Symbol</a:t>
                          </a:r>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rgbClr val="FFFFFF"/>
                              </a:solidFill>
                              <a:effectLst/>
                              <a:latin typeface="Times New Roman" pitchFamily="18" charset="0"/>
                              <a:cs typeface="Arial" pitchFamily="34" charset="0"/>
                            </a:rPr>
                            <a:t>Name</a:t>
                          </a:r>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rgbClr val="FFFFFF"/>
                              </a:solidFill>
                              <a:effectLst/>
                              <a:latin typeface="Times New Roman" pitchFamily="18" charset="0"/>
                              <a:cs typeface="Arial" pitchFamily="34" charset="0"/>
                            </a:rPr>
                            <a:t>Description</a:t>
                          </a:r>
                          <a:endParaRPr kumimoji="0" lang="en-US" sz="2000" b="1" i="0" u="none" strike="noStrike" cap="none" normalizeH="0" baseline="0" dirty="0" smtClean="0">
                            <a:ln>
                              <a:noFill/>
                            </a:ln>
                            <a:solidFill>
                              <a:srgbClr val="FFFFFF"/>
                            </a:solidFill>
                            <a:effectLst/>
                            <a:latin typeface="Times" pitchFamily="18" charset="0"/>
                            <a:cs typeface="Times New Roman" pitchFamily="18" charset="0"/>
                          </a:endParaRPr>
                        </a:p>
                      </a:txBody>
                      <a:tcPr marL="68580" marR="68580" marT="0" marB="0" horzOverflow="overflow"/>
                    </a:tc>
                  </a:tr>
                  <a:tr h="73152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endPar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endParaRPr lang="en-US"/>
                        </a:p>
                      </a:txBody>
                      <a:tcPr marL="68580" marR="68580" marT="0" marB="0" horzOverflow="overflow">
                        <a:blipFill rotWithShape="0">
                          <a:blip r:embed="rId3"/>
                          <a:stretch>
                            <a:fillRect l="-122526" t="-101667" r="-239590" b="-313333"/>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not</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logical negation</a:t>
                          </a:r>
                          <a:endParaRPr kumimoji="0" lang="en-US" sz="2000" b="0" i="0" u="none" strike="noStrike" cap="none" normalizeH="0" baseline="0" smtClean="0">
                            <a:ln>
                              <a:noFill/>
                            </a:ln>
                            <a:solidFill>
                              <a:srgbClr val="000000"/>
                            </a:solidFill>
                            <a:effectLst/>
                            <a:latin typeface="Times" pitchFamily="18" charset="0"/>
                            <a:cs typeface="Times New Roman" pitchFamily="18" charset="0"/>
                          </a:endParaRPr>
                        </a:p>
                      </a:txBody>
                      <a:tcPr marL="68580" marR="68580" marT="0" marB="0" horzOverflow="overflow"/>
                    </a:tc>
                  </a:tr>
                  <a:tr h="73152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&amp;&amp;</a:t>
                          </a:r>
                          <a:endPar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endParaRPr lang="en-US"/>
                        </a:p>
                      </a:txBody>
                      <a:tcPr marL="68580" marR="68580" marT="0" marB="0" horzOverflow="overflow">
                        <a:blipFill rotWithShape="0">
                          <a:blip r:embed="rId3"/>
                          <a:stretch>
                            <a:fillRect l="-122526" t="-200000" r="-239590" b="-210744"/>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and</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logical conjunction</a:t>
                          </a:r>
                          <a:endParaRPr kumimoji="0" lang="en-US" sz="2000" b="0" i="0" u="none" strike="noStrike" cap="none" normalizeH="0" baseline="0" smtClean="0">
                            <a:ln>
                              <a:noFill/>
                            </a:ln>
                            <a:solidFill>
                              <a:srgbClr val="000000"/>
                            </a:solidFill>
                            <a:effectLst/>
                            <a:latin typeface="Times" pitchFamily="18" charset="0"/>
                            <a:cs typeface="Times New Roman" pitchFamily="18" charset="0"/>
                          </a:endParaRPr>
                        </a:p>
                      </a:txBody>
                      <a:tcPr marL="68580" marR="68580" marT="0" marB="0" horzOverflow="overflow"/>
                    </a:tc>
                  </a:tr>
                  <a:tr h="73152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rPr>
                            <a:t>||</a:t>
                          </a:r>
                          <a:endParaRPr kumimoji="0" lang="en-US" sz="2000" b="1" i="0" u="none" strike="noStrike" cap="none" normalizeH="0" baseline="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endParaRPr lang="en-US"/>
                        </a:p>
                      </a:txBody>
                      <a:tcPr marL="68580" marR="68580" marT="0" marB="0" horzOverflow="overflow">
                        <a:blipFill rotWithShape="0">
                          <a:blip r:embed="rId3"/>
                          <a:stretch>
                            <a:fillRect l="-122526" t="-302500" r="-239590" b="-112500"/>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or</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logical disjunction</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731520">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
                          </a:r>
                          <a:endParaRPr kumimoji="0" lang="en-US" sz="2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txBody>
                      <a:tcPr marL="68580" marR="68580" marT="0" marB="0" horzOverflow="overflow"/>
                    </a:tc>
                    <a:tc>
                      <a:txBody>
                        <a:bodyPr/>
                        <a:lstStyle/>
                        <a:p>
                          <a:endParaRPr lang="en-US"/>
                        </a:p>
                      </a:txBody>
                      <a:tcPr marL="68580" marR="68580" marT="0" marB="0" horzOverflow="overflow">
                        <a:blipFill rotWithShape="0">
                          <a:blip r:embed="rId3"/>
                          <a:stretch>
                            <a:fillRect l="-122526" t="-402500" r="-239590" b="-12500"/>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smtClean="0">
                              <a:ln>
                                <a:noFill/>
                              </a:ln>
                              <a:solidFill>
                                <a:srgbClr val="000000"/>
                              </a:solidFill>
                              <a:effectLst/>
                              <a:latin typeface="Times New Roman" pitchFamily="18" charset="0"/>
                              <a:cs typeface="Arial" pitchFamily="34" charset="0"/>
                            </a:rPr>
                            <a:t>exclusive or</a:t>
                          </a:r>
                          <a:endParaRPr kumimoji="0" lang="en-US" sz="2000" b="0" i="0" u="none" strike="noStrike" cap="none" normalizeH="0" baseline="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logical exclusion</a:t>
                          </a:r>
                          <a:endParaRPr kumimoji="0" lang="en-US" sz="2400" b="0" i="0" u="none" strike="noStrike" cap="none" normalizeH="0" baseline="0" dirty="0" smtClean="0">
                            <a:ln>
                              <a:noFill/>
                            </a:ln>
                            <a:solidFill>
                              <a:srgbClr val="000080"/>
                            </a:solidFill>
                            <a:effectLst/>
                            <a:latin typeface="Goudy Sans Medium"/>
                            <a:cs typeface="Times New Roman" pitchFamily="18" charset="0"/>
                          </a:endParaRPr>
                        </a:p>
                      </a:txBody>
                      <a:tcPr marL="68580" marR="68580" marT="0" marB="0" horzOverflow="overflow"/>
                    </a:tc>
                  </a:tr>
                </a:tbl>
              </a:graphicData>
            </a:graphic>
          </p:graphicFrame>
        </mc:Fallback>
      </mc:AlternateContent>
      <p:sp>
        <p:nvSpPr>
          <p:cNvPr id="8" name="TextBox 7"/>
          <p:cNvSpPr txBox="1"/>
          <p:nvPr/>
        </p:nvSpPr>
        <p:spPr>
          <a:xfrm>
            <a:off x="5352586" y="6330832"/>
            <a:ext cx="3668751" cy="369332"/>
          </a:xfrm>
          <a:prstGeom prst="rect">
            <a:avLst/>
          </a:prstGeom>
          <a:noFill/>
          <a:ln w="38100">
            <a:solidFill>
              <a:schemeClr val="accent1"/>
            </a:solidFill>
          </a:ln>
        </p:spPr>
        <p:txBody>
          <a:bodyPr wrap="square" rtlCol="0">
            <a:spAutoFit/>
          </a:bodyPr>
          <a:lstStyle/>
          <a:p>
            <a:pPr algn="ctr"/>
            <a:r>
              <a:rPr lang="en-US" dirty="0" smtClean="0"/>
              <a:t>This is what you write in pseudocode!</a:t>
            </a:r>
            <a:endParaRPr lang="en-US" dirty="0"/>
          </a:p>
        </p:txBody>
      </p:sp>
      <p:cxnSp>
        <p:nvCxnSpPr>
          <p:cNvPr id="9" name="Elbow Connector 8"/>
          <p:cNvCxnSpPr>
            <a:stCxn id="8" idx="1"/>
          </p:cNvCxnSpPr>
          <p:nvPr/>
        </p:nvCxnSpPr>
        <p:spPr>
          <a:xfrm rot="10800000">
            <a:off x="5073806" y="5907088"/>
            <a:ext cx="278781" cy="60841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447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2"/>
              <p:cNvSpPr>
                <a:spLocks noGrp="1" noChangeArrowheads="1"/>
              </p:cNvSpPr>
              <p:nvPr>
                <p:ph type="title"/>
              </p:nvPr>
            </p:nvSpPr>
            <p:spPr/>
            <p:txBody>
              <a:bodyPr/>
              <a:lstStyle/>
              <a:p>
                <a:r>
                  <a:rPr lang="en-US" altLang="en-US" dirty="0" smtClean="0"/>
                  <a:t>Truth Table for Operator </a:t>
                </a:r>
                <a14:m>
                  <m:oMath xmlns:m="http://schemas.openxmlformats.org/officeDocument/2006/math">
                    <m:r>
                      <a:rPr lang="en-US" altLang="en-US" b="0" i="1" smtClean="0">
                        <a:latin typeface="Cambria Math" panose="02040503050406030204" pitchFamily="18" charset="0"/>
                      </a:rPr>
                      <m:t>¬</m:t>
                    </m:r>
                  </m:oMath>
                </a14:m>
                <a:endParaRPr lang="en-US" altLang="en-US" dirty="0" smtClean="0"/>
              </a:p>
            </p:txBody>
          </p:sp>
        </mc:Choice>
        <mc:Fallback xmlns="">
          <p:sp>
            <p:nvSpPr>
              <p:cNvPr id="31747" name="Rectangle 2"/>
              <p:cNvSpPr>
                <a:spLocks noGrp="1" noRot="1" noChangeAspect="1" noMove="1" noResize="1" noEditPoints="1" noAdjustHandles="1" noChangeArrowheads="1" noChangeShapeType="1" noTextEdit="1"/>
              </p:cNvSpPr>
              <p:nvPr>
                <p:ph type="title"/>
              </p:nvPr>
            </p:nvSpPr>
            <p:spPr>
              <a:blipFill rotWithShape="0">
                <a:blip r:embed="rId3"/>
                <a:stretch>
                  <a:fillRect l="-1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827178784"/>
                  </p:ext>
                </p:extLst>
              </p:nvPr>
            </p:nvGraphicFramePr>
            <p:xfrm>
              <a:off x="1980882" y="2740969"/>
              <a:ext cx="8227060" cy="1828800"/>
            </p:xfrm>
            <a:graphic>
              <a:graphicData uri="http://schemas.openxmlformats.org/drawingml/2006/table">
                <a:tbl>
                  <a:tblPr firstRow="1" bandRow="1">
                    <a:tableStyleId>{5C22544A-7EE6-4342-B048-85BDC9FD1C3A}</a:tableStyleId>
                  </a:tblPr>
                  <a:tblGrid>
                    <a:gridCol w="895985"/>
                    <a:gridCol w="895985"/>
                    <a:gridCol w="6435090"/>
                  </a:tblGrid>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r>
                                  <a:rPr kumimoji="0" lang="en-US" sz="2000" b="1" i="1" u="none" strike="noStrike" cap="none" normalizeH="0" baseline="0" dirty="0" smtClean="0">
                                    <a:ln>
                                      <a:noFill/>
                                    </a:ln>
                                    <a:solidFill>
                                      <a:srgbClr val="FFFFFF"/>
                                    </a:solidFill>
                                    <a:effectLst/>
                                    <a:latin typeface="Cambria Math" panose="02040503050406030204" pitchFamily="18" charset="0"/>
                                    <a:cs typeface="Arial" pitchFamily="34" charset="0"/>
                                  </a:rPr>
                                  <m:t>𝒑</m:t>
                                </m:r>
                              </m:oMath>
                            </m:oMathPara>
                          </a14:m>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m:t>
                                </m:r>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oMath>
                            </m:oMathPara>
                          </a14:m>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rgbClr val="FFFFFF"/>
                              </a:solidFill>
                              <a:effectLst/>
                              <a:latin typeface="Times New Roman" pitchFamily="18" charset="0"/>
                              <a:cs typeface="Arial" pitchFamily="34" charset="0"/>
                            </a:rPr>
                            <a:t>Example (assume age = 24, weight = 140)</a:t>
                          </a:r>
                          <a:endParaRPr kumimoji="0" lang="en-US" sz="2000" b="1" i="0" u="none" strike="noStrike" cap="none" normalizeH="0" baseline="0" smtClean="0">
                            <a:ln>
                              <a:noFill/>
                            </a:ln>
                            <a:solidFill>
                              <a:srgbClr val="FFFFFF"/>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kern="1200" cap="none" normalizeH="0" baseline="0" dirty="0" smtClean="0">
                              <a:ln>
                                <a:noFill/>
                              </a:ln>
                              <a:solidFill>
                                <a:srgbClr val="000000"/>
                              </a:solidFill>
                              <a:effectLst/>
                              <a:latin typeface="Times New Roman" pitchFamily="18" charset="0"/>
                              <a:ea typeface="+mn-ea"/>
                              <a:cs typeface="Arial" pitchFamily="34" charset="0"/>
                            </a:rPr>
                            <a:t>true</a:t>
                          </a: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false, because </a:t>
                          </a: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kern="1200" cap="none" normalizeH="0" baseline="0" dirty="0" smtClean="0">
                              <a:ln>
                                <a:noFill/>
                              </a:ln>
                              <a:solidFill>
                                <a:srgbClr val="000000"/>
                              </a:solidFill>
                              <a:effectLst/>
                              <a:latin typeface="Times New Roman" pitchFamily="18" charset="0"/>
                              <a:ea typeface="+mn-ea"/>
                              <a:cs typeface="Arial" pitchFamily="34" charset="0"/>
                            </a:rPr>
                            <a:t>false</a:t>
                          </a: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=150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true, because </a:t>
                          </a: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=150</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 </m:t>
                              </m:r>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is false.</a:t>
                          </a:r>
                          <a:endParaRPr kumimoji="0" lang="en-US" sz="2000" b="0" i="0" u="none" strike="noStrike" cap="none" normalizeH="0" baseline="0" dirty="0" smtClean="0">
                            <a:ln>
                              <a:noFill/>
                            </a:ln>
                            <a:solidFill>
                              <a:srgbClr val="000080"/>
                            </a:solidFill>
                            <a:effectLst/>
                            <a:latin typeface="Goudy Sans Medium"/>
                            <a:cs typeface="Times New Roman" pitchFamily="18" charset="0"/>
                          </a:endParaRPr>
                        </a:p>
                      </a:txBody>
                      <a:tcPr marL="68580" marR="68580" marT="0" marB="0" horzOverflow="overflow"/>
                    </a:tc>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827178784"/>
                  </p:ext>
                </p:extLst>
              </p:nvPr>
            </p:nvGraphicFramePr>
            <p:xfrm>
              <a:off x="1980882" y="2740969"/>
              <a:ext cx="8227060" cy="1828800"/>
            </p:xfrm>
            <a:graphic>
              <a:graphicData uri="http://schemas.openxmlformats.org/drawingml/2006/table">
                <a:tbl>
                  <a:tblPr firstRow="1" bandRow="1">
                    <a:tableStyleId>{5C22544A-7EE6-4342-B048-85BDC9FD1C3A}</a:tableStyleId>
                  </a:tblPr>
                  <a:tblGrid>
                    <a:gridCol w="895985"/>
                    <a:gridCol w="895985"/>
                    <a:gridCol w="6435090"/>
                  </a:tblGrid>
                  <a:tr h="609600">
                    <a:tc>
                      <a:txBody>
                        <a:bodyPr/>
                        <a:lstStyle/>
                        <a:p>
                          <a:endParaRPr lang="en-US"/>
                        </a:p>
                      </a:txBody>
                      <a:tcPr marL="68580" marR="68580" marT="0" marB="0" horzOverflow="overflow">
                        <a:blipFill rotWithShape="0">
                          <a:blip r:embed="rId4"/>
                          <a:stretch>
                            <a:fillRect l="-8844" t="-1000" r="-821769" b="-211000"/>
                          </a:stretch>
                        </a:blipFill>
                      </a:tcPr>
                    </a:tc>
                    <a:tc>
                      <a:txBody>
                        <a:bodyPr/>
                        <a:lstStyle/>
                        <a:p>
                          <a:endParaRPr lang="en-US"/>
                        </a:p>
                      </a:txBody>
                      <a:tcPr marL="68580" marR="68580" marT="0" marB="0" horzOverflow="overflow">
                        <a:blipFill rotWithShape="0">
                          <a:blip r:embed="rId4"/>
                          <a:stretch>
                            <a:fillRect l="-108844" t="-1000" r="-721769" b="-211000"/>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rgbClr val="FFFFFF"/>
                              </a:solidFill>
                              <a:effectLst/>
                              <a:latin typeface="Times New Roman" pitchFamily="18" charset="0"/>
                              <a:cs typeface="Arial" pitchFamily="34" charset="0"/>
                            </a:rPr>
                            <a:t>Example (assume age = 24, weight = 140)</a:t>
                          </a:r>
                          <a:endParaRPr kumimoji="0" lang="en-US" sz="2000" b="1" i="0" u="none" strike="noStrike" cap="none" normalizeH="0" baseline="0" smtClean="0">
                            <a:ln>
                              <a:noFill/>
                            </a:ln>
                            <a:solidFill>
                              <a:srgbClr val="FFFFFF"/>
                            </a:solidFill>
                            <a:effectLst/>
                            <a:latin typeface="Times" pitchFamily="18" charset="0"/>
                            <a:cs typeface="Times New Roman" pitchFamily="18" charset="0"/>
                          </a:endParaRPr>
                        </a:p>
                      </a:txBody>
                      <a:tcPr marL="68580" marR="68580" marT="0" marB="0" horzOverflow="overflow"/>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kern="1200" cap="none" normalizeH="0" baseline="0" dirty="0" smtClean="0">
                              <a:ln>
                                <a:noFill/>
                              </a:ln>
                              <a:solidFill>
                                <a:srgbClr val="000000"/>
                              </a:solidFill>
                              <a:effectLst/>
                              <a:latin typeface="Times New Roman" pitchFamily="18" charset="0"/>
                              <a:ea typeface="+mn-ea"/>
                              <a:cs typeface="Arial" pitchFamily="34" charset="0"/>
                            </a:rPr>
                            <a:t>true</a:t>
                          </a: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29044" t="-100000" r="-378" b="-108911"/>
                          </a:stretch>
                        </a:blipFill>
                      </a:tcPr>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kern="1200" cap="none" normalizeH="0" baseline="0" dirty="0" smtClean="0">
                              <a:ln>
                                <a:noFill/>
                              </a:ln>
                              <a:solidFill>
                                <a:srgbClr val="000000"/>
                              </a:solidFill>
                              <a:effectLst/>
                              <a:latin typeface="Times New Roman" pitchFamily="18" charset="0"/>
                              <a:ea typeface="+mn-ea"/>
                              <a:cs typeface="Arial" pitchFamily="34" charset="0"/>
                            </a:rPr>
                            <a:t>false</a:t>
                          </a: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29044" t="-202000" r="-378" b="-10000"/>
                          </a:stretch>
                        </a:blipFill>
                      </a:tcPr>
                    </a:tc>
                  </a:tr>
                </a:tbl>
              </a:graphicData>
            </a:graphic>
          </p:graphicFrame>
        </mc:Fallback>
      </mc:AlternateContent>
      <p:sp>
        <p:nvSpPr>
          <p:cNvPr id="31748" name="Rectangle 3"/>
          <p:cNvSpPr>
            <a:spLocks noChangeArrowheads="1"/>
          </p:cNvSpPr>
          <p:nvPr/>
        </p:nvSpPr>
        <p:spPr bwMode="auto">
          <a:xfrm>
            <a:off x="3886200" y="32480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49" name="Rectangle 4"/>
          <p:cNvSpPr>
            <a:spLocks noChangeArrowheads="1"/>
          </p:cNvSpPr>
          <p:nvPr/>
        </p:nvSpPr>
        <p:spPr bwMode="auto">
          <a:xfrm>
            <a:off x="3576638" y="30194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50" name="Rectangle 5"/>
          <p:cNvSpPr>
            <a:spLocks noChangeArrowheads="1"/>
          </p:cNvSpPr>
          <p:nvPr/>
        </p:nvSpPr>
        <p:spPr bwMode="auto">
          <a:xfrm>
            <a:off x="1524001" y="27409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51" name="Rectangle 6"/>
          <p:cNvSpPr>
            <a:spLocks noChangeArrowheads="1"/>
          </p:cNvSpPr>
          <p:nvPr/>
        </p:nvSpPr>
        <p:spPr bwMode="auto">
          <a:xfrm>
            <a:off x="1524000" y="279018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752" name="Rectangle 7"/>
          <p:cNvSpPr>
            <a:spLocks noChangeArrowheads="1"/>
          </p:cNvSpPr>
          <p:nvPr/>
        </p:nvSpPr>
        <p:spPr bwMode="auto">
          <a:xfrm>
            <a:off x="1524000" y="279018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8474154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1" name="Rectangle 2"/>
              <p:cNvSpPr>
                <a:spLocks noGrp="1" noChangeArrowheads="1"/>
              </p:cNvSpPr>
              <p:nvPr>
                <p:ph type="title"/>
              </p:nvPr>
            </p:nvSpPr>
            <p:spPr/>
            <p:txBody>
              <a:bodyPr/>
              <a:lstStyle/>
              <a:p>
                <a:r>
                  <a:rPr lang="en-US" altLang="en-US" dirty="0" smtClean="0"/>
                  <a:t>Truth Table for Operator </a:t>
                </a:r>
                <a14:m>
                  <m:oMath xmlns:m="http://schemas.openxmlformats.org/officeDocument/2006/math">
                    <m:r>
                      <a:rPr lang="en-US" altLang="en-US" b="0" i="1" dirty="0" smtClean="0">
                        <a:latin typeface="Cambria Math" panose="02040503050406030204" pitchFamily="18" charset="0"/>
                      </a:rPr>
                      <m:t>∧</m:t>
                    </m:r>
                  </m:oMath>
                </a14:m>
                <a:endParaRPr lang="en-US" altLang="en-US" dirty="0" smtClean="0"/>
              </a:p>
            </p:txBody>
          </p:sp>
        </mc:Choice>
        <mc:Fallback xmlns="">
          <p:sp>
            <p:nvSpPr>
              <p:cNvPr id="32771" name="Rectangle 2"/>
              <p:cNvSpPr>
                <a:spLocks noGrp="1" noRot="1" noChangeAspect="1" noMove="1" noResize="1" noEditPoints="1" noAdjustHandles="1" noChangeArrowheads="1" noChangeShapeType="1" noTextEdit="1"/>
              </p:cNvSpPr>
              <p:nvPr>
                <p:ph type="title"/>
              </p:nvPr>
            </p:nvSpPr>
            <p:spPr>
              <a:blipFill rotWithShape="0">
                <a:blip r:embed="rId3"/>
                <a:stretch>
                  <a:fillRect l="-1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3415323716"/>
                  </p:ext>
                </p:extLst>
              </p:nvPr>
            </p:nvGraphicFramePr>
            <p:xfrm>
              <a:off x="2570955" y="2493319"/>
              <a:ext cx="7046913" cy="3048000"/>
            </p:xfrm>
            <a:graphic>
              <a:graphicData uri="http://schemas.openxmlformats.org/drawingml/2006/table">
                <a:tbl>
                  <a:tblPr firstRow="1" bandRow="1">
                    <a:tableStyleId>{5C22544A-7EE6-4342-B048-85BDC9FD1C3A}</a:tableStyleId>
                  </a:tblPr>
                  <a:tblGrid>
                    <a:gridCol w="692785"/>
                    <a:gridCol w="692785"/>
                    <a:gridCol w="1026795"/>
                    <a:gridCol w="4634548"/>
                  </a:tblGrid>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𝟏</m:t>
                                    </m:r>
                                  </m:sub>
                                </m:sSub>
                              </m:oMath>
                            </m:oMathPara>
                          </a14:m>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Times New Roman" pitchFamily="18" charset="0"/>
                                      </a:rPr>
                                      <m:t>𝟐</m:t>
                                    </m:r>
                                  </m:sub>
                                </m:sSub>
                              </m:oMath>
                            </m:oMathPara>
                          </a14:m>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Para xmlns:m="http://schemas.openxmlformats.org/officeDocument/2006/math">
                              <m:oMathParaPr>
                                <m:jc m:val="centerGroup"/>
                              </m:oMathParaPr>
                              <m:oMath xmlns:m="http://schemas.openxmlformats.org/officeDocument/2006/math">
                                <m:sSub>
                                  <m:sSubPr>
                                    <m:ctrlP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𝟏</m:t>
                                    </m:r>
                                  </m:sub>
                                </m:s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m:t>
                                </m:r>
                                <m:sSub>
                                  <m:sSubPr>
                                    <m:ctrlP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ctrlPr>
                                  </m:sSubPr>
                                  <m:e>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𝒑</m:t>
                                    </m:r>
                                  </m:e>
                                  <m:sub>
                                    <m:r>
                                      <a:rPr kumimoji="0" lang="en-US" sz="2000" b="1" i="1" u="none" strike="noStrike" cap="none" normalizeH="0" baseline="0" smtClean="0">
                                        <a:ln>
                                          <a:noFill/>
                                        </a:ln>
                                        <a:solidFill>
                                          <a:srgbClr val="FFFFFF"/>
                                        </a:solidFill>
                                        <a:effectLst/>
                                        <a:latin typeface="Cambria Math" panose="02040503050406030204" pitchFamily="18" charset="0"/>
                                        <a:cs typeface="Arial" pitchFamily="34" charset="0"/>
                                      </a:rPr>
                                      <m:t>𝟐</m:t>
                                    </m:r>
                                  </m:sub>
                                </m:sSub>
                              </m:oMath>
                            </m:oMathPara>
                          </a14:m>
                          <a:endParaRPr kumimoji="0" lang="en-US" sz="2000" b="1" i="0" u="none" strike="noStrike" cap="none" normalizeH="0" baseline="0" dirty="0" smtClean="0">
                            <a:ln>
                              <a:noFill/>
                            </a:ln>
                            <a:solidFill>
                              <a:srgbClr val="FFFFFF"/>
                            </a:solidFill>
                            <a:effectLst/>
                            <a:latin typeface="I Times Italic"/>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rgbClr val="FFFFFF"/>
                              </a:solidFill>
                              <a:effectLst/>
                              <a:latin typeface="Times New Roman" pitchFamily="18" charset="0"/>
                              <a:cs typeface="Arial" pitchFamily="34" charset="0"/>
                            </a:rPr>
                            <a:t>Example (assume age = 24, weight = 140)</a:t>
                          </a:r>
                          <a:endParaRPr kumimoji="0" lang="en-US" sz="2000" b="1" i="0" u="none" strike="noStrike" cap="none" normalizeH="0" baseline="0" dirty="0" smtClean="0">
                            <a:ln>
                              <a:noFill/>
                            </a:ln>
                            <a:solidFill>
                              <a:srgbClr val="FFFFFF"/>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&lt;140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a:t>
                          </a: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457200" algn="l"/>
                              <a:tab pos="938213" algn="ctr"/>
                              <a:tab pos="2025650" algn="ctr"/>
                              <a:tab pos="3052763" algn="ctr"/>
                              <a:tab pos="4090988" algn="ctr"/>
                            </a:tabLst>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&lt;140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r h="37084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defRPr/>
                          </a:pPr>
                          <a14:m>
                            <m:oMath xmlns:m="http://schemas.openxmlformats.org/officeDocument/2006/math">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𝑎𝑔𝑒</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&gt;18</m:t>
                                  </m:r>
                                </m:e>
                              </m:d>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m:t>
                              </m:r>
                              <m:d>
                                <m:dPr>
                                  <m:ctrlP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ctrlPr>
                                </m:dPr>
                                <m:e>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𝑤𝑒𝑖𝑔h𝑡</m:t>
                                  </m:r>
                                  <m:r>
                                    <a:rPr kumimoji="0" lang="en-US" sz="2000" b="0" i="1" u="none" strike="noStrike" cap="none" normalizeH="0" baseline="0" smtClean="0">
                                      <a:ln>
                                        <a:noFill/>
                                      </a:ln>
                                      <a:solidFill>
                                        <a:srgbClr val="000000"/>
                                      </a:solidFill>
                                      <a:effectLst/>
                                      <a:latin typeface="Cambria Math" panose="02040503050406030204" pitchFamily="18" charset="0"/>
                                      <a:cs typeface="Arial" pitchFamily="34" charset="0"/>
                                    </a:rPr>
                                    <m:t>≤140</m:t>
                                  </m:r>
                                </m:e>
                              </m:d>
                            </m:oMath>
                          </a14:m>
                          <a:r>
                            <a:rPr kumimoji="0" lang="en-US" sz="2000" b="0" i="0" u="none" strike="noStrike" cap="none" normalizeH="0" baseline="0" dirty="0" smtClean="0">
                              <a:ln>
                                <a:noFill/>
                              </a:ln>
                              <a:solidFill>
                                <a:srgbClr val="000000"/>
                              </a:solidFill>
                              <a:effectLst/>
                              <a:latin typeface="Times New Roman" pitchFamily="18" charset="0"/>
                              <a:cs typeface="Arial" pitchFamily="34" charset="0"/>
                            </a:rPr>
                            <a:t> is true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3415323716"/>
                  </p:ext>
                </p:extLst>
              </p:nvPr>
            </p:nvGraphicFramePr>
            <p:xfrm>
              <a:off x="2570955" y="2493319"/>
              <a:ext cx="7046913" cy="3048000"/>
            </p:xfrm>
            <a:graphic>
              <a:graphicData uri="http://schemas.openxmlformats.org/drawingml/2006/table">
                <a:tbl>
                  <a:tblPr firstRow="1" bandRow="1">
                    <a:tableStyleId>{5C22544A-7EE6-4342-B048-85BDC9FD1C3A}</a:tableStyleId>
                  </a:tblPr>
                  <a:tblGrid>
                    <a:gridCol w="692785"/>
                    <a:gridCol w="692785"/>
                    <a:gridCol w="1026795"/>
                    <a:gridCol w="4634548"/>
                  </a:tblGrid>
                  <a:tr h="609600">
                    <a:tc>
                      <a:txBody>
                        <a:bodyPr/>
                        <a:lstStyle/>
                        <a:p>
                          <a:endParaRPr lang="en-US"/>
                        </a:p>
                      </a:txBody>
                      <a:tcPr marL="68580" marR="68580" marT="0" marB="0" horzOverflow="overflow">
                        <a:blipFill rotWithShape="0">
                          <a:blip r:embed="rId4"/>
                          <a:stretch>
                            <a:fillRect l="-12281" t="-2000" r="-918421" b="-411000"/>
                          </a:stretch>
                        </a:blipFill>
                      </a:tcPr>
                    </a:tc>
                    <a:tc>
                      <a:txBody>
                        <a:bodyPr/>
                        <a:lstStyle/>
                        <a:p>
                          <a:endParaRPr lang="en-US"/>
                        </a:p>
                      </a:txBody>
                      <a:tcPr marL="68580" marR="68580" marT="0" marB="0" horzOverflow="overflow">
                        <a:blipFill rotWithShape="0">
                          <a:blip r:embed="rId4"/>
                          <a:stretch>
                            <a:fillRect l="-113274" t="-2000" r="-826549" b="-411000"/>
                          </a:stretch>
                        </a:blipFill>
                      </a:tcPr>
                    </a:tc>
                    <a:tc>
                      <a:txBody>
                        <a:bodyPr/>
                        <a:lstStyle/>
                        <a:p>
                          <a:endParaRPr lang="en-US"/>
                        </a:p>
                      </a:txBody>
                      <a:tcPr marL="68580" marR="68580" marT="0" marB="0" horzOverflow="overflow">
                        <a:blipFill rotWithShape="0">
                          <a:blip r:embed="rId4"/>
                          <a:stretch>
                            <a:fillRect l="-142604" t="-2000" r="-452663" b="-411000"/>
                          </a:stretch>
                        </a:blipFill>
                      </a:tcPr>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rgbClr val="FFFFFF"/>
                              </a:solidFill>
                              <a:effectLst/>
                              <a:latin typeface="Times New Roman" pitchFamily="18" charset="0"/>
                              <a:cs typeface="Arial" pitchFamily="34" charset="0"/>
                            </a:rPr>
                            <a:t>Example (assume age = 24, weight = 140</a:t>
                          </a:r>
                          <a:r>
                            <a:rPr kumimoji="0" lang="en-US" sz="2000" b="1" i="0" u="none" strike="noStrike" cap="none" normalizeH="0" baseline="0" dirty="0" smtClean="0">
                              <a:ln>
                                <a:noFill/>
                              </a:ln>
                              <a:solidFill>
                                <a:srgbClr val="FFFFFF"/>
                              </a:solidFill>
                              <a:effectLst/>
                              <a:latin typeface="Times New Roman" pitchFamily="18" charset="0"/>
                              <a:cs typeface="Arial" pitchFamily="34" charset="0"/>
                            </a:rPr>
                            <a:t>)</a:t>
                          </a:r>
                          <a:endParaRPr kumimoji="0" lang="en-US" sz="2000" b="1" i="0" u="none" strike="noStrike" cap="none" normalizeH="0" baseline="0" dirty="0" smtClean="0">
                            <a:ln>
                              <a:noFill/>
                            </a:ln>
                            <a:solidFill>
                              <a:srgbClr val="FFFFFF"/>
                            </a:solidFill>
                            <a:effectLst/>
                            <a:latin typeface="Times" pitchFamily="18" charset="0"/>
                            <a:cs typeface="Times New Roman" pitchFamily="18" charset="0"/>
                          </a:endParaRPr>
                        </a:p>
                      </a:txBody>
                      <a:tcPr marL="68580" marR="68580" marT="0" marB="0" horzOverflow="overflow"/>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3876" t="-102000" r="-526" b="-311000"/>
                          </a:stretch>
                        </a:blipFill>
                      </a:tcPr>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dirty="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dirty="0" smtClean="0">
                            <a:ln>
                              <a:noFill/>
                            </a:ln>
                            <a:solidFill>
                              <a:srgbClr val="000000"/>
                            </a:solidFill>
                            <a:effectLst/>
                            <a:latin typeface="Times" pitchFamily="18" charset="0"/>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3876" t="-200000" r="-526" b="-207921"/>
                          </a:stretch>
                        </a:blipFill>
                      </a:tcPr>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false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smtClean="0">
                              <a:ln>
                                <a:noFill/>
                              </a:ln>
                              <a:solidFill>
                                <a:srgbClr val="000000"/>
                              </a:solidFill>
                              <a:effectLst/>
                              <a:latin typeface="Times New Roman" pitchFamily="18" charset="0"/>
                              <a:cs typeface="Arial" pitchFamily="34" charset="0"/>
                            </a:rPr>
                            <a:t>false</a:t>
                          </a:r>
                          <a:endParaRPr kumimoji="0" lang="en-US" sz="2000" b="0" i="0" u="none" strike="noStrike" cap="none" normalizeH="0" baseline="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3876" t="-303000" r="-526" b="-110000"/>
                          </a:stretch>
                        </a:blipFill>
                      </a:tcPr>
                    </a:tc>
                  </a:tr>
                  <a:tr h="609600">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true</a:t>
                          </a:r>
                          <a:endParaRPr kumimoji="0" lang="en-US" sz="2000" b="1" i="0" u="none" strike="noStrike" cap="none" normalizeH="0" baseline="0" dirty="0" smtClean="0">
                            <a:ln>
                              <a:noFill/>
                            </a:ln>
                            <a:solidFill>
                              <a:schemeClr val="tx1"/>
                            </a:solidFill>
                            <a:effectLst/>
                            <a:latin typeface="Times"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200000"/>
                            </a:lnSpc>
                            <a:spcBef>
                              <a:spcPct val="0"/>
                            </a:spcBef>
                            <a:spcAft>
                              <a:spcPct val="0"/>
                            </a:spcAft>
                            <a:buClrTx/>
                            <a:buSzTx/>
                            <a:buFontTx/>
                            <a:buNone/>
                            <a:tabLst>
                              <a:tab pos="938213" algn="ctr"/>
                              <a:tab pos="2025650" algn="ctr"/>
                              <a:tab pos="3052763" algn="ctr"/>
                              <a:tab pos="4090988" algn="ctr"/>
                            </a:tabLst>
                          </a:pPr>
                          <a:r>
                            <a:rPr kumimoji="0" lang="en-US" sz="2000" b="0" i="0" u="none" strike="noStrike" cap="none" normalizeH="0" baseline="0" smtClean="0">
                              <a:ln>
                                <a:noFill/>
                              </a:ln>
                              <a:solidFill>
                                <a:srgbClr val="000000"/>
                              </a:solidFill>
                              <a:effectLst/>
                              <a:latin typeface="Times New Roman" pitchFamily="18" charset="0"/>
                              <a:cs typeface="Arial" pitchFamily="34" charset="0"/>
                            </a:rPr>
                            <a:t>true</a:t>
                          </a:r>
                          <a:endParaRPr kumimoji="0" lang="en-US" sz="2000" b="0" i="0" u="none" strike="noStrike" cap="none" normalizeH="0" baseline="0" smtClean="0">
                            <a:ln>
                              <a:noFill/>
                            </a:ln>
                            <a:solidFill>
                              <a:srgbClr val="000080"/>
                            </a:solidFill>
                            <a:effectLst/>
                            <a:latin typeface="Goudy Sans Medium"/>
                            <a:cs typeface="Times New Roman" pitchFamily="18" charset="0"/>
                          </a:endParaRPr>
                        </a:p>
                      </a:txBody>
                      <a:tcPr marL="68580" marR="68580" marT="0" marB="0" horzOverflow="overflow"/>
                    </a:tc>
                    <a:tc>
                      <a:txBody>
                        <a:bodyPr/>
                        <a:lstStyle/>
                        <a:p>
                          <a:endParaRPr lang="en-US"/>
                        </a:p>
                      </a:txBody>
                      <a:tcPr marL="68580" marR="68580" marT="0" marB="0" horzOverflow="overflow">
                        <a:blipFill rotWithShape="0">
                          <a:blip r:embed="rId4"/>
                          <a:stretch>
                            <a:fillRect l="-53876" t="-403000" r="-526" b="-10000"/>
                          </a:stretch>
                        </a:blipFill>
                      </a:tcPr>
                    </a:tc>
                  </a:tr>
                </a:tbl>
              </a:graphicData>
            </a:graphic>
          </p:graphicFrame>
        </mc:Fallback>
      </mc:AlternateContent>
      <p:sp>
        <p:nvSpPr>
          <p:cNvPr id="32772" name="Rectangle 3"/>
          <p:cNvSpPr>
            <a:spLocks noChangeArrowheads="1"/>
          </p:cNvSpPr>
          <p:nvPr/>
        </p:nvSpPr>
        <p:spPr bwMode="auto">
          <a:xfrm>
            <a:off x="3576638" y="27955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2773" name="Rectangle 4"/>
          <p:cNvSpPr>
            <a:spLocks noChangeArrowheads="1"/>
          </p:cNvSpPr>
          <p:nvPr/>
        </p:nvSpPr>
        <p:spPr bwMode="auto">
          <a:xfrm>
            <a:off x="1524001" y="24933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2774" name="Rectangle 5"/>
          <p:cNvSpPr>
            <a:spLocks noChangeArrowheads="1"/>
          </p:cNvSpPr>
          <p:nvPr/>
        </p:nvSpPr>
        <p:spPr bwMode="auto">
          <a:xfrm>
            <a:off x="1524001" y="25806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37510080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1023</TotalTime>
  <Words>2187</Words>
  <Application>Microsoft Office PowerPoint</Application>
  <PresentationFormat>Widescreen</PresentationFormat>
  <Paragraphs>413</Paragraphs>
  <Slides>45</Slides>
  <Notes>37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9" baseType="lpstr">
      <vt:lpstr>Arial</vt:lpstr>
      <vt:lpstr>Calibri</vt:lpstr>
      <vt:lpstr>Cambria Math</vt:lpstr>
      <vt:lpstr>Courier New</vt:lpstr>
      <vt:lpstr>Goudy Sans Medium</vt:lpstr>
      <vt:lpstr>I Times Italic</vt:lpstr>
      <vt:lpstr>Lucida Sans Italic</vt:lpstr>
      <vt:lpstr>Times</vt:lpstr>
      <vt:lpstr>Times New Roman</vt:lpstr>
      <vt:lpstr>Trebuchet MS</vt:lpstr>
      <vt:lpstr>Tw Cen MT</vt:lpstr>
      <vt:lpstr>Circuit</vt:lpstr>
      <vt:lpstr>Picture</vt:lpstr>
      <vt:lpstr>Microsoft Word Picture</vt:lpstr>
      <vt:lpstr>Chapter 3  Selections</vt:lpstr>
      <vt:lpstr>Motivation</vt:lpstr>
      <vt:lpstr>Control Flow</vt:lpstr>
      <vt:lpstr>booleans</vt:lpstr>
      <vt:lpstr>The boolean Type and Operators</vt:lpstr>
      <vt:lpstr>Relational Operators</vt:lpstr>
      <vt:lpstr>Logical Operators</vt:lpstr>
      <vt:lpstr>Truth Table for Operator ¬</vt:lpstr>
      <vt:lpstr>Truth Table for Operator ∧</vt:lpstr>
      <vt:lpstr>Truth Table for Operator ∨</vt:lpstr>
      <vt:lpstr>Exercise</vt:lpstr>
      <vt:lpstr>Truth Table for Operator ⊕</vt:lpstr>
      <vt:lpstr>Example program</vt:lpstr>
      <vt:lpstr>Exercise</vt:lpstr>
      <vt:lpstr>Operator Precedence</vt:lpstr>
      <vt:lpstr>Operator Precedence and Associativity</vt:lpstr>
      <vt:lpstr>Example</vt:lpstr>
      <vt:lpstr>Selections AKA Conditionals</vt:lpstr>
      <vt:lpstr>Conditionals in pseudocode</vt:lpstr>
      <vt:lpstr>One-way if Statements in Java</vt:lpstr>
      <vt:lpstr>Note</vt:lpstr>
      <vt:lpstr>The Two-way if Statement</vt:lpstr>
      <vt:lpstr>if-else Example</vt:lpstr>
      <vt:lpstr>Exercise: Guessing game</vt:lpstr>
      <vt:lpstr>Multiple Alternative if Statements</vt:lpstr>
      <vt:lpstr>Multi-Way if-else Statements</vt:lpstr>
      <vt:lpstr>Trace if-else statement</vt:lpstr>
      <vt:lpstr>Trace if-else statement</vt:lpstr>
      <vt:lpstr>Trace if-else statement</vt:lpstr>
      <vt:lpstr>Trace if-else statement</vt:lpstr>
      <vt:lpstr>Trace if-else statement</vt:lpstr>
      <vt:lpstr>Note</vt:lpstr>
      <vt:lpstr>Note, cont.</vt:lpstr>
      <vt:lpstr>Common Errors</vt:lpstr>
      <vt:lpstr>TIP</vt:lpstr>
      <vt:lpstr>CAUTION</vt:lpstr>
      <vt:lpstr>Exercise: Guessing game</vt:lpstr>
      <vt:lpstr>Advanced Conditionals</vt:lpstr>
      <vt:lpstr>Problem: Computing Taxes</vt:lpstr>
      <vt:lpstr>Problem: Computing Taxes, cont.</vt:lpstr>
      <vt:lpstr>switch Statements</vt:lpstr>
      <vt:lpstr>switch Statement Flow Chart</vt:lpstr>
      <vt:lpstr>switch Statement Rules</vt:lpstr>
      <vt:lpstr>switch Statement Rules</vt:lpstr>
      <vt:lpstr>Conditional Expressions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Jory Denny</cp:lastModifiedBy>
  <cp:revision>99</cp:revision>
  <dcterms:created xsi:type="dcterms:W3CDTF">2016-08-19T17:15:05Z</dcterms:created>
  <dcterms:modified xsi:type="dcterms:W3CDTF">2017-01-29T18:18:15Z</dcterms:modified>
</cp:coreProperties>
</file>