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329" r:id="rId2"/>
    <p:sldId id="393" r:id="rId3"/>
    <p:sldId id="432" r:id="rId4"/>
    <p:sldId id="433" r:id="rId5"/>
    <p:sldId id="434" r:id="rId6"/>
    <p:sldId id="435" r:id="rId7"/>
    <p:sldId id="436" r:id="rId8"/>
    <p:sldId id="394" r:id="rId9"/>
    <p:sldId id="400" r:id="rId10"/>
    <p:sldId id="437" r:id="rId11"/>
    <p:sldId id="402" r:id="rId12"/>
    <p:sldId id="405" r:id="rId13"/>
    <p:sldId id="410" r:id="rId14"/>
    <p:sldId id="411" r:id="rId15"/>
    <p:sldId id="412" r:id="rId16"/>
    <p:sldId id="414" r:id="rId17"/>
    <p:sldId id="415" r:id="rId18"/>
    <p:sldId id="417" r:id="rId19"/>
    <p:sldId id="418" r:id="rId20"/>
    <p:sldId id="421" r:id="rId21"/>
    <p:sldId id="42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F81BA-29EF-4810-BED0-52C03834EBA6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6BBF-FAE3-4B9C-98E9-6432FABD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6BBF-FAE3-4B9C-98E9-6432FABD3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786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92CBBC6-2E19-416F-ADD5-FBBC8BEF4F37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A1CD-8E55-4028-8AB9-20E16AE7C8F7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78A-52D2-4742-BC6D-47CFBA042C13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6007-CCEE-4E3B-99A7-807632297698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6E96-14B6-4DAA-A586-DD51BE9C6F94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3F59-A6A8-41FC-8C94-E7FF77B59449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7CC3-95AA-43AC-9EA5-14A9D03BFAB5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B5A8-BCC5-432D-9EC8-17EB9518CA35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2934-11DE-4662-BD86-59FBFE25DB60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2262-09DF-4AFA-A4F8-FDDE80D58AF6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A1EC0-8A44-4DC3-8B92-1897DB75F5E0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24F7B-2A53-4FC3-AC7B-19122F3D9D38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83DC-3DA0-4B6C-90EB-AD9530C8D3F0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821B-CF19-40AF-B1F7-7F24E5FC5FF3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B7AA2-3FE4-4313-9203-AF41832C8565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1928-D4B2-4D22-AE1F-9364AE9164DB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A959-7E13-48E6-93E8-555885B8B847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7A4F-A2D3-45DA-BA31-EA47B9FE2F5E}" type="datetime1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Some slides provided by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jpeg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Chapter 4 </a:t>
            </a:r>
            <a:br>
              <a:rPr lang="en-US" altLang="en-US" dirty="0" smtClean="0"/>
            </a:br>
            <a:r>
              <a:rPr lang="en-US" altLang="en-US" dirty="0" smtClean="0"/>
              <a:t>Mathematical Functions, Characters, Strings</a:t>
            </a:r>
            <a:endParaRPr lang="en-US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Introduction to Java Programming, Liang (Pearson 2014)</a:t>
            </a:r>
          </a:p>
        </p:txBody>
      </p:sp>
    </p:spTree>
    <p:extLst>
      <p:ext uri="{BB962C8B-B14F-4D97-AF65-F5344CB8AC3E}">
        <p14:creationId xmlns:p14="http://schemas.microsoft.com/office/powerpoint/2010/main" val="1964995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With a partner, lets make a program that draws a pentagon inscribed in a circle</a:t>
                </a:r>
              </a:p>
              <a:p>
                <a:r>
                  <a:rPr lang="en-US" dirty="0" smtClean="0"/>
                  <a:t>Recall the coordinate system in </a:t>
                </a:r>
                <a:r>
                  <a:rPr lang="en-US" dirty="0" err="1" smtClean="0"/>
                  <a:t>StdDraw</a:t>
                </a:r>
                <a:r>
                  <a:rPr lang="en-US" dirty="0" smtClean="0"/>
                  <a:t> is a box from (0, 0) to (1, 1). Change with: </a:t>
                </a:r>
              </a:p>
              <a:p>
                <a:pPr lvl="1"/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StdDraw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.setXscale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(-1.5*r, 1.5*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StdDraw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.setYScale</a:t>
                </a:r>
                <a:r>
                  <a:rPr lang="en-US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(-1.5*r, 1.5*</a:t>
                </a:r>
                <a:r>
                  <a:rPr lang="en-US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endPara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 smtClean="0"/>
                  <a:t>To draw a circle use: </a:t>
                </a:r>
                <a:r>
                  <a:rPr lang="en-US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StdDraw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.circle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(x, y, r);</a:t>
                </a:r>
              </a:p>
              <a:p>
                <a:r>
                  <a:rPr lang="en-US" dirty="0" smtClean="0"/>
                  <a:t>Recall for a point on a circle at angle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6" t="-1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0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Character Data Type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7"/>
            <a:ext cx="10533915" cy="3541714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Characters are symbols used predominantly for textual information</a:t>
            </a:r>
          </a:p>
          <a:p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letter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//ASCII</a:t>
            </a:r>
          </a:p>
          <a:p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'4'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//ASCII, ASCII is one mapping from binary value to symbols. Found in Appendix B of book</a:t>
            </a:r>
          </a:p>
          <a:p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letter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'\u0041'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//Unicode, mapping that supports other languages characters</a:t>
            </a:r>
          </a:p>
          <a:p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numChar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'\u0034'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//Unicode</a:t>
            </a:r>
          </a:p>
          <a:p>
            <a:r>
              <a:rPr lang="en-US" altLang="en-US" dirty="0"/>
              <a:t>Literals are denoted with a single quote</a:t>
            </a:r>
          </a:p>
        </p:txBody>
      </p:sp>
    </p:spTree>
    <p:extLst>
      <p:ext uri="{BB962C8B-B14F-4D97-AF65-F5344CB8AC3E}">
        <p14:creationId xmlns:p14="http://schemas.microsoft.com/office/powerpoint/2010/main" val="2414598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Escape Sequences for Special Characters</a:t>
            </a:r>
            <a:endParaRPr lang="en-US" altLang="en-US"/>
          </a:p>
        </p:txBody>
      </p:sp>
      <p:pic>
        <p:nvPicPr>
          <p:cNvPr id="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2301872"/>
            <a:ext cx="9906000" cy="343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607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Methods in the Character Class</a:t>
            </a:r>
            <a:endParaRPr lang="en-US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572302"/>
              </p:ext>
            </p:extLst>
          </p:nvPr>
        </p:nvGraphicFramePr>
        <p:xfrm>
          <a:off x="1103860" y="1964264"/>
          <a:ext cx="9984280" cy="4068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4" name="Picture" r:id="rId3" imgW="4023656" imgH="1640348" progId="Word.Picture.8">
                  <p:embed/>
                </p:oleObj>
              </mc:Choice>
              <mc:Fallback>
                <p:oleObj name="Picture" r:id="rId3" imgW="4023656" imgH="164034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860" y="1964264"/>
                        <a:ext cx="9984280" cy="4068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6426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String Type </a:t>
            </a:r>
            <a:endParaRPr lang="en-US" alt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The char type only represents one character. To represent a message (string of characters), use the data type called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/>
              <a:t>. For example, </a:t>
            </a:r>
            <a:br>
              <a:rPr lang="en-US" altLang="en-US" dirty="0" smtClean="0"/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message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Java"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alt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i="1" dirty="0" smtClean="0"/>
              <a:t>Note - String is actually a predefined class in the Java library just like the System class and Scanner class. The String type is not a primitive type. It is known as a reference type. Any Java class can be used as a reference type for a variable. Reference data types will be thoroughly discussed in Chapter 9, “Objects and Classes.” For the time being, you just need to know how to declare a String variable, how to assign a string to the variable, how to concatenate strings, and to perform simple operations for strings.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853574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Simple Methods for String Objects</a:t>
            </a:r>
            <a:endParaRPr lang="en-US" altLang="en-US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12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045425"/>
              </p:ext>
            </p:extLst>
          </p:nvPr>
        </p:nvGraphicFramePr>
        <p:xfrm>
          <a:off x="867678" y="2776655"/>
          <a:ext cx="10318248" cy="3245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Picture" r:id="rId3" imgW="4184449" imgH="1315679" progId="Word.Picture.8">
                  <p:embed/>
                </p:oleObj>
              </mc:Choice>
              <mc:Fallback>
                <p:oleObj name="Picture" r:id="rId3" imgW="4184449" imgH="131567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678" y="2776655"/>
                        <a:ext cx="10318248" cy="3245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401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Getting String Length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message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Java"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("The length of " + message + </a:t>
            </a:r>
            <a:b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is 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message.length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84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Getting Characters from a String </a:t>
            </a:r>
            <a:endParaRPr lang="en-US" altLang="en-US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2921695"/>
            <a:ext cx="9906000" cy="219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344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String Concatenation </a:t>
            </a:r>
            <a:endParaRPr lang="en-US" altLang="en-US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//String s3 = s1.concat(s2); or String s3 = s1 + s2;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Three strings are concatenated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message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 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"Java"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Chapter is concatenated with number 2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"Chapter"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 becomes Chapter2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 Supplement is concatenated with character B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 =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"Supplement"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'B'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s1 becomes </a:t>
            </a:r>
            <a:r>
              <a:rPr lang="en-US" altLang="en-US" dirty="0" err="1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SupplementB</a:t>
            </a:r>
            <a:endParaRPr lang="en-US" altLang="en-US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56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a String from the Console </a:t>
            </a:r>
            <a:endParaRPr lang="en-US" altLang="en-US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 = </a:t>
            </a:r>
            <a:r>
              <a:rPr lang="en-US" alt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Scanner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three words separated by spaces: "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s1 =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s2 =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s3 =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"s1 is 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s1);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"s2 is 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s2);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"s3 is " 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s3);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06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Mathematical Functions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Java provides many useful methods in the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smtClean="0"/>
              <a:t> class for performing common mathematical functions.</a:t>
            </a:r>
          </a:p>
          <a:p>
            <a:r>
              <a:rPr lang="en-US" altLang="en-US" dirty="0" smtClean="0"/>
              <a:t>In order to use them we need to understand:</a:t>
            </a:r>
          </a:p>
          <a:p>
            <a:pPr lvl="1"/>
            <a:r>
              <a:rPr lang="en-US" altLang="en-US" dirty="0" smtClean="0"/>
              <a:t>What a method is</a:t>
            </a:r>
          </a:p>
          <a:p>
            <a:pPr lvl="1"/>
            <a:r>
              <a:rPr lang="en-US" altLang="en-US" dirty="0" smtClean="0"/>
              <a:t>How to use methods</a:t>
            </a:r>
          </a:p>
          <a:p>
            <a:pPr lvl="1"/>
            <a:r>
              <a:rPr lang="en-US" altLang="en-US" dirty="0" smtClean="0"/>
              <a:t>Where we look up possible functions to use</a:t>
            </a:r>
          </a:p>
        </p:txBody>
      </p:sp>
    </p:spTree>
    <p:extLst>
      <p:ext uri="{BB962C8B-B14F-4D97-AF65-F5344CB8AC3E}">
        <p14:creationId xmlns:p14="http://schemas.microsoft.com/office/powerpoint/2010/main" val="30487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Obtaining Substrings</a:t>
            </a:r>
            <a:endParaRPr lang="en-US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graphicFrame>
        <p:nvGraphicFramePr>
          <p:cNvPr id="3584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543047"/>
              </p:ext>
            </p:extLst>
          </p:nvPr>
        </p:nvGraphicFramePr>
        <p:xfrm>
          <a:off x="1717675" y="2249487"/>
          <a:ext cx="8751888" cy="203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Picture" r:id="rId3" imgW="4929338" imgH="1143787" progId="Word.Picture.8">
                  <p:embed/>
                </p:oleObj>
              </mc:Choice>
              <mc:Fallback>
                <p:oleObj name="Picture" r:id="rId3" imgW="4929338" imgH="114378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249487"/>
                        <a:ext cx="8751888" cy="203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6" name="Picture 3" descr="aakmnuh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669303"/>
            <a:ext cx="8329612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260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Conversion between Strings and Numbers</a:t>
            </a:r>
            <a:endParaRPr lang="en-US" alt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</a:rPr>
              <a:t>//String to a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err="1" smtClean="0">
                <a:solidFill>
                  <a:schemeClr val="accent3"/>
                </a:solidFill>
              </a:rPr>
              <a:t>int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intValue</a:t>
            </a:r>
            <a:r>
              <a:rPr lang="en-US" altLang="en-US" dirty="0" smtClean="0"/>
              <a:t> = </a:t>
            </a:r>
            <a:r>
              <a:rPr lang="en-US" altLang="en-US" b="1" dirty="0" err="1" smtClean="0"/>
              <a:t>Integer</a:t>
            </a:r>
            <a:r>
              <a:rPr lang="en-US" altLang="en-US" dirty="0" err="1" smtClean="0"/>
              <a:t>.parseInt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intString</a:t>
            </a:r>
            <a:r>
              <a:rPr lang="en-US" altLang="en-US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accent3"/>
                </a:solidFill>
              </a:rPr>
              <a:t>double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doubleValue</a:t>
            </a:r>
            <a:r>
              <a:rPr lang="en-US" altLang="en-US" dirty="0" smtClean="0"/>
              <a:t> = </a:t>
            </a:r>
            <a:r>
              <a:rPr lang="en-US" altLang="en-US" b="1" dirty="0" err="1" smtClean="0"/>
              <a:t>Double</a:t>
            </a:r>
            <a:r>
              <a:rPr lang="en-US" altLang="en-US" dirty="0" err="1" smtClean="0"/>
              <a:t>.parseDouble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doubleString</a:t>
            </a:r>
            <a:r>
              <a:rPr lang="en-US" altLang="en-US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 smtClean="0">
                <a:solidFill>
                  <a:schemeClr val="accent5"/>
                </a:solidFill>
              </a:rPr>
              <a:t>//Number to a string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b="1" dirty="0" smtClean="0"/>
              <a:t>String</a:t>
            </a:r>
            <a:r>
              <a:rPr lang="en-US" altLang="en-US" dirty="0" smtClean="0"/>
              <a:t> s = </a:t>
            </a:r>
            <a:r>
              <a:rPr lang="en-US" altLang="en-US" b="1" dirty="0" err="1" smtClean="0"/>
              <a:t>String</a:t>
            </a:r>
            <a:r>
              <a:rPr lang="en-US" altLang="en-US" dirty="0" err="1" smtClean="0"/>
              <a:t>.valueOf</a:t>
            </a:r>
            <a:r>
              <a:rPr lang="en-US" altLang="en-US" dirty="0" smtClean="0"/>
              <a:t>(number); </a:t>
            </a:r>
          </a:p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86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chemeClr val="accent3"/>
                    </a:solidFill>
                  </a:rPr>
                  <a:t>Methods</a:t>
                </a:r>
                <a:r>
                  <a:rPr lang="en-US" dirty="0" smtClean="0"/>
                  <a:t> are subroutines that we would like to (re)use again and again in code</a:t>
                </a:r>
              </a:p>
              <a:p>
                <a:r>
                  <a:rPr lang="en-US" dirty="0" smtClean="0"/>
                  <a:t>For example, would you like a method to compute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or write a lengthy algorithm every time you wish to use it?</a:t>
                </a:r>
              </a:p>
              <a:p>
                <a:r>
                  <a:rPr lang="en-US" dirty="0" smtClean="0"/>
                  <a:t>The Java library give us many useful methods. Some we have seen:</a:t>
                </a:r>
              </a:p>
              <a:p>
                <a:pPr lvl="1"/>
                <a:r>
                  <a:rPr lang="en-US" dirty="0" smtClean="0"/>
                  <a:t>Scanner</a:t>
                </a:r>
              </a:p>
              <a:p>
                <a:pPr lvl="1"/>
                <a:r>
                  <a:rPr lang="en-US" dirty="0" smtClean="0"/>
                  <a:t>If you have read - Math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4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Consider the following from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library: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x);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 smtClean="0"/>
              <a:t> is an </a:t>
            </a:r>
            <a:r>
              <a:rPr lang="en-US" i="1" dirty="0" smtClean="0"/>
              <a:t>identifier</a:t>
            </a:r>
            <a:r>
              <a:rPr lang="en-US" dirty="0" smtClean="0"/>
              <a:t>, i.e., a name, for this method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x </a:t>
            </a:r>
            <a:r>
              <a:rPr lang="en-US" dirty="0" smtClean="0"/>
              <a:t>is called a </a:t>
            </a:r>
            <a:r>
              <a:rPr lang="en-US" b="1" dirty="0" smtClean="0">
                <a:solidFill>
                  <a:schemeClr val="accent3"/>
                </a:solidFill>
              </a:rPr>
              <a:t>parameter</a:t>
            </a:r>
            <a:r>
              <a:rPr lang="en-US" dirty="0" smtClean="0"/>
              <a:t>, or an </a:t>
            </a:r>
            <a:r>
              <a:rPr lang="en-US" b="1" dirty="0" smtClean="0">
                <a:solidFill>
                  <a:schemeClr val="accent3"/>
                </a:solidFill>
              </a:rPr>
              <a:t>argument</a:t>
            </a:r>
            <a:r>
              <a:rPr lang="en-US" dirty="0" smtClean="0"/>
              <a:t>. This is the </a:t>
            </a:r>
            <a:r>
              <a:rPr lang="en-US" i="1" dirty="0" smtClean="0"/>
              <a:t>input</a:t>
            </a:r>
            <a:r>
              <a:rPr lang="en-US" dirty="0" smtClean="0"/>
              <a:t> to the method.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is the type of data </a:t>
            </a:r>
            <a:r>
              <a:rPr lang="en-US" i="1" dirty="0" smtClean="0"/>
              <a:t>output</a:t>
            </a:r>
            <a:r>
              <a:rPr lang="en-US" dirty="0" smtClean="0"/>
              <a:t> by the method</a:t>
            </a:r>
          </a:p>
          <a:p>
            <a:r>
              <a:rPr lang="en-US" dirty="0" smtClean="0"/>
              <a:t>In a few weeks, we will learn to write our own methods. For now, we need to know how to use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968812" cy="3541714"/>
          </a:xfrm>
        </p:spPr>
        <p:txBody>
          <a:bodyPr/>
          <a:lstStyle/>
          <a:p>
            <a:r>
              <a:rPr lang="en-US" dirty="0" smtClean="0"/>
              <a:t>A method is invoked, or called, in code:</a:t>
            </a:r>
          </a:p>
          <a:p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//invoke/call and save result</a:t>
            </a:r>
          </a:p>
          <a:p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//use inside of an expression</a:t>
            </a:r>
            <a:endParaRPr lang="en-US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Difference between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</a:p>
          <a:p>
            <a:r>
              <a:rPr lang="en-US" dirty="0" smtClean="0"/>
              <a:t>Methods sometimes depend on the value of an object/class and sometimes they do not. Common math functions, like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 smtClean="0"/>
              <a:t>, do not need to know anything besides the parameter. However, other things like Scanner needs to know what it is scanning, so we invoke methods from a variable instead: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= 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.in); </a:t>
            </a:r>
            <a:r>
              <a:rPr 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//Make a variable</a:t>
            </a:r>
          </a:p>
          <a:p>
            <a:r>
              <a:rPr 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in.nextDouble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//Use the variable</a:t>
            </a:r>
            <a:endParaRPr lang="en-US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5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API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3"/>
                </a:solidFill>
              </a:rPr>
              <a:t>Application Program Interface </a:t>
            </a:r>
            <a:r>
              <a:rPr lang="en-US" dirty="0" smtClean="0"/>
              <a:t>tells a programmer how to use a class or piece of code</a:t>
            </a:r>
          </a:p>
          <a:p>
            <a:r>
              <a:rPr lang="en-US" dirty="0" smtClean="0"/>
              <a:t>Look at one and let us interpret</a:t>
            </a:r>
          </a:p>
          <a:p>
            <a:r>
              <a:rPr lang="en-US" dirty="0" smtClean="0">
                <a:hlinkClick r:id="rId2"/>
              </a:rPr>
              <a:t>Java Math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Math Class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Class constants:</a:t>
            </a:r>
          </a:p>
          <a:p>
            <a:pPr lvl="1"/>
            <a:r>
              <a:rPr lang="en-US" altLang="en-US" dirty="0" smtClean="0"/>
              <a:t>PI (with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.PI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E</a:t>
            </a:r>
          </a:p>
          <a:p>
            <a:r>
              <a:rPr lang="en-US" altLang="en-US" dirty="0" smtClean="0"/>
              <a:t>Class methods: </a:t>
            </a:r>
          </a:p>
          <a:p>
            <a:pPr lvl="1"/>
            <a:r>
              <a:rPr lang="en-US" altLang="en-US" dirty="0" smtClean="0"/>
              <a:t>Trigonometric Methods (examples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.sin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en-US" dirty="0" smtClean="0"/>
              <a:t>,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.cos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Exponent Methods (examples: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.log(x)</a:t>
            </a:r>
            <a:r>
              <a:rPr lang="en-US" altLang="en-US" dirty="0" smtClean="0"/>
              <a:t>,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.pow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Rounding Methods (examples: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.floor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en-US" dirty="0" smtClean="0"/>
              <a:t>,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.round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min, max, abs, and random Methods (examples: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.min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  <a:r>
              <a:rPr lang="en-US" altLang="en-US" dirty="0" smtClean="0"/>
              <a:t>,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.random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 smtClean="0"/>
              <a:t>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05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Math.Random</a:t>
            </a:r>
            <a:r>
              <a:rPr lang="en-US" altLang="en-US" dirty="0" smtClean="0"/>
              <a:t>()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Generates a random double value greater than or equal to 0.0 and less than 1.0 (0 &lt;=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.random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en-US" dirty="0" smtClean="0"/>
              <a:t>&lt; 1.0). </a:t>
            </a:r>
            <a:endParaRPr lang="en-US" altLang="en-US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419475" y="2947988"/>
            <a:ext cx="914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graphicFrame>
        <p:nvGraphicFramePr>
          <p:cNvPr id="143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181055"/>
              </p:ext>
            </p:extLst>
          </p:nvPr>
        </p:nvGraphicFramePr>
        <p:xfrm>
          <a:off x="1547501" y="3848516"/>
          <a:ext cx="80010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r:id="rId3" imgW="5353812" imgH="958596" progId="Word.Picture.8">
                  <p:embed/>
                </p:oleObj>
              </mc:Choice>
              <mc:Fallback>
                <p:oleObj r:id="rId3" imgW="5353812" imgH="95859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501" y="3848516"/>
                        <a:ext cx="8001000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3419475" y="3228975"/>
            <a:ext cx="914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graphicFrame>
        <p:nvGraphicFramePr>
          <p:cNvPr id="1434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202356"/>
              </p:ext>
            </p:extLst>
          </p:nvPr>
        </p:nvGraphicFramePr>
        <p:xfrm>
          <a:off x="2003503" y="3388935"/>
          <a:ext cx="8534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r:id="rId5" imgW="5353812" imgH="399288" progId="Word.Picture.8">
                  <p:embed/>
                </p:oleObj>
              </mc:Choice>
              <mc:Fallback>
                <p:oleObj r:id="rId5" imgW="5353812" imgH="3992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503" y="3388935"/>
                        <a:ext cx="85344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80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899</TotalTime>
  <Words>688</Words>
  <Application>Microsoft Office PowerPoint</Application>
  <PresentationFormat>Widescreen</PresentationFormat>
  <Paragraphs>97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 Math</vt:lpstr>
      <vt:lpstr>Courier New</vt:lpstr>
      <vt:lpstr>Times New Roman</vt:lpstr>
      <vt:lpstr>Trebuchet MS</vt:lpstr>
      <vt:lpstr>Tw Cen MT</vt:lpstr>
      <vt:lpstr>Circuit</vt:lpstr>
      <vt:lpstr>Microsoft Word Picture</vt:lpstr>
      <vt:lpstr>Picture</vt:lpstr>
      <vt:lpstr>Chapter 4  Mathematical Functions, Characters, Strings</vt:lpstr>
      <vt:lpstr>Mathematical Functions </vt:lpstr>
      <vt:lpstr>Methods</vt:lpstr>
      <vt:lpstr>Interpreting methods</vt:lpstr>
      <vt:lpstr>Invoking a method</vt:lpstr>
      <vt:lpstr>Invoking a method</vt:lpstr>
      <vt:lpstr>Reading an API</vt:lpstr>
      <vt:lpstr>The Math Class</vt:lpstr>
      <vt:lpstr>Math.Random()</vt:lpstr>
      <vt:lpstr>Exercise</vt:lpstr>
      <vt:lpstr>Character Data Type</vt:lpstr>
      <vt:lpstr>Escape Sequences for Special Characters</vt:lpstr>
      <vt:lpstr>Methods in the Character Class</vt:lpstr>
      <vt:lpstr>The String Type </vt:lpstr>
      <vt:lpstr>Simple Methods for String Objects</vt:lpstr>
      <vt:lpstr>Getting String Length</vt:lpstr>
      <vt:lpstr>Getting Characters from a String </vt:lpstr>
      <vt:lpstr>String Concatenation </vt:lpstr>
      <vt:lpstr>Reading a String from the Console </vt:lpstr>
      <vt:lpstr>Obtaining Substrings</vt:lpstr>
      <vt:lpstr>Conversion between Strings and Numbers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150  Introduction to Computing</dc:title>
  <dc:creator>Jory Denny</dc:creator>
  <cp:lastModifiedBy>Jory Denny</cp:lastModifiedBy>
  <cp:revision>83</cp:revision>
  <dcterms:created xsi:type="dcterms:W3CDTF">2016-08-19T17:15:05Z</dcterms:created>
  <dcterms:modified xsi:type="dcterms:W3CDTF">2017-01-19T03:14:02Z</dcterms:modified>
</cp:coreProperties>
</file>